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 roundtripDataSignature="AMtx7mgF45hZUTBaTHC2icxVchK7EJvfq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5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customschemas.google.com/relationships/presentationmetadata" Target="meta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8618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613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1327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9896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5111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8290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2077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2608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5c002ace1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g25c002ace1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8443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6084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3818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89805" y="770094"/>
            <a:ext cx="11812385" cy="879475"/>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2800"/>
              <a:buFont typeface="Calibri"/>
              <a:buNone/>
            </a:pPr>
            <a:r>
              <a:rPr lang="en-US" sz="2800" b="1">
                <a:solidFill>
                  <a:schemeClr val="lt1"/>
                </a:solidFill>
                <a:latin typeface="Calibri"/>
                <a:ea typeface="Calibri"/>
                <a:cs typeface="Calibri"/>
                <a:sym typeface="Calibri"/>
              </a:rPr>
              <a:t>COMPARISON BETWEEN </a:t>
            </a:r>
            <a:r>
              <a:rPr lang="en-US" sz="2800" b="1" smtClean="0">
                <a:solidFill>
                  <a:schemeClr val="lt1"/>
                </a:solidFill>
                <a:latin typeface="Calibri"/>
                <a:ea typeface="Calibri"/>
                <a:cs typeface="Calibri"/>
                <a:sym typeface="Calibri"/>
              </a:rPr>
              <a:t>SUNDANESE AND </a:t>
            </a:r>
            <a:r>
              <a:rPr lang="en-US" sz="2800" b="1">
                <a:solidFill>
                  <a:schemeClr val="lt1"/>
                </a:solidFill>
                <a:latin typeface="Calibri"/>
                <a:ea typeface="Calibri"/>
                <a:cs typeface="Calibri"/>
                <a:sym typeface="Calibri"/>
              </a:rPr>
              <a:t>KOREAN WEDDING CULTURE</a:t>
            </a:r>
            <a:endParaRPr sz="2800" b="1">
              <a:solidFill>
                <a:schemeClr val="lt1"/>
              </a:solidFill>
              <a:latin typeface="Calibri"/>
              <a:ea typeface="Calibri"/>
              <a:cs typeface="Calibri"/>
              <a:sym typeface="Calibri"/>
            </a:endParaRPr>
          </a:p>
        </p:txBody>
      </p:sp>
      <p:sp>
        <p:nvSpPr>
          <p:cNvPr id="85" name="Google Shape;85;p1"/>
          <p:cNvSpPr txBox="1">
            <a:spLocks noGrp="1"/>
          </p:cNvSpPr>
          <p:nvPr>
            <p:ph type="subTitle" idx="1"/>
          </p:nvPr>
        </p:nvSpPr>
        <p:spPr>
          <a:xfrm>
            <a:off x="551410" y="1966693"/>
            <a:ext cx="11089177" cy="1566215"/>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lt1"/>
              </a:buClr>
              <a:buSzPts val="2000"/>
              <a:buNone/>
            </a:pPr>
            <a:r>
              <a:rPr lang="en-US" sz="2000" b="1">
                <a:solidFill>
                  <a:schemeClr val="lt1"/>
                </a:solidFill>
              </a:rPr>
              <a:t>Ghina Hasanah</a:t>
            </a:r>
            <a:r>
              <a:rPr lang="en-US" sz="2000" b="1" baseline="30000">
                <a:solidFill>
                  <a:schemeClr val="lt1"/>
                </a:solidFill>
              </a:rPr>
              <a:t>1</a:t>
            </a:r>
            <a:r>
              <a:rPr lang="en-US" sz="2000" b="1">
                <a:solidFill>
                  <a:schemeClr val="lt1"/>
                </a:solidFill>
              </a:rPr>
              <a:t>, Didin Samsudin</a:t>
            </a:r>
            <a:r>
              <a:rPr lang="en-US" sz="2000" b="1" baseline="30000">
                <a:solidFill>
                  <a:schemeClr val="lt1"/>
                </a:solidFill>
              </a:rPr>
              <a:t>2</a:t>
            </a:r>
            <a:endParaRPr sz="2000" b="1">
              <a:solidFill>
                <a:schemeClr val="lt1"/>
              </a:solidFill>
            </a:endParaRPr>
          </a:p>
          <a:p>
            <a:pPr marL="0" lvl="0" indent="0" algn="ctr" rtl="0">
              <a:lnSpc>
                <a:spcPct val="100000"/>
              </a:lnSpc>
              <a:spcBef>
                <a:spcPts val="1000"/>
              </a:spcBef>
              <a:spcAft>
                <a:spcPts val="0"/>
              </a:spcAft>
              <a:buClr>
                <a:schemeClr val="lt1"/>
              </a:buClr>
              <a:buSzPts val="2000"/>
              <a:buNone/>
            </a:pPr>
            <a:r>
              <a:rPr lang="en-US" sz="2000" b="1">
                <a:solidFill>
                  <a:schemeClr val="lt1"/>
                </a:solidFill>
              </a:rPr>
              <a:t>Universitas Pendidikan Indonesia</a:t>
            </a:r>
            <a:endParaRPr/>
          </a:p>
        </p:txBody>
      </p:sp>
      <p:sp>
        <p:nvSpPr>
          <p:cNvPr id="86" name="Google Shape;86;p1"/>
          <p:cNvSpPr txBox="1"/>
          <p:nvPr/>
        </p:nvSpPr>
        <p:spPr>
          <a:xfrm>
            <a:off x="1590501" y="1649569"/>
            <a:ext cx="9144000" cy="317125"/>
          </a:xfrm>
          <a:prstGeom prst="rect">
            <a:avLst/>
          </a:prstGeom>
          <a:noFill/>
          <a:ln>
            <a:noFill/>
          </a:ln>
        </p:spPr>
        <p:txBody>
          <a:bodyPr spcFirstLastPara="1" wrap="square" lIns="91425" tIns="45700" rIns="91425" bIns="45700" anchor="b" anchorCtr="0">
            <a:normAutofit fontScale="97500"/>
          </a:bodyPr>
          <a:lstStyle/>
          <a:p>
            <a:pPr marL="0" marR="0" lvl="0" indent="0" algn="ctr" rtl="0">
              <a:lnSpc>
                <a:spcPct val="90000"/>
              </a:lnSpc>
              <a:spcBef>
                <a:spcPts val="0"/>
              </a:spcBef>
              <a:spcAft>
                <a:spcPts val="0"/>
              </a:spcAft>
              <a:buClr>
                <a:schemeClr val="lt1"/>
              </a:buClr>
              <a:buSzPct val="100000"/>
              <a:buFont typeface="Calibri"/>
              <a:buNone/>
            </a:pPr>
            <a:r>
              <a:rPr lang="en-US" sz="1600" b="0" i="0" u="none" strike="noStrike" cap="none">
                <a:solidFill>
                  <a:schemeClr val="lt1"/>
                </a:solidFill>
                <a:latin typeface="Calibri"/>
                <a:ea typeface="Calibri"/>
                <a:cs typeface="Calibri"/>
                <a:sym typeface="Calibri"/>
              </a:rPr>
              <a:t>No. Abstract: ABS-ICOLLITE-23143</a:t>
            </a:r>
            <a:endParaRPr sz="16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8"/>
        <p:cNvGrpSpPr/>
        <p:nvPr/>
      </p:nvGrpSpPr>
      <p:grpSpPr>
        <a:xfrm>
          <a:off x="0" y="0"/>
          <a:ext cx="0" cy="0"/>
          <a:chOff x="0" y="0"/>
          <a:chExt cx="0" cy="0"/>
        </a:xfrm>
      </p:grpSpPr>
      <p:sp>
        <p:nvSpPr>
          <p:cNvPr id="139" name="Google Shape;139;p11"/>
          <p:cNvSpPr txBox="1">
            <a:spLocks noGrp="1"/>
          </p:cNvSpPr>
          <p:nvPr>
            <p:ph type="ctrTitle"/>
          </p:nvPr>
        </p:nvSpPr>
        <p:spPr>
          <a:xfrm>
            <a:off x="1524000" y="935788"/>
            <a:ext cx="9144000" cy="879475"/>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lt1"/>
              </a:buClr>
              <a:buSzPct val="100000"/>
              <a:buFont typeface="Calibri"/>
              <a:buNone/>
            </a:pPr>
            <a:r>
              <a:rPr lang="en-US" b="1">
                <a:solidFill>
                  <a:schemeClr val="lt1"/>
                </a:solidFill>
                <a:latin typeface="Calibri"/>
                <a:ea typeface="Calibri"/>
                <a:cs typeface="Calibri"/>
                <a:sym typeface="Calibri"/>
              </a:rPr>
              <a:t>THANK YOU!</a:t>
            </a:r>
            <a:endParaRPr b="1">
              <a:solidFill>
                <a:schemeClr val="lt1"/>
              </a:solidFill>
              <a:latin typeface="Calibri"/>
              <a:ea typeface="Calibri"/>
              <a:cs typeface="Calibri"/>
              <a:sym typeface="Calibri"/>
            </a:endParaRPr>
          </a:p>
        </p:txBody>
      </p:sp>
      <p:sp>
        <p:nvSpPr>
          <p:cNvPr id="140" name="Google Shape;140;p11"/>
          <p:cNvSpPr txBox="1"/>
          <p:nvPr/>
        </p:nvSpPr>
        <p:spPr>
          <a:xfrm>
            <a:off x="1524000" y="1656700"/>
            <a:ext cx="9144000" cy="317125"/>
          </a:xfrm>
          <a:prstGeom prst="rect">
            <a:avLst/>
          </a:prstGeom>
          <a:noFill/>
          <a:ln>
            <a:noFill/>
          </a:ln>
        </p:spPr>
        <p:txBody>
          <a:bodyPr spcFirstLastPara="1" wrap="square" lIns="91425" tIns="45700" rIns="91425" bIns="45700" anchor="b" anchorCtr="0">
            <a:normAutofit fontScale="97500"/>
          </a:bodyPr>
          <a:lstStyle/>
          <a:p>
            <a:pPr marL="0" marR="0" lvl="0" indent="0" algn="ctr" rtl="0">
              <a:lnSpc>
                <a:spcPct val="90000"/>
              </a:lnSpc>
              <a:spcBef>
                <a:spcPts val="0"/>
              </a:spcBef>
              <a:spcAft>
                <a:spcPts val="0"/>
              </a:spcAft>
              <a:buClr>
                <a:schemeClr val="dk1"/>
              </a:buClr>
              <a:buSzPct val="100000"/>
              <a:buFont typeface="Calibri"/>
              <a:buNone/>
            </a:pPr>
            <a:endParaRPr sz="16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579582" y="803564"/>
            <a:ext cx="10515600" cy="5730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Calibri"/>
              <a:buNone/>
            </a:pPr>
            <a:r>
              <a:rPr lang="en-US" b="1">
                <a:solidFill>
                  <a:schemeClr val="lt1"/>
                </a:solidFill>
                <a:latin typeface="Calibri"/>
                <a:ea typeface="Calibri"/>
                <a:cs typeface="Calibri"/>
                <a:sym typeface="Calibri"/>
              </a:rPr>
              <a:t>INTRODUCTION</a:t>
            </a:r>
            <a:endParaRPr b="1">
              <a:solidFill>
                <a:schemeClr val="lt1"/>
              </a:solidFill>
              <a:latin typeface="Calibri"/>
              <a:ea typeface="Calibri"/>
              <a:cs typeface="Calibri"/>
              <a:sym typeface="Calibri"/>
            </a:endParaRPr>
          </a:p>
        </p:txBody>
      </p:sp>
      <p:sp>
        <p:nvSpPr>
          <p:cNvPr id="92" name="Google Shape;92;p2"/>
          <p:cNvSpPr txBox="1">
            <a:spLocks noGrp="1"/>
          </p:cNvSpPr>
          <p:nvPr>
            <p:ph type="body" idx="1"/>
          </p:nvPr>
        </p:nvSpPr>
        <p:spPr>
          <a:xfrm>
            <a:off x="579582" y="1376652"/>
            <a:ext cx="10515600" cy="435133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3200"/>
              <a:buNone/>
            </a:pPr>
            <a:r>
              <a:rPr lang="en-US" sz="3600">
                <a:solidFill>
                  <a:schemeClr val="lt1"/>
                </a:solidFill>
              </a:rPr>
              <a:t>Comparing cultures allows us to find similarities and differences that will make it easier to understand one another’s culture. In this study, the part of culture being compared is </a:t>
            </a:r>
            <a:r>
              <a:rPr lang="en-US" sz="3600" smtClean="0">
                <a:solidFill>
                  <a:schemeClr val="lt1"/>
                </a:solidFill>
              </a:rPr>
              <a:t>Korean </a:t>
            </a:r>
            <a:r>
              <a:rPr lang="en-US" sz="3600">
                <a:solidFill>
                  <a:schemeClr val="lt1"/>
                </a:solidFill>
              </a:rPr>
              <a:t>and Sundanese wedding culture.</a:t>
            </a:r>
            <a:endParaRPr sz="3600">
              <a:solidFill>
                <a:schemeClr val="lt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3"/>
          <p:cNvSpPr txBox="1">
            <a:spLocks noGrp="1"/>
          </p:cNvSpPr>
          <p:nvPr>
            <p:ph type="title"/>
          </p:nvPr>
        </p:nvSpPr>
        <p:spPr>
          <a:xfrm>
            <a:off x="579582" y="803564"/>
            <a:ext cx="10515600" cy="5730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Calibri"/>
              <a:buNone/>
            </a:pPr>
            <a:r>
              <a:rPr lang="en-US" b="1">
                <a:solidFill>
                  <a:schemeClr val="lt1"/>
                </a:solidFill>
                <a:latin typeface="Calibri"/>
                <a:ea typeface="Calibri"/>
                <a:cs typeface="Calibri"/>
                <a:sym typeface="Calibri"/>
              </a:rPr>
              <a:t>LITERATURE REVIEW</a:t>
            </a:r>
            <a:endParaRPr b="1">
              <a:solidFill>
                <a:schemeClr val="lt1"/>
              </a:solidFill>
              <a:latin typeface="Calibri"/>
              <a:ea typeface="Calibri"/>
              <a:cs typeface="Calibri"/>
              <a:sym typeface="Calibri"/>
            </a:endParaRPr>
          </a:p>
        </p:txBody>
      </p:sp>
      <p:sp>
        <p:nvSpPr>
          <p:cNvPr id="98" name="Google Shape;98;p3"/>
          <p:cNvSpPr txBox="1">
            <a:spLocks noGrp="1"/>
          </p:cNvSpPr>
          <p:nvPr>
            <p:ph type="body" idx="1"/>
          </p:nvPr>
        </p:nvSpPr>
        <p:spPr>
          <a:xfrm>
            <a:off x="579582" y="1376652"/>
            <a:ext cx="10515600" cy="4351338"/>
          </a:xfrm>
          <a:prstGeom prst="rect">
            <a:avLst/>
          </a:prstGeom>
          <a:noFill/>
          <a:ln>
            <a:noFill/>
          </a:ln>
        </p:spPr>
        <p:txBody>
          <a:bodyPr spcFirstLastPara="1" wrap="square" lIns="91425" tIns="45700" rIns="91425" bIns="45700" anchor="t" anchorCtr="0">
            <a:normAutofit/>
          </a:bodyPr>
          <a:lstStyle/>
          <a:p>
            <a:pPr marL="228600" lvl="0" indent="-228600" algn="just">
              <a:spcBef>
                <a:spcPts val="0"/>
              </a:spcBef>
              <a:buClr>
                <a:schemeClr val="lt1"/>
              </a:buClr>
              <a:buSzPts val="3200"/>
            </a:pPr>
            <a:r>
              <a:rPr lang="en-US" sz="3200">
                <a:solidFill>
                  <a:schemeClr val="lt1"/>
                </a:solidFill>
              </a:rPr>
              <a:t>Perbandingan Prosesi Perkawinan </a:t>
            </a:r>
            <a:r>
              <a:rPr lang="fi-FI" sz="3200">
                <a:solidFill>
                  <a:schemeClr val="lt1"/>
                </a:solidFill>
              </a:rPr>
              <a:t>Adat Keraton Yogyakarta Masa Sri Sultan </a:t>
            </a:r>
            <a:r>
              <a:rPr lang="fi-FI" sz="3200">
                <a:solidFill>
                  <a:schemeClr val="lt1"/>
                </a:solidFill>
              </a:rPr>
              <a:t>Hamengkubuwono </a:t>
            </a:r>
            <a:r>
              <a:rPr lang="fi-FI" sz="3200" smtClean="0">
                <a:solidFill>
                  <a:schemeClr val="lt1"/>
                </a:solidFill>
              </a:rPr>
              <a:t>VIII Dan IX </a:t>
            </a:r>
            <a:r>
              <a:rPr lang="en-US" sz="3200" smtClean="0">
                <a:solidFill>
                  <a:schemeClr val="lt1"/>
                </a:solidFill>
              </a:rPr>
              <a:t>(Febriantiko</a:t>
            </a:r>
            <a:r>
              <a:rPr lang="en-US" sz="3200">
                <a:solidFill>
                  <a:schemeClr val="lt1"/>
                </a:solidFill>
              </a:rPr>
              <a:t>, 2014)</a:t>
            </a:r>
            <a:endParaRPr/>
          </a:p>
          <a:p>
            <a:pPr marL="228600" lvl="0" indent="-228600" algn="just" rtl="0">
              <a:lnSpc>
                <a:spcPct val="90000"/>
              </a:lnSpc>
              <a:spcBef>
                <a:spcPts val="1000"/>
              </a:spcBef>
              <a:spcAft>
                <a:spcPts val="0"/>
              </a:spcAft>
              <a:buClr>
                <a:schemeClr val="lt1"/>
              </a:buClr>
              <a:buSzPts val="3200"/>
              <a:buChar char="•"/>
            </a:pPr>
            <a:r>
              <a:rPr lang="en-US" sz="3200">
                <a:solidFill>
                  <a:schemeClr val="lt1"/>
                </a:solidFill>
              </a:rPr>
              <a:t>Tradisi Upacara Perkawinan Adat Sunda (Tinjauan Sejarah dan Budaya di Kabupaten Kuningan) (Gunawan, 2019)</a:t>
            </a:r>
            <a:endParaRPr/>
          </a:p>
          <a:p>
            <a:pPr marL="228600" lvl="0" indent="-228600" algn="just" rtl="0">
              <a:lnSpc>
                <a:spcPct val="90000"/>
              </a:lnSpc>
              <a:spcBef>
                <a:spcPts val="1000"/>
              </a:spcBef>
              <a:spcAft>
                <a:spcPts val="0"/>
              </a:spcAft>
              <a:buClr>
                <a:schemeClr val="lt1"/>
              </a:buClr>
              <a:buSzPts val="3200"/>
              <a:buChar char="•"/>
            </a:pPr>
            <a:r>
              <a:rPr lang="en-US" sz="3200">
                <a:solidFill>
                  <a:schemeClr val="lt1"/>
                </a:solidFill>
              </a:rPr>
              <a:t>Perbandingan Prosedur Perkawinan Adat Baduy Dengan Kompilasi Hukum Islam (Muslih, 2019)</a:t>
            </a:r>
            <a:endParaRPr/>
          </a:p>
          <a:p>
            <a:pPr marL="228600" lvl="0" indent="-50800" algn="just" rtl="0">
              <a:lnSpc>
                <a:spcPct val="90000"/>
              </a:lnSpc>
              <a:spcBef>
                <a:spcPts val="1000"/>
              </a:spcBef>
              <a:spcAft>
                <a:spcPts val="0"/>
              </a:spcAft>
              <a:buClr>
                <a:schemeClr val="dk1"/>
              </a:buClr>
              <a:buSzPts val="2800"/>
              <a:buNone/>
            </a:pPr>
            <a:endParaRPr>
              <a:solidFill>
                <a:schemeClr val="lt1"/>
              </a:solidFill>
            </a:endParaRPr>
          </a:p>
          <a:p>
            <a:pPr marL="228600" lvl="0" indent="-50800" algn="just" rtl="0">
              <a:lnSpc>
                <a:spcPct val="90000"/>
              </a:lnSpc>
              <a:spcBef>
                <a:spcPts val="1000"/>
              </a:spcBef>
              <a:spcAft>
                <a:spcPts val="0"/>
              </a:spcAft>
              <a:buClr>
                <a:schemeClr val="dk1"/>
              </a:buClr>
              <a:buSzPts val="2800"/>
              <a:buNone/>
            </a:pPr>
            <a:endParaRPr>
              <a:solidFill>
                <a:schemeClr val="lt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4"/>
          <p:cNvSpPr txBox="1">
            <a:spLocks noGrp="1"/>
          </p:cNvSpPr>
          <p:nvPr>
            <p:ph type="title"/>
          </p:nvPr>
        </p:nvSpPr>
        <p:spPr>
          <a:xfrm>
            <a:off x="579582" y="803564"/>
            <a:ext cx="10515600" cy="5730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Calibri"/>
              <a:buNone/>
            </a:pPr>
            <a:r>
              <a:rPr lang="en-US" b="1">
                <a:solidFill>
                  <a:schemeClr val="lt1"/>
                </a:solidFill>
                <a:latin typeface="Calibri"/>
                <a:ea typeface="Calibri"/>
                <a:cs typeface="Calibri"/>
                <a:sym typeface="Calibri"/>
              </a:rPr>
              <a:t>METHOD</a:t>
            </a:r>
            <a:endParaRPr b="1">
              <a:solidFill>
                <a:schemeClr val="lt1"/>
              </a:solidFill>
              <a:latin typeface="Calibri"/>
              <a:ea typeface="Calibri"/>
              <a:cs typeface="Calibri"/>
              <a:sym typeface="Calibri"/>
            </a:endParaRPr>
          </a:p>
        </p:txBody>
      </p:sp>
      <p:sp>
        <p:nvSpPr>
          <p:cNvPr id="104" name="Google Shape;104;p4"/>
          <p:cNvSpPr txBox="1">
            <a:spLocks noGrp="1"/>
          </p:cNvSpPr>
          <p:nvPr>
            <p:ph type="body" idx="1"/>
          </p:nvPr>
        </p:nvSpPr>
        <p:spPr>
          <a:xfrm>
            <a:off x="579582" y="1376652"/>
            <a:ext cx="10515600"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lt1"/>
              </a:buClr>
              <a:buSzPts val="2800"/>
              <a:buNone/>
            </a:pPr>
            <a:r>
              <a:rPr lang="en-US" sz="3200">
                <a:solidFill>
                  <a:schemeClr val="lt1"/>
                </a:solidFill>
              </a:rPr>
              <a:t>The method used in the research was comparative study of two documentary videos as the primary research data. The wedding videos compared are taken from YouTube channels “PG TV” and “happysea”. Both videos were analyzed to find similarities and differences. The coding results were then put into some categories.</a:t>
            </a:r>
            <a:endParaRPr sz="3200">
              <a:solidFill>
                <a:schemeClr val="lt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5"/>
          <p:cNvSpPr txBox="1">
            <a:spLocks noGrp="1"/>
          </p:cNvSpPr>
          <p:nvPr>
            <p:ph type="title"/>
          </p:nvPr>
        </p:nvSpPr>
        <p:spPr>
          <a:xfrm>
            <a:off x="579582" y="803564"/>
            <a:ext cx="10515600" cy="5730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Calibri"/>
              <a:buNone/>
            </a:pPr>
            <a:r>
              <a:rPr lang="en-US" b="1">
                <a:solidFill>
                  <a:schemeClr val="lt1"/>
                </a:solidFill>
                <a:latin typeface="Calibri"/>
                <a:ea typeface="Calibri"/>
                <a:cs typeface="Calibri"/>
                <a:sym typeface="Calibri"/>
              </a:rPr>
              <a:t>FINDING AND DISCUSSION</a:t>
            </a:r>
            <a:endParaRPr b="1">
              <a:solidFill>
                <a:schemeClr val="lt1"/>
              </a:solidFill>
              <a:latin typeface="Calibri"/>
              <a:ea typeface="Calibri"/>
              <a:cs typeface="Calibri"/>
              <a:sym typeface="Calibri"/>
            </a:endParaRPr>
          </a:p>
        </p:txBody>
      </p:sp>
      <p:sp>
        <p:nvSpPr>
          <p:cNvPr id="110" name="Google Shape;110;p5"/>
          <p:cNvSpPr txBox="1">
            <a:spLocks noGrp="1"/>
          </p:cNvSpPr>
          <p:nvPr>
            <p:ph type="body" idx="1"/>
          </p:nvPr>
        </p:nvSpPr>
        <p:spPr>
          <a:xfrm>
            <a:off x="579582" y="1376652"/>
            <a:ext cx="10515600" cy="4351338"/>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lt1"/>
              </a:buClr>
              <a:buSzPct val="100000"/>
              <a:buNone/>
            </a:pPr>
            <a:r>
              <a:rPr lang="en-US" sz="3000">
                <a:solidFill>
                  <a:schemeClr val="lt1"/>
                </a:solidFill>
              </a:rPr>
              <a:t>Sundanese wedding procedure:</a:t>
            </a:r>
            <a:endParaRPr/>
          </a:p>
          <a:p>
            <a:pPr marL="514350" lvl="0" indent="-485775" algn="l" rtl="0">
              <a:lnSpc>
                <a:spcPct val="90000"/>
              </a:lnSpc>
              <a:spcBef>
                <a:spcPts val="1000"/>
              </a:spcBef>
              <a:spcAft>
                <a:spcPts val="0"/>
              </a:spcAft>
              <a:buClr>
                <a:schemeClr val="lt1"/>
              </a:buClr>
              <a:buSzPct val="100000"/>
              <a:buFont typeface="Calibri"/>
              <a:buAutoNum type="arabicPeriod"/>
            </a:pPr>
            <a:r>
              <a:rPr lang="en-US" sz="3000" i="1">
                <a:solidFill>
                  <a:schemeClr val="lt1"/>
                </a:solidFill>
              </a:rPr>
              <a:t>Mapag Panganten</a:t>
            </a:r>
            <a:endParaRPr/>
          </a:p>
          <a:p>
            <a:pPr marL="514350" lvl="0" indent="-485775" algn="l" rtl="0">
              <a:lnSpc>
                <a:spcPct val="90000"/>
              </a:lnSpc>
              <a:spcBef>
                <a:spcPts val="1000"/>
              </a:spcBef>
              <a:spcAft>
                <a:spcPts val="0"/>
              </a:spcAft>
              <a:buClr>
                <a:schemeClr val="lt1"/>
              </a:buClr>
              <a:buSzPct val="100000"/>
              <a:buFont typeface="Calibri"/>
              <a:buAutoNum type="arabicPeriod"/>
            </a:pPr>
            <a:r>
              <a:rPr lang="en-US" sz="3000">
                <a:solidFill>
                  <a:schemeClr val="lt1"/>
                </a:solidFill>
              </a:rPr>
              <a:t>Prayer session for the groom and the bride</a:t>
            </a:r>
            <a:endParaRPr/>
          </a:p>
          <a:p>
            <a:pPr marL="514350" lvl="0" indent="-485775" algn="l" rtl="0">
              <a:lnSpc>
                <a:spcPct val="90000"/>
              </a:lnSpc>
              <a:spcBef>
                <a:spcPts val="1000"/>
              </a:spcBef>
              <a:spcAft>
                <a:spcPts val="0"/>
              </a:spcAft>
              <a:buClr>
                <a:schemeClr val="lt1"/>
              </a:buClr>
              <a:buSzPct val="100000"/>
              <a:buFont typeface="Calibri"/>
              <a:buAutoNum type="arabicPeriod"/>
            </a:pPr>
            <a:r>
              <a:rPr lang="en-US" sz="3000">
                <a:solidFill>
                  <a:schemeClr val="lt1"/>
                </a:solidFill>
              </a:rPr>
              <a:t>Dowry Handover</a:t>
            </a:r>
            <a:endParaRPr/>
          </a:p>
          <a:p>
            <a:pPr marL="514350" lvl="0" indent="-485775" algn="l" rtl="0">
              <a:lnSpc>
                <a:spcPct val="90000"/>
              </a:lnSpc>
              <a:spcBef>
                <a:spcPts val="1000"/>
              </a:spcBef>
              <a:spcAft>
                <a:spcPts val="0"/>
              </a:spcAft>
              <a:buClr>
                <a:schemeClr val="lt1"/>
              </a:buClr>
              <a:buSzPct val="100000"/>
              <a:buFont typeface="Calibri"/>
              <a:buAutoNum type="arabicPeriod"/>
            </a:pPr>
            <a:r>
              <a:rPr lang="en-US" sz="3000">
                <a:solidFill>
                  <a:schemeClr val="lt1"/>
                </a:solidFill>
              </a:rPr>
              <a:t>Wedding Vow</a:t>
            </a:r>
            <a:endParaRPr/>
          </a:p>
          <a:p>
            <a:pPr marL="514350" lvl="0" indent="-485775" algn="l" rtl="0">
              <a:lnSpc>
                <a:spcPct val="90000"/>
              </a:lnSpc>
              <a:spcBef>
                <a:spcPts val="1000"/>
              </a:spcBef>
              <a:spcAft>
                <a:spcPts val="0"/>
              </a:spcAft>
              <a:buClr>
                <a:schemeClr val="lt1"/>
              </a:buClr>
              <a:buSzPct val="100000"/>
              <a:buFont typeface="Calibri"/>
              <a:buAutoNum type="arabicPeriod"/>
            </a:pPr>
            <a:r>
              <a:rPr lang="en-US" sz="3000" i="1">
                <a:solidFill>
                  <a:schemeClr val="lt1"/>
                </a:solidFill>
              </a:rPr>
              <a:t>Sungkem/</a:t>
            </a:r>
            <a:r>
              <a:rPr lang="en-US" sz="3000">
                <a:solidFill>
                  <a:schemeClr val="lt1"/>
                </a:solidFill>
              </a:rPr>
              <a:t>Greeting from the groom and the bride to both of their parents</a:t>
            </a:r>
            <a:endParaRPr sz="3000" i="1">
              <a:solidFill>
                <a:schemeClr val="lt1"/>
              </a:solidFill>
            </a:endParaRPr>
          </a:p>
          <a:p>
            <a:pPr marL="514350" lvl="0" indent="-485775" algn="l" rtl="0">
              <a:lnSpc>
                <a:spcPct val="90000"/>
              </a:lnSpc>
              <a:spcBef>
                <a:spcPts val="1000"/>
              </a:spcBef>
              <a:spcAft>
                <a:spcPts val="0"/>
              </a:spcAft>
              <a:buClr>
                <a:schemeClr val="lt1"/>
              </a:buClr>
              <a:buSzPct val="100000"/>
              <a:buFont typeface="Calibri"/>
              <a:buAutoNum type="arabicPeriod"/>
            </a:pPr>
            <a:r>
              <a:rPr lang="en-US" sz="3000" i="1">
                <a:solidFill>
                  <a:schemeClr val="lt1"/>
                </a:solidFill>
              </a:rPr>
              <a:t>Sawer</a:t>
            </a:r>
            <a:endParaRPr/>
          </a:p>
          <a:p>
            <a:pPr marL="514350" lvl="0" indent="-485775" algn="l" rtl="0">
              <a:lnSpc>
                <a:spcPct val="90000"/>
              </a:lnSpc>
              <a:spcBef>
                <a:spcPts val="1000"/>
              </a:spcBef>
              <a:spcAft>
                <a:spcPts val="0"/>
              </a:spcAft>
              <a:buClr>
                <a:schemeClr val="lt1"/>
              </a:buClr>
              <a:buSzPct val="100000"/>
              <a:buFont typeface="Calibri"/>
              <a:buAutoNum type="arabicPeriod"/>
            </a:pPr>
            <a:r>
              <a:rPr lang="en-US" sz="3000" i="1">
                <a:solidFill>
                  <a:schemeClr val="lt1"/>
                </a:solidFill>
              </a:rPr>
              <a:t>Nincak Endog/</a:t>
            </a:r>
            <a:r>
              <a:rPr lang="en-US" sz="3000">
                <a:solidFill>
                  <a:schemeClr val="lt1"/>
                </a:solidFill>
              </a:rPr>
              <a:t>egg cracking</a:t>
            </a:r>
            <a:endParaRPr/>
          </a:p>
          <a:p>
            <a:pPr marL="514350" lvl="0" indent="-485775" algn="l" rtl="0">
              <a:lnSpc>
                <a:spcPct val="90000"/>
              </a:lnSpc>
              <a:spcBef>
                <a:spcPts val="1000"/>
              </a:spcBef>
              <a:spcAft>
                <a:spcPts val="0"/>
              </a:spcAft>
              <a:buClr>
                <a:schemeClr val="lt1"/>
              </a:buClr>
              <a:buSzPct val="100000"/>
              <a:buFont typeface="Calibri"/>
              <a:buAutoNum type="arabicPeriod"/>
            </a:pPr>
            <a:r>
              <a:rPr lang="en-US" sz="3000">
                <a:solidFill>
                  <a:schemeClr val="lt1"/>
                </a:solidFill>
              </a:rPr>
              <a:t>Eating food (Chicken, rice, and water)</a:t>
            </a:r>
            <a:endParaRPr/>
          </a:p>
          <a:p>
            <a:pPr marL="514350" lvl="0" indent="-349250" algn="l" rtl="0">
              <a:lnSpc>
                <a:spcPct val="90000"/>
              </a:lnSpc>
              <a:spcBef>
                <a:spcPts val="1000"/>
              </a:spcBef>
              <a:spcAft>
                <a:spcPts val="0"/>
              </a:spcAft>
              <a:buClr>
                <a:schemeClr val="dk1"/>
              </a:buClr>
              <a:buSzPct val="100000"/>
              <a:buFont typeface="Calibri"/>
              <a:buNone/>
            </a:pPr>
            <a:endParaRPr sz="2600" i="1">
              <a:solidFill>
                <a:schemeClr val="lt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6"/>
          <p:cNvSpPr txBox="1">
            <a:spLocks noGrp="1"/>
          </p:cNvSpPr>
          <p:nvPr>
            <p:ph type="title"/>
          </p:nvPr>
        </p:nvSpPr>
        <p:spPr>
          <a:xfrm>
            <a:off x="579582" y="803564"/>
            <a:ext cx="10515600" cy="5730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Calibri"/>
              <a:buNone/>
            </a:pPr>
            <a:r>
              <a:rPr lang="en-US" b="1">
                <a:solidFill>
                  <a:schemeClr val="lt1"/>
                </a:solidFill>
                <a:latin typeface="Calibri"/>
                <a:ea typeface="Calibri"/>
                <a:cs typeface="Calibri"/>
                <a:sym typeface="Calibri"/>
              </a:rPr>
              <a:t>FINDING AND DISCUSSION</a:t>
            </a:r>
            <a:endParaRPr b="1">
              <a:solidFill>
                <a:schemeClr val="lt1"/>
              </a:solidFill>
              <a:latin typeface="Calibri"/>
              <a:ea typeface="Calibri"/>
              <a:cs typeface="Calibri"/>
              <a:sym typeface="Calibri"/>
            </a:endParaRPr>
          </a:p>
        </p:txBody>
      </p:sp>
      <p:sp>
        <p:nvSpPr>
          <p:cNvPr id="116" name="Google Shape;116;p6"/>
          <p:cNvSpPr txBox="1">
            <a:spLocks noGrp="1"/>
          </p:cNvSpPr>
          <p:nvPr>
            <p:ph type="body" idx="1"/>
          </p:nvPr>
        </p:nvSpPr>
        <p:spPr>
          <a:xfrm>
            <a:off x="579582" y="1376652"/>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000"/>
              <a:buNone/>
            </a:pPr>
            <a:r>
              <a:rPr lang="en-US" sz="3000">
                <a:solidFill>
                  <a:schemeClr val="lt1"/>
                </a:solidFill>
              </a:rPr>
              <a:t>Korean Wedding procedure</a:t>
            </a:r>
            <a:endParaRPr/>
          </a:p>
          <a:p>
            <a:pPr marL="514350" lvl="0" indent="-514350" algn="l" rtl="0">
              <a:lnSpc>
                <a:spcPct val="90000"/>
              </a:lnSpc>
              <a:spcBef>
                <a:spcPts val="1000"/>
              </a:spcBef>
              <a:spcAft>
                <a:spcPts val="0"/>
              </a:spcAft>
              <a:buClr>
                <a:schemeClr val="lt1"/>
              </a:buClr>
              <a:buSzPts val="3000"/>
              <a:buFont typeface="Calibri"/>
              <a:buAutoNum type="arabicPeriod"/>
            </a:pPr>
            <a:r>
              <a:rPr lang="en-US" sz="3000">
                <a:solidFill>
                  <a:schemeClr val="lt1"/>
                </a:solidFill>
              </a:rPr>
              <a:t>Traditional performance (</a:t>
            </a:r>
            <a:r>
              <a:rPr lang="en-US" sz="3000" i="1">
                <a:solidFill>
                  <a:schemeClr val="lt1"/>
                </a:solidFill>
              </a:rPr>
              <a:t>samulnori, buchaechum)</a:t>
            </a:r>
            <a:endParaRPr/>
          </a:p>
          <a:p>
            <a:pPr marL="514350" lvl="0" indent="-514350" algn="l" rtl="0">
              <a:lnSpc>
                <a:spcPct val="90000"/>
              </a:lnSpc>
              <a:spcBef>
                <a:spcPts val="1000"/>
              </a:spcBef>
              <a:spcAft>
                <a:spcPts val="0"/>
              </a:spcAft>
              <a:buClr>
                <a:schemeClr val="lt1"/>
              </a:buClr>
              <a:buSzPts val="3000"/>
              <a:buFont typeface="Calibri"/>
              <a:buAutoNum type="arabicPeriod"/>
            </a:pPr>
            <a:r>
              <a:rPr lang="en-US" sz="3000" i="1">
                <a:solidFill>
                  <a:schemeClr val="lt1"/>
                </a:solidFill>
              </a:rPr>
              <a:t>Kirogi </a:t>
            </a:r>
            <a:r>
              <a:rPr lang="en-US" sz="3000">
                <a:solidFill>
                  <a:schemeClr val="lt1"/>
                </a:solidFill>
              </a:rPr>
              <a:t>handover to the bride’s family</a:t>
            </a:r>
            <a:endParaRPr/>
          </a:p>
          <a:p>
            <a:pPr marL="514350" lvl="0" indent="-514350" algn="l" rtl="0">
              <a:lnSpc>
                <a:spcPct val="90000"/>
              </a:lnSpc>
              <a:spcBef>
                <a:spcPts val="1000"/>
              </a:spcBef>
              <a:spcAft>
                <a:spcPts val="0"/>
              </a:spcAft>
              <a:buClr>
                <a:schemeClr val="lt1"/>
              </a:buClr>
              <a:buSzPts val="3000"/>
              <a:buFont typeface="Calibri"/>
              <a:buAutoNum type="arabicPeriod"/>
            </a:pPr>
            <a:r>
              <a:rPr lang="en-US" sz="3000" i="1">
                <a:solidFill>
                  <a:schemeClr val="lt1"/>
                </a:solidFill>
              </a:rPr>
              <a:t>Matjeol/</a:t>
            </a:r>
            <a:r>
              <a:rPr lang="en-US" sz="3000">
                <a:solidFill>
                  <a:schemeClr val="lt1"/>
                </a:solidFill>
              </a:rPr>
              <a:t>The groom and bride greeting to each other</a:t>
            </a:r>
            <a:endParaRPr/>
          </a:p>
          <a:p>
            <a:pPr marL="514350" lvl="0" indent="-514350" algn="l" rtl="0">
              <a:lnSpc>
                <a:spcPct val="90000"/>
              </a:lnSpc>
              <a:spcBef>
                <a:spcPts val="1000"/>
              </a:spcBef>
              <a:spcAft>
                <a:spcPts val="0"/>
              </a:spcAft>
              <a:buClr>
                <a:schemeClr val="lt1"/>
              </a:buClr>
              <a:buSzPts val="3000"/>
              <a:buFont typeface="Calibri"/>
              <a:buAutoNum type="arabicPeriod"/>
            </a:pPr>
            <a:r>
              <a:rPr lang="en-US" sz="3000">
                <a:solidFill>
                  <a:schemeClr val="lt1"/>
                </a:solidFill>
              </a:rPr>
              <a:t>Eating session (jujube, chestnut)</a:t>
            </a:r>
            <a:endParaRPr/>
          </a:p>
          <a:p>
            <a:pPr marL="514350" lvl="0" indent="-514350" algn="l" rtl="0">
              <a:lnSpc>
                <a:spcPct val="90000"/>
              </a:lnSpc>
              <a:spcBef>
                <a:spcPts val="1000"/>
              </a:spcBef>
              <a:spcAft>
                <a:spcPts val="0"/>
              </a:spcAft>
              <a:buClr>
                <a:schemeClr val="lt1"/>
              </a:buClr>
              <a:buSzPts val="3000"/>
              <a:buFont typeface="Calibri"/>
              <a:buAutoNum type="arabicPeriod"/>
            </a:pPr>
            <a:r>
              <a:rPr lang="en-US" sz="3000" i="1">
                <a:solidFill>
                  <a:schemeClr val="lt1"/>
                </a:solidFill>
              </a:rPr>
              <a:t>Hapgeunjirye, </a:t>
            </a:r>
            <a:r>
              <a:rPr lang="en-US" sz="3000">
                <a:solidFill>
                  <a:schemeClr val="lt1"/>
                </a:solidFill>
              </a:rPr>
              <a:t>drinking alcohol</a:t>
            </a:r>
            <a:endParaRPr sz="3000" i="1">
              <a:solidFill>
                <a:schemeClr val="lt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25c002ace14_0_0"/>
          <p:cNvSpPr txBox="1">
            <a:spLocks noGrp="1"/>
          </p:cNvSpPr>
          <p:nvPr>
            <p:ph type="title"/>
          </p:nvPr>
        </p:nvSpPr>
        <p:spPr>
          <a:xfrm>
            <a:off x="611188" y="36734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ct val="100000"/>
              <a:buFont typeface="Calibri"/>
              <a:buNone/>
            </a:pPr>
            <a:r>
              <a:rPr lang="en-US" sz="4000" b="1">
                <a:solidFill>
                  <a:schemeClr val="lt1"/>
                </a:solidFill>
                <a:latin typeface="Calibri"/>
                <a:ea typeface="Calibri"/>
                <a:cs typeface="Calibri"/>
                <a:sym typeface="Calibri"/>
              </a:rPr>
              <a:t>FINDING AND DISCUSSION</a:t>
            </a:r>
            <a:endParaRPr sz="4000" b="1">
              <a:solidFill>
                <a:schemeClr val="lt1"/>
              </a:solidFill>
              <a:latin typeface="Calibri"/>
              <a:ea typeface="Calibri"/>
              <a:cs typeface="Calibri"/>
              <a:sym typeface="Calibri"/>
            </a:endParaRPr>
          </a:p>
        </p:txBody>
      </p:sp>
      <p:sp>
        <p:nvSpPr>
          <p:cNvPr id="122" name="Google Shape;122;g25c002ace14_0_0"/>
          <p:cNvSpPr txBox="1">
            <a:spLocks noGrp="1"/>
          </p:cNvSpPr>
          <p:nvPr>
            <p:ph type="body" idx="1"/>
          </p:nvPr>
        </p:nvSpPr>
        <p:spPr>
          <a:xfrm>
            <a:off x="611188" y="1283813"/>
            <a:ext cx="5157787" cy="57007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000"/>
              <a:buNone/>
            </a:pPr>
            <a:r>
              <a:rPr lang="en-US" sz="3000">
                <a:solidFill>
                  <a:schemeClr val="lt1"/>
                </a:solidFill>
              </a:rPr>
              <a:t>Wedding </a:t>
            </a:r>
            <a:r>
              <a:rPr lang="en-US" sz="3000" smtClean="0">
                <a:solidFill>
                  <a:schemeClr val="lt1"/>
                </a:solidFill>
              </a:rPr>
              <a:t>Attire</a:t>
            </a:r>
            <a:endParaRPr/>
          </a:p>
        </p:txBody>
      </p:sp>
      <p:sp>
        <p:nvSpPr>
          <p:cNvPr id="12" name="Text Placeholder 11"/>
          <p:cNvSpPr>
            <a:spLocks noGrp="1"/>
          </p:cNvSpPr>
          <p:nvPr>
            <p:ph type="body" idx="3"/>
          </p:nvPr>
        </p:nvSpPr>
        <p:spPr>
          <a:xfrm>
            <a:off x="6066489" y="1714819"/>
            <a:ext cx="5183188" cy="823912"/>
          </a:xfrm>
        </p:spPr>
        <p:txBody>
          <a:bodyPr anchor="ctr"/>
          <a:lstStyle/>
          <a:p>
            <a:pPr marL="0" indent="0"/>
            <a:r>
              <a:rPr lang="en-US">
                <a:solidFill>
                  <a:schemeClr val="bg1"/>
                </a:solidFill>
              </a:rPr>
              <a:t>Sundanese </a:t>
            </a:r>
            <a:r>
              <a:rPr lang="en-US" smtClean="0">
                <a:solidFill>
                  <a:schemeClr val="bg1"/>
                </a:solidFill>
              </a:rPr>
              <a:t>Wedding</a:t>
            </a:r>
            <a:endParaRPr lang="id-ID">
              <a:solidFill>
                <a:schemeClr val="bg1"/>
              </a:solidFill>
            </a:endParaRPr>
          </a:p>
        </p:txBody>
      </p:sp>
      <p:pic>
        <p:nvPicPr>
          <p:cNvPr id="8" name="Picture 7"/>
          <p:cNvPicPr>
            <a:picLocks noChangeAspect="1"/>
          </p:cNvPicPr>
          <p:nvPr/>
        </p:nvPicPr>
        <p:blipFill>
          <a:blip r:embed="rId3"/>
          <a:stretch>
            <a:fillRect/>
          </a:stretch>
        </p:blipFill>
        <p:spPr>
          <a:xfrm>
            <a:off x="6066489" y="2461776"/>
            <a:ext cx="5183188" cy="2914120"/>
          </a:xfrm>
          <a:prstGeom prst="rect">
            <a:avLst/>
          </a:prstGeom>
        </p:spPr>
      </p:pic>
      <p:pic>
        <p:nvPicPr>
          <p:cNvPr id="14" name="Picture 13"/>
          <p:cNvPicPr>
            <a:picLocks noChangeAspect="1"/>
          </p:cNvPicPr>
          <p:nvPr/>
        </p:nvPicPr>
        <p:blipFill rotWithShape="1">
          <a:blip r:embed="rId4"/>
          <a:srcRect l="31465" t="52334" r="49419" b="31025"/>
          <a:stretch/>
        </p:blipFill>
        <p:spPr>
          <a:xfrm>
            <a:off x="662924" y="2461776"/>
            <a:ext cx="5206064" cy="2956069"/>
          </a:xfrm>
          <a:prstGeom prst="rect">
            <a:avLst/>
          </a:prstGeom>
        </p:spPr>
      </p:pic>
      <p:sp>
        <p:nvSpPr>
          <p:cNvPr id="18" name="Text Placeholder 11"/>
          <p:cNvSpPr txBox="1">
            <a:spLocks/>
          </p:cNvSpPr>
          <p:nvPr/>
        </p:nvSpPr>
        <p:spPr>
          <a:xfrm>
            <a:off x="585787" y="1745874"/>
            <a:ext cx="5183188" cy="823912"/>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pPr marL="0" indent="0"/>
            <a:r>
              <a:rPr lang="en-US" smtClean="0">
                <a:solidFill>
                  <a:schemeClr val="bg1"/>
                </a:solidFill>
              </a:rPr>
              <a:t>Korean Wedding</a:t>
            </a:r>
            <a:endParaRPr lang="id-ID">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9"/>
          <p:cNvSpPr txBox="1">
            <a:spLocks noGrp="1"/>
          </p:cNvSpPr>
          <p:nvPr>
            <p:ph type="title"/>
          </p:nvPr>
        </p:nvSpPr>
        <p:spPr>
          <a:xfrm>
            <a:off x="579582" y="803564"/>
            <a:ext cx="10515600" cy="5730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Calibri"/>
              <a:buNone/>
            </a:pPr>
            <a:r>
              <a:rPr lang="en-US" b="1">
                <a:solidFill>
                  <a:schemeClr val="lt1"/>
                </a:solidFill>
                <a:latin typeface="Calibri"/>
                <a:ea typeface="Calibri"/>
                <a:cs typeface="Calibri"/>
                <a:sym typeface="Calibri"/>
              </a:rPr>
              <a:t>CONCLUSION</a:t>
            </a:r>
            <a:endParaRPr b="1">
              <a:solidFill>
                <a:schemeClr val="lt1"/>
              </a:solidFill>
              <a:latin typeface="Calibri"/>
              <a:ea typeface="Calibri"/>
              <a:cs typeface="Calibri"/>
              <a:sym typeface="Calibri"/>
            </a:endParaRPr>
          </a:p>
        </p:txBody>
      </p:sp>
      <p:sp>
        <p:nvSpPr>
          <p:cNvPr id="128" name="Google Shape;128;p9"/>
          <p:cNvSpPr txBox="1">
            <a:spLocks noGrp="1"/>
          </p:cNvSpPr>
          <p:nvPr>
            <p:ph type="body" idx="1"/>
          </p:nvPr>
        </p:nvSpPr>
        <p:spPr>
          <a:xfrm>
            <a:off x="579582" y="1376652"/>
            <a:ext cx="10515600"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lt1"/>
              </a:buClr>
              <a:buSzPts val="3000"/>
              <a:buNone/>
            </a:pPr>
            <a:r>
              <a:rPr lang="en-US" sz="3000">
                <a:solidFill>
                  <a:schemeClr val="lt1"/>
                </a:solidFill>
              </a:rPr>
              <a:t>Aside from the differences between Korean and Sundanese wedding culture, they still have several things in common. Just like how they both start their wedding ceremony with cultural performance, including handover session. Both ceremonies also end with eating session. However, in the similarities, they still have their own respective procedure and hold their own special meanings.</a:t>
            </a:r>
            <a:endParaRPr sz="3000">
              <a:solidFill>
                <a:schemeClr val="lt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0"/>
          <p:cNvSpPr txBox="1">
            <a:spLocks noGrp="1"/>
          </p:cNvSpPr>
          <p:nvPr>
            <p:ph type="title"/>
          </p:nvPr>
        </p:nvSpPr>
        <p:spPr>
          <a:xfrm>
            <a:off x="579582" y="803564"/>
            <a:ext cx="10515600" cy="5730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Calibri"/>
              <a:buNone/>
            </a:pPr>
            <a:r>
              <a:rPr lang="en-US" b="1">
                <a:solidFill>
                  <a:schemeClr val="lt1"/>
                </a:solidFill>
                <a:latin typeface="Calibri"/>
                <a:ea typeface="Calibri"/>
                <a:cs typeface="Calibri"/>
                <a:sym typeface="Calibri"/>
              </a:rPr>
              <a:t>REFERENCES</a:t>
            </a:r>
            <a:endParaRPr b="1">
              <a:solidFill>
                <a:schemeClr val="lt1"/>
              </a:solidFill>
              <a:latin typeface="Calibri"/>
              <a:ea typeface="Calibri"/>
              <a:cs typeface="Calibri"/>
              <a:sym typeface="Calibri"/>
            </a:endParaRPr>
          </a:p>
        </p:txBody>
      </p:sp>
      <p:sp>
        <p:nvSpPr>
          <p:cNvPr id="134" name="Google Shape;134;p10"/>
          <p:cNvSpPr txBox="1">
            <a:spLocks noGrp="1"/>
          </p:cNvSpPr>
          <p:nvPr>
            <p:ph type="body" idx="1"/>
          </p:nvPr>
        </p:nvSpPr>
        <p:spPr>
          <a:xfrm>
            <a:off x="579581" y="1376652"/>
            <a:ext cx="11411527" cy="4753984"/>
          </a:xfrm>
          <a:prstGeom prst="rect">
            <a:avLst/>
          </a:prstGeom>
          <a:noFill/>
          <a:ln>
            <a:noFill/>
          </a:ln>
        </p:spPr>
        <p:txBody>
          <a:bodyPr spcFirstLastPara="1" wrap="square" lIns="91425" tIns="45700" rIns="91425" bIns="45700" anchor="t" anchorCtr="0">
            <a:noAutofit/>
          </a:bodyPr>
          <a:lstStyle/>
          <a:p>
            <a:pPr marL="228600" lvl="0" indent="-228600" algn="just">
              <a:lnSpc>
                <a:spcPct val="100000"/>
              </a:lnSpc>
              <a:spcBef>
                <a:spcPts val="0"/>
              </a:spcBef>
              <a:buClr>
                <a:schemeClr val="lt1"/>
              </a:buClr>
              <a:buSzPts val="2000"/>
            </a:pPr>
            <a:r>
              <a:rPr lang="en-US" sz="2000">
                <a:solidFill>
                  <a:schemeClr val="lt1"/>
                </a:solidFill>
              </a:rPr>
              <a:t>Febriantiko, H. T. (2014). Perbandingan Prosesi Perkawinan </a:t>
            </a:r>
            <a:r>
              <a:rPr lang="fi-FI" sz="2000">
                <a:solidFill>
                  <a:schemeClr val="lt1"/>
                </a:solidFill>
              </a:rPr>
              <a:t>Adat Keraton Yogyakarta Masa Sri Sultan </a:t>
            </a:r>
            <a:r>
              <a:rPr lang="fi-FI" sz="2000">
                <a:solidFill>
                  <a:schemeClr val="lt1"/>
                </a:solidFill>
              </a:rPr>
              <a:t>Hamengkubuwono </a:t>
            </a:r>
            <a:r>
              <a:rPr lang="fi-FI" sz="2000" smtClean="0">
                <a:solidFill>
                  <a:schemeClr val="lt1"/>
                </a:solidFill>
              </a:rPr>
              <a:t>VIII dan IX</a:t>
            </a:r>
            <a:r>
              <a:rPr lang="en-US" sz="2000" smtClean="0">
                <a:solidFill>
                  <a:schemeClr val="lt1"/>
                </a:solidFill>
              </a:rPr>
              <a:t>. </a:t>
            </a:r>
            <a:r>
              <a:rPr lang="en-US" sz="2000">
                <a:solidFill>
                  <a:schemeClr val="lt1"/>
                </a:solidFill>
              </a:rPr>
              <a:t>AVATARA, 2(2), 99-104.</a:t>
            </a:r>
            <a:endParaRPr/>
          </a:p>
          <a:p>
            <a:pPr marL="228600" lvl="0" indent="-228600" algn="just" rtl="0">
              <a:lnSpc>
                <a:spcPct val="100000"/>
              </a:lnSpc>
              <a:spcBef>
                <a:spcPts val="0"/>
              </a:spcBef>
              <a:spcAft>
                <a:spcPts val="0"/>
              </a:spcAft>
              <a:buClr>
                <a:schemeClr val="lt1"/>
              </a:buClr>
              <a:buSzPts val="2000"/>
              <a:buChar char="•"/>
            </a:pPr>
            <a:r>
              <a:rPr lang="en-US" sz="2000">
                <a:solidFill>
                  <a:schemeClr val="lt1"/>
                </a:solidFill>
              </a:rPr>
              <a:t>Gunawan, A. (2019). Tradisi Upacara Perkawinan Adat Sunda (Tinjauan Sejarah dan Budaya di Kabupaten Kuningan). Jurnal Artefak, 6(2), 71-84.</a:t>
            </a:r>
            <a:endParaRPr/>
          </a:p>
          <a:p>
            <a:pPr marL="228600" lvl="0" indent="-228600" algn="just" rtl="0">
              <a:lnSpc>
                <a:spcPct val="100000"/>
              </a:lnSpc>
              <a:spcBef>
                <a:spcPts val="0"/>
              </a:spcBef>
              <a:spcAft>
                <a:spcPts val="0"/>
              </a:spcAft>
              <a:buClr>
                <a:schemeClr val="lt1"/>
              </a:buClr>
              <a:buSzPts val="2000"/>
              <a:buChar char="•"/>
            </a:pPr>
            <a:r>
              <a:rPr lang="en-US" sz="2000">
                <a:solidFill>
                  <a:schemeClr val="lt1"/>
                </a:solidFill>
              </a:rPr>
              <a:t>Kusumadewi, P. D., &amp; Jerusalem, M. A. (2023). A Review: The Transformation Of The Meaning Of Kebaya From National Clothing To A Media Of Self-Representation and Lifestyle. MUDRA, Jurnal Seni dan Budaya, 38(2), 174-178.</a:t>
            </a:r>
            <a:endParaRPr/>
          </a:p>
          <a:p>
            <a:pPr marL="228600" lvl="0" indent="-228600" algn="just" rtl="0">
              <a:lnSpc>
                <a:spcPct val="100000"/>
              </a:lnSpc>
              <a:spcBef>
                <a:spcPts val="0"/>
              </a:spcBef>
              <a:spcAft>
                <a:spcPts val="0"/>
              </a:spcAft>
              <a:buClr>
                <a:schemeClr val="lt1"/>
              </a:buClr>
              <a:buSzPts val="2000"/>
              <a:buChar char="•"/>
            </a:pPr>
            <a:r>
              <a:rPr lang="en-US" sz="2000">
                <a:solidFill>
                  <a:schemeClr val="lt1"/>
                </a:solidFill>
              </a:rPr>
              <a:t>Maulana, M. (2013). Upacara Daur Hidup dalam Pernikahan Adat Sunda. Refleksi, 15(5).</a:t>
            </a:r>
            <a:endParaRPr/>
          </a:p>
          <a:p>
            <a:pPr marL="228600" lvl="0" indent="-228600" algn="just" rtl="0">
              <a:lnSpc>
                <a:spcPct val="100000"/>
              </a:lnSpc>
              <a:spcBef>
                <a:spcPts val="0"/>
              </a:spcBef>
              <a:spcAft>
                <a:spcPts val="0"/>
              </a:spcAft>
              <a:buClr>
                <a:schemeClr val="lt1"/>
              </a:buClr>
              <a:buSzPts val="2000"/>
              <a:buChar char="•"/>
            </a:pPr>
            <a:r>
              <a:rPr lang="en-US" sz="2000">
                <a:solidFill>
                  <a:schemeClr val="lt1"/>
                </a:solidFill>
              </a:rPr>
              <a:t>Muslih, M. (2019). Perbandingan Prosedur Perkawinan Adat Baduy Dengan Kompilasi Hukum Islam. Kanun Jurnal Ilmu Hukum, 21(3), 437-458.</a:t>
            </a:r>
            <a:endParaRPr/>
          </a:p>
          <a:p>
            <a:pPr marL="228600" lvl="0" indent="-228600" algn="just" rtl="0">
              <a:lnSpc>
                <a:spcPct val="100000"/>
              </a:lnSpc>
              <a:spcBef>
                <a:spcPts val="0"/>
              </a:spcBef>
              <a:spcAft>
                <a:spcPts val="0"/>
              </a:spcAft>
              <a:buClr>
                <a:schemeClr val="lt1"/>
              </a:buClr>
              <a:buSzPts val="2000"/>
              <a:buChar char="•"/>
            </a:pPr>
            <a:r>
              <a:rPr lang="en-US" sz="2000">
                <a:solidFill>
                  <a:schemeClr val="lt1"/>
                </a:solidFill>
              </a:rPr>
              <a:t>Nafisah, A., Rusli, R., Mardiah, A., Ahyar, &amp; Qiso, A. A. (2021). Akulturasi Islam dalam Peradaban dan Budaya. Taujih, Jurnal Pendidikan Islam, 14(2), 97-112.</a:t>
            </a:r>
            <a:endParaRPr/>
          </a:p>
          <a:p>
            <a:pPr marL="228600" lvl="0" indent="-228600" algn="just" rtl="0">
              <a:lnSpc>
                <a:spcPct val="100000"/>
              </a:lnSpc>
              <a:spcBef>
                <a:spcPts val="0"/>
              </a:spcBef>
              <a:spcAft>
                <a:spcPts val="0"/>
              </a:spcAft>
              <a:buClr>
                <a:schemeClr val="lt1"/>
              </a:buClr>
              <a:buSzPts val="2000"/>
              <a:buChar char="•"/>
            </a:pPr>
            <a:r>
              <a:rPr lang="en-US" sz="2000">
                <a:solidFill>
                  <a:schemeClr val="lt1"/>
                </a:solidFill>
              </a:rPr>
              <a:t>Rosilawati, R. (2018). Akulturasi Karesmen Mapag Panganten Adat Sunda di Kota Bandung. Makalangan, 5(2), 77-86.</a:t>
            </a:r>
            <a:endParaRPr sz="2000">
              <a:solidFill>
                <a:schemeClr val="lt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485</TotalTime>
  <Words>545</Words>
  <Application>Microsoft Office PowerPoint</Application>
  <PresentationFormat>Widescreen</PresentationFormat>
  <Paragraphs>44</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COMPARISON BETWEEN SUNDANESE AND KOREAN WEDDING CULTURE</vt:lpstr>
      <vt:lpstr>INTRODUCTION</vt:lpstr>
      <vt:lpstr>LITERATURE REVIEW</vt:lpstr>
      <vt:lpstr>METHOD</vt:lpstr>
      <vt:lpstr>FINDING AND DISCUSSION</vt:lpstr>
      <vt:lpstr>FINDING AND DISCUSSION</vt:lpstr>
      <vt:lpstr>FINDING AND DISCUSSION</vt:lpstr>
      <vt:lpstr>CONCLUSION</vt:lpstr>
      <vt:lpstr>REFERENCES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COMPARISON BETWEEN INDONESIAN WEDDING CULTURE AND KOREAN WEDDING CULTURE</dc:title>
  <dc:creator>ismail - [2010]</dc:creator>
  <cp:lastModifiedBy>Windows User</cp:lastModifiedBy>
  <cp:revision>9</cp:revision>
  <dcterms:created xsi:type="dcterms:W3CDTF">2023-04-14T06:04:15Z</dcterms:created>
  <dcterms:modified xsi:type="dcterms:W3CDTF">2023-07-27T01:46:30Z</dcterms:modified>
</cp:coreProperties>
</file>