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7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z-jerman.upi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83754" y="770094"/>
            <a:ext cx="8624488" cy="879475"/>
          </a:xfrm>
        </p:spPr>
        <p:txBody>
          <a:bodyPr>
            <a:noAutofit/>
          </a:bodyPr>
          <a:lstStyle/>
          <a:p>
            <a:r>
              <a:rPr lang="en-ID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UNVEILING THE USER ACCEPTANCE OF MOODLE IN GERMAN LANGUAGE CLASSROOM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Pepen Permana, Irma </a:t>
            </a:r>
            <a:r>
              <a:rPr lang="en-US" sz="1600" b="1" dirty="0" err="1">
                <a:solidFill>
                  <a:schemeClr val="bg1"/>
                </a:solidFill>
              </a:rPr>
              <a:t>Permatawati</a:t>
            </a:r>
            <a:r>
              <a:rPr lang="en-US" sz="1600" b="1" dirty="0">
                <a:solidFill>
                  <a:schemeClr val="bg1"/>
                </a:solidFill>
              </a:rPr>
              <a:t>, Ending </a:t>
            </a:r>
            <a:r>
              <a:rPr lang="en-US" sz="1600" b="1" dirty="0" err="1">
                <a:solidFill>
                  <a:schemeClr val="bg1"/>
                </a:solidFill>
              </a:rPr>
              <a:t>Khoerudin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German Language Education Study Program FPBS UPI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ABS-23078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1"/>
    </mc:Choice>
    <mc:Fallback xmlns="">
      <p:transition spd="slow" advTm="19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9945349" cy="4351338"/>
          </a:xfrm>
        </p:spPr>
        <p:txBody>
          <a:bodyPr>
            <a:normAutofit/>
          </a:bodyPr>
          <a:lstStyle/>
          <a:p>
            <a:r>
              <a:rPr lang="en-ID" sz="2000" dirty="0" err="1">
                <a:solidFill>
                  <a:schemeClr val="bg1"/>
                </a:solidFill>
              </a:rPr>
              <a:t>Brandl</a:t>
            </a:r>
            <a:r>
              <a:rPr lang="en-ID" sz="2000" dirty="0">
                <a:solidFill>
                  <a:schemeClr val="bg1"/>
                </a:solidFill>
              </a:rPr>
              <a:t>, K. (2005). Are You Ready to "Moodle"? </a:t>
            </a:r>
            <a:r>
              <a:rPr lang="en-ID" sz="2000" i="1" dirty="0">
                <a:solidFill>
                  <a:schemeClr val="bg1"/>
                </a:solidFill>
              </a:rPr>
              <a:t>Language Learning &amp; Technology</a:t>
            </a:r>
            <a:r>
              <a:rPr lang="en-ID" sz="2000" dirty="0">
                <a:solidFill>
                  <a:schemeClr val="bg1"/>
                </a:solidFill>
              </a:rPr>
              <a:t>, 9(2), 16-23. </a:t>
            </a:r>
          </a:p>
          <a:p>
            <a:r>
              <a:rPr lang="en-ID" sz="2000" dirty="0">
                <a:solidFill>
                  <a:schemeClr val="bg1"/>
                </a:solidFill>
              </a:rPr>
              <a:t>Davis, F. D. (1989). Perceived Usefulness, Perceived Ease of Use, and User Acceptance of Information Technology. MIS Quarterly, 13(3), 319-340. doi:10.2307/249008</a:t>
            </a:r>
          </a:p>
          <a:p>
            <a:r>
              <a:rPr lang="en-ID" sz="2000" dirty="0" err="1">
                <a:solidFill>
                  <a:schemeClr val="bg1"/>
                </a:solidFill>
              </a:rPr>
              <a:t>Rincón</a:t>
            </a:r>
            <a:r>
              <a:rPr lang="en-ID" sz="2000" dirty="0">
                <a:solidFill>
                  <a:schemeClr val="bg1"/>
                </a:solidFill>
              </a:rPr>
              <a:t>, G. (10. October 2022).</a:t>
            </a:r>
            <a:r>
              <a:rPr lang="en-ID" sz="2000" i="1" dirty="0">
                <a:solidFill>
                  <a:schemeClr val="bg1"/>
                </a:solidFill>
              </a:rPr>
              <a:t> Moodle: The most popular Learning Management System</a:t>
            </a:r>
            <a:r>
              <a:rPr lang="en-ID" sz="2000" dirty="0">
                <a:solidFill>
                  <a:schemeClr val="bg1"/>
                </a:solidFill>
              </a:rPr>
              <a:t>. From </a:t>
            </a:r>
            <a:r>
              <a:rPr lang="en-ID" sz="2000" dirty="0" err="1">
                <a:solidFill>
                  <a:schemeClr val="bg1"/>
                </a:solidFill>
              </a:rPr>
              <a:t>Solutto</a:t>
            </a:r>
            <a:r>
              <a:rPr lang="en-ID" sz="2000" dirty="0">
                <a:solidFill>
                  <a:schemeClr val="bg1"/>
                </a:solidFill>
              </a:rPr>
              <a:t> Group - Leader in digital transformation: https://soluttoconsulting.com/moodle-the-most-popular-learning-management-system-in-the-world/</a:t>
            </a:r>
          </a:p>
          <a:p>
            <a:r>
              <a:rPr lang="en-ID" sz="2000" dirty="0">
                <a:solidFill>
                  <a:schemeClr val="bg1"/>
                </a:solidFill>
              </a:rPr>
              <a:t>Young, B. (12. May 2021). Top 3 Advantages Of Moodle. From eLearning Industry: https://elearningindustry.com/advantages-of-moodle-top-3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DANKE SCHÖN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https://jerman.upi.edu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9870704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ID" sz="2000" dirty="0">
                <a:solidFill>
                  <a:srgbClr val="FFFF00"/>
                </a:solidFill>
              </a:rPr>
              <a:t>Moodle</a:t>
            </a:r>
            <a:r>
              <a:rPr lang="en-ID" sz="2000" dirty="0">
                <a:solidFill>
                  <a:schemeClr val="bg1"/>
                </a:solidFill>
              </a:rPr>
              <a:t>, an open-source </a:t>
            </a:r>
            <a:r>
              <a:rPr lang="en-ID" sz="2000" dirty="0">
                <a:solidFill>
                  <a:srgbClr val="FFFF00"/>
                </a:solidFill>
              </a:rPr>
              <a:t>Learning Management System</a:t>
            </a:r>
            <a:r>
              <a:rPr lang="en-ID" sz="2000" dirty="0">
                <a:solidFill>
                  <a:schemeClr val="bg1"/>
                </a:solidFill>
              </a:rPr>
              <a:t> (LMS), is widely used in </a:t>
            </a:r>
            <a:r>
              <a:rPr lang="en-ID" sz="2000" dirty="0">
                <a:solidFill>
                  <a:srgbClr val="FFFF00"/>
                </a:solidFill>
              </a:rPr>
              <a:t>education</a:t>
            </a:r>
            <a:r>
              <a:rPr lang="en-ID" sz="2000" dirty="0">
                <a:solidFill>
                  <a:schemeClr val="bg1"/>
                </a:solidFill>
              </a:rPr>
              <a:t> today, including </a:t>
            </a:r>
            <a:r>
              <a:rPr lang="en-ID" sz="2000" dirty="0">
                <a:solidFill>
                  <a:srgbClr val="FFFF00"/>
                </a:solidFill>
              </a:rPr>
              <a:t>language learning </a:t>
            </a:r>
            <a:r>
              <a:rPr lang="en-ID" sz="2000" dirty="0">
                <a:solidFill>
                  <a:schemeClr val="bg1"/>
                </a:solidFill>
              </a:rPr>
              <a:t>programs.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FPBS UPI's German Language Education Program has integrated Moodle for the past 10 years to facilitate online lecturers for </a:t>
            </a:r>
            <a:r>
              <a:rPr lang="en-ID" sz="2000" dirty="0">
                <a:solidFill>
                  <a:srgbClr val="FFFF00"/>
                </a:solidFill>
              </a:rPr>
              <a:t>first and second-semester</a:t>
            </a:r>
            <a:r>
              <a:rPr lang="en-ID" sz="2000" dirty="0">
                <a:solidFill>
                  <a:schemeClr val="bg1"/>
                </a:solidFill>
              </a:rPr>
              <a:t> students.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Moodle-based learning platform of GLE Program is called </a:t>
            </a:r>
            <a:r>
              <a:rPr lang="en-ID" sz="2000" i="1" dirty="0" err="1">
                <a:solidFill>
                  <a:srgbClr val="FFFF00"/>
                </a:solidFill>
              </a:rPr>
              <a:t>Virtuelles</a:t>
            </a:r>
            <a:r>
              <a:rPr lang="en-ID" sz="2000" i="1" dirty="0">
                <a:solidFill>
                  <a:srgbClr val="FFFF00"/>
                </a:solidFill>
              </a:rPr>
              <a:t> </a:t>
            </a:r>
            <a:r>
              <a:rPr lang="en-ID" sz="2000" i="1" dirty="0" err="1">
                <a:solidFill>
                  <a:srgbClr val="FFFF00"/>
                </a:solidFill>
              </a:rPr>
              <a:t>Klassenzimmer</a:t>
            </a:r>
            <a:r>
              <a:rPr lang="en-ID" sz="2000" i="1" dirty="0">
                <a:solidFill>
                  <a:srgbClr val="FFFF00"/>
                </a:solidFill>
              </a:rPr>
              <a:t> </a:t>
            </a:r>
            <a:r>
              <a:rPr lang="en-ID" sz="2000" dirty="0">
                <a:solidFill>
                  <a:srgbClr val="FFFF00"/>
                </a:solidFill>
              </a:rPr>
              <a:t>(VKZ)</a:t>
            </a:r>
            <a:r>
              <a:rPr lang="en-ID" sz="2000" dirty="0">
                <a:solidFill>
                  <a:schemeClr val="bg1"/>
                </a:solidFill>
              </a:rPr>
              <a:t> available at </a:t>
            </a:r>
            <a:r>
              <a:rPr lang="en-ID" sz="20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https://vkz-jerman.upi.edu</a:t>
            </a:r>
            <a:endParaRPr lang="en-ID" sz="20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Previous studies have shown that Moodle has </a:t>
            </a:r>
            <a:r>
              <a:rPr lang="en-ID" sz="2000" dirty="0">
                <a:solidFill>
                  <a:srgbClr val="FFFF00"/>
                </a:solidFill>
              </a:rPr>
              <a:t>positive impact </a:t>
            </a:r>
            <a:r>
              <a:rPr lang="en-ID" sz="2000" dirty="0">
                <a:solidFill>
                  <a:schemeClr val="bg1"/>
                </a:solidFill>
              </a:rPr>
              <a:t>on language learning among students.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However, the </a:t>
            </a:r>
            <a:r>
              <a:rPr lang="en-ID" sz="2000" dirty="0">
                <a:solidFill>
                  <a:srgbClr val="FFFF00"/>
                </a:solidFill>
              </a:rPr>
              <a:t>effectiveness</a:t>
            </a:r>
            <a:r>
              <a:rPr lang="en-ID" sz="2000" dirty="0">
                <a:solidFill>
                  <a:schemeClr val="bg1"/>
                </a:solidFill>
              </a:rPr>
              <a:t> of Moodle depends on how well it is </a:t>
            </a:r>
            <a:r>
              <a:rPr lang="en-ID" sz="2000" dirty="0">
                <a:solidFill>
                  <a:srgbClr val="FFFF00"/>
                </a:solidFill>
              </a:rPr>
              <a:t>accepted</a:t>
            </a:r>
            <a:r>
              <a:rPr lang="en-ID" sz="2000" dirty="0">
                <a:solidFill>
                  <a:schemeClr val="bg1"/>
                </a:solidFill>
              </a:rPr>
              <a:t> and </a:t>
            </a:r>
            <a:r>
              <a:rPr lang="en-ID" sz="2000" dirty="0">
                <a:solidFill>
                  <a:srgbClr val="FFFF00"/>
                </a:solidFill>
              </a:rPr>
              <a:t>used</a:t>
            </a:r>
            <a:r>
              <a:rPr lang="en-ID" sz="2000" dirty="0">
                <a:solidFill>
                  <a:schemeClr val="bg1"/>
                </a:solidFill>
              </a:rPr>
              <a:t> by students.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The research aims to explore </a:t>
            </a:r>
            <a:r>
              <a:rPr lang="en-ID" sz="2000" dirty="0">
                <a:solidFill>
                  <a:srgbClr val="FFFF00"/>
                </a:solidFill>
              </a:rPr>
              <a:t>how students perceive the implementation of Moodle </a:t>
            </a:r>
            <a:r>
              <a:rPr lang="en-ID" sz="2000" dirty="0">
                <a:solidFill>
                  <a:schemeClr val="bg1"/>
                </a:solidFill>
              </a:rPr>
              <a:t>in their language classes using the </a:t>
            </a:r>
            <a:r>
              <a:rPr lang="en-ID" sz="2000" dirty="0">
                <a:solidFill>
                  <a:srgbClr val="FFFF00"/>
                </a:solidFill>
              </a:rPr>
              <a:t>Technology Acceptance Model </a:t>
            </a:r>
            <a:r>
              <a:rPr lang="en-ID" sz="2000" dirty="0">
                <a:solidFill>
                  <a:schemeClr val="bg1"/>
                </a:solidFill>
              </a:rPr>
              <a:t>(TAM) framework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493610"/>
            <a:ext cx="1034005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2000" b="1" dirty="0">
                <a:solidFill>
                  <a:srgbClr val="FFFF00"/>
                </a:solidFill>
              </a:rPr>
              <a:t>Technology Acceptance Model</a:t>
            </a:r>
            <a:r>
              <a:rPr lang="en-ID" sz="2000" dirty="0">
                <a:solidFill>
                  <a:srgbClr val="FFFF00"/>
                </a:solidFill>
              </a:rPr>
              <a:t> </a:t>
            </a:r>
            <a:r>
              <a:rPr lang="en-ID" sz="2000" dirty="0">
                <a:solidFill>
                  <a:schemeClr val="bg1"/>
                </a:solidFill>
              </a:rPr>
              <a:t>(TAM) is a widely used theoretical framework to </a:t>
            </a:r>
            <a:r>
              <a:rPr lang="en-ID" sz="2000" dirty="0">
                <a:solidFill>
                  <a:srgbClr val="FFFF00"/>
                </a:solidFill>
              </a:rPr>
              <a:t>understand</a:t>
            </a:r>
            <a:r>
              <a:rPr lang="en-ID" sz="2000" dirty="0">
                <a:solidFill>
                  <a:schemeClr val="bg1"/>
                </a:solidFill>
              </a:rPr>
              <a:t> technology </a:t>
            </a:r>
            <a:r>
              <a:rPr lang="en-ID" sz="2000" dirty="0">
                <a:solidFill>
                  <a:srgbClr val="FFFF00"/>
                </a:solidFill>
              </a:rPr>
              <a:t>acceptance</a:t>
            </a:r>
            <a:r>
              <a:rPr lang="en-ID" sz="2000" dirty="0">
                <a:solidFill>
                  <a:schemeClr val="bg1"/>
                </a:solidFill>
              </a:rPr>
              <a:t> and </a:t>
            </a:r>
            <a:r>
              <a:rPr lang="en-ID" sz="2000" dirty="0">
                <a:solidFill>
                  <a:srgbClr val="FFFF00"/>
                </a:solidFill>
              </a:rPr>
              <a:t>usage</a:t>
            </a:r>
            <a:r>
              <a:rPr lang="en-ID" sz="20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Initially </a:t>
            </a:r>
            <a:r>
              <a:rPr lang="en-ID" sz="2000" dirty="0">
                <a:solidFill>
                  <a:srgbClr val="FFFF00"/>
                </a:solidFill>
              </a:rPr>
              <a:t>introduced by </a:t>
            </a:r>
            <a:r>
              <a:rPr lang="en-ID" sz="2000" dirty="0">
                <a:solidFill>
                  <a:schemeClr val="bg1"/>
                </a:solidFill>
              </a:rPr>
              <a:t>Davis (1989) </a:t>
            </a:r>
            <a:r>
              <a:rPr lang="en-ID" sz="2000" dirty="0">
                <a:solidFill>
                  <a:srgbClr val="FFFF00"/>
                </a:solidFill>
              </a:rPr>
              <a:t>to evaluate the acceptance </a:t>
            </a:r>
            <a:r>
              <a:rPr lang="en-ID" sz="2000" dirty="0">
                <a:solidFill>
                  <a:schemeClr val="bg1"/>
                </a:solidFill>
              </a:rPr>
              <a:t>of new information </a:t>
            </a:r>
            <a:r>
              <a:rPr lang="en-ID" sz="2000" dirty="0">
                <a:solidFill>
                  <a:srgbClr val="FFFF00"/>
                </a:solidFill>
              </a:rPr>
              <a:t>technology</a:t>
            </a:r>
            <a:r>
              <a:rPr lang="en-ID" sz="2000" dirty="0">
                <a:solidFill>
                  <a:schemeClr val="bg1"/>
                </a:solidFill>
              </a:rPr>
              <a:t> applications, TAM has since been applied in various fields, including </a:t>
            </a:r>
            <a:r>
              <a:rPr lang="en-ID" sz="2000" dirty="0">
                <a:solidFill>
                  <a:srgbClr val="FFFF00"/>
                </a:solidFill>
              </a:rPr>
              <a:t>education</a:t>
            </a:r>
            <a:r>
              <a:rPr lang="en-ID" sz="20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chemeClr val="bg1"/>
                </a:solidFill>
              </a:rPr>
              <a:t>It emphasizes two critical factors: </a:t>
            </a:r>
            <a:r>
              <a:rPr lang="en-ID" sz="2000" dirty="0">
                <a:solidFill>
                  <a:srgbClr val="FFFF00"/>
                </a:solidFill>
              </a:rPr>
              <a:t>perceived usefulness </a:t>
            </a:r>
            <a:r>
              <a:rPr lang="en-ID" sz="2000" dirty="0">
                <a:solidFill>
                  <a:schemeClr val="bg1"/>
                </a:solidFill>
              </a:rPr>
              <a:t>and </a:t>
            </a:r>
            <a:r>
              <a:rPr lang="en-ID" sz="2000" dirty="0">
                <a:solidFill>
                  <a:srgbClr val="FFFF00"/>
                </a:solidFill>
              </a:rPr>
              <a:t>ease of use</a:t>
            </a:r>
            <a:r>
              <a:rPr lang="en-ID" sz="2000" dirty="0">
                <a:solidFill>
                  <a:schemeClr val="bg1"/>
                </a:solidFill>
              </a:rPr>
              <a:t>, influencing students' </a:t>
            </a:r>
            <a:r>
              <a:rPr lang="en-ID" sz="2000" dirty="0">
                <a:solidFill>
                  <a:srgbClr val="FFFF00"/>
                </a:solidFill>
              </a:rPr>
              <a:t>attitudes</a:t>
            </a:r>
            <a:r>
              <a:rPr lang="en-ID" sz="2000" dirty="0">
                <a:solidFill>
                  <a:schemeClr val="bg1"/>
                </a:solidFill>
              </a:rPr>
              <a:t> and </a:t>
            </a:r>
            <a:r>
              <a:rPr lang="en-ID" sz="2000" dirty="0">
                <a:solidFill>
                  <a:srgbClr val="FFFF00"/>
                </a:solidFill>
              </a:rPr>
              <a:t>intentions</a:t>
            </a:r>
            <a:r>
              <a:rPr lang="en-ID" sz="2000" dirty="0">
                <a:solidFill>
                  <a:schemeClr val="bg1"/>
                </a:solidFill>
              </a:rPr>
              <a:t> towards using Moodle.</a:t>
            </a:r>
            <a:endParaRPr lang="en-ID" sz="20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ID" sz="2000" dirty="0">
                <a:solidFill>
                  <a:srgbClr val="FFFF00"/>
                </a:solidFill>
              </a:rPr>
              <a:t>Understanding the factors </a:t>
            </a:r>
            <a:r>
              <a:rPr lang="en-ID" sz="2000" dirty="0">
                <a:solidFill>
                  <a:schemeClr val="bg1"/>
                </a:solidFill>
              </a:rPr>
              <a:t>influencing user acceptance and adoption of technology is </a:t>
            </a:r>
            <a:r>
              <a:rPr lang="en-ID" sz="2000" dirty="0">
                <a:solidFill>
                  <a:srgbClr val="FFFF00"/>
                </a:solidFill>
              </a:rPr>
              <a:t>crucial</a:t>
            </a:r>
            <a:r>
              <a:rPr lang="en-ID" sz="2000" dirty="0">
                <a:solidFill>
                  <a:schemeClr val="bg1"/>
                </a:solidFill>
              </a:rPr>
              <a:t> for </a:t>
            </a:r>
            <a:r>
              <a:rPr lang="en-ID" sz="2000" dirty="0">
                <a:solidFill>
                  <a:srgbClr val="FFFF00"/>
                </a:solidFill>
              </a:rPr>
              <a:t>designing</a:t>
            </a:r>
            <a:r>
              <a:rPr lang="en-ID" sz="2000" dirty="0">
                <a:solidFill>
                  <a:schemeClr val="bg1"/>
                </a:solidFill>
              </a:rPr>
              <a:t> and </a:t>
            </a:r>
            <a:r>
              <a:rPr lang="en-ID" sz="2000" dirty="0">
                <a:solidFill>
                  <a:srgbClr val="FFFF00"/>
                </a:solidFill>
              </a:rPr>
              <a:t>implementing</a:t>
            </a:r>
            <a:r>
              <a:rPr lang="en-ID" sz="2000" dirty="0">
                <a:solidFill>
                  <a:schemeClr val="bg1"/>
                </a:solidFill>
              </a:rPr>
              <a:t> successful </a:t>
            </a:r>
            <a:r>
              <a:rPr lang="en-ID" sz="2000" dirty="0">
                <a:solidFill>
                  <a:srgbClr val="FFFF00"/>
                </a:solidFill>
              </a:rPr>
              <a:t>technological innovations.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r>
              <a:rPr lang="en-ID" sz="2000" dirty="0">
                <a:solidFill>
                  <a:schemeClr val="bg1"/>
                </a:solidFill>
              </a:rPr>
              <a:t>The study was conducted from </a:t>
            </a:r>
            <a:r>
              <a:rPr lang="en-ID" sz="2000" dirty="0">
                <a:solidFill>
                  <a:srgbClr val="FFFF00"/>
                </a:solidFill>
              </a:rPr>
              <a:t>June to August 2023</a:t>
            </a:r>
            <a:r>
              <a:rPr lang="en-ID" sz="2000" dirty="0">
                <a:solidFill>
                  <a:schemeClr val="bg1"/>
                </a:solidFill>
              </a:rPr>
              <a:t> and located at the </a:t>
            </a:r>
            <a:r>
              <a:rPr lang="en-ID" sz="2000" dirty="0">
                <a:solidFill>
                  <a:srgbClr val="FFFF00"/>
                </a:solidFill>
              </a:rPr>
              <a:t>GLE Study Program </a:t>
            </a:r>
            <a:r>
              <a:rPr lang="en-ID" sz="2000" dirty="0">
                <a:solidFill>
                  <a:schemeClr val="bg1"/>
                </a:solidFill>
              </a:rPr>
              <a:t>FPBS UPI</a:t>
            </a:r>
          </a:p>
          <a:p>
            <a:r>
              <a:rPr lang="en-ID" sz="2000" dirty="0">
                <a:solidFill>
                  <a:schemeClr val="bg1"/>
                </a:solidFill>
              </a:rPr>
              <a:t>It involves quantitative with </a:t>
            </a:r>
            <a:r>
              <a:rPr lang="en-ID" sz="2000" dirty="0">
                <a:solidFill>
                  <a:srgbClr val="FFFF00"/>
                </a:solidFill>
              </a:rPr>
              <a:t>surveys technique</a:t>
            </a:r>
            <a:r>
              <a:rPr lang="en-ID" sz="2000" dirty="0">
                <a:solidFill>
                  <a:schemeClr val="bg1"/>
                </a:solidFill>
              </a:rPr>
              <a:t>.</a:t>
            </a:r>
          </a:p>
          <a:p>
            <a:r>
              <a:rPr lang="en-ID" sz="2000" dirty="0">
                <a:solidFill>
                  <a:schemeClr val="bg1"/>
                </a:solidFill>
              </a:rPr>
              <a:t>Participants: </a:t>
            </a:r>
            <a:r>
              <a:rPr lang="en-ID" sz="2000" dirty="0">
                <a:solidFill>
                  <a:srgbClr val="FFFF00"/>
                </a:solidFill>
              </a:rPr>
              <a:t>197 Students</a:t>
            </a:r>
          </a:p>
          <a:p>
            <a:r>
              <a:rPr lang="en-ID" sz="2000" dirty="0">
                <a:solidFill>
                  <a:schemeClr val="bg1"/>
                </a:solidFill>
              </a:rPr>
              <a:t>Instrument: online </a:t>
            </a:r>
            <a:r>
              <a:rPr lang="en-ID" sz="2000" dirty="0">
                <a:solidFill>
                  <a:srgbClr val="FFFF00"/>
                </a:solidFill>
              </a:rPr>
              <a:t>questionnaire</a:t>
            </a:r>
            <a:r>
              <a:rPr lang="en-ID" sz="2000" dirty="0">
                <a:solidFill>
                  <a:schemeClr val="bg1"/>
                </a:solidFill>
              </a:rPr>
              <a:t> with </a:t>
            </a:r>
            <a:r>
              <a:rPr lang="en-ID" sz="2000" dirty="0">
                <a:solidFill>
                  <a:srgbClr val="FFFF00"/>
                </a:solidFill>
              </a:rPr>
              <a:t>Likert-scale</a:t>
            </a:r>
          </a:p>
          <a:p>
            <a:r>
              <a:rPr lang="en-ID" sz="2000" dirty="0">
                <a:solidFill>
                  <a:schemeClr val="bg1"/>
                </a:solidFill>
              </a:rPr>
              <a:t>Survey items focuses on </a:t>
            </a:r>
            <a:r>
              <a:rPr lang="en-ID" sz="2000" dirty="0">
                <a:solidFill>
                  <a:srgbClr val="FFFF00"/>
                </a:solidFill>
              </a:rPr>
              <a:t>four constructs</a:t>
            </a:r>
            <a:r>
              <a:rPr lang="en-ID" sz="2000" dirty="0">
                <a:solidFill>
                  <a:schemeClr val="bg1"/>
                </a:solidFill>
              </a:rPr>
              <a:t> of TAM: </a:t>
            </a:r>
          </a:p>
          <a:p>
            <a:pPr lvl="1"/>
            <a:r>
              <a:rPr lang="en-ID" sz="2000" dirty="0">
                <a:solidFill>
                  <a:schemeClr val="bg1"/>
                </a:solidFill>
              </a:rPr>
              <a:t>Perceived</a:t>
            </a:r>
            <a:r>
              <a:rPr lang="en-ID" sz="2000" dirty="0">
                <a:solidFill>
                  <a:srgbClr val="FFFF00"/>
                </a:solidFill>
              </a:rPr>
              <a:t> Usefulness</a:t>
            </a:r>
          </a:p>
          <a:p>
            <a:pPr lvl="1"/>
            <a:r>
              <a:rPr lang="en-ID" sz="2000" dirty="0">
                <a:solidFill>
                  <a:schemeClr val="bg1"/>
                </a:solidFill>
              </a:rPr>
              <a:t>Perceived</a:t>
            </a:r>
            <a:r>
              <a:rPr lang="en-ID" sz="2000" dirty="0">
                <a:solidFill>
                  <a:srgbClr val="FFFF00"/>
                </a:solidFill>
              </a:rPr>
              <a:t> Ease of Use</a:t>
            </a:r>
          </a:p>
          <a:p>
            <a:pPr lvl="1"/>
            <a:r>
              <a:rPr lang="en-ID" sz="2000" dirty="0">
                <a:solidFill>
                  <a:srgbClr val="FFFF00"/>
                </a:solidFill>
              </a:rPr>
              <a:t>Attitude </a:t>
            </a:r>
            <a:r>
              <a:rPr lang="en-ID" sz="2000" dirty="0">
                <a:solidFill>
                  <a:schemeClr val="bg1"/>
                </a:solidFill>
              </a:rPr>
              <a:t>toward Using</a:t>
            </a:r>
          </a:p>
          <a:p>
            <a:pPr lvl="1"/>
            <a:r>
              <a:rPr lang="en-ID" sz="2000" dirty="0">
                <a:solidFill>
                  <a:srgbClr val="FFFF00"/>
                </a:solidFill>
              </a:rPr>
              <a:t>Behavioural Intention</a:t>
            </a:r>
            <a:r>
              <a:rPr lang="en-ID" sz="2000" dirty="0">
                <a:solidFill>
                  <a:schemeClr val="bg1"/>
                </a:solidFill>
              </a:rPr>
              <a:t> to Use</a:t>
            </a:r>
          </a:p>
          <a:p>
            <a:r>
              <a:rPr lang="en-ID" sz="2000" dirty="0">
                <a:solidFill>
                  <a:schemeClr val="bg1"/>
                </a:solidFill>
              </a:rPr>
              <a:t>Each </a:t>
            </a:r>
            <a:r>
              <a:rPr lang="en-ID" sz="2000" dirty="0">
                <a:solidFill>
                  <a:srgbClr val="FFFF00"/>
                </a:solidFill>
              </a:rPr>
              <a:t>constructs</a:t>
            </a:r>
            <a:r>
              <a:rPr lang="en-ID" sz="2000" dirty="0">
                <a:solidFill>
                  <a:schemeClr val="bg1"/>
                </a:solidFill>
              </a:rPr>
              <a:t> consist of </a:t>
            </a:r>
            <a:r>
              <a:rPr lang="en-ID" sz="2000" dirty="0">
                <a:solidFill>
                  <a:srgbClr val="FFFF00"/>
                </a:solidFill>
              </a:rPr>
              <a:t>ten</a:t>
            </a:r>
            <a:r>
              <a:rPr lang="en-ID" sz="2000" dirty="0">
                <a:solidFill>
                  <a:schemeClr val="bg1"/>
                </a:solidFill>
              </a:rPr>
              <a:t> (10) questionnaire </a:t>
            </a:r>
            <a:r>
              <a:rPr lang="en-ID" sz="2000" dirty="0">
                <a:solidFill>
                  <a:srgbClr val="FFFF00"/>
                </a:solidFill>
              </a:rPr>
              <a:t>items</a:t>
            </a:r>
          </a:p>
          <a:p>
            <a:endParaRPr lang="en-ID" sz="2000" dirty="0">
              <a:solidFill>
                <a:schemeClr val="bg1"/>
              </a:solidFill>
            </a:endParaRPr>
          </a:p>
          <a:p>
            <a:endParaRPr lang="en-ID" sz="2000" dirty="0">
              <a:solidFill>
                <a:schemeClr val="bg1"/>
              </a:solidFill>
            </a:endParaRPr>
          </a:p>
          <a:p>
            <a:endParaRPr lang="en-ID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65CC421F-1CA6-2CC6-FCF8-6E3427547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848" y="1619248"/>
            <a:ext cx="5654351" cy="392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Questionnaire items: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enhanced my overall performance in German language classes.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contributed to increasing my motivation in learning German.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had a positive impact on my progress in learning German.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helped me improve my understanding of German grammar.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helped me improve my mastery of German vocabulary.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helped me improve my ability to listen to German audio.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rgbClr val="00B0F0"/>
                </a:solidFill>
              </a:rPr>
              <a:t>Moodle helped me improve my ability to read German texts.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helped me improve my ability to write in German.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1" dirty="0">
                <a:solidFill>
                  <a:srgbClr val="FFC000"/>
                </a:solidFill>
              </a:rPr>
              <a:t>Moodle helped me improve my ability to speak in German.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aided me in preparing for exams.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8E4A23-FE7A-46C0-FD83-EB0619C8B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82" y="2302384"/>
            <a:ext cx="5233847" cy="32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65024C-BF73-D12C-80F8-ABA75DB5CF04}"/>
              </a:ext>
            </a:extLst>
          </p:cNvPr>
          <p:cNvSpPr txBox="1"/>
          <p:nvPr/>
        </p:nvSpPr>
        <p:spPr>
          <a:xfrm>
            <a:off x="579582" y="1782147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Survey result: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3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BB6634A3-FD24-8B3F-2DC0-D4AF6377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848" y="1619248"/>
            <a:ext cx="5654351" cy="392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Questionnaire items: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had a user-friendly navigation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presented learning activities that were easy to follow.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provided clear and well-structured assignments.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had a user-friendly layout and interface.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offered learning tasks and instructions that were easy to understand.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FFC000"/>
                </a:solidFill>
              </a:rPr>
              <a:t>Moodle provided easily accessible course content.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was an adaptable learning tool.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provided course content that was easy to find and navigate.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00B0F0"/>
                </a:solidFill>
              </a:rPr>
              <a:t>Moodle had features that made it easy for me to participate in course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Moodle had a logically structured and organized layout and interface.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B41680-3492-2B17-1E31-D0385BD67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82" y="2302384"/>
            <a:ext cx="5233847" cy="32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D06E14-46F1-5ED5-3324-003580A500F8}"/>
              </a:ext>
            </a:extLst>
          </p:cNvPr>
          <p:cNvSpPr txBox="1"/>
          <p:nvPr/>
        </p:nvSpPr>
        <p:spPr>
          <a:xfrm>
            <a:off x="579582" y="1782147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Survey result: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4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6411204B-B1F4-0F78-65A9-51D3F6F4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848" y="1619247"/>
            <a:ext cx="5784981" cy="41843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Questionnaire items: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believe that Moodle is an effective platform for learning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consider Moodle to be a meaningful tool in improving my language skills in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felt satisfied with the learning experience provided through Moodle.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appreciated the convenience and flexibility offered by Moodle in learning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had a positive attitude towards the use of Moodle in my German language classes.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FFC000"/>
                </a:solidFill>
              </a:rPr>
              <a:t>I enjoyed using Moodle for my German language learning.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was enthusiastic about attending classes that utilized Moodle.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was motivated and excited when using Moodle for learning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00B0F0"/>
                </a:solidFill>
              </a:rPr>
              <a:t>I found using Moodle to be an enjoyable way to enhance my language skills in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believe that using Moodle in my classes was beneficial.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8F05ED-9DAA-2FF5-ACAC-3FD37C7A6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82" y="2302383"/>
            <a:ext cx="5346726" cy="32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86054E-2679-BA5E-95F7-F91CD7B82452}"/>
              </a:ext>
            </a:extLst>
          </p:cNvPr>
          <p:cNvSpPr txBox="1"/>
          <p:nvPr/>
        </p:nvSpPr>
        <p:spPr>
          <a:xfrm>
            <a:off x="579582" y="1782147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Survey result: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8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6AFA01BB-E536-BE0E-697B-95FC7261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848" y="1619247"/>
            <a:ext cx="5738328" cy="42497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Questionnaire items: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was willing to continue using Moodle in the next semester.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00B0F0"/>
                </a:solidFill>
              </a:rPr>
              <a:t>I hoped for blended German language classes, combining Moodle activities with face-to-face sessions.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rgbClr val="00B050"/>
                </a:solidFill>
              </a:rPr>
              <a:t>I hope my future German lectures can be conducted fully online through Moodle.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was committed to actively participating in Moodle-based German learning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intended to fully utilize Moodle as a supporting tool for learning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had planned to complete all Moodle assignments in the next semester</a:t>
            </a:r>
            <a:r>
              <a:rPr lang="en-US" sz="1600" dirty="0">
                <a:solidFill>
                  <a:srgbClr val="00B0F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aimed to use Moodle as the primary platform for learning German.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would have been more serious about completing all German learning tasks in Moodle.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was dedicated to utilizing Moodle's learning opportunities for German language learning.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I was interested in exploring Moodle's features for German language learning.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577774-B510-FDBD-3EE5-7C5FC516A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35" y="2293052"/>
            <a:ext cx="5233847" cy="324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4388D9-2823-EC50-E9A9-7EAE749E6684}"/>
              </a:ext>
            </a:extLst>
          </p:cNvPr>
          <p:cNvSpPr txBox="1"/>
          <p:nvPr/>
        </p:nvSpPr>
        <p:spPr>
          <a:xfrm>
            <a:off x="579582" y="1782147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Survey result: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8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1" y="1507280"/>
            <a:ext cx="9030949" cy="4351338"/>
          </a:xfrm>
        </p:spPr>
        <p:txBody>
          <a:bodyPr>
            <a:normAutofit/>
          </a:bodyPr>
          <a:lstStyle/>
          <a:p>
            <a:r>
              <a:rPr lang="en-ID" sz="2000" dirty="0">
                <a:solidFill>
                  <a:schemeClr val="bg1"/>
                </a:solidFill>
              </a:rPr>
              <a:t>The </a:t>
            </a:r>
            <a:r>
              <a:rPr lang="en-ID" sz="2000" dirty="0">
                <a:solidFill>
                  <a:srgbClr val="FFFF00"/>
                </a:solidFill>
              </a:rPr>
              <a:t>students’ acceptance </a:t>
            </a:r>
            <a:r>
              <a:rPr lang="en-ID" sz="2000" dirty="0">
                <a:solidFill>
                  <a:schemeClr val="bg1"/>
                </a:solidFill>
              </a:rPr>
              <a:t>of using Moodle in German classrooms is overall </a:t>
            </a:r>
            <a:r>
              <a:rPr lang="en-ID" sz="2000" dirty="0">
                <a:solidFill>
                  <a:srgbClr val="FFFF00"/>
                </a:solidFill>
              </a:rPr>
              <a:t>positive</a:t>
            </a:r>
            <a:r>
              <a:rPr lang="en-ID" sz="2000" dirty="0">
                <a:solidFill>
                  <a:schemeClr val="bg1"/>
                </a:solidFill>
              </a:rPr>
              <a:t>.</a:t>
            </a:r>
          </a:p>
          <a:p>
            <a:r>
              <a:rPr lang="en-ID" sz="2000" dirty="0">
                <a:solidFill>
                  <a:schemeClr val="bg1"/>
                </a:solidFill>
              </a:rPr>
              <a:t>Improving the integration of Moodle can </a:t>
            </a:r>
            <a:r>
              <a:rPr lang="en-ID" sz="2000" dirty="0">
                <a:solidFill>
                  <a:srgbClr val="FFFF00"/>
                </a:solidFill>
              </a:rPr>
              <a:t>lead to enhanced language learning outcomes </a:t>
            </a:r>
            <a:r>
              <a:rPr lang="en-ID" sz="2000" dirty="0">
                <a:solidFill>
                  <a:schemeClr val="bg1"/>
                </a:solidFill>
              </a:rPr>
              <a:t>for students in the German Language Education Program.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ID" sz="2000" dirty="0">
                <a:solidFill>
                  <a:schemeClr val="bg1"/>
                </a:solidFill>
              </a:rPr>
              <a:t>The insights from this research can be utilized to </a:t>
            </a:r>
            <a:r>
              <a:rPr lang="en-ID" sz="2000" dirty="0">
                <a:solidFill>
                  <a:srgbClr val="FFFF00"/>
                </a:solidFill>
              </a:rPr>
              <a:t>enhance Moodle's implementation in similar language learning settings</a:t>
            </a:r>
            <a:r>
              <a:rPr lang="en-ID" sz="2000" dirty="0">
                <a:solidFill>
                  <a:schemeClr val="bg1"/>
                </a:solidFill>
              </a:rPr>
              <a:t>, fostering better acceptance and usage among students.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1008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UNVEILING THE USER ACCEPTANCE OF MOODLE IN GERMAN LANGUAGE CLASSROOM</vt:lpstr>
      <vt:lpstr>INTRODUCTION</vt:lpstr>
      <vt:lpstr>LITERATURE REVIEW</vt:lpstr>
      <vt:lpstr>METHOD</vt:lpstr>
      <vt:lpstr>FINDING AND DISCUSSION</vt:lpstr>
      <vt:lpstr>FINDING AND DISCUSSION</vt:lpstr>
      <vt:lpstr>FINDING AND DISCUSSION</vt:lpstr>
      <vt:lpstr>FINDING AND DISCUSSION</vt:lpstr>
      <vt:lpstr>CONCLUSION</vt:lpstr>
      <vt:lpstr>REFERENCES</vt:lpstr>
      <vt:lpstr>DANKE SCHÖN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Pepen Permana</cp:lastModifiedBy>
  <cp:revision>48</cp:revision>
  <dcterms:created xsi:type="dcterms:W3CDTF">2023-04-14T06:04:15Z</dcterms:created>
  <dcterms:modified xsi:type="dcterms:W3CDTF">2023-07-30T14:44:08Z</dcterms:modified>
</cp:coreProperties>
</file>