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7/27/23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7" y="895405"/>
            <a:ext cx="11812385" cy="8794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If I was a Man: Meaning and Gender-Based Double Standard </a:t>
            </a:r>
            <a:b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Represented in Taylor Swift’s "The Man" Lyrics and Music Video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0" y="2058920"/>
            <a:ext cx="11089177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Zahra </a:t>
            </a:r>
            <a:r>
              <a:rPr lang="en-US" sz="1600" b="1" dirty="0" err="1">
                <a:solidFill>
                  <a:schemeClr val="bg1"/>
                </a:solidFill>
              </a:rPr>
              <a:t>Elok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Asmanida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Universitas </a:t>
            </a:r>
            <a:r>
              <a:rPr lang="en-US" sz="1600" b="1" dirty="0" err="1">
                <a:solidFill>
                  <a:schemeClr val="bg1"/>
                </a:solidFill>
              </a:rPr>
              <a:t>Padjadjaran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3998" y="1741795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No. Abstract: ABS-ICOLLITE-23068</a:t>
            </a:r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b="0" i="0" dirty="0">
                <a:solidFill>
                  <a:srgbClr val="FFFFFF"/>
                </a:solidFill>
                <a:effectLst/>
              </a:rPr>
              <a:t>Swift’s "The Man" song lyrics and music video has successfully portrayed and represented the gender-based double standard that is still happening in reality which are the gender-based double standard in the workplace, casual sex, judgements, and parenting. </a:t>
            </a:r>
          </a:p>
          <a:p>
            <a:pPr marL="0" indent="0" algn="just">
              <a:buNone/>
            </a:pPr>
            <a:endParaRPr lang="en-ID" sz="2400" dirty="0">
              <a:solidFill>
                <a:srgbClr val="FFFFFF"/>
              </a:solidFill>
              <a:effectLst/>
            </a:endParaRPr>
          </a:p>
          <a:p>
            <a:pPr marL="0" indent="0" algn="just">
              <a:buNone/>
            </a:pPr>
            <a:r>
              <a:rPr lang="en-ID" sz="2400" b="0" i="0" dirty="0">
                <a:solidFill>
                  <a:srgbClr val="FFFFFF"/>
                </a:solidFill>
                <a:effectLst/>
              </a:rPr>
              <a:t>By </a:t>
            </a:r>
            <a:r>
              <a:rPr lang="en-ID" sz="2400" b="0" i="0" dirty="0" err="1">
                <a:solidFill>
                  <a:srgbClr val="FFFFFF"/>
                </a:solidFill>
                <a:effectLst/>
              </a:rPr>
              <a:t>analyzing</a:t>
            </a:r>
            <a:r>
              <a:rPr lang="en-ID" sz="2400" b="0" i="0" dirty="0">
                <a:solidFill>
                  <a:srgbClr val="FFFFFF"/>
                </a:solidFill>
                <a:effectLst/>
              </a:rPr>
              <a:t> the lyrics and music video together, the message of the song are conveyed very well in the video and represents the reality. The message was also well-delivered and could be proved using Leech's theory that found the conceptual, connotative, affective, and associative meaning in it. </a:t>
            </a:r>
            <a:endParaRPr lang="en-ID" sz="24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DCA51A-8157-DB6F-895C-889AAF186B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9581" y="1407010"/>
            <a:ext cx="112640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Alexandra, Y., Angela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Wijayanti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C., &amp;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Wahjudianata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 (2021).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Representasi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Peran Gender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Video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Taylor Swift The Man.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Jurnal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E-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Komunikasi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Program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Ilmu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Komunikasi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Universitas Kristen Petra, Surabaya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Deutsch, F. M., &amp; Saxon, S. E. (1998). The Double Standard of Praise and Criticism for Mothers and Fathers.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Psychology of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Woirun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6–11.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England, P., &amp;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Bearak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J. (2014). The Sexual Double Standard and Gender Differences in Attitudes Toward Casual Sex Among U.S. University Students.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Demographic Research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1327–1338. https://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/10.4054/DemRes.2014.30.46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Harrison, G. (2019). “We Want to See You Sex It Up and Be Slutty:” Post-Feminism and Sports Media’s Appearance Double Standard.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Critical Studies in Media Communication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36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(2), 140–155. https://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/10.1080/15295036.2019.1566628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Leech, G. (1981).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Semantics : The Study of Meaning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(Second). Penguin Books.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(2014).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Portrayal of Women in Katy Perry’s Selected Song Lyrics The Portrayal of Women in Katy Perry’s Selected Song Lyrics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Patton, M. Q. (1982). Qualitative Methods and Approaches: What Are They?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Directions for Institutional Research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1982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(34), 3–15. https://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/10.1002/ir.37019823403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Prabasmoro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T.,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Budhyono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R., &amp;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Muhtadin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T. (2019). Black Panther: Identity, Afrofuturism, and Representation of Superheroes.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Pertanika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Soc. Sci. &amp; Hum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(4), 2671–2685.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Yazid, T. P.,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Suryana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Sugiana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D., &amp;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Yulianita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N. (2019).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Women Representation in Lyric of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Minang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Song “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Laki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Den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Hobi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Baburu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https://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digitalcommons.unl.edu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libphilprac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8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Nowadays, people can speak through songs where someone can convey his/her voice to many people by listening to their song. Through the lyrics, a songwriter usually express their experiences, thoughts, and feelings, such as happiness, sadness, and anger. The lyrics can also be the writer's argument or reaction toward the condition surrounding him/her. This is something that is frequently done by the American pop singer Taylor Swift. </a:t>
            </a:r>
            <a:br>
              <a:rPr lang="en-ID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ID" dirty="0">
              <a:solidFill>
                <a:schemeClr val="bg1"/>
              </a:solidFill>
              <a:effectLst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just">
              <a:buNone/>
            </a:pPr>
            <a:r>
              <a:rPr lang="en-ID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This study aims to </a:t>
            </a:r>
            <a:r>
              <a:rPr lang="en-ID" dirty="0" err="1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analyze</a:t>
            </a:r>
            <a:r>
              <a:rPr lang="en-ID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 the song lyric’s meaning using a semantic approach from Leech’s seven types of meaning theory and </a:t>
            </a:r>
            <a:r>
              <a:rPr lang="en-ID" dirty="0" err="1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analyze</a:t>
            </a:r>
            <a:r>
              <a:rPr lang="en-ID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 the music video while also connecting it to real life experiences through data from previous research. </a:t>
            </a:r>
            <a:r>
              <a:rPr lang="en-ID" b="0" i="0" u="none" strike="noStrike" dirty="0">
                <a:solidFill>
                  <a:schemeClr val="bg1"/>
                </a:solidFill>
                <a:effectLst/>
              </a:rPr>
              <a:t>Furthermore, the mostly used types of meaning will be analysed further to determine what emotion Swift is trying to convey and connecting it to the music video and real life situation.</a:t>
            </a:r>
            <a:endParaRPr lang="en-ID" dirty="0">
              <a:solidFill>
                <a:schemeClr val="bg1"/>
              </a:solidFill>
              <a:effectLst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91573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ID" sz="1800" b="1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Why </a:t>
            </a:r>
            <a:r>
              <a:rPr lang="en-ID" sz="1800" b="1" dirty="0" err="1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analyzing</a:t>
            </a:r>
            <a:r>
              <a:rPr lang="en-ID" sz="1800" b="1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 song lyrics?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ID" sz="1800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A piece of literary text that brings a message (</a:t>
            </a:r>
            <a:r>
              <a:rPr lang="en-ID" sz="1800" dirty="0" err="1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Lisara</a:t>
            </a:r>
            <a:r>
              <a:rPr lang="en-ID" sz="1800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, 2014).</a:t>
            </a:r>
          </a:p>
          <a:p>
            <a:pPr>
              <a:lnSpc>
                <a:spcPct val="115000"/>
              </a:lnSpc>
            </a:pPr>
            <a:r>
              <a:rPr lang="en-ID" sz="1800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Experience and feelings poured into a song.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ID" sz="1800" b="1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Why Taylor Swift and </a:t>
            </a:r>
            <a:r>
              <a:rPr lang="en-ID" sz="1800" b="1" i="1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The Man?</a:t>
            </a:r>
            <a:endParaRPr lang="en-ID" sz="1800" b="1" i="1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n-ID" sz="1800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Famous for her skills in song writing.</a:t>
            </a:r>
          </a:p>
          <a:p>
            <a:pPr algn="just">
              <a:lnSpc>
                <a:spcPct val="115000"/>
              </a:lnSpc>
            </a:pPr>
            <a:r>
              <a:rPr lang="en-ID" sz="1800" i="1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The Man </a:t>
            </a:r>
            <a:r>
              <a:rPr lang="en-ID" sz="1800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has an uncommon yet important message.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ID" sz="1800" b="1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Why Gender-based Double Standard?</a:t>
            </a:r>
          </a:p>
          <a:p>
            <a:pPr algn="just">
              <a:lnSpc>
                <a:spcPct val="115000"/>
              </a:lnSpc>
            </a:pPr>
            <a:r>
              <a:rPr lang="en-ID" sz="1800" b="0" i="0" dirty="0">
                <a:solidFill>
                  <a:schemeClr val="bg1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Even when women gained the opportunity to school and work, differences in social roles still exist (Yazid et al, 2019).</a:t>
            </a:r>
          </a:p>
          <a:p>
            <a:pPr algn="just">
              <a:lnSpc>
                <a:spcPct val="115000"/>
              </a:lnSpc>
            </a:pPr>
            <a:r>
              <a:rPr lang="en-ID" sz="1800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Previous studies m</a:t>
            </a:r>
            <a:r>
              <a:rPr lang="en-ID" sz="1800" b="0" i="0" dirty="0">
                <a:solidFill>
                  <a:schemeClr val="bg1"/>
                </a:solidFill>
                <a:effectLst/>
              </a:rPr>
              <a:t>ostly focus on the women representation with no real life evidences and only focus on one object, either the song or music video. (</a:t>
            </a:r>
            <a:r>
              <a:rPr lang="en-ID" sz="1800" b="0" i="0" dirty="0" err="1">
                <a:solidFill>
                  <a:schemeClr val="bg1"/>
                </a:solidFill>
                <a:effectLst/>
              </a:rPr>
              <a:t>Kurniawati</a:t>
            </a:r>
            <a:r>
              <a:rPr lang="en-ID" sz="1800" b="0" i="0" dirty="0">
                <a:solidFill>
                  <a:schemeClr val="bg1"/>
                </a:solidFill>
                <a:effectLst/>
              </a:rPr>
              <a:t>, 2021; </a:t>
            </a:r>
            <a:r>
              <a:rPr lang="en-ID" sz="1800" b="0" i="0" dirty="0" err="1">
                <a:solidFill>
                  <a:schemeClr val="bg1"/>
                </a:solidFill>
                <a:effectLst/>
              </a:rPr>
              <a:t>Lisara</a:t>
            </a:r>
            <a:r>
              <a:rPr lang="en-ID" sz="1800" b="0" i="0" dirty="0">
                <a:solidFill>
                  <a:schemeClr val="bg1"/>
                </a:solidFill>
                <a:effectLst/>
              </a:rPr>
              <a:t>, 2014; Alexandra et al, 2021)</a:t>
            </a:r>
            <a:endParaRPr lang="en-ID" sz="1800" b="0" i="0" dirty="0">
              <a:solidFill>
                <a:schemeClr val="bg1"/>
              </a:solidFill>
              <a:effectLst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indent="457200" algn="just">
              <a:lnSpc>
                <a:spcPct val="115000"/>
              </a:lnSpc>
            </a:pPr>
            <a:endParaRPr lang="en-US" sz="1800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en-ID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 initial step was to listen</a:t>
            </a:r>
            <a:r>
              <a:rPr lang="en-ID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the song while writing down the lyrics with the help of the music platform Spotify</a:t>
            </a:r>
            <a:r>
              <a:rPr lang="en-ID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After gathering the song lyrics, it will be classified according to the Leech’s seven types of meaning theory</a:t>
            </a:r>
            <a:r>
              <a:rPr lang="en-ID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The next step is to </a:t>
            </a:r>
            <a:r>
              <a:rPr lang="en-ID" sz="24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analyze</a:t>
            </a:r>
            <a:r>
              <a:rPr lang="en-ID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the music video by watching it several times </a:t>
            </a:r>
            <a:r>
              <a:rPr lang="en-ID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 not miss any details. The music video was then </a:t>
            </a:r>
            <a:r>
              <a:rPr lang="en-ID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captured into still pictures and described by utilizing the supporting data from previous studies and the song lyrics.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en-ID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Descriptive qualitative method is the best fit to </a:t>
            </a:r>
            <a:r>
              <a:rPr lang="en-ID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analyze</a:t>
            </a:r>
            <a:r>
              <a:rPr lang="en-ID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this study. Cited by </a:t>
            </a:r>
            <a:r>
              <a:rPr lang="en-ID" sz="2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Prabasmoro</a:t>
            </a:r>
            <a:r>
              <a:rPr lang="en-ID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et al., (2019), descriptive method focuses in describing the study’s subject and object based on facts and discovery that was found in the previous studies. Detailed and in-depth descriptions of situations, events, and people are consisted in a qualitative data (Patton, 1982). </a:t>
            </a:r>
            <a:endParaRPr lang="en-ID" sz="240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2" y="13766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Swift’s The Man originally contains nine stanzas, including repeated lines. This analysis only </a:t>
            </a:r>
            <a:r>
              <a:rPr lang="en-ID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analyzes</a:t>
            </a:r>
            <a:r>
              <a:rPr lang="en-ID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the non-repeated lines; therefore, this research only </a:t>
            </a:r>
            <a:r>
              <a:rPr lang="en-ID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analyzes</a:t>
            </a:r>
            <a:r>
              <a:rPr lang="en-ID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six stanzas and 24 lines. The music video is captured into still images with 14 images from 9 scenes. The table below shows the meaning distribution.</a:t>
            </a:r>
            <a:endParaRPr lang="en-ID" sz="180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9BAAB3-821C-30F1-DD83-92382425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77830"/>
              </p:ext>
            </p:extLst>
          </p:nvPr>
        </p:nvGraphicFramePr>
        <p:xfrm>
          <a:off x="3018971" y="2380343"/>
          <a:ext cx="6110515" cy="346891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131813">
                  <a:extLst>
                    <a:ext uri="{9D8B030D-6E8A-4147-A177-3AD203B41FA5}">
                      <a16:colId xmlns:a16="http://schemas.microsoft.com/office/drawing/2014/main" val="123373945"/>
                    </a:ext>
                  </a:extLst>
                </a:gridCol>
                <a:gridCol w="2978702">
                  <a:extLst>
                    <a:ext uri="{9D8B030D-6E8A-4147-A177-3AD203B41FA5}">
                      <a16:colId xmlns:a16="http://schemas.microsoft.com/office/drawing/2014/main" val="684722770"/>
                    </a:ext>
                  </a:extLst>
                </a:gridCol>
              </a:tblGrid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b="1" dirty="0">
                          <a:effectLst/>
                        </a:rPr>
                        <a:t>Type of Meaning</a:t>
                      </a:r>
                      <a:endParaRPr lang="en-ID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b="1" dirty="0">
                          <a:effectLst/>
                        </a:rPr>
                        <a:t>Count</a:t>
                      </a:r>
                      <a:endParaRPr lang="en-ID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42323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Conceptual Meaning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13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69572974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Connotative Meaning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6</a:t>
                      </a:r>
                      <a:endParaRPr lang="en-ID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91891991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Affective Meaning</a:t>
                      </a:r>
                      <a:endParaRPr lang="en-ID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4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18713174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Collocative Meaning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-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44913580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Associative Meaning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88565623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Social Meaning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-</a:t>
                      </a:r>
                      <a:endParaRPr lang="en-ID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12526257"/>
                  </a:ext>
                </a:extLst>
              </a:tr>
              <a:tr h="433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Thematic Meaning</a:t>
                      </a:r>
                      <a:endParaRPr lang="en-ID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-</a:t>
                      </a:r>
                      <a:endParaRPr lang="en-ID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8106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CE96B-5DE8-8001-D85C-33B8467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376652"/>
            <a:ext cx="1091573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ID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This study narrows down the discussion by </a:t>
            </a:r>
            <a:r>
              <a:rPr lang="en-ID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analyzing</a:t>
            </a:r>
            <a:r>
              <a:rPr lang="en-ID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those types of meaning in the song lyrics and classifying it into subtopics categorized according to the gender-based double standard that could be found in the song lyrics and or the music videos and. The subtopics include gender-based double standards in the workplace, casual sex, judgment, and parenting</a:t>
            </a:r>
            <a:r>
              <a:rPr lang="en-ID" sz="1200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ID" sz="2000" b="1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Gender-Based Double Standard in the Workplace</a:t>
            </a:r>
            <a:endParaRPr lang="en-ID" sz="1600" b="1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Correlating the word “boss”, “fearless leader”, and “alpha” which has a conceptual meaning to the role of a man in the workplace. </a:t>
            </a: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The way Swift is conveying her anger in the lyrics makes it has an affective meaning. </a:t>
            </a: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Unfair treatment in the workplace.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D8E390-753F-0500-3F49-AEC0DD769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2" y="4127360"/>
            <a:ext cx="2454275" cy="19532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4120D3-2986-75E4-9822-8968C9B19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82" y="4127360"/>
            <a:ext cx="2311400" cy="19450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B3FB23-E221-0675-BB56-958A9039C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82" y="3830815"/>
            <a:ext cx="2311400" cy="22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CE96B-5DE8-8001-D85C-33B8467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376652"/>
            <a:ext cx="10915732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5000"/>
              </a:lnSpc>
              <a:buFont typeface="+mj-lt"/>
              <a:buAutoNum type="arabicPeriod" startAt="2"/>
            </a:pPr>
            <a:r>
              <a:rPr lang="en-ID" sz="2000" b="1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Gender-Based Double Standard in Casual Sex</a:t>
            </a:r>
            <a:endParaRPr lang="en-ID" sz="1600" b="1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The term “playing the field” and “player”.</a:t>
            </a: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Men are praised for intercourse with casual sex. However, if a woman does casual sex, they are more likely to face negative judgment than men. This is proven by the research done by England and </a:t>
            </a:r>
            <a:r>
              <a:rPr lang="en-ID" sz="1600" dirty="0" err="1">
                <a:solidFill>
                  <a:schemeClr val="bg1"/>
                </a:solidFill>
              </a:rPr>
              <a:t>Bearak</a:t>
            </a:r>
            <a:r>
              <a:rPr lang="en-ID" sz="1600" dirty="0">
                <a:solidFill>
                  <a:schemeClr val="bg1"/>
                </a:solidFill>
              </a:rPr>
              <a:t> (2014).</a:t>
            </a:r>
          </a:p>
          <a:p>
            <a:pPr lvl="1">
              <a:lnSpc>
                <a:spcPct val="115000"/>
              </a:lnSpc>
            </a:pPr>
            <a:endParaRPr lang="en-ID" sz="1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6A0C8-3D43-618D-E8E0-1F4FA2851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2" y="2890900"/>
            <a:ext cx="3604578" cy="329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4F43F0-1CA0-9CCC-A4A8-84BF64A94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2" y="2956064"/>
            <a:ext cx="3138980" cy="3098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00B71-3D91-A52B-52DA-B33FCDC9E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41" y="2971304"/>
            <a:ext cx="3610875" cy="30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5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CE96B-5DE8-8001-D85C-33B8467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376652"/>
            <a:ext cx="10915732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5000"/>
              </a:lnSpc>
              <a:buFont typeface="+mj-lt"/>
              <a:buAutoNum type="arabicPeriod" startAt="3"/>
            </a:pPr>
            <a:r>
              <a:rPr lang="en-ID" sz="2000" b="1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Gender-Based Double Standard in Judgments</a:t>
            </a:r>
            <a:endParaRPr lang="en-ID" sz="1600" b="1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Swift continues to show her anger by comparing the judgments toward men and women which makes the lyric has an affective meaning. </a:t>
            </a: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Having an associative meaning where Swift associates Leonardo DiCaprio for his dating habits. </a:t>
            </a: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The Serena Williams tragedy.</a:t>
            </a:r>
          </a:p>
          <a:p>
            <a:pPr lvl="1">
              <a:lnSpc>
                <a:spcPct val="115000"/>
              </a:lnSpc>
            </a:pPr>
            <a:endParaRPr lang="en-ID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C6CA2-4265-944B-D7F7-FC020E6CF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87" y="3429000"/>
            <a:ext cx="3297474" cy="256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3DD10-83E6-7406-CEDF-D1F6BDA57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6" y="3292018"/>
            <a:ext cx="2677986" cy="2608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52BC1-FBB4-B727-5AF0-5517A3799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73" y="3292018"/>
            <a:ext cx="3221740" cy="26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51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2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CE96B-5DE8-8001-D85C-33B8467A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376652"/>
            <a:ext cx="10915732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5000"/>
              </a:lnSpc>
              <a:buFont typeface="+mj-lt"/>
              <a:buAutoNum type="arabicPeriod" startAt="4"/>
            </a:pPr>
            <a:r>
              <a:rPr lang="en-ID" sz="2000" b="1" dirty="0">
                <a:solidFill>
                  <a:schemeClr val="bg1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Gender-Based Double Standard in Parenting</a:t>
            </a:r>
            <a:endParaRPr lang="en-ID" sz="1600" b="1" dirty="0">
              <a:solidFill>
                <a:schemeClr val="bg1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Tyler is seen sitting with his daughter while still looking at women at the park. He is also seen with his phone while men spreading and patting his daughter's head.</a:t>
            </a:r>
          </a:p>
          <a:p>
            <a:pPr lvl="1">
              <a:lnSpc>
                <a:spcPct val="115000"/>
              </a:lnSpc>
            </a:pPr>
            <a:r>
              <a:rPr lang="en-ID" sz="1600" dirty="0">
                <a:solidFill>
                  <a:schemeClr val="bg1"/>
                </a:solidFill>
              </a:rPr>
              <a:t>Showered with praise for doing the bare minimum.</a:t>
            </a:r>
          </a:p>
          <a:p>
            <a:pPr lvl="1">
              <a:lnSpc>
                <a:spcPct val="115000"/>
              </a:lnSpc>
            </a:pPr>
            <a:endParaRPr lang="en-ID" sz="1600" dirty="0">
              <a:solidFill>
                <a:schemeClr val="bg1"/>
              </a:solidFill>
            </a:endParaRPr>
          </a:p>
          <a:p>
            <a:pPr lvl="1">
              <a:lnSpc>
                <a:spcPct val="115000"/>
              </a:lnSpc>
            </a:pPr>
            <a:endParaRPr lang="en-ID" sz="1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9BF91-3D09-CABD-0EBC-2FA515722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0" y="3077722"/>
            <a:ext cx="4452717" cy="2518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792A6-F676-5DB8-341A-AF47874A0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35" y="3077722"/>
            <a:ext cx="2433501" cy="2518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0F57D-9ACE-67B7-3039-205F735C2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36" y="3077722"/>
            <a:ext cx="2769944" cy="2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7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1281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If I was a Man: Meaning and Gender-Based Double Standard  Represented in Taylor Swift’s "The Man" Lyrics and Music Video</vt:lpstr>
      <vt:lpstr>INTRODUCTION</vt:lpstr>
      <vt:lpstr>LITERATURE REVIEW</vt:lpstr>
      <vt:lpstr>METHOD</vt:lpstr>
      <vt:lpstr>FINDING AND DISCUSSION</vt:lpstr>
      <vt:lpstr>FINDING AND DISCUSSION</vt:lpstr>
      <vt:lpstr>FINDING AND DISCUSSION</vt:lpstr>
      <vt:lpstr>FINDING AND DISCUSSION</vt:lpstr>
      <vt:lpstr>FINDING AND DISCUSSION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Zahra Elok Asmanida</cp:lastModifiedBy>
  <cp:revision>7</cp:revision>
  <dcterms:created xsi:type="dcterms:W3CDTF">2023-04-14T06:04:15Z</dcterms:created>
  <dcterms:modified xsi:type="dcterms:W3CDTF">2023-07-27T11:59:27Z</dcterms:modified>
</cp:coreProperties>
</file>