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4790710608668385" TargetMode="External"/><Relationship Id="rId2" Type="http://schemas.openxmlformats.org/officeDocument/2006/relationships/hyperlink" Target="http://www.sallybernstein.com/food/cuisines/indonesi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eas.repec.org/a/eei/journl/v56y2013i1p39-60.html" TargetMode="External"/><Relationship Id="rId4" Type="http://schemas.openxmlformats.org/officeDocument/2006/relationships/hyperlink" Target="https://doi.org/10.1177/0261927X97016100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chemeClr val="bg1"/>
                </a:solidFill>
              </a:rPr>
              <a:t>Cullinary in Public Space: </a:t>
            </a:r>
            <a:r>
              <a:rPr lang="id-ID" sz="2800" b="1" dirty="0" smtClean="0">
                <a:solidFill>
                  <a:schemeClr val="bg1"/>
                </a:solidFill>
              </a:rPr>
              <a:t>A </a:t>
            </a:r>
            <a:r>
              <a:rPr lang="id-ID" sz="2800" b="1" dirty="0">
                <a:solidFill>
                  <a:schemeClr val="bg1"/>
                </a:solidFill>
              </a:rPr>
              <a:t>Case of Landscape Linguistic Study </a:t>
            </a:r>
            <a:r>
              <a:rPr lang="id-ID" sz="2800" dirty="0">
                <a:solidFill>
                  <a:schemeClr val="bg1"/>
                </a:solidFill>
              </a:rPr>
              <a:t/>
            </a:r>
            <a:br>
              <a:rPr lang="id-ID" sz="2800" dirty="0">
                <a:solidFill>
                  <a:schemeClr val="bg1"/>
                </a:solidFill>
              </a:rPr>
            </a:br>
            <a:r>
              <a:rPr lang="id-ID" sz="2800" b="1" dirty="0">
                <a:solidFill>
                  <a:schemeClr val="bg1"/>
                </a:solidFill>
              </a:rPr>
              <a:t>in Tawangmangu, Central Java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3177309"/>
            <a:ext cx="11089177" cy="815142"/>
          </a:xfrm>
        </p:spPr>
        <p:txBody>
          <a:bodyPr>
            <a:normAutofit/>
          </a:bodyPr>
          <a:lstStyle/>
          <a:p>
            <a:r>
              <a:rPr lang="id-ID" sz="1800" b="1" dirty="0">
                <a:solidFill>
                  <a:schemeClr val="bg1"/>
                </a:solidFill>
              </a:rPr>
              <a:t>Budi Agung </a:t>
            </a:r>
            <a:r>
              <a:rPr lang="id-ID" sz="1800" b="1" dirty="0" smtClean="0">
                <a:solidFill>
                  <a:schemeClr val="bg1"/>
                </a:solidFill>
              </a:rPr>
              <a:t>Sudarmanto, </a:t>
            </a:r>
            <a:r>
              <a:rPr lang="id-ID" sz="1800" b="1" dirty="0">
                <a:solidFill>
                  <a:schemeClr val="bg1"/>
                </a:solidFill>
              </a:rPr>
              <a:t>Endro Nugroho Wasono </a:t>
            </a:r>
            <a:r>
              <a:rPr lang="id-ID" sz="1800" b="1" dirty="0" smtClean="0">
                <a:solidFill>
                  <a:schemeClr val="bg1"/>
                </a:solidFill>
              </a:rPr>
              <a:t>Aji, Tri Wahyuni, </a:t>
            </a:r>
            <a:r>
              <a:rPr lang="id-ID" sz="1800" b="1" dirty="0">
                <a:solidFill>
                  <a:schemeClr val="bg1"/>
                </a:solidFill>
              </a:rPr>
              <a:t>Drajat Agus </a:t>
            </a:r>
            <a:r>
              <a:rPr lang="id-ID" sz="1800" b="1" dirty="0" smtClean="0">
                <a:solidFill>
                  <a:schemeClr val="bg1"/>
                </a:solidFill>
              </a:rPr>
              <a:t>Murdowo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id-ID" sz="1600" b="1" i="1" dirty="0">
                <a:solidFill>
                  <a:schemeClr val="bg1"/>
                </a:solidFill>
              </a:rPr>
              <a:t>National Research and Innovation </a:t>
            </a:r>
            <a:r>
              <a:rPr lang="id-ID" sz="1600" b="1" i="1" dirty="0" smtClean="0">
                <a:solidFill>
                  <a:schemeClr val="bg1"/>
                </a:solidFill>
              </a:rPr>
              <a:t>Agency (BRIN)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2177603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</a:t>
            </a:r>
            <a:r>
              <a:rPr lang="id-ID" sz="1600" b="1" dirty="0">
                <a:solidFill>
                  <a:schemeClr val="bg1"/>
                </a:solidFill>
              </a:rPr>
              <a:t>ABS-ICOLLITE-23101</a:t>
            </a:r>
            <a:endParaRPr lang="en-US" sz="16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INTRODUCTION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rgbClr val="FFC000"/>
                </a:solidFill>
              </a:rPr>
              <a:t>Tawangmangu</a:t>
            </a:r>
          </a:p>
          <a:p>
            <a:pPr lvl="1"/>
            <a:r>
              <a:rPr lang="id-ID" sz="2000" dirty="0" smtClean="0">
                <a:solidFill>
                  <a:srgbClr val="00B050"/>
                </a:solidFill>
              </a:rPr>
              <a:t>as </a:t>
            </a:r>
            <a:r>
              <a:rPr lang="id-ID" sz="2000" dirty="0">
                <a:solidFill>
                  <a:srgbClr val="00B050"/>
                </a:solidFill>
              </a:rPr>
              <a:t>one of district in Karanganyar </a:t>
            </a:r>
            <a:r>
              <a:rPr lang="id-ID" sz="2000" dirty="0" smtClean="0">
                <a:solidFill>
                  <a:srgbClr val="00B050"/>
                </a:solidFill>
              </a:rPr>
              <a:t>Regency, Central Java Province</a:t>
            </a:r>
            <a:endParaRPr lang="id-ID" sz="2000" dirty="0">
              <a:solidFill>
                <a:srgbClr val="00B050"/>
              </a:solidFill>
            </a:endParaRPr>
          </a:p>
          <a:p>
            <a:pPr lvl="1"/>
            <a:r>
              <a:rPr lang="id-ID" sz="2000" dirty="0">
                <a:solidFill>
                  <a:srgbClr val="00B050"/>
                </a:solidFill>
              </a:rPr>
              <a:t>as a tourism destination </a:t>
            </a:r>
          </a:p>
          <a:p>
            <a:pPr lvl="1"/>
            <a:r>
              <a:rPr lang="id-ID" sz="2000" dirty="0">
                <a:solidFill>
                  <a:srgbClr val="00B050"/>
                </a:solidFill>
              </a:rPr>
              <a:t>complexity</a:t>
            </a:r>
          </a:p>
          <a:p>
            <a:pPr lvl="1"/>
            <a:r>
              <a:rPr lang="id-ID" sz="2000" dirty="0">
                <a:solidFill>
                  <a:srgbClr val="00B050"/>
                </a:solidFill>
              </a:rPr>
              <a:t>multiculture, multilanguage</a:t>
            </a:r>
            <a:endParaRPr lang="id-ID" sz="20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rgbClr val="FFC000"/>
                </a:solidFill>
              </a:rPr>
              <a:t>Landscape Linguistics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rgbClr val="FFC000"/>
                </a:solidFill>
              </a:rPr>
              <a:t>Cullinary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rgbClr val="FFC000"/>
                </a:solidFill>
              </a:rPr>
              <a:t>Gastronomy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rgbClr val="FFC000"/>
                </a:solidFill>
              </a:rPr>
              <a:t>Previous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rgbClr val="FFC000"/>
                </a:solidFill>
              </a:rPr>
              <a:t>Cullinary in Landscape Linguistics (?)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LITERATURE REVIEW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chemeClr val="bg1"/>
                </a:solidFill>
              </a:rPr>
              <a:t>Landscape Linguistics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 smtClean="0">
                <a:solidFill>
                  <a:schemeClr val="bg1"/>
                </a:solidFill>
              </a:rPr>
              <a:t>Landry &amp; Bourhis (1997)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 smtClean="0">
                <a:solidFill>
                  <a:schemeClr val="bg1"/>
                </a:solidFill>
              </a:rPr>
              <a:t>Gorter (2018)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 smtClean="0">
                <a:solidFill>
                  <a:schemeClr val="bg1"/>
                </a:solidFill>
              </a:rPr>
              <a:t>Backhaus (2006)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 smtClean="0">
                <a:solidFill>
                  <a:schemeClr val="bg1"/>
                </a:solidFill>
              </a:rPr>
              <a:t>Ben-Rafael (2009</a:t>
            </a:r>
            <a:r>
              <a:rPr lang="id-ID" sz="1800" dirty="0" smtClean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buNone/>
            </a:pPr>
            <a:endParaRPr lang="id-ID" sz="16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chemeClr val="bg1"/>
                </a:solidFill>
              </a:rPr>
              <a:t>Cullinary</a:t>
            </a:r>
            <a:endParaRPr lang="id-ID" sz="2400" dirty="0" smtClean="0">
              <a:solidFill>
                <a:schemeClr val="bg1"/>
              </a:solidFill>
            </a:endParaRPr>
          </a:p>
          <a:p>
            <a:pPr lvl="1"/>
            <a:r>
              <a:rPr lang="id-ID" sz="1800" dirty="0" smtClean="0">
                <a:solidFill>
                  <a:schemeClr val="bg1"/>
                </a:solidFill>
              </a:rPr>
              <a:t>Descartes: Cogito Ergo Sum; Woodward: </a:t>
            </a:r>
            <a:r>
              <a:rPr lang="en-US" sz="1800" dirty="0">
                <a:solidFill>
                  <a:srgbClr val="FF0000"/>
                </a:solidFill>
              </a:rPr>
              <a:t>Edo ergo sum - I eat, therefore I </a:t>
            </a:r>
            <a:r>
              <a:rPr lang="en-US" sz="1800" dirty="0" smtClean="0">
                <a:solidFill>
                  <a:srgbClr val="FF0000"/>
                </a:solidFill>
              </a:rPr>
              <a:t>am</a:t>
            </a:r>
            <a:endParaRPr lang="id-ID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Jean </a:t>
            </a:r>
            <a:r>
              <a:rPr lang="en-US" sz="1800" dirty="0" err="1">
                <a:solidFill>
                  <a:schemeClr val="accent4">
                    <a:lumMod val="75000"/>
                  </a:schemeClr>
                </a:solidFill>
              </a:rPr>
              <a:t>Anthelme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 Brillat-Savarin, “Tell me what you eat, I’ll tell you who you are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”</a:t>
            </a:r>
            <a:r>
              <a:rPr lang="id-ID" sz="1800" dirty="0" smtClean="0">
                <a:solidFill>
                  <a:schemeClr val="accent4">
                    <a:lumMod val="75000"/>
                  </a:schemeClr>
                </a:solidFill>
              </a:rPr>
              <a:t> (Utami, 2018)</a:t>
            </a:r>
            <a:r>
              <a:rPr lang="en-US" sz="1800" dirty="0" smtClean="0"/>
              <a:t>.</a:t>
            </a:r>
            <a:endParaRPr lang="id-ID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d-ID" sz="16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400" dirty="0" smtClean="0">
                <a:solidFill>
                  <a:schemeClr val="bg1"/>
                </a:solidFill>
              </a:rPr>
              <a:t>Gastronomy </a:t>
            </a:r>
            <a:endParaRPr lang="id-ID" sz="2400" dirty="0" smtClean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Hjalanger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1800" dirty="0" smtClean="0">
                <a:solidFill>
                  <a:schemeClr val="accent1">
                    <a:lumMod val="75000"/>
                  </a:schemeClr>
                </a:solidFill>
              </a:rPr>
              <a:t>&amp;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. Richards, </a:t>
            </a:r>
            <a:r>
              <a:rPr lang="id-ID" sz="1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2002)</a:t>
            </a:r>
            <a:r>
              <a:rPr lang="id-ID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culinary tourism, also referred to as gastronomic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id-ID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 smtClean="0">
                <a:solidFill>
                  <a:schemeClr val="accent1">
                    <a:lumMod val="75000"/>
                  </a:schemeClr>
                </a:solidFill>
              </a:rPr>
              <a:t>Freeman (2010) Gastronomy Indonesia</a:t>
            </a: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METHOD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Research Design: Qualitative Research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 smtClean="0">
                <a:solidFill>
                  <a:schemeClr val="bg1"/>
                </a:solidFill>
              </a:rPr>
              <a:t>Analyzing form and function LL signs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>
                <a:solidFill>
                  <a:schemeClr val="bg1"/>
                </a:solidFill>
              </a:rPr>
              <a:t>Shohamy (2006</a:t>
            </a:r>
            <a:r>
              <a:rPr lang="id-ID" sz="1800" dirty="0" smtClean="0">
                <a:solidFill>
                  <a:schemeClr val="bg1"/>
                </a:solidFill>
              </a:rPr>
              <a:t>): LL tends to give attention to the certain languages, apperance order, form, and function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Location: Tawangmangu, Karanganyar, Central Java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Kind and Source of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d-ID" sz="1800" dirty="0">
                <a:solidFill>
                  <a:schemeClr val="bg1"/>
                </a:solidFill>
              </a:rPr>
              <a:t>Backhaus (2006</a:t>
            </a:r>
            <a:r>
              <a:rPr lang="id-ID" sz="1800" dirty="0" smtClean="0">
                <a:solidFill>
                  <a:schemeClr val="bg1"/>
                </a:solidFill>
              </a:rPr>
              <a:t>): “</a:t>
            </a:r>
            <a:r>
              <a:rPr lang="id-ID" sz="1800" i="1" dirty="0">
                <a:solidFill>
                  <a:schemeClr val="bg1"/>
                </a:solidFill>
              </a:rPr>
              <a:t>any piece of written text within a spatially definable frame</a:t>
            </a:r>
            <a:r>
              <a:rPr lang="id-ID" sz="1800" dirty="0">
                <a:solidFill>
                  <a:schemeClr val="bg1"/>
                </a:solidFill>
              </a:rPr>
              <a:t>.” </a:t>
            </a:r>
            <a:endParaRPr lang="id-ID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Data Collection: observation and documentation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Data Analysis: descriptive interpretative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FINDING</a:t>
            </a:r>
            <a:r>
              <a:rPr lang="id-ID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AND DISCUSSION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Data found: 430 photographs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Cullinary: 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Local: Cothot, rabbit satay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Indonesian: soup, value fish, fried/grilled chicken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Javanese: tengkleng, tongseng, satay, meatball, pentol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Chinese: kweatiaw, capcay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Japanese: tiramisu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Turkey: Kebab</a:t>
            </a:r>
          </a:p>
          <a:p>
            <a:pPr marL="0" indent="0"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International: burger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06493"/>
              </p:ext>
            </p:extLst>
          </p:nvPr>
        </p:nvGraphicFramePr>
        <p:xfrm>
          <a:off x="1197734" y="1880315"/>
          <a:ext cx="5753101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134"/>
                <a:gridCol w="472432"/>
                <a:gridCol w="475540"/>
                <a:gridCol w="391621"/>
                <a:gridCol w="372972"/>
                <a:gridCol w="363648"/>
                <a:gridCol w="354324"/>
                <a:gridCol w="345000"/>
                <a:gridCol w="348108"/>
                <a:gridCol w="348108"/>
                <a:gridCol w="345000"/>
                <a:gridCol w="335675"/>
                <a:gridCol w="360540"/>
                <a:gridCol w="354324"/>
                <a:gridCol w="335675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Name of  Languages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>
                          <a:effectLst/>
                        </a:rPr>
                        <a:t>Cul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Ind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Ing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Ara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Jav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Mad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Jap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Chi 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Lat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San 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Sun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Gre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Tur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>
                          <a:effectLst/>
                        </a:rPr>
                        <a:t>Spa 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Quantity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410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193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>
                          <a:effectLst/>
                        </a:rPr>
                        <a:t>117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101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>
                          <a:effectLst/>
                        </a:rPr>
                        <a:t>%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95,34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44,88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11,39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27,21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2,56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0,23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>
                          <a:effectLst/>
                        </a:rPr>
                        <a:t>0,46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>
                          <a:effectLst/>
                        </a:rPr>
                        <a:t>23,5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FINDING AND DISCUSSION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Public space of cullinary as landscpae linguistic space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Multiculturalism in cullinary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Preserving local cullinary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Javanese cullinary – Javanese community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Cullinary – support tourism in Tawangmangu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CONCLUSION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712890"/>
            <a:ext cx="10515600" cy="4015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Public signs of cullinary as landscape linguistic case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Cullinary as a representation of </a:t>
            </a:r>
          </a:p>
          <a:p>
            <a:pPr marL="0" indent="0"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 smtClean="0">
                <a:solidFill>
                  <a:schemeClr val="bg1"/>
                </a:solidFill>
              </a:rPr>
              <a:t>Cullinary to support gastronomy in tourism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REFERENCES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Woodward, K. (1999). </a:t>
            </a:r>
            <a:r>
              <a:rPr lang="en-U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Identity and Difference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London: Sage Publication. </a:t>
            </a:r>
            <a:endParaRPr lang="id-ID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M. Hjalager and G. Richards. (2002). 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Gastronomy: an Essential Ingredient in Tourism Production and Consumption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Tour. </a:t>
            </a:r>
            <a:r>
              <a:rPr lang="id-ID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Gastron.</a:t>
            </a:r>
          </a:p>
          <a:p>
            <a:pPr lvl="0"/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Freeman, N. </a:t>
            </a:r>
            <a:r>
              <a:rPr lang="id-ID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(2010).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Ethnic cuisine: Indonesia.</a:t>
            </a:r>
            <a:r>
              <a:rPr lang="id-ID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sz="1800" u="sng" dirty="0" smtClean="0">
                <a:hlinkClick r:id="rId2"/>
              </a:rPr>
              <a:t>http</a:t>
            </a:r>
            <a:r>
              <a:rPr lang="id-ID" sz="1800" u="sng" dirty="0">
                <a:hlinkClick r:id="rId2"/>
              </a:rPr>
              <a:t>://www.sallybernstein.com/food/cuisines/indonesia</a:t>
            </a:r>
            <a:r>
              <a:rPr lang="id-ID" sz="1800" u="sng" dirty="0" smtClean="0">
                <a:hlinkClick r:id="rId2"/>
              </a:rPr>
              <a:t>/</a:t>
            </a:r>
            <a:endParaRPr lang="id-ID" sz="1800" u="sng" dirty="0" smtClean="0"/>
          </a:p>
          <a:p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Backhaus, P. (2006) Multilingualism in Tokyo: A Look into the Linguistic Landscape, 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International Journal of Multilingualism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3:1, 52-66. DOI: </a:t>
            </a:r>
            <a:r>
              <a:rPr lang="id-ID" sz="2000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/>
              </a:rPr>
              <a:t>https://doi.org/10.1080/14790710608668385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Ben-Rafael, E. (2009).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Sociological Approach to the Study of Linguistic Landscapes. Dalam: Shohamy, E &amp; Gorter, D. (Editors)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Linguistic Landscape: Expanding the Scenery. New York: Routledge. Pp 40-54.</a:t>
            </a:r>
          </a:p>
          <a:p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Gorter, D.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2018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Methods and Techniques for Linguistic Landscape Research: About Definitions, Core Issues And Technological Innovations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Martin Pütz &amp;Neele Mundt (eds). Expanding the Linguistic Landscape: Multilingualism, Language Policy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the Use of Space as a Semiotic Resource.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Bristol: Multilingual Matters. Pp. 38-57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id-ID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Landry, R., &amp; Bourhis, R. Y. (1997). Linguistic Landscape and Ethnolinguistic Vitality: An Empirical Study. 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Journal of Language and Social Psychology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16(1), 23–49. DOI: </a:t>
            </a:r>
            <a:r>
              <a:rPr lang="id-ID" sz="2000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/>
              </a:rPr>
              <a:t>https://doi.org/10.1177/0261927X970161002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Onofri, L; Nunes, P. A.L.D.; Cenoz. J. &amp; Gorter, D. (2013). Linguistic Diversity and Preferences: Econometric Evidence from European Cities. 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Journal of Economics and Econometrics. 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Vol. 56, No. 1, 2013 pp. 39-60. </a:t>
            </a:r>
            <a:r>
              <a:rPr lang="id-ID" sz="2000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5"/>
              </a:rPr>
              <a:t>https://ideas.repec.org/a/eei/journl/v56y2013i1p39-60.html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Shohamy, E. (2006). Language Policy: Hidden Agendas and New Approaches</a:t>
            </a:r>
            <a:r>
              <a:rPr lang="id-ID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New York: </a:t>
            </a:r>
            <a:r>
              <a:rPr lang="id-ID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Routledge</a:t>
            </a:r>
            <a: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endParaRPr lang="id-ID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Utami, S. (2018). Kuliner sebagai Identitas Budaya: Perspektif Komunikasi Lintas Budaya. </a:t>
            </a:r>
            <a:r>
              <a:rPr lang="id-ID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CoverAge</a:t>
            </a:r>
            <a:r>
              <a:rPr lang="id-ID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Vol. 8, No. 2, 36-44.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  <a:endParaRPr lang="en-US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Follow us @...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735</Words>
  <Application>Microsoft Office PowerPoint</Application>
  <PresentationFormat>Widescreen</PresentationFormat>
  <Paragraphs>130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Cullinary in Public Space: A Case of Landscape Linguistic Study  in Tawangmangu, Central Java</vt:lpstr>
      <vt:lpstr>INTRODUCTION</vt:lpstr>
      <vt:lpstr>LITERATURE REVIEW</vt:lpstr>
      <vt:lpstr>METHOD</vt:lpstr>
      <vt:lpstr>FINDING AND DISCUSSION</vt:lpstr>
      <vt:lpstr>FINDING AND DISCUSSION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TOSHIBA_L745</cp:lastModifiedBy>
  <cp:revision>22</cp:revision>
  <dcterms:created xsi:type="dcterms:W3CDTF">2023-04-14T06:04:15Z</dcterms:created>
  <dcterms:modified xsi:type="dcterms:W3CDTF">2023-07-27T15:59:55Z</dcterms:modified>
</cp:coreProperties>
</file>