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58" r:id="rId6"/>
    <p:sldId id="260" r:id="rId7"/>
    <p:sldId id="264" r:id="rId8"/>
    <p:sldId id="265" r:id="rId9"/>
    <p:sldId id="261"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p:scale>
          <a:sx n="70" d="100"/>
          <a:sy n="70" d="100"/>
        </p:scale>
        <p:origin x="536" y="-2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ID" sz="3600" dirty="0">
                <a:solidFill>
                  <a:schemeClr val="bg1"/>
                </a:solidFill>
              </a:rPr>
              <a:t>The Indonesian Identity in “</a:t>
            </a:r>
            <a:r>
              <a:rPr lang="en-ID" sz="3600" dirty="0" err="1">
                <a:solidFill>
                  <a:schemeClr val="bg1"/>
                </a:solidFill>
              </a:rPr>
              <a:t>Pego</a:t>
            </a:r>
            <a:r>
              <a:rPr lang="en-ID" sz="3600" dirty="0">
                <a:solidFill>
                  <a:schemeClr val="bg1"/>
                </a:solidFill>
              </a:rPr>
              <a:t> dan Putri </a:t>
            </a:r>
            <a:r>
              <a:rPr lang="en-ID" sz="3600" dirty="0" err="1">
                <a:solidFill>
                  <a:schemeClr val="bg1"/>
                </a:solidFill>
              </a:rPr>
              <a:t>Kayangan</a:t>
            </a:r>
            <a:r>
              <a:rPr lang="en-ID" sz="3600" dirty="0">
                <a:solidFill>
                  <a:schemeClr val="bg1"/>
                </a:solidFill>
              </a:rPr>
              <a:t>” Folklore</a:t>
            </a:r>
            <a:endParaRPr lang="en-US" sz="36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r>
              <a:rPr lang="en-US" sz="2000" b="1" dirty="0" err="1">
                <a:solidFill>
                  <a:schemeClr val="bg1"/>
                </a:solidFill>
                <a:latin typeface="+mj-lt"/>
              </a:rPr>
              <a:t>Riani</a:t>
            </a:r>
            <a:r>
              <a:rPr lang="en-US" sz="2000" b="1" dirty="0">
                <a:solidFill>
                  <a:schemeClr val="bg1"/>
                </a:solidFill>
                <a:latin typeface="+mj-lt"/>
              </a:rPr>
              <a:t>, Edi </a:t>
            </a:r>
            <a:r>
              <a:rPr lang="en-US" sz="2000" b="1" dirty="0" err="1">
                <a:solidFill>
                  <a:schemeClr val="bg1"/>
                </a:solidFill>
                <a:latin typeface="+mj-lt"/>
              </a:rPr>
              <a:t>Setiyanto</a:t>
            </a:r>
            <a:r>
              <a:rPr lang="en-US" sz="2000" b="1" dirty="0">
                <a:solidFill>
                  <a:schemeClr val="bg1"/>
                </a:solidFill>
                <a:latin typeface="+mj-lt"/>
              </a:rPr>
              <a:t>, Erlinda Rosita, Dian </a:t>
            </a:r>
            <a:r>
              <a:rPr lang="en-US" sz="2000" b="1" dirty="0" err="1">
                <a:solidFill>
                  <a:schemeClr val="bg1"/>
                </a:solidFill>
                <a:latin typeface="+mj-lt"/>
              </a:rPr>
              <a:t>Susilastri</a:t>
            </a:r>
            <a:r>
              <a:rPr lang="en-US" sz="2000" b="1" dirty="0">
                <a:solidFill>
                  <a:schemeClr val="bg1"/>
                </a:solidFill>
                <a:latin typeface="+mj-lt"/>
              </a:rPr>
              <a:t>, </a:t>
            </a:r>
            <a:r>
              <a:rPr lang="en-US" sz="2000" b="1" dirty="0" err="1">
                <a:solidFill>
                  <a:schemeClr val="bg1"/>
                </a:solidFill>
                <a:latin typeface="+mj-lt"/>
              </a:rPr>
              <a:t>Syarifah</a:t>
            </a:r>
            <a:r>
              <a:rPr lang="en-US" sz="2000" b="1" dirty="0">
                <a:solidFill>
                  <a:schemeClr val="bg1"/>
                </a:solidFill>
                <a:latin typeface="+mj-lt"/>
              </a:rPr>
              <a:t> </a:t>
            </a:r>
            <a:r>
              <a:rPr lang="en-US" sz="2000" b="1" dirty="0" err="1">
                <a:solidFill>
                  <a:schemeClr val="bg1"/>
                </a:solidFill>
                <a:latin typeface="+mj-lt"/>
              </a:rPr>
              <a:t>Lubna</a:t>
            </a:r>
            <a:endParaRPr lang="en-ID" sz="2000" b="1" dirty="0">
              <a:solidFill>
                <a:schemeClr val="bg1"/>
              </a:solidFill>
              <a:latin typeface="+mj-lt"/>
            </a:endParaRPr>
          </a:p>
          <a:p>
            <a:pPr>
              <a:lnSpc>
                <a:spcPct val="100000"/>
              </a:lnSpc>
            </a:pPr>
            <a:r>
              <a:rPr lang="en-US" b="1" dirty="0">
                <a:solidFill>
                  <a:schemeClr val="bg1"/>
                </a:solidFill>
              </a:rPr>
              <a:t>National Research and Innovation Agency</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ABS-ICOLLITE-23127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414272" y="1649020"/>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182880" y="1376652"/>
            <a:ext cx="11704320" cy="4351338"/>
          </a:xfrm>
        </p:spPr>
        <p:txBody>
          <a:bodyPr>
            <a:normAutofit lnSpcReduction="10000"/>
          </a:bodyPr>
          <a:lstStyle/>
          <a:p>
            <a:pPr indent="0" algn="just">
              <a:buNone/>
            </a:pPr>
            <a:r>
              <a:rPr lang="en-US" sz="2400" i="1" dirty="0">
                <a:solidFill>
                  <a:schemeClr val="bg1"/>
                </a:solidFill>
                <a:effectLst/>
                <a:latin typeface="+mj-lt"/>
                <a:ea typeface="Times New Roman" panose="02020603050405020304" pitchFamily="18" charset="0"/>
              </a:rPr>
              <a:t>According to RI Law Number 3 of 2022, East Kalimantan will be the location of the capital city. </a:t>
            </a:r>
          </a:p>
          <a:p>
            <a:pPr indent="0" algn="just">
              <a:buNone/>
            </a:pPr>
            <a:r>
              <a:rPr lang="en-US" sz="2400" dirty="0">
                <a:solidFill>
                  <a:schemeClr val="bg1"/>
                </a:solidFill>
                <a:effectLst/>
                <a:latin typeface="+mj-lt"/>
                <a:ea typeface="Times New Roman" panose="02020603050405020304" pitchFamily="18" charset="0"/>
              </a:rPr>
              <a:t>It is not impossible for the growth of IKN to "eliminate" the community from attempts to conserve the indigenous tribal wisdom values of the potentially endangered IKN population and reinforce the Indonesian identity that supports the development of IKN in national and state life.</a:t>
            </a:r>
          </a:p>
          <a:p>
            <a:pPr indent="0" algn="just">
              <a:buNone/>
            </a:pPr>
            <a:r>
              <a:rPr lang="en-US" sz="2400" dirty="0">
                <a:solidFill>
                  <a:schemeClr val="bg1"/>
                </a:solidFill>
                <a:effectLst/>
                <a:latin typeface="+mj-lt"/>
                <a:ea typeface="Times New Roman" panose="02020603050405020304" pitchFamily="18" charset="0"/>
              </a:rPr>
              <a:t>IKN is a new home that accommodates and defends the diversity of many ethnicities from across Indonesia; as a result, a character that supports the ideals of Indonesian identity as indicated in the 18 characters specified by the Ministry of National Education in 2011.</a:t>
            </a:r>
          </a:p>
          <a:p>
            <a:pPr indent="0" algn="just">
              <a:buNone/>
            </a:pPr>
            <a:r>
              <a:rPr lang="en-US" sz="2400" dirty="0">
                <a:solidFill>
                  <a:schemeClr val="bg1"/>
                </a:solidFill>
                <a:latin typeface="+mj-lt"/>
              </a:rPr>
              <a:t>This research aims to describe the story of Indonesian identity (character values). </a:t>
            </a:r>
            <a:br>
              <a:rPr lang="en-US" sz="2400" dirty="0">
                <a:solidFill>
                  <a:schemeClr val="bg1"/>
                </a:solidFill>
                <a:latin typeface="+mj-lt"/>
              </a:rPr>
            </a:br>
            <a:r>
              <a:rPr lang="en-US" sz="2400" dirty="0">
                <a:solidFill>
                  <a:schemeClr val="bg1"/>
                </a:solidFill>
                <a:latin typeface="+mj-lt"/>
              </a:rPr>
              <a:t>The "</a:t>
            </a:r>
            <a:r>
              <a:rPr lang="en-US" sz="2400" dirty="0" err="1">
                <a:solidFill>
                  <a:schemeClr val="bg1"/>
                </a:solidFill>
                <a:latin typeface="+mj-lt"/>
              </a:rPr>
              <a:t>Pego</a:t>
            </a:r>
            <a:r>
              <a:rPr lang="en-US" sz="2400" dirty="0">
                <a:solidFill>
                  <a:schemeClr val="bg1"/>
                </a:solidFill>
                <a:latin typeface="+mj-lt"/>
              </a:rPr>
              <a:t> dan Putri </a:t>
            </a:r>
            <a:r>
              <a:rPr lang="en-US" sz="2400" dirty="0" err="1">
                <a:solidFill>
                  <a:schemeClr val="bg1"/>
                </a:solidFill>
                <a:latin typeface="+mj-lt"/>
              </a:rPr>
              <a:t>Kayangan</a:t>
            </a:r>
            <a:r>
              <a:rPr lang="en-US" sz="2400" dirty="0">
                <a:solidFill>
                  <a:schemeClr val="bg1"/>
                </a:solidFill>
                <a:latin typeface="+mj-lt"/>
              </a:rPr>
              <a:t>" folktale comes from the </a:t>
            </a:r>
            <a:r>
              <a:rPr lang="en-US" sz="2400" dirty="0" err="1">
                <a:solidFill>
                  <a:schemeClr val="bg1"/>
                </a:solidFill>
                <a:latin typeface="+mj-lt"/>
              </a:rPr>
              <a:t>Penajam</a:t>
            </a:r>
            <a:r>
              <a:rPr lang="en-US" sz="2400" dirty="0">
                <a:solidFill>
                  <a:schemeClr val="bg1"/>
                </a:solidFill>
                <a:latin typeface="+mj-lt"/>
              </a:rPr>
              <a:t> </a:t>
            </a:r>
            <a:r>
              <a:rPr lang="en-US" sz="2400" dirty="0" err="1">
                <a:solidFill>
                  <a:schemeClr val="bg1"/>
                </a:solidFill>
                <a:latin typeface="+mj-lt"/>
              </a:rPr>
              <a:t>Paser</a:t>
            </a:r>
            <a:r>
              <a:rPr lang="en-US" sz="2400" dirty="0">
                <a:solidFill>
                  <a:schemeClr val="bg1"/>
                </a:solidFill>
                <a:latin typeface="+mj-lt"/>
              </a:rPr>
              <a:t> tribe, an indigenous clan that lives in parts of the National Capital. The </a:t>
            </a:r>
            <a:r>
              <a:rPr lang="en-US" sz="2400" dirty="0" err="1">
                <a:solidFill>
                  <a:schemeClr val="bg1"/>
                </a:solidFill>
                <a:latin typeface="+mj-lt"/>
              </a:rPr>
              <a:t>Paser</a:t>
            </a:r>
            <a:r>
              <a:rPr lang="en-US" sz="2400" dirty="0">
                <a:solidFill>
                  <a:schemeClr val="bg1"/>
                </a:solidFill>
                <a:latin typeface="+mj-lt"/>
              </a:rPr>
              <a:t> tribe has been an indigenous group in the </a:t>
            </a:r>
            <a:r>
              <a:rPr lang="en-US" sz="2400" dirty="0" err="1">
                <a:solidFill>
                  <a:schemeClr val="bg1"/>
                </a:solidFill>
                <a:latin typeface="+mj-lt"/>
              </a:rPr>
              <a:t>Penajam</a:t>
            </a:r>
            <a:r>
              <a:rPr lang="en-US" sz="2400" dirty="0">
                <a:solidFill>
                  <a:schemeClr val="bg1"/>
                </a:solidFill>
                <a:latin typeface="+mj-lt"/>
              </a:rPr>
              <a:t> </a:t>
            </a:r>
            <a:r>
              <a:rPr lang="en-US" sz="2400" dirty="0" err="1">
                <a:solidFill>
                  <a:schemeClr val="bg1"/>
                </a:solidFill>
                <a:latin typeface="+mj-lt"/>
              </a:rPr>
              <a:t>Paser</a:t>
            </a:r>
            <a:r>
              <a:rPr lang="en-US" sz="2400" dirty="0">
                <a:solidFill>
                  <a:schemeClr val="bg1"/>
                </a:solidFill>
                <a:latin typeface="+mj-lt"/>
              </a:rPr>
              <a:t> region for millennia. </a:t>
            </a:r>
            <a:endParaRPr lang="en-ID" sz="2400" dirty="0">
              <a:solidFill>
                <a:schemeClr val="bg1"/>
              </a:solidFill>
              <a:latin typeface="+mj-lt"/>
            </a:endParaRPr>
          </a:p>
        </p:txBody>
      </p:sp>
      <p:pic>
        <p:nvPicPr>
          <p:cNvPr id="8" name="Audio 7">
            <a:hlinkClick r:id="" action="ppaction://media"/>
            <a:extLst>
              <a:ext uri="{FF2B5EF4-FFF2-40B4-BE49-F238E27FC236}">
                <a16:creationId xmlns:a16="http://schemas.microsoft.com/office/drawing/2014/main" id="{13E2BDA1-B1D1-0BEA-ECC1-45D7075B75FD}"/>
              </a:ext>
            </a:extLst>
          </p:cNvPr>
          <p:cNvPicPr>
            <a:picLocks noChangeAspect="1"/>
          </p:cNvPicPr>
          <p:nvPr>
            <a:audioFile r:link="rId2"/>
            <p:extLst>
              <p:ext uri="{DAA4B4D4-6D71-4841-9C94-3DE7FCFB9230}">
                <p14:media xmlns:p14="http://schemas.microsoft.com/office/powerpoint/2010/main" r:embed="rId1"/>
              </p:ext>
            </p:extLst>
          </p:nvPr>
        </p:nvPicPr>
        <p:blipFill>
          <a:blip r:embed="rId4"/>
          <a:srcRect l="-203125" t="-203125" r="-203125" b="-203125"/>
          <a:stretch>
            <a:fillRect/>
          </a:stretch>
        </p:blipFill>
        <p:spPr>
          <a:xfrm>
            <a:off x="10052304" y="4718304"/>
            <a:ext cx="2057400" cy="2057400"/>
          </a:xfrm>
          <a:prstGeom prst="ellipse">
            <a:avLst/>
          </a:prstGeom>
        </p:spPr>
      </p:pic>
    </p:spTree>
    <p:extLst>
      <p:ext uri="{BB962C8B-B14F-4D97-AF65-F5344CB8AC3E}">
        <p14:creationId xmlns:p14="http://schemas.microsoft.com/office/powerpoint/2010/main" val="2950692155"/>
      </p:ext>
    </p:extLst>
  </p:cSld>
  <p:clrMapOvr>
    <a:masterClrMapping/>
  </p:clrMapOvr>
  <mc:AlternateContent xmlns:mc="http://schemas.openxmlformats.org/markup-compatibility/2006">
    <mc:Choice xmlns:p14="http://schemas.microsoft.com/office/powerpoint/2010/main" Requires="p14">
      <p:transition spd="slow" p14:dur="2000" advTm="3687"/>
    </mc:Choice>
    <mc:Fallback>
      <p:transition spd="slow" advTm="36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8"/>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121920" y="1376652"/>
            <a:ext cx="11907520" cy="4465348"/>
          </a:xfrm>
        </p:spPr>
        <p:txBody>
          <a:bodyPr>
            <a:noAutofit/>
          </a:bodyPr>
          <a:lstStyle/>
          <a:p>
            <a:r>
              <a:rPr lang="en-US" sz="2000" dirty="0">
                <a:solidFill>
                  <a:schemeClr val="bg1"/>
                </a:solidFill>
              </a:rPr>
              <a:t>The identity of the Indonesian nation (Indonesian identity) is embodied in the concept that a nation and a state consisting of various diversity and differences can unite because it is based on Pancasila as the basis of the state and national ideology and is framed through Unity in Diversity. </a:t>
            </a:r>
          </a:p>
          <a:p>
            <a:r>
              <a:rPr lang="en-US" sz="2000" dirty="0">
                <a:solidFill>
                  <a:schemeClr val="bg1"/>
                </a:solidFill>
              </a:rPr>
              <a:t>Character education is a system that instills in a person's character values that include knowledge, awareness, will, and action for him to carry out these values towards God Almighty, himself, other people, his environment, and his nation and country. The Indonesian nation's particular identity is articulated through a set of character education ideals that include (1) religious, (2) honest, (3) tolerant, (4) discipline, (5) hard work, dedication, (6) creative, (7) independent (8) democratic, (9) curios, 10) national pride, motherland love, (12) appreciating success, (13) sociable and friendly, (14) peace-loving, (15) enjoying reading, (16) environmentalism, (17) social concern, and (18) responsible. </a:t>
            </a:r>
            <a:br>
              <a:rPr lang="en-US" sz="2000" dirty="0">
                <a:solidFill>
                  <a:schemeClr val="bg1"/>
                </a:solidFill>
              </a:rPr>
            </a:br>
            <a:r>
              <a:rPr lang="en-US" sz="2000" dirty="0">
                <a:solidFill>
                  <a:schemeClr val="bg1"/>
                </a:solidFill>
              </a:rPr>
              <a:t>This distinct identity is derived from the ideals, teachings, and life philosophy of religion, Pancasila, and culture, as well as the national education objectives </a:t>
            </a:r>
          </a:p>
          <a:p>
            <a:r>
              <a:rPr lang="en-US" sz="2000" dirty="0">
                <a:solidFill>
                  <a:schemeClr val="bg1"/>
                </a:solidFill>
              </a:rPr>
              <a:t>Based on Pancasila, Indonesian identity can also be defined as a notion that embodies the values, culture, history, and features of the distinctive character inherent in the Indonesian nation. </a:t>
            </a:r>
          </a:p>
          <a:p>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D7AD15-906E-8F1E-4810-6561A9AD1809}"/>
              </a:ext>
            </a:extLst>
          </p:cNvPr>
          <p:cNvSpPr>
            <a:spLocks noGrp="1"/>
          </p:cNvSpPr>
          <p:nvPr>
            <p:ph idx="1"/>
          </p:nvPr>
        </p:nvSpPr>
        <p:spPr>
          <a:xfrm>
            <a:off x="635000" y="1094105"/>
            <a:ext cx="10515600" cy="4351338"/>
          </a:xfrm>
        </p:spPr>
        <p:txBody>
          <a:bodyPr>
            <a:normAutofit/>
          </a:bodyPr>
          <a:lstStyle/>
          <a:p>
            <a:r>
              <a:rPr lang="en-US" sz="2800" dirty="0">
                <a:solidFill>
                  <a:schemeClr val="bg1"/>
                </a:solidFill>
              </a:rPr>
              <a:t>van Dijk's discourse analysis theory. Text, social cognition, and social context are the three components of this discourse analysis. This research is entirely concerned with textual analysis. There are three types of text structure: macrostructure, superstructure, and microstructure. </a:t>
            </a:r>
          </a:p>
          <a:p>
            <a:r>
              <a:rPr lang="en-US" sz="2800" dirty="0">
                <a:solidFill>
                  <a:schemeClr val="bg1"/>
                </a:solidFill>
              </a:rPr>
              <a:t>The text's introduction, expansion, and conclusion are referred to as the macrostructure. </a:t>
            </a:r>
          </a:p>
          <a:p>
            <a:r>
              <a:rPr lang="en-US" sz="2800" dirty="0">
                <a:solidFill>
                  <a:schemeClr val="bg1"/>
                </a:solidFill>
              </a:rPr>
              <a:t>This study examines the macrostructure, superstructure, and microstructure of Indonesian identity-reflecting character values. </a:t>
            </a:r>
            <a:endParaRPr lang="en-ID" sz="2800" dirty="0">
              <a:solidFill>
                <a:schemeClr val="bg1"/>
              </a:solidFill>
            </a:endParaRPr>
          </a:p>
          <a:p>
            <a:endParaRPr lang="en-ID" dirty="0">
              <a:solidFill>
                <a:schemeClr val="bg1"/>
              </a:solidFill>
            </a:endParaRPr>
          </a:p>
        </p:txBody>
      </p:sp>
    </p:spTree>
    <p:extLst>
      <p:ext uri="{BB962C8B-B14F-4D97-AF65-F5344CB8AC3E}">
        <p14:creationId xmlns:p14="http://schemas.microsoft.com/office/powerpoint/2010/main" val="244236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121920" y="1376652"/>
            <a:ext cx="11938000" cy="4983508"/>
          </a:xfrm>
        </p:spPr>
        <p:txBody>
          <a:bodyPr>
            <a:normAutofit/>
          </a:bodyPr>
          <a:lstStyle/>
          <a:p>
            <a:r>
              <a:rPr lang="en-US" sz="2400" dirty="0">
                <a:solidFill>
                  <a:schemeClr val="bg1"/>
                </a:solidFill>
              </a:rPr>
              <a:t>This study is qualitative descriptive since it tries to investigate the character values inherent in the folklore "</a:t>
            </a:r>
            <a:r>
              <a:rPr lang="en-US" sz="2400" dirty="0" err="1">
                <a:solidFill>
                  <a:schemeClr val="bg1"/>
                </a:solidFill>
              </a:rPr>
              <a:t>Pego</a:t>
            </a:r>
            <a:r>
              <a:rPr lang="en-US" sz="2400" dirty="0">
                <a:solidFill>
                  <a:schemeClr val="bg1"/>
                </a:solidFill>
              </a:rPr>
              <a:t> dan Putri </a:t>
            </a:r>
            <a:r>
              <a:rPr lang="en-US" sz="2400" dirty="0" err="1">
                <a:solidFill>
                  <a:schemeClr val="bg1"/>
                </a:solidFill>
              </a:rPr>
              <a:t>Kayangan</a:t>
            </a:r>
            <a:r>
              <a:rPr lang="en-US" sz="2400" dirty="0">
                <a:solidFill>
                  <a:schemeClr val="bg1"/>
                </a:solidFill>
              </a:rPr>
              <a:t>“. "</a:t>
            </a:r>
            <a:r>
              <a:rPr lang="en-US" sz="2400" dirty="0" err="1">
                <a:solidFill>
                  <a:schemeClr val="bg1"/>
                </a:solidFill>
              </a:rPr>
              <a:t>Pego</a:t>
            </a:r>
            <a:r>
              <a:rPr lang="en-US" sz="2400" dirty="0">
                <a:solidFill>
                  <a:schemeClr val="bg1"/>
                </a:solidFill>
              </a:rPr>
              <a:t> dan Putri </a:t>
            </a:r>
            <a:r>
              <a:rPr lang="en-US" sz="2400" dirty="0" err="1">
                <a:solidFill>
                  <a:schemeClr val="bg1"/>
                </a:solidFill>
              </a:rPr>
              <a:t>Kayangan</a:t>
            </a:r>
            <a:r>
              <a:rPr lang="en-US" sz="2400" dirty="0">
                <a:solidFill>
                  <a:schemeClr val="bg1"/>
                </a:solidFill>
              </a:rPr>
              <a:t>" as part of a collection of </a:t>
            </a:r>
            <a:r>
              <a:rPr lang="en-US" sz="2400" dirty="0" err="1">
                <a:solidFill>
                  <a:schemeClr val="bg1"/>
                </a:solidFill>
              </a:rPr>
              <a:t>Paser</a:t>
            </a:r>
            <a:r>
              <a:rPr lang="en-US" sz="2400" dirty="0">
                <a:solidFill>
                  <a:schemeClr val="bg1"/>
                </a:solidFill>
              </a:rPr>
              <a:t> and </a:t>
            </a:r>
            <a:r>
              <a:rPr lang="en-US" sz="2400" dirty="0" err="1">
                <a:solidFill>
                  <a:schemeClr val="bg1"/>
                </a:solidFill>
              </a:rPr>
              <a:t>Berau</a:t>
            </a:r>
            <a:r>
              <a:rPr lang="en-US" sz="2400" dirty="0">
                <a:solidFill>
                  <a:schemeClr val="bg1"/>
                </a:solidFill>
              </a:rPr>
              <a:t> folklore published by The Language Institution of East Kalimantan (Kantor Bahasa Kalimantan Timur)</a:t>
            </a:r>
          </a:p>
          <a:p>
            <a:r>
              <a:rPr lang="en-US" sz="2400" dirty="0">
                <a:solidFill>
                  <a:schemeClr val="bg1"/>
                </a:solidFill>
              </a:rPr>
              <a:t>The data for this study are extracted from the text “</a:t>
            </a:r>
            <a:r>
              <a:rPr lang="en-US" sz="2400" dirty="0" err="1">
                <a:solidFill>
                  <a:schemeClr val="bg1"/>
                </a:solidFill>
              </a:rPr>
              <a:t>Pego</a:t>
            </a:r>
            <a:r>
              <a:rPr lang="en-US" sz="2400" dirty="0">
                <a:solidFill>
                  <a:schemeClr val="bg1"/>
                </a:solidFill>
              </a:rPr>
              <a:t> dan Putri </a:t>
            </a:r>
            <a:r>
              <a:rPr lang="en-US" sz="2400" dirty="0" err="1">
                <a:solidFill>
                  <a:schemeClr val="bg1"/>
                </a:solidFill>
              </a:rPr>
              <a:t>Kayangan</a:t>
            </a:r>
            <a:r>
              <a:rPr lang="en-US" sz="2400" dirty="0">
                <a:solidFill>
                  <a:schemeClr val="bg1"/>
                </a:solidFill>
              </a:rPr>
              <a:t>"</a:t>
            </a:r>
          </a:p>
          <a:p>
            <a:r>
              <a:rPr lang="en-US" sz="2400" dirty="0">
                <a:solidFill>
                  <a:schemeClr val="bg1"/>
                </a:solidFill>
              </a:rPr>
              <a:t>Character values in folklore could be deduced from the story's main topic, which was an example of the macrostructure; the section on how conflicts were resolved was an example of the superstructure; individual words, phrases, and paragraphs were examples of the microstructure. </a:t>
            </a:r>
          </a:p>
          <a:p>
            <a:r>
              <a:rPr lang="en-US" sz="2400" dirty="0">
                <a:solidFill>
                  <a:schemeClr val="bg1"/>
                </a:solidFill>
              </a:rPr>
              <a:t>The classification of character values in the macrostructure, superstructure, and microstructures is related to the 18-character education values that reflect Indonesian identity in national and state life. These values might be found in the macro, superstructure, and microstructures</a:t>
            </a:r>
            <a:r>
              <a:rPr lang="en-US" sz="2100" dirty="0">
                <a:solidFill>
                  <a:schemeClr val="bg1"/>
                </a:solidFill>
              </a:rPr>
              <a:t>.</a:t>
            </a:r>
            <a:endParaRPr lang="en-ID" sz="21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172720" y="1376652"/>
            <a:ext cx="11755120" cy="5013988"/>
          </a:xfrm>
        </p:spPr>
        <p:txBody>
          <a:bodyPr>
            <a:noAutofit/>
          </a:bodyPr>
          <a:lstStyle/>
          <a:p>
            <a:pPr marL="0" indent="0" algn="just">
              <a:buNone/>
            </a:pPr>
            <a:r>
              <a:rPr lang="en-US" sz="1900" b="1" dirty="0">
                <a:solidFill>
                  <a:schemeClr val="bg1"/>
                </a:solidFill>
              </a:rPr>
              <a:t>Synopsis</a:t>
            </a:r>
          </a:p>
          <a:p>
            <a:pPr marL="0" indent="0" algn="just">
              <a:buNone/>
            </a:pPr>
            <a:r>
              <a:rPr lang="en-US" sz="1900" dirty="0">
                <a:solidFill>
                  <a:schemeClr val="bg1"/>
                </a:solidFill>
              </a:rPr>
              <a:t>In the headwaters of the </a:t>
            </a:r>
            <a:r>
              <a:rPr lang="en-US" sz="1900" dirty="0" err="1">
                <a:solidFill>
                  <a:schemeClr val="bg1"/>
                </a:solidFill>
              </a:rPr>
              <a:t>Kandillo</a:t>
            </a:r>
            <a:r>
              <a:rPr lang="en-US" sz="1900" dirty="0">
                <a:solidFill>
                  <a:schemeClr val="bg1"/>
                </a:solidFill>
              </a:rPr>
              <a:t> river, there lived a young orphan named </a:t>
            </a:r>
            <a:r>
              <a:rPr lang="en-US" sz="1900" dirty="0" err="1">
                <a:solidFill>
                  <a:schemeClr val="bg1"/>
                </a:solidFill>
              </a:rPr>
              <a:t>Pego</a:t>
            </a:r>
            <a:r>
              <a:rPr lang="en-US" sz="1900" dirty="0">
                <a:solidFill>
                  <a:schemeClr val="bg1"/>
                </a:solidFill>
              </a:rPr>
              <a:t>. After </a:t>
            </a:r>
            <a:r>
              <a:rPr lang="en-US" sz="1900" dirty="0" err="1">
                <a:solidFill>
                  <a:schemeClr val="bg1"/>
                </a:solidFill>
              </a:rPr>
              <a:t>Pego</a:t>
            </a:r>
            <a:r>
              <a:rPr lang="en-US" sz="1900" dirty="0">
                <a:solidFill>
                  <a:schemeClr val="bg1"/>
                </a:solidFill>
              </a:rPr>
              <a:t> grew older, he wanted to have his own rice field. For three days </a:t>
            </a:r>
            <a:r>
              <a:rPr lang="en-US" sz="1900" dirty="0" err="1">
                <a:solidFill>
                  <a:schemeClr val="bg1"/>
                </a:solidFill>
              </a:rPr>
              <a:t>Pego</a:t>
            </a:r>
            <a:r>
              <a:rPr lang="en-US" sz="1900" dirty="0">
                <a:solidFill>
                  <a:schemeClr val="bg1"/>
                </a:solidFill>
              </a:rPr>
              <a:t> succeeded in clearing land for farming. However, the next day, the land that </a:t>
            </a:r>
            <a:r>
              <a:rPr lang="en-US" sz="1900" dirty="0" err="1">
                <a:solidFill>
                  <a:schemeClr val="bg1"/>
                </a:solidFill>
              </a:rPr>
              <a:t>Pego</a:t>
            </a:r>
            <a:r>
              <a:rPr lang="en-US" sz="1900" dirty="0">
                <a:solidFill>
                  <a:schemeClr val="bg1"/>
                </a:solidFill>
              </a:rPr>
              <a:t> had cleared became forest again. From his hut, at night, </a:t>
            </a:r>
            <a:r>
              <a:rPr lang="en-US" sz="1900" dirty="0" err="1">
                <a:solidFill>
                  <a:schemeClr val="bg1"/>
                </a:solidFill>
              </a:rPr>
              <a:t>Pego</a:t>
            </a:r>
            <a:r>
              <a:rPr lang="en-US" sz="1900" dirty="0">
                <a:solidFill>
                  <a:schemeClr val="bg1"/>
                </a:solidFill>
              </a:rPr>
              <a:t> saw seven birds circling and then perched on a tree branch while singing. Not long after, the birds were gone. Instantly, </a:t>
            </a:r>
            <a:r>
              <a:rPr lang="en-US" sz="1900" dirty="0" err="1">
                <a:solidFill>
                  <a:schemeClr val="bg1"/>
                </a:solidFill>
              </a:rPr>
              <a:t>Pego's</a:t>
            </a:r>
            <a:r>
              <a:rPr lang="en-US" sz="1900" dirty="0">
                <a:solidFill>
                  <a:schemeClr val="bg1"/>
                </a:solidFill>
              </a:rPr>
              <a:t> pioneering land turned into a forest. In the morning, </a:t>
            </a:r>
            <a:r>
              <a:rPr lang="en-US" sz="1900" dirty="0" err="1">
                <a:solidFill>
                  <a:schemeClr val="bg1"/>
                </a:solidFill>
              </a:rPr>
              <a:t>Pego</a:t>
            </a:r>
            <a:r>
              <a:rPr lang="en-US" sz="1900" dirty="0">
                <a:solidFill>
                  <a:schemeClr val="bg1"/>
                </a:solidFill>
              </a:rPr>
              <a:t> returned to clearing his land while making snares on the wooden trees where the seven naughty birds stopped. In the morning, </a:t>
            </a:r>
            <a:r>
              <a:rPr lang="en-US" sz="1900" dirty="0" err="1">
                <a:solidFill>
                  <a:schemeClr val="bg1"/>
                </a:solidFill>
              </a:rPr>
              <a:t>Pego</a:t>
            </a:r>
            <a:r>
              <a:rPr lang="en-US" sz="1900" dirty="0">
                <a:solidFill>
                  <a:schemeClr val="bg1"/>
                </a:solidFill>
              </a:rPr>
              <a:t> saw a bird caught in his trap. It turns out that the beautiful feathered bird is the incarnation of a princess from heaven. After some time, when the bird turned into a beautiful girl, they married and had a son. Between </a:t>
            </a:r>
            <a:r>
              <a:rPr lang="en-US" sz="1900" dirty="0" err="1">
                <a:solidFill>
                  <a:schemeClr val="bg1"/>
                </a:solidFill>
              </a:rPr>
              <a:t>Pego</a:t>
            </a:r>
            <a:r>
              <a:rPr lang="en-US" sz="1900" dirty="0">
                <a:solidFill>
                  <a:schemeClr val="bg1"/>
                </a:solidFill>
              </a:rPr>
              <a:t> and his wife, they promise to keep the origins of the princess from heaven a secret. Although, in the end, the promise was forbidden by </a:t>
            </a:r>
            <a:r>
              <a:rPr lang="en-US" sz="1900" dirty="0" err="1">
                <a:solidFill>
                  <a:schemeClr val="bg1"/>
                </a:solidFill>
              </a:rPr>
              <a:t>Pego</a:t>
            </a:r>
            <a:r>
              <a:rPr lang="en-US" sz="1900" dirty="0">
                <a:solidFill>
                  <a:schemeClr val="bg1"/>
                </a:solidFill>
              </a:rPr>
              <a:t>. </a:t>
            </a:r>
            <a:r>
              <a:rPr lang="en-US" sz="1900" dirty="0" err="1">
                <a:solidFill>
                  <a:schemeClr val="bg1"/>
                </a:solidFill>
              </a:rPr>
              <a:t>Pego's</a:t>
            </a:r>
            <a:r>
              <a:rPr lang="en-US" sz="1900" dirty="0">
                <a:solidFill>
                  <a:schemeClr val="bg1"/>
                </a:solidFill>
              </a:rPr>
              <a:t> wife turned into a bird and flew to heaven. He left </a:t>
            </a:r>
            <a:r>
              <a:rPr lang="en-US" sz="1900" dirty="0" err="1">
                <a:solidFill>
                  <a:schemeClr val="bg1"/>
                </a:solidFill>
              </a:rPr>
              <a:t>Pego</a:t>
            </a:r>
            <a:r>
              <a:rPr lang="en-US" sz="1900" dirty="0">
                <a:solidFill>
                  <a:schemeClr val="bg1"/>
                </a:solidFill>
              </a:rPr>
              <a:t> in sorrow and regret for breaking their promise. With a deep feeling of sadness, </a:t>
            </a:r>
            <a:r>
              <a:rPr lang="en-US" sz="1900" dirty="0" err="1">
                <a:solidFill>
                  <a:schemeClr val="bg1"/>
                </a:solidFill>
              </a:rPr>
              <a:t>Pego</a:t>
            </a:r>
            <a:r>
              <a:rPr lang="en-US" sz="1900" dirty="0">
                <a:solidFill>
                  <a:schemeClr val="bg1"/>
                </a:solidFill>
              </a:rPr>
              <a:t> took his son to look for his wife to heaven. On his way, </a:t>
            </a:r>
            <a:r>
              <a:rPr lang="en-US" sz="1900" dirty="0" err="1">
                <a:solidFill>
                  <a:schemeClr val="bg1"/>
                </a:solidFill>
              </a:rPr>
              <a:t>Pego</a:t>
            </a:r>
            <a:r>
              <a:rPr lang="en-US" sz="1900" dirty="0">
                <a:solidFill>
                  <a:schemeClr val="bg1"/>
                </a:solidFill>
              </a:rPr>
              <a:t> helped a thirsty rat, a fish that was floundering in drought and a large ant, a big firefly. As a thank you to </a:t>
            </a:r>
            <a:r>
              <a:rPr lang="en-US" sz="1900" dirty="0" err="1">
                <a:solidFill>
                  <a:schemeClr val="bg1"/>
                </a:solidFill>
              </a:rPr>
              <a:t>Pego</a:t>
            </a:r>
            <a:r>
              <a:rPr lang="en-US" sz="1900" dirty="0">
                <a:solidFill>
                  <a:schemeClr val="bg1"/>
                </a:solidFill>
              </a:rPr>
              <a:t>, Rats, Fish, Ants and Fireflies incense. The incense can be burned if </a:t>
            </a:r>
            <a:r>
              <a:rPr lang="en-US" sz="1900" dirty="0" err="1">
                <a:solidFill>
                  <a:schemeClr val="bg1"/>
                </a:solidFill>
              </a:rPr>
              <a:t>Pego</a:t>
            </a:r>
            <a:r>
              <a:rPr lang="en-US" sz="1900" dirty="0">
                <a:solidFill>
                  <a:schemeClr val="bg1"/>
                </a:solidFill>
              </a:rPr>
              <a:t> needs their help. The bright path to heaven has arrived. </a:t>
            </a:r>
            <a:r>
              <a:rPr lang="en-US" sz="1900" dirty="0" err="1">
                <a:solidFill>
                  <a:schemeClr val="bg1"/>
                </a:solidFill>
              </a:rPr>
              <a:t>Pego</a:t>
            </a:r>
            <a:r>
              <a:rPr lang="en-US" sz="1900" dirty="0">
                <a:solidFill>
                  <a:schemeClr val="bg1"/>
                </a:solidFill>
              </a:rPr>
              <a:t> saw and helped a Garuda bird whose leg was entangled in a wooden root. As a thank you, the Garuda bird took </a:t>
            </a:r>
            <a:r>
              <a:rPr lang="en-US" sz="1900" dirty="0" err="1">
                <a:solidFill>
                  <a:schemeClr val="bg1"/>
                </a:solidFill>
              </a:rPr>
              <a:t>Pego</a:t>
            </a:r>
            <a:r>
              <a:rPr lang="en-US" sz="1900" dirty="0">
                <a:solidFill>
                  <a:schemeClr val="bg1"/>
                </a:solidFill>
              </a:rPr>
              <a:t> and his son to fly to heaven. In heaven, </a:t>
            </a:r>
            <a:r>
              <a:rPr lang="en-US" sz="1900" dirty="0" err="1">
                <a:solidFill>
                  <a:schemeClr val="bg1"/>
                </a:solidFill>
              </a:rPr>
              <a:t>Pego</a:t>
            </a:r>
            <a:r>
              <a:rPr lang="en-US" sz="1900" dirty="0">
                <a:solidFill>
                  <a:schemeClr val="bg1"/>
                </a:solidFill>
              </a:rPr>
              <a:t> met an old man who helped him face the King of Heaven and it turned out that the King was the father of Putri </a:t>
            </a:r>
            <a:r>
              <a:rPr lang="en-US" sz="1900" dirty="0" err="1">
                <a:solidFill>
                  <a:schemeClr val="bg1"/>
                </a:solidFill>
              </a:rPr>
              <a:t>Kayangan</a:t>
            </a:r>
            <a:r>
              <a:rPr lang="en-US" sz="1900" dirty="0">
                <a:solidFill>
                  <a:schemeClr val="bg1"/>
                </a:solidFill>
              </a:rPr>
              <a:t>. To get Putri </a:t>
            </a:r>
            <a:r>
              <a:rPr lang="en-US" sz="1900" dirty="0" err="1">
                <a:solidFill>
                  <a:schemeClr val="bg1"/>
                </a:solidFill>
              </a:rPr>
              <a:t>Kayangan</a:t>
            </a:r>
            <a:r>
              <a:rPr lang="en-US" sz="1900" dirty="0">
                <a:solidFill>
                  <a:schemeClr val="bg1"/>
                </a:solidFill>
              </a:rPr>
              <a:t> back as his wife, </a:t>
            </a:r>
            <a:r>
              <a:rPr lang="en-US" sz="1900" dirty="0" err="1">
                <a:solidFill>
                  <a:schemeClr val="bg1"/>
                </a:solidFill>
              </a:rPr>
              <a:t>Pego</a:t>
            </a:r>
            <a:r>
              <a:rPr lang="en-US" sz="1900" dirty="0">
                <a:solidFill>
                  <a:schemeClr val="bg1"/>
                </a:solidFill>
              </a:rPr>
              <a:t> had to face many tough tests from the King. Thanked to the help of Rats, Fish, Ants, and Fireflies, </a:t>
            </a:r>
            <a:r>
              <a:rPr lang="en-US" sz="1900" dirty="0" err="1">
                <a:solidFill>
                  <a:schemeClr val="bg1"/>
                </a:solidFill>
              </a:rPr>
              <a:t>Pego</a:t>
            </a:r>
            <a:r>
              <a:rPr lang="en-US" sz="1900" dirty="0">
                <a:solidFill>
                  <a:schemeClr val="bg1"/>
                </a:solidFill>
              </a:rPr>
              <a:t> succeeded and was allowed to bring Putri </a:t>
            </a:r>
            <a:r>
              <a:rPr lang="en-US" sz="1900" dirty="0" err="1">
                <a:solidFill>
                  <a:schemeClr val="bg1"/>
                </a:solidFill>
              </a:rPr>
              <a:t>Kayangan</a:t>
            </a:r>
            <a:r>
              <a:rPr lang="en-US" sz="1900" dirty="0">
                <a:solidFill>
                  <a:schemeClr val="bg1"/>
                </a:solidFill>
              </a:rPr>
              <a:t> back to his hometown.</a:t>
            </a:r>
            <a:endParaRPr lang="en-ID" sz="1900"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F39AA-0B68-F09D-EF81-947E21C844B0}"/>
              </a:ext>
            </a:extLst>
          </p:cNvPr>
          <p:cNvSpPr>
            <a:spLocks noGrp="1"/>
          </p:cNvSpPr>
          <p:nvPr>
            <p:ph idx="1"/>
          </p:nvPr>
        </p:nvSpPr>
        <p:spPr>
          <a:xfrm>
            <a:off x="147320" y="677544"/>
            <a:ext cx="11871960" cy="5479415"/>
          </a:xfrm>
        </p:spPr>
        <p:txBody>
          <a:bodyPr>
            <a:normAutofit fontScale="92500" lnSpcReduction="20000"/>
          </a:bodyPr>
          <a:lstStyle/>
          <a:p>
            <a:r>
              <a:rPr lang="en-US" sz="2800" b="1" dirty="0">
                <a:solidFill>
                  <a:schemeClr val="bg1"/>
                </a:solidFill>
              </a:rPr>
              <a:t>Independent Character</a:t>
            </a:r>
            <a:br>
              <a:rPr lang="en-US" sz="2800" dirty="0">
                <a:solidFill>
                  <a:schemeClr val="bg1"/>
                </a:solidFill>
              </a:rPr>
            </a:br>
            <a:r>
              <a:rPr lang="en-US" sz="2800" dirty="0">
                <a:solidFill>
                  <a:schemeClr val="bg1"/>
                </a:solidFill>
              </a:rPr>
              <a:t>Example: “To live everyday, </a:t>
            </a:r>
            <a:r>
              <a:rPr lang="en-US" sz="2800" dirty="0" err="1">
                <a:solidFill>
                  <a:schemeClr val="bg1"/>
                </a:solidFill>
              </a:rPr>
              <a:t>Pego</a:t>
            </a:r>
            <a:r>
              <a:rPr lang="en-US" sz="2800" dirty="0">
                <a:solidFill>
                  <a:schemeClr val="bg1"/>
                </a:solidFill>
              </a:rPr>
              <a:t> tries his best. He doesn't want to be a burden to others…. (p. 64)“… </a:t>
            </a:r>
            <a:br>
              <a:rPr lang="en-US" sz="2800" dirty="0">
                <a:solidFill>
                  <a:schemeClr val="bg1"/>
                </a:solidFill>
              </a:rPr>
            </a:br>
            <a:r>
              <a:rPr lang="en-US" sz="2800" dirty="0">
                <a:solidFill>
                  <a:schemeClr val="bg1"/>
                </a:solidFill>
              </a:rPr>
              <a:t>However, feeling unable to prepare everything together, </a:t>
            </a:r>
            <a:r>
              <a:rPr lang="en-US" sz="2800" dirty="0" err="1">
                <a:solidFill>
                  <a:schemeClr val="bg1"/>
                </a:solidFill>
              </a:rPr>
              <a:t>Pego</a:t>
            </a:r>
            <a:r>
              <a:rPr lang="en-US" sz="2800" dirty="0">
                <a:solidFill>
                  <a:schemeClr val="bg1"/>
                </a:solidFill>
              </a:rPr>
              <a:t> started on his own. (p. 73)</a:t>
            </a:r>
          </a:p>
          <a:p>
            <a:r>
              <a:rPr lang="en-US" sz="2800" b="1" dirty="0">
                <a:solidFill>
                  <a:schemeClr val="bg1"/>
                </a:solidFill>
              </a:rPr>
              <a:t>Hard Work Character</a:t>
            </a:r>
            <a:br>
              <a:rPr lang="en-US" sz="2800" dirty="0">
                <a:solidFill>
                  <a:schemeClr val="bg1"/>
                </a:solidFill>
              </a:rPr>
            </a:br>
            <a:r>
              <a:rPr lang="en-US" sz="2800" dirty="0">
                <a:solidFill>
                  <a:schemeClr val="bg1"/>
                </a:solidFill>
              </a:rPr>
              <a:t>Example: “... Every day, </a:t>
            </a:r>
            <a:r>
              <a:rPr lang="en-US" sz="2800" dirty="0" err="1">
                <a:solidFill>
                  <a:schemeClr val="bg1"/>
                </a:solidFill>
              </a:rPr>
              <a:t>Pego</a:t>
            </a:r>
            <a:r>
              <a:rPr lang="en-US" sz="2800" dirty="0">
                <a:solidFill>
                  <a:schemeClr val="bg1"/>
                </a:solidFill>
              </a:rPr>
              <a:t> hunts forest animals, such as deer, deer, and hornbills. … Sometimes, </a:t>
            </a:r>
            <a:r>
              <a:rPr lang="en-US" sz="2800" dirty="0" err="1">
                <a:solidFill>
                  <a:schemeClr val="bg1"/>
                </a:solidFill>
              </a:rPr>
              <a:t>Pego</a:t>
            </a:r>
            <a:r>
              <a:rPr lang="en-US" sz="2800" dirty="0">
                <a:solidFill>
                  <a:schemeClr val="bg1"/>
                </a:solidFill>
              </a:rPr>
              <a:t> goes fishing or catching fish in the river….(p. 64).</a:t>
            </a:r>
            <a:br>
              <a:rPr lang="en-US" sz="2800" dirty="0">
                <a:solidFill>
                  <a:schemeClr val="bg1"/>
                </a:solidFill>
              </a:rPr>
            </a:br>
            <a:r>
              <a:rPr lang="en-US" sz="2800" dirty="0">
                <a:solidFill>
                  <a:schemeClr val="bg1"/>
                </a:solidFill>
              </a:rPr>
              <a:t>“By working hard alone, </a:t>
            </a:r>
            <a:r>
              <a:rPr lang="en-US" sz="2800" dirty="0" err="1">
                <a:solidFill>
                  <a:schemeClr val="bg1"/>
                </a:solidFill>
              </a:rPr>
              <a:t>Pego</a:t>
            </a:r>
            <a:r>
              <a:rPr lang="en-US" sz="2800" dirty="0">
                <a:solidFill>
                  <a:schemeClr val="bg1"/>
                </a:solidFill>
              </a:rPr>
              <a:t> pioneered land for farming….(p. 73)</a:t>
            </a:r>
          </a:p>
          <a:p>
            <a:r>
              <a:rPr lang="en-US" sz="2800" b="1" dirty="0">
                <a:solidFill>
                  <a:schemeClr val="bg1"/>
                </a:solidFill>
              </a:rPr>
              <a:t>Social Care and Responsibility Character </a:t>
            </a:r>
            <a:br>
              <a:rPr lang="en-US" sz="2800" dirty="0">
                <a:solidFill>
                  <a:schemeClr val="bg1"/>
                </a:solidFill>
              </a:rPr>
            </a:br>
            <a:r>
              <a:rPr lang="en-US" sz="2800" i="1" dirty="0">
                <a:solidFill>
                  <a:schemeClr val="bg1"/>
                </a:solidFill>
              </a:rPr>
              <a:t>Example of social care: </a:t>
            </a:r>
            <a:br>
              <a:rPr lang="en-US" sz="2800" i="1" dirty="0">
                <a:solidFill>
                  <a:schemeClr val="bg1"/>
                </a:solidFill>
              </a:rPr>
            </a:br>
            <a:r>
              <a:rPr lang="en-US" sz="2800" dirty="0">
                <a:solidFill>
                  <a:schemeClr val="bg1"/>
                </a:solidFill>
              </a:rPr>
              <a:t>“</a:t>
            </a:r>
            <a:r>
              <a:rPr lang="en-US" sz="2800" dirty="0" err="1">
                <a:solidFill>
                  <a:schemeClr val="bg1"/>
                </a:solidFill>
              </a:rPr>
              <a:t>Pego</a:t>
            </a:r>
            <a:r>
              <a:rPr lang="en-US" sz="2800" dirty="0">
                <a:solidFill>
                  <a:schemeClr val="bg1"/>
                </a:solidFill>
              </a:rPr>
              <a:t>, I want to ask your help to clear land for my rice field. Do you want?". "Yes, sir. Incidentally, I don't have a job,” answered </a:t>
            </a:r>
            <a:r>
              <a:rPr lang="en-US" sz="2800" dirty="0" err="1">
                <a:solidFill>
                  <a:schemeClr val="bg1"/>
                </a:solidFill>
              </a:rPr>
              <a:t>Pego</a:t>
            </a:r>
            <a:r>
              <a:rPr lang="en-US" sz="2800" dirty="0">
                <a:solidFill>
                  <a:schemeClr val="bg1"/>
                </a:solidFill>
              </a:rPr>
              <a:t>. (p. 65)“… </a:t>
            </a:r>
            <a:br>
              <a:rPr lang="en-US" sz="2800" dirty="0">
                <a:solidFill>
                  <a:schemeClr val="bg1"/>
                </a:solidFill>
              </a:rPr>
            </a:br>
            <a:r>
              <a:rPr lang="en-US" sz="2800" dirty="0">
                <a:solidFill>
                  <a:schemeClr val="bg1"/>
                </a:solidFill>
              </a:rPr>
              <a:t>grown men stood in a row holding a wooden sapling that was two meters long and two or three centimeters in diameter. … Behind the hole drillers were women and youths. They put the grains of rice into the hole…. (p. 68)</a:t>
            </a:r>
            <a:br>
              <a:rPr lang="en-US" sz="2800" dirty="0">
                <a:solidFill>
                  <a:schemeClr val="bg1"/>
                </a:solidFill>
              </a:rPr>
            </a:br>
            <a:r>
              <a:rPr lang="en-US" sz="2800" dirty="0">
                <a:solidFill>
                  <a:schemeClr val="bg1"/>
                </a:solidFill>
              </a:rPr>
              <a:t>… "Help me. I'm so thirsty…. "Hearing the rat's request, </a:t>
            </a:r>
            <a:r>
              <a:rPr lang="en-US" sz="2800" dirty="0" err="1">
                <a:solidFill>
                  <a:schemeClr val="bg1"/>
                </a:solidFill>
              </a:rPr>
              <a:t>Pego</a:t>
            </a:r>
            <a:r>
              <a:rPr lang="en-US" sz="2800" dirty="0">
                <a:solidFill>
                  <a:schemeClr val="bg1"/>
                </a:solidFill>
              </a:rPr>
              <a:t> immediately handed over the water he was carrying…." (pp. 80—81)</a:t>
            </a:r>
            <a:endParaRPr lang="en-ID" sz="2800" dirty="0">
              <a:solidFill>
                <a:schemeClr val="bg1"/>
              </a:solidFill>
            </a:endParaRPr>
          </a:p>
          <a:p>
            <a:endParaRPr lang="en-ID" dirty="0">
              <a:solidFill>
                <a:schemeClr val="bg1"/>
              </a:solidFill>
            </a:endParaRPr>
          </a:p>
        </p:txBody>
      </p:sp>
    </p:spTree>
    <p:extLst>
      <p:ext uri="{BB962C8B-B14F-4D97-AF65-F5344CB8AC3E}">
        <p14:creationId xmlns:p14="http://schemas.microsoft.com/office/powerpoint/2010/main" val="205422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F39AA-0B68-F09D-EF81-947E21C844B0}"/>
              </a:ext>
            </a:extLst>
          </p:cNvPr>
          <p:cNvSpPr>
            <a:spLocks noGrp="1"/>
          </p:cNvSpPr>
          <p:nvPr>
            <p:ph idx="1"/>
          </p:nvPr>
        </p:nvSpPr>
        <p:spPr>
          <a:xfrm>
            <a:off x="147320" y="677544"/>
            <a:ext cx="11871960" cy="5479415"/>
          </a:xfrm>
        </p:spPr>
        <p:txBody>
          <a:bodyPr>
            <a:noAutofit/>
          </a:bodyPr>
          <a:lstStyle/>
          <a:p>
            <a:r>
              <a:rPr lang="en-US" sz="2000" i="1" dirty="0">
                <a:solidFill>
                  <a:schemeClr val="bg1"/>
                </a:solidFill>
              </a:rPr>
              <a:t>Responsible examples:</a:t>
            </a:r>
            <a:br>
              <a:rPr lang="en-US" sz="2000" i="1" dirty="0">
                <a:solidFill>
                  <a:schemeClr val="bg1"/>
                </a:solidFill>
              </a:rPr>
            </a:br>
            <a:r>
              <a:rPr lang="en-US" sz="2000" dirty="0">
                <a:solidFill>
                  <a:schemeClr val="bg1"/>
                </a:solidFill>
              </a:rPr>
              <a:t>“After finishing pioneering in the afternoon, </a:t>
            </a:r>
            <a:r>
              <a:rPr lang="en-US" sz="2000" dirty="0" err="1">
                <a:solidFill>
                  <a:schemeClr val="bg1"/>
                </a:solidFill>
              </a:rPr>
              <a:t>Pego</a:t>
            </a:r>
            <a:r>
              <a:rPr lang="en-US" sz="2000" dirty="0">
                <a:solidFill>
                  <a:schemeClr val="bg1"/>
                </a:solidFill>
              </a:rPr>
              <a:t> returned to his house. He saw that there was food available in his house. …“Poor Pak </a:t>
            </a:r>
            <a:r>
              <a:rPr lang="en-US" sz="2000" dirty="0" err="1">
                <a:solidFill>
                  <a:schemeClr val="bg1"/>
                </a:solidFill>
              </a:rPr>
              <a:t>Kutoi's</a:t>
            </a:r>
            <a:r>
              <a:rPr lang="en-US" sz="2000" dirty="0">
                <a:solidFill>
                  <a:schemeClr val="bg1"/>
                </a:solidFill>
              </a:rPr>
              <a:t> wife, took the trouble to deliver this meal,” muttered </a:t>
            </a:r>
            <a:r>
              <a:rPr lang="en-US" sz="2000" dirty="0" err="1">
                <a:solidFill>
                  <a:schemeClr val="bg1"/>
                </a:solidFill>
              </a:rPr>
              <a:t>Pego</a:t>
            </a:r>
            <a:r>
              <a:rPr lang="en-US" sz="2000" dirty="0">
                <a:solidFill>
                  <a:schemeClr val="bg1"/>
                </a:solidFill>
              </a:rPr>
              <a:t>. (p. 66)“</a:t>
            </a:r>
            <a:br>
              <a:rPr lang="en-US" sz="2000" dirty="0">
                <a:solidFill>
                  <a:schemeClr val="bg1"/>
                </a:solidFill>
              </a:rPr>
            </a:br>
            <a:r>
              <a:rPr lang="en-US" sz="2000" dirty="0">
                <a:solidFill>
                  <a:schemeClr val="bg1"/>
                </a:solidFill>
              </a:rPr>
              <a:t>For the sake of my children and wife, I accept the King's test." (p. 86)</a:t>
            </a:r>
          </a:p>
          <a:p>
            <a:r>
              <a:rPr lang="en-US" sz="2000" b="1" dirty="0">
                <a:solidFill>
                  <a:schemeClr val="bg1"/>
                </a:solidFill>
              </a:rPr>
              <a:t>Friendly and Communicative Character</a:t>
            </a:r>
            <a:br>
              <a:rPr lang="en-US" sz="2000" dirty="0">
                <a:solidFill>
                  <a:schemeClr val="bg1"/>
                </a:solidFill>
              </a:rPr>
            </a:br>
            <a:r>
              <a:rPr lang="en-US" sz="2000" dirty="0">
                <a:solidFill>
                  <a:schemeClr val="bg1"/>
                </a:solidFill>
              </a:rPr>
              <a:t>Example: “… Before logging, one of the people will look for the biggest tree in the area. If it is found, the bigger tree is cut down first…. "I will look for the biggest tree," said </a:t>
            </a:r>
            <a:r>
              <a:rPr lang="en-US" sz="2000" dirty="0" err="1">
                <a:solidFill>
                  <a:schemeClr val="bg1"/>
                </a:solidFill>
              </a:rPr>
              <a:t>Pego</a:t>
            </a:r>
            <a:r>
              <a:rPr lang="en-US" sz="2000" dirty="0">
                <a:solidFill>
                  <a:schemeClr val="bg1"/>
                </a:solidFill>
              </a:rPr>
              <a:t>. “Okay,” replied a </a:t>
            </a:r>
            <a:r>
              <a:rPr lang="en-US" sz="2000" dirty="0" err="1">
                <a:solidFill>
                  <a:schemeClr val="bg1"/>
                </a:solidFill>
              </a:rPr>
              <a:t>Pego</a:t>
            </a:r>
            <a:r>
              <a:rPr lang="en-US" sz="2000" dirty="0">
                <a:solidFill>
                  <a:schemeClr val="bg1"/>
                </a:solidFill>
              </a:rPr>
              <a:t> friend. (pp. 66—67)</a:t>
            </a:r>
            <a:br>
              <a:rPr lang="en-US" sz="2000" dirty="0">
                <a:solidFill>
                  <a:schemeClr val="bg1"/>
                </a:solidFill>
              </a:rPr>
            </a:br>
            <a:r>
              <a:rPr lang="en-US" sz="2000" dirty="0">
                <a:solidFill>
                  <a:schemeClr val="bg1"/>
                </a:solidFill>
              </a:rPr>
              <a:t>“… Alright, Mister </a:t>
            </a:r>
            <a:r>
              <a:rPr lang="en-US" sz="2000" dirty="0" err="1">
                <a:solidFill>
                  <a:schemeClr val="bg1"/>
                </a:solidFill>
              </a:rPr>
              <a:t>Kutoi</a:t>
            </a:r>
            <a:r>
              <a:rPr lang="en-US" sz="2000" dirty="0">
                <a:solidFill>
                  <a:schemeClr val="bg1"/>
                </a:solidFill>
              </a:rPr>
              <a:t>. I am ready to plant rice.” "Yes, Pago. I have also conveyed to several neighbors. Please also pass it on to some of the neighbors….” (p. 67)</a:t>
            </a:r>
            <a:br>
              <a:rPr lang="en-US" sz="2000" dirty="0">
                <a:solidFill>
                  <a:schemeClr val="bg1"/>
                </a:solidFill>
              </a:rPr>
            </a:br>
            <a:r>
              <a:rPr lang="en-US" sz="2000" dirty="0">
                <a:solidFill>
                  <a:schemeClr val="bg1"/>
                </a:solidFill>
              </a:rPr>
              <a:t>… “I don't know guys. I don't have the courage to decide when to get married. …” “You don't say that, </a:t>
            </a:r>
            <a:r>
              <a:rPr lang="en-US" sz="2000" dirty="0" err="1">
                <a:solidFill>
                  <a:schemeClr val="bg1"/>
                </a:solidFill>
              </a:rPr>
              <a:t>Pego</a:t>
            </a:r>
            <a:r>
              <a:rPr lang="en-US" sz="2000" dirty="0">
                <a:solidFill>
                  <a:schemeClr val="bg1"/>
                </a:solidFill>
              </a:rPr>
              <a:t>. A match cannot be determined….” </a:t>
            </a:r>
            <a:r>
              <a:rPr lang="en-US" sz="2000" dirty="0" err="1">
                <a:solidFill>
                  <a:schemeClr val="bg1"/>
                </a:solidFill>
              </a:rPr>
              <a:t>Pego's</a:t>
            </a:r>
            <a:r>
              <a:rPr lang="en-US" sz="2000" dirty="0">
                <a:solidFill>
                  <a:schemeClr val="bg1"/>
                </a:solidFill>
              </a:rPr>
              <a:t> friends tease them so they laugh. (p. 72).</a:t>
            </a:r>
          </a:p>
          <a:p>
            <a:r>
              <a:rPr lang="en-US" sz="2000" b="1" dirty="0">
                <a:solidFill>
                  <a:schemeClr val="bg1"/>
                </a:solidFill>
              </a:rPr>
              <a:t>Creative Character</a:t>
            </a:r>
            <a:br>
              <a:rPr lang="en-US" sz="2000" dirty="0">
                <a:solidFill>
                  <a:schemeClr val="bg1"/>
                </a:solidFill>
              </a:rPr>
            </a:br>
            <a:r>
              <a:rPr lang="en-US" sz="2000" dirty="0">
                <a:solidFill>
                  <a:schemeClr val="bg1"/>
                </a:solidFill>
              </a:rPr>
              <a:t>Example: “… At the time of harvest this will be used for parents to share stories with the youth. Meanwhile, there are also those who take advantage of moments like that to recite rhymes….” (pp. 68—71)</a:t>
            </a:r>
            <a:br>
              <a:rPr lang="en-US" sz="2000" dirty="0">
                <a:solidFill>
                  <a:schemeClr val="bg1"/>
                </a:solidFill>
              </a:rPr>
            </a:br>
            <a:r>
              <a:rPr lang="en-US" sz="2000" dirty="0">
                <a:solidFill>
                  <a:schemeClr val="bg1"/>
                </a:solidFill>
              </a:rPr>
              <a:t>"Oh, apparently it was you guys who caused my path to become a forest Back. Watch out you unlucky birds, tomorrow I'll make you a snare,” …. (</a:t>
            </a:r>
            <a:r>
              <a:rPr lang="en-US" sz="2000" dirty="0" err="1">
                <a:solidFill>
                  <a:schemeClr val="bg1"/>
                </a:solidFill>
              </a:rPr>
              <a:t>pg</a:t>
            </a:r>
            <a:r>
              <a:rPr lang="en-US" sz="2000" dirty="0">
                <a:solidFill>
                  <a:schemeClr val="bg1"/>
                </a:solidFill>
              </a:rPr>
              <a:t> 75)</a:t>
            </a:r>
            <a:br>
              <a:rPr lang="en-US" sz="2000" dirty="0">
                <a:solidFill>
                  <a:schemeClr val="bg1"/>
                </a:solidFill>
              </a:rPr>
            </a:br>
            <a:r>
              <a:rPr lang="en-US" sz="2000" b="1" dirty="0">
                <a:solidFill>
                  <a:schemeClr val="bg1"/>
                </a:solidFill>
              </a:rPr>
              <a:t>Motherland Love Character</a:t>
            </a:r>
            <a:br>
              <a:rPr lang="en-US" sz="2000" dirty="0">
                <a:solidFill>
                  <a:schemeClr val="bg1"/>
                </a:solidFill>
              </a:rPr>
            </a:br>
            <a:r>
              <a:rPr lang="en-US" sz="2000" dirty="0">
                <a:solidFill>
                  <a:schemeClr val="bg1"/>
                </a:solidFill>
              </a:rPr>
              <a:t>Example: “I want to go back to my hamlet with my wife and children. I want to build a harmonious and peaceful household.” (p. 91)</a:t>
            </a:r>
            <a:endParaRPr lang="en-ID" sz="2000" dirty="0">
              <a:solidFill>
                <a:schemeClr val="bg1"/>
              </a:solidFill>
            </a:endParaRPr>
          </a:p>
          <a:p>
            <a:pPr marL="0" indent="0">
              <a:buNone/>
            </a:pPr>
            <a:endParaRPr lang="en-ID" sz="2000" dirty="0">
              <a:solidFill>
                <a:schemeClr val="bg1"/>
              </a:solidFill>
            </a:endParaRPr>
          </a:p>
        </p:txBody>
      </p:sp>
    </p:spTree>
    <p:extLst>
      <p:ext uri="{BB962C8B-B14F-4D97-AF65-F5344CB8AC3E}">
        <p14:creationId xmlns:p14="http://schemas.microsoft.com/office/powerpoint/2010/main" val="348446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227538" y="1689862"/>
            <a:ext cx="11219688" cy="4351338"/>
          </a:xfrm>
        </p:spPr>
        <p:txBody>
          <a:bodyPr>
            <a:normAutofit/>
          </a:bodyPr>
          <a:lstStyle/>
          <a:p>
            <a:r>
              <a:rPr lang="en-US" sz="2400" dirty="0">
                <a:solidFill>
                  <a:schemeClr val="bg1"/>
                </a:solidFill>
              </a:rPr>
              <a:t>The findings and the analysis show that the “</a:t>
            </a:r>
            <a:r>
              <a:rPr lang="en-US" sz="2400" dirty="0" err="1">
                <a:solidFill>
                  <a:schemeClr val="bg1"/>
                </a:solidFill>
              </a:rPr>
              <a:t>Pego</a:t>
            </a:r>
            <a:r>
              <a:rPr lang="en-US" sz="2400" dirty="0">
                <a:solidFill>
                  <a:schemeClr val="bg1"/>
                </a:solidFill>
              </a:rPr>
              <a:t> and Putri </a:t>
            </a:r>
            <a:r>
              <a:rPr lang="en-US" sz="2400" dirty="0" err="1">
                <a:solidFill>
                  <a:schemeClr val="bg1"/>
                </a:solidFill>
              </a:rPr>
              <a:t>Kayangan</a:t>
            </a:r>
            <a:r>
              <a:rPr lang="en-US" sz="2400" dirty="0">
                <a:solidFill>
                  <a:schemeClr val="bg1"/>
                </a:solidFill>
              </a:rPr>
              <a:t>” folklore contains Indonesian identity. It is because it contains </a:t>
            </a:r>
            <a:r>
              <a:rPr lang="en-US" sz="2400" b="1" dirty="0">
                <a:solidFill>
                  <a:schemeClr val="bg1"/>
                </a:solidFill>
                <a:latin typeface="Times New Roman" panose="02020603050405020304" pitchFamily="18" charset="0"/>
                <a:cs typeface="Times New Roman" panose="02020603050405020304" pitchFamily="18" charset="0"/>
              </a:rPr>
              <a:t>independence, hard work, social care and responsible, friendly and communicative, </a:t>
            </a:r>
            <a:r>
              <a:rPr lang="en-US" sz="2400" dirty="0">
                <a:solidFill>
                  <a:schemeClr val="bg1"/>
                </a:solidFill>
              </a:rPr>
              <a:t>and love of the motherland.</a:t>
            </a:r>
            <a:endParaRPr lang="en-ID" sz="2400" dirty="0">
              <a:solidFill>
                <a:schemeClr val="bg1"/>
              </a:solidFill>
            </a:endParaRPr>
          </a:p>
          <a:p>
            <a:endParaRPr lang="en-US" sz="2400" dirty="0">
              <a:solidFill>
                <a:schemeClr val="bg1"/>
              </a:solidFill>
              <a:highlight>
                <a:srgbClr val="FFFF00"/>
              </a:highlight>
            </a:endParaRPr>
          </a:p>
          <a:p>
            <a:r>
              <a:rPr lang="en-US" sz="2400" dirty="0">
                <a:solidFill>
                  <a:schemeClr val="bg1"/>
                </a:solidFill>
              </a:rPr>
              <a:t>This narrative can be utilized in character education because it possesses virtuous elements that encourage independence, hard work, social care and responsibility</a:t>
            </a:r>
            <a:r>
              <a:rPr lang="en-US" sz="2800" b="1" dirty="0">
                <a:solidFill>
                  <a:schemeClr val="bg1"/>
                </a:solidFill>
                <a:latin typeface="Times New Roman" panose="02020603050405020304" pitchFamily="18" charset="0"/>
                <a:cs typeface="Times New Roman" panose="02020603050405020304" pitchFamily="18" charset="0"/>
              </a:rPr>
              <a:t>, friendly and communicative, </a:t>
            </a:r>
            <a:r>
              <a:rPr lang="en-US" sz="2800" dirty="0">
                <a:solidFill>
                  <a:schemeClr val="bg1"/>
                </a:solidFill>
              </a:rPr>
              <a:t>and love of the motherland.</a:t>
            </a:r>
            <a:endParaRPr lang="en-US" sz="2400" dirty="0">
              <a:solidFill>
                <a:schemeClr val="bg1"/>
              </a:solidFill>
            </a:endParaRPr>
          </a:p>
          <a:p>
            <a:endParaRPr lang="en-ID" sz="2400" dirty="0">
              <a:solidFill>
                <a:schemeClr val="bg1"/>
              </a:solidFill>
              <a:highlight>
                <a:srgbClr val="FFFF00"/>
              </a:highlight>
            </a:endParaRP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1820</Words>
  <Application>Microsoft Office PowerPoint</Application>
  <PresentationFormat>Widescreen</PresentationFormat>
  <Paragraphs>35</Paragraphs>
  <Slides>10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The Indonesian Identity in “Pego dan Putri Kayangan” Folklore</vt:lpstr>
      <vt:lpstr>INTRODUCTION</vt:lpstr>
      <vt:lpstr>LITERATURE REVIEW</vt:lpstr>
      <vt:lpstr>PowerPoint Presentation</vt:lpstr>
      <vt:lpstr>METHOD</vt:lpstr>
      <vt:lpstr>FINDING AND DISCUSSION</vt:lpstr>
      <vt:lpstr>PowerPoint Presentation</vt:lpstr>
      <vt:lpstr>PowerPoint Presentation</vt:lpstr>
      <vt:lpstr>CONCLUSION</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BRIN-4SV73T3</cp:lastModifiedBy>
  <cp:revision>5</cp:revision>
  <dcterms:created xsi:type="dcterms:W3CDTF">2023-04-14T06:04:15Z</dcterms:created>
  <dcterms:modified xsi:type="dcterms:W3CDTF">2023-07-26T04:22:22Z</dcterms:modified>
</cp:coreProperties>
</file>