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5" r:id="rId7"/>
    <p:sldId id="264"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41" d="100"/>
          <a:sy n="41" d="100"/>
        </p:scale>
        <p:origin x="7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rPr>
              <a:t>Language Attitudes of Online Shop Sellers in Live </a:t>
            </a:r>
            <a:r>
              <a:rPr lang="en-US" sz="2800" b="1" dirty="0" err="1" smtClean="0">
                <a:solidFill>
                  <a:schemeClr val="bg1"/>
                </a:solidFill>
              </a:rPr>
              <a:t>hSopping</a:t>
            </a:r>
            <a:r>
              <a:rPr lang="en-US" sz="2800" b="1" dirty="0" smtClean="0">
                <a:solidFill>
                  <a:schemeClr val="bg1"/>
                </a:solidFill>
              </a:rPr>
              <a:t> </a:t>
            </a:r>
            <a:r>
              <a:rPr lang="en-US" sz="2800" b="1" dirty="0">
                <a:solidFill>
                  <a:schemeClr val="bg1"/>
                </a:solidFill>
              </a:rPr>
              <a:t>Services and Their Influence on Purchase Intention (Sociolinguistic Study)</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2058920"/>
            <a:ext cx="11089177" cy="940248"/>
          </a:xfrm>
        </p:spPr>
        <p:txBody>
          <a:bodyPr>
            <a:normAutofit/>
          </a:bodyPr>
          <a:lstStyle/>
          <a:p>
            <a:pPr>
              <a:lnSpc>
                <a:spcPct val="100000"/>
              </a:lnSpc>
            </a:pPr>
            <a:r>
              <a:rPr lang="en-US" sz="1600" b="1" dirty="0" err="1" smtClean="0">
                <a:solidFill>
                  <a:schemeClr val="bg1"/>
                </a:solidFill>
              </a:rPr>
              <a:t>Afi</a:t>
            </a:r>
            <a:r>
              <a:rPr lang="en-US" sz="1600" b="1" dirty="0" smtClean="0">
                <a:solidFill>
                  <a:schemeClr val="bg1"/>
                </a:solidFill>
              </a:rPr>
              <a:t> </a:t>
            </a:r>
            <a:r>
              <a:rPr lang="en-US" sz="1600" b="1" dirty="0" err="1" smtClean="0">
                <a:solidFill>
                  <a:schemeClr val="bg1"/>
                </a:solidFill>
              </a:rPr>
              <a:t>Fadlilah</a:t>
            </a:r>
            <a:r>
              <a:rPr lang="en-US" sz="1600" b="1" dirty="0" smtClean="0">
                <a:solidFill>
                  <a:schemeClr val="bg1"/>
                </a:solidFill>
              </a:rPr>
              <a:t>, Windy </a:t>
            </a:r>
            <a:r>
              <a:rPr lang="en-US" sz="1600" b="1" dirty="0" err="1" smtClean="0">
                <a:solidFill>
                  <a:schemeClr val="bg1"/>
                </a:solidFill>
              </a:rPr>
              <a:t>Fitra</a:t>
            </a:r>
            <a:r>
              <a:rPr lang="en-US" sz="1600" b="1" dirty="0" smtClean="0">
                <a:solidFill>
                  <a:schemeClr val="bg1"/>
                </a:solidFill>
              </a:rPr>
              <a:t> </a:t>
            </a:r>
            <a:r>
              <a:rPr lang="en-US" sz="1600" b="1" dirty="0" err="1" smtClean="0">
                <a:solidFill>
                  <a:schemeClr val="bg1"/>
                </a:solidFill>
              </a:rPr>
              <a:t>Hardianti</a:t>
            </a:r>
            <a:endParaRPr lang="en-US" sz="1600" b="1" dirty="0" smtClean="0">
              <a:solidFill>
                <a:schemeClr val="bg1"/>
              </a:solidFill>
            </a:endParaRPr>
          </a:p>
          <a:p>
            <a:pPr>
              <a:lnSpc>
                <a:spcPct val="100000"/>
              </a:lnSpc>
            </a:pPr>
            <a:r>
              <a:rPr lang="en-US" sz="1600" b="1" dirty="0" err="1" smtClean="0">
                <a:solidFill>
                  <a:schemeClr val="bg1"/>
                </a:solidFill>
              </a:rPr>
              <a:t>Universitas</a:t>
            </a:r>
            <a:r>
              <a:rPr lang="en-US" sz="1600" b="1" dirty="0" smtClean="0">
                <a:solidFill>
                  <a:schemeClr val="bg1"/>
                </a:solidFill>
              </a:rPr>
              <a:t> </a:t>
            </a:r>
            <a:r>
              <a:rPr lang="en-US" sz="1600" b="1" dirty="0" err="1" smtClean="0">
                <a:solidFill>
                  <a:schemeClr val="bg1"/>
                </a:solidFill>
              </a:rPr>
              <a:t>Pendidikan</a:t>
            </a:r>
            <a:r>
              <a:rPr lang="en-US" sz="1600" b="1" dirty="0" smtClean="0">
                <a:solidFill>
                  <a:schemeClr val="bg1"/>
                </a:solidFill>
              </a:rPr>
              <a:t> Indonesia</a:t>
            </a:r>
            <a:endParaRPr lang="en-US" sz="1600" b="1" dirty="0">
              <a:solidFill>
                <a:schemeClr val="bg1"/>
              </a:solidFill>
            </a:endParaRPr>
          </a:p>
        </p:txBody>
      </p:sp>
      <p:sp>
        <p:nvSpPr>
          <p:cNvPr id="7" name="Title 4"/>
          <p:cNvSpPr txBox="1">
            <a:spLocks/>
          </p:cNvSpPr>
          <p:nvPr/>
        </p:nvSpPr>
        <p:spPr>
          <a:xfrm>
            <a:off x="1523998" y="1741795"/>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t>
            </a:r>
            <a:r>
              <a:rPr lang="fi-FI" sz="1600" dirty="0">
                <a:solidFill>
                  <a:schemeClr val="bg1"/>
                </a:solidFill>
                <a:latin typeface="+mn-lt"/>
                <a:cs typeface="Times New Roman" panose="02020603050405020304" pitchFamily="18" charset="0"/>
              </a:rPr>
              <a:t>ABS-ICOLLITE-23177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Follow us @...</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6" name="Rounded Rectangle 5"/>
          <p:cNvSpPr/>
          <p:nvPr/>
        </p:nvSpPr>
        <p:spPr>
          <a:xfrm>
            <a:off x="579582" y="1569945"/>
            <a:ext cx="11062569" cy="1618732"/>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en-US" sz="2400" dirty="0">
                <a:solidFill>
                  <a:schemeClr val="tx1"/>
                </a:solidFill>
              </a:rPr>
              <a:t>The speech act strategies used by traders to offer their merchandise differ from one another. This is done to attract the attention of buyers and entice them to purchase the goods being offered.</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579582" y="3644929"/>
            <a:ext cx="11062569" cy="1618732"/>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en-US" sz="2400" dirty="0">
                <a:solidFill>
                  <a:schemeClr val="tx1"/>
                </a:solidFill>
              </a:rPr>
              <a:t>One of the speech act strategies used by traders to attract buyers' interest is the implementation of a positive language attitude.</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6" name="Rounded Rectangle 5"/>
          <p:cNvSpPr/>
          <p:nvPr/>
        </p:nvSpPr>
        <p:spPr>
          <a:xfrm>
            <a:off x="579582" y="1610167"/>
            <a:ext cx="11062569" cy="106269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en-US" sz="2400" dirty="0">
                <a:solidFill>
                  <a:schemeClr val="tx1"/>
                </a:solidFill>
              </a:rPr>
              <a:t>Language attitude is the mental position or feeling towards one's own language or another language</a:t>
            </a:r>
            <a:r>
              <a:rPr lang="en-US" sz="2400" dirty="0" smtClean="0">
                <a:solidFill>
                  <a:schemeClr val="tx1"/>
                </a:solidFill>
              </a:rPr>
              <a:t>. (</a:t>
            </a:r>
            <a:r>
              <a:rPr lang="en-US" sz="2400" dirty="0" err="1">
                <a:solidFill>
                  <a:schemeClr val="tx1"/>
                </a:solidFill>
              </a:rPr>
              <a:t>Kridalaksana</a:t>
            </a:r>
            <a:r>
              <a:rPr lang="en-US" sz="2400" dirty="0">
                <a:solidFill>
                  <a:schemeClr val="tx1"/>
                </a:solidFill>
              </a:rPr>
              <a:t>, </a:t>
            </a:r>
            <a:r>
              <a:rPr lang="en-US" sz="2400" dirty="0" smtClean="0">
                <a:solidFill>
                  <a:schemeClr val="tx1"/>
                </a:solidFill>
              </a:rPr>
              <a:t>2001, p. 197</a:t>
            </a:r>
            <a:r>
              <a:rPr lang="en-US" sz="2400" dirty="0">
                <a:solidFill>
                  <a:schemeClr val="tx1"/>
                </a:solidFill>
              </a:rPr>
              <a:t>)</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579582" y="2906376"/>
            <a:ext cx="11062569" cy="288482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en-US" sz="2400" dirty="0">
                <a:solidFill>
                  <a:schemeClr val="tx1"/>
                </a:solidFill>
              </a:rPr>
              <a:t>Garvin and </a:t>
            </a:r>
            <a:r>
              <a:rPr lang="en-US" sz="2400" dirty="0" err="1">
                <a:solidFill>
                  <a:schemeClr val="tx1"/>
                </a:solidFill>
              </a:rPr>
              <a:t>Mathiot</a:t>
            </a:r>
            <a:r>
              <a:rPr lang="en-US" sz="2400" dirty="0">
                <a:solidFill>
                  <a:schemeClr val="tx1"/>
                </a:solidFill>
              </a:rPr>
              <a:t> (1968) formulated three characteristics of language </a:t>
            </a:r>
            <a:r>
              <a:rPr lang="en-US" sz="2400" dirty="0" smtClean="0">
                <a:solidFill>
                  <a:schemeClr val="tx1"/>
                </a:solidFill>
              </a:rPr>
              <a:t>attitudes: </a:t>
            </a:r>
            <a:r>
              <a:rPr lang="en-US" sz="2400" b="1" dirty="0" smtClean="0">
                <a:solidFill>
                  <a:schemeClr val="tx1"/>
                </a:solidFill>
              </a:rPr>
              <a:t>language loyalty, language pride, </a:t>
            </a:r>
            <a:r>
              <a:rPr lang="en-US" sz="2400" dirty="0" smtClean="0">
                <a:solidFill>
                  <a:schemeClr val="tx1"/>
                </a:solidFill>
              </a:rPr>
              <a:t>and</a:t>
            </a:r>
            <a:r>
              <a:rPr lang="en-US" sz="2400" b="1" dirty="0" smtClean="0">
                <a:solidFill>
                  <a:schemeClr val="tx1"/>
                </a:solidFill>
              </a:rPr>
              <a:t> awareness of the norm.</a:t>
            </a:r>
          </a:p>
          <a:p>
            <a:pPr algn="just"/>
            <a:endParaRPr lang="en-US" sz="2400" dirty="0">
              <a:solidFill>
                <a:schemeClr val="tx1"/>
              </a:solidFill>
            </a:endParaRPr>
          </a:p>
          <a:p>
            <a:pPr algn="just"/>
            <a:r>
              <a:rPr lang="en-US" sz="2400" dirty="0">
                <a:solidFill>
                  <a:schemeClr val="tx1"/>
                </a:solidFill>
              </a:rPr>
              <a:t>These three characteristics together form a positive language attitude. A positive attitude is an enthusiastic stance towards the use of one's language (the language used by their group or the speech community they belong to).</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6" name="Rounded Rectangle 5"/>
          <p:cNvSpPr/>
          <p:nvPr/>
        </p:nvSpPr>
        <p:spPr>
          <a:xfrm>
            <a:off x="4659671" y="2690024"/>
            <a:ext cx="1897500" cy="14637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dirty="0" smtClean="0">
                <a:solidFill>
                  <a:schemeClr val="tx1"/>
                </a:solidFill>
                <a:latin typeface="Times New Roman" panose="02020603050405020304" pitchFamily="18" charset="0"/>
                <a:cs typeface="Times New Roman" panose="02020603050405020304" pitchFamily="18" charset="0"/>
              </a:rPr>
              <a:t>METHOD</a:t>
            </a:r>
          </a:p>
          <a:p>
            <a:pPr algn="ctr"/>
            <a:r>
              <a:rPr lang="en-US" sz="2400" b="1" dirty="0" smtClean="0">
                <a:solidFill>
                  <a:schemeClr val="tx1"/>
                </a:solidFill>
                <a:latin typeface="Times New Roman" panose="02020603050405020304" pitchFamily="18" charset="0"/>
                <a:cs typeface="Times New Roman" panose="02020603050405020304" pitchFamily="18" charset="0"/>
              </a:rPr>
              <a:t>--------</a:t>
            </a:r>
            <a:endParaRPr lang="en-US" sz="2400" b="1" dirty="0" smtClean="0">
              <a:solidFill>
                <a:schemeClr val="tx1"/>
              </a:solidFill>
              <a:latin typeface="Times New Roman" panose="02020603050405020304" pitchFamily="18" charset="0"/>
              <a:cs typeface="Times New Roman" panose="02020603050405020304" pitchFamily="18" charset="0"/>
            </a:endParaRPr>
          </a:p>
          <a:p>
            <a:pPr algn="ctr"/>
            <a:r>
              <a:rPr lang="en-US" sz="2400" dirty="0" smtClean="0">
                <a:solidFill>
                  <a:schemeClr val="tx1"/>
                </a:solidFill>
                <a:latin typeface="Times New Roman" panose="02020603050405020304" pitchFamily="18" charset="0"/>
                <a:cs typeface="Times New Roman" panose="02020603050405020304" pitchFamily="18" charset="0"/>
              </a:rPr>
              <a:t>Qualitative</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549638" y="2704276"/>
            <a:ext cx="3886200" cy="14637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dirty="0" smtClean="0">
                <a:solidFill>
                  <a:schemeClr val="tx1"/>
                </a:solidFill>
                <a:latin typeface="Times New Roman" panose="02020603050405020304" pitchFamily="18" charset="0"/>
                <a:cs typeface="Times New Roman" panose="02020603050405020304" pitchFamily="18" charset="0"/>
              </a:rPr>
              <a:t>RESEARCH APPROACH</a:t>
            </a:r>
          </a:p>
          <a:p>
            <a:pPr algn="ctr"/>
            <a:r>
              <a:rPr lang="en-US" sz="2400" b="1" dirty="0" smtClean="0">
                <a:solidFill>
                  <a:schemeClr val="tx1"/>
                </a:solidFill>
                <a:latin typeface="Times New Roman" panose="02020603050405020304" pitchFamily="18" charset="0"/>
                <a:cs typeface="Times New Roman" panose="02020603050405020304" pitchFamily="18" charset="0"/>
              </a:rPr>
              <a:t>-----------------</a:t>
            </a:r>
            <a:endParaRPr lang="en-US" sz="2400" b="1" dirty="0" smtClean="0">
              <a:solidFill>
                <a:schemeClr val="tx1"/>
              </a:solidFill>
              <a:latin typeface="Times New Roman" panose="02020603050405020304" pitchFamily="18" charset="0"/>
              <a:cs typeface="Times New Roman" panose="02020603050405020304" pitchFamily="18" charset="0"/>
            </a:endParaRPr>
          </a:p>
          <a:p>
            <a:pPr algn="ctr"/>
            <a:r>
              <a:rPr lang="en-US" sz="2400" dirty="0">
                <a:solidFill>
                  <a:schemeClr val="tx1"/>
                </a:solidFill>
                <a:latin typeface="Times New Roman" panose="02020603050405020304" pitchFamily="18" charset="0"/>
                <a:cs typeface="Times New Roman" panose="02020603050405020304" pitchFamily="18" charset="0"/>
              </a:rPr>
              <a:t>Theoretical </a:t>
            </a:r>
            <a:r>
              <a:rPr lang="en-US" sz="2400" dirty="0" smtClean="0">
                <a:solidFill>
                  <a:schemeClr val="tx1"/>
                </a:solidFill>
                <a:latin typeface="Times New Roman" panose="02020603050405020304" pitchFamily="18" charset="0"/>
                <a:cs typeface="Times New Roman" panose="02020603050405020304" pitchFamily="18" charset="0"/>
              </a:rPr>
              <a:t>Sociolinguistics</a:t>
            </a:r>
          </a:p>
        </p:txBody>
      </p:sp>
      <p:sp>
        <p:nvSpPr>
          <p:cNvPr id="8" name="Rounded Rectangle 7"/>
          <p:cNvSpPr/>
          <p:nvPr/>
        </p:nvSpPr>
        <p:spPr>
          <a:xfrm>
            <a:off x="7015961" y="2494939"/>
            <a:ext cx="4626402" cy="1853869"/>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dirty="0" smtClean="0">
                <a:solidFill>
                  <a:schemeClr val="tx1"/>
                </a:solidFill>
                <a:latin typeface="Times New Roman" panose="02020603050405020304" pitchFamily="18" charset="0"/>
                <a:cs typeface="Times New Roman" panose="02020603050405020304" pitchFamily="18" charset="0"/>
              </a:rPr>
              <a:t>DATA </a:t>
            </a:r>
            <a:r>
              <a:rPr lang="en-US" sz="2400" b="1" dirty="0" smtClean="0">
                <a:solidFill>
                  <a:schemeClr val="tx1"/>
                </a:solidFill>
                <a:latin typeface="Times New Roman" panose="02020603050405020304" pitchFamily="18" charset="0"/>
                <a:cs typeface="Times New Roman" panose="02020603050405020304" pitchFamily="18" charset="0"/>
              </a:rPr>
              <a:t>COLLECTION</a:t>
            </a:r>
          </a:p>
          <a:p>
            <a:pPr algn="ctr"/>
            <a:r>
              <a:rPr lang="en-US" sz="2400" b="1" dirty="0" smtClean="0">
                <a:solidFill>
                  <a:schemeClr val="tx1"/>
                </a:solidFill>
                <a:latin typeface="Times New Roman" panose="02020603050405020304" pitchFamily="18" charset="0"/>
                <a:cs typeface="Times New Roman" panose="02020603050405020304" pitchFamily="18" charset="0"/>
              </a:rPr>
              <a:t>-----------------</a:t>
            </a:r>
            <a:endParaRPr lang="en-US" sz="2400" b="1" dirty="0" smtClean="0">
              <a:solidFill>
                <a:schemeClr val="tx1"/>
              </a:solidFill>
              <a:latin typeface="Times New Roman" panose="02020603050405020304" pitchFamily="18" charset="0"/>
              <a:cs typeface="Times New Roman" panose="02020603050405020304" pitchFamily="18" charset="0"/>
            </a:endParaRPr>
          </a:p>
          <a:p>
            <a:pPr algn="ctr"/>
            <a:r>
              <a:rPr lang="en-US" sz="2400" dirty="0" smtClean="0">
                <a:solidFill>
                  <a:schemeClr val="tx1"/>
                </a:solidFill>
                <a:latin typeface="Times New Roman" panose="02020603050405020304" pitchFamily="18" charset="0"/>
                <a:cs typeface="Times New Roman" panose="02020603050405020304" pitchFamily="18" charset="0"/>
              </a:rPr>
              <a:t>P</a:t>
            </a:r>
            <a:r>
              <a:rPr lang="id-ID" sz="2400" dirty="0" smtClean="0">
                <a:solidFill>
                  <a:schemeClr val="tx1"/>
                </a:solidFill>
                <a:latin typeface="Times New Roman" panose="02020603050405020304" pitchFamily="18" charset="0"/>
                <a:cs typeface="Times New Roman" panose="02020603050405020304" pitchFamily="18" charset="0"/>
              </a:rPr>
              <a:t>urposive </a:t>
            </a:r>
            <a:r>
              <a:rPr lang="en-US" sz="2400" dirty="0" smtClean="0">
                <a:solidFill>
                  <a:schemeClr val="tx1"/>
                </a:solidFill>
                <a:latin typeface="Times New Roman" panose="02020603050405020304" pitchFamily="18" charset="0"/>
                <a:cs typeface="Times New Roman" panose="02020603050405020304" pitchFamily="18" charset="0"/>
              </a:rPr>
              <a:t>S</a:t>
            </a:r>
            <a:r>
              <a:rPr lang="id-ID" sz="2400" dirty="0" smtClean="0">
                <a:solidFill>
                  <a:schemeClr val="tx1"/>
                </a:solidFill>
                <a:latin typeface="Times New Roman" panose="02020603050405020304" pitchFamily="18" charset="0"/>
                <a:cs typeface="Times New Roman" panose="02020603050405020304" pitchFamily="18" charset="0"/>
              </a:rPr>
              <a:t>ampling </a:t>
            </a:r>
            <a:r>
              <a:rPr lang="en-US" sz="2400" dirty="0" smtClean="0">
                <a:solidFill>
                  <a:schemeClr val="tx1"/>
                </a:solidFill>
                <a:latin typeface="Times New Roman" panose="02020603050405020304" pitchFamily="18" charset="0"/>
                <a:cs typeface="Times New Roman" panose="02020603050405020304" pitchFamily="18" charset="0"/>
              </a:rPr>
              <a:t>from online shop </a:t>
            </a:r>
            <a:r>
              <a:rPr lang="id-ID" sz="2400" i="1" dirty="0" smtClean="0">
                <a:solidFill>
                  <a:schemeClr val="tx1"/>
                </a:solidFill>
                <a:latin typeface="Times New Roman" panose="02020603050405020304" pitchFamily="18" charset="0"/>
                <a:cs typeface="Times New Roman" panose="02020603050405020304" pitchFamily="18" charset="0"/>
              </a:rPr>
              <a:t>@</a:t>
            </a:r>
            <a:r>
              <a:rPr lang="en-US" sz="2400" dirty="0" err="1" smtClean="0">
                <a:solidFill>
                  <a:schemeClr val="tx1"/>
                </a:solidFill>
                <a:latin typeface="Times New Roman" panose="02020603050405020304" pitchFamily="18" charset="0"/>
                <a:cs typeface="Times New Roman" panose="02020603050405020304" pitchFamily="18" charset="0"/>
              </a:rPr>
              <a:t>uptofemalefashion</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6" name="Rounded Rectangle 5"/>
          <p:cNvSpPr/>
          <p:nvPr/>
        </p:nvSpPr>
        <p:spPr>
          <a:xfrm>
            <a:off x="579582" y="1610167"/>
            <a:ext cx="11062569" cy="427481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smtClean="0">
                <a:solidFill>
                  <a:schemeClr val="tx1"/>
                </a:solidFill>
              </a:rPr>
              <a:t>LANGUAGE LOYALTY</a:t>
            </a:r>
          </a:p>
          <a:p>
            <a:pPr algn="just"/>
            <a:r>
              <a:rPr lang="en-US" sz="2400" dirty="0">
                <a:solidFill>
                  <a:schemeClr val="tx1"/>
                </a:solidFill>
              </a:rPr>
              <a:t>Shown in the consistent use of language in accordance with the business or consultative context</a:t>
            </a:r>
            <a:r>
              <a:rPr lang="en-US" sz="2400" dirty="0" smtClean="0">
                <a:solidFill>
                  <a:schemeClr val="tx1"/>
                </a:solidFill>
              </a:rPr>
              <a:t>.</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i="1" dirty="0" smtClean="0">
                <a:solidFill>
                  <a:schemeClr val="tx1"/>
                </a:solidFill>
                <a:latin typeface="Times New Roman" panose="02020603050405020304" pitchFamily="18" charset="0"/>
                <a:cs typeface="Times New Roman" panose="02020603050405020304" pitchFamily="18" charset="0"/>
              </a:rPr>
              <a:t>“Ayo </a:t>
            </a:r>
            <a:r>
              <a:rPr lang="en-US" sz="2400" i="1" dirty="0" err="1" smtClean="0">
                <a:solidFill>
                  <a:schemeClr val="tx1"/>
                </a:solidFill>
                <a:latin typeface="Times New Roman" panose="02020603050405020304" pitchFamily="18" charset="0"/>
                <a:cs typeface="Times New Roman" panose="02020603050405020304" pitchFamily="18" charset="0"/>
              </a:rPr>
              <a:t>kita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mulai</a:t>
            </a:r>
            <a:r>
              <a:rPr lang="en-US" sz="2400" i="1" dirty="0" smtClean="0">
                <a:solidFill>
                  <a:schemeClr val="tx1"/>
                </a:solidFill>
                <a:latin typeface="Times New Roman" panose="02020603050405020304" pitchFamily="18" charset="0"/>
                <a:cs typeface="Times New Roman" panose="02020603050405020304" pitchFamily="18" charset="0"/>
              </a:rPr>
              <a:t>, yok. 15 </a:t>
            </a:r>
            <a:r>
              <a:rPr lang="en-US" sz="2400" i="1" dirty="0" err="1" smtClean="0">
                <a:solidFill>
                  <a:schemeClr val="tx1"/>
                </a:solidFill>
                <a:latin typeface="Times New Roman" panose="02020603050405020304" pitchFamily="18" charset="0"/>
                <a:cs typeface="Times New Roman" panose="02020603050405020304" pitchFamily="18" charset="0"/>
              </a:rPr>
              <a:t>menit</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sebelum</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puncak</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diskon</a:t>
            </a:r>
            <a:r>
              <a:rPr lang="en-US" sz="2400" i="1" dirty="0" smtClean="0">
                <a:solidFill>
                  <a:schemeClr val="tx1"/>
                </a:solidFill>
                <a:latin typeface="Times New Roman" panose="02020603050405020304" pitchFamily="18" charset="0"/>
                <a:cs typeface="Times New Roman" panose="02020603050405020304" pitchFamily="18" charset="0"/>
              </a:rPr>
              <a:t> 50% </a:t>
            </a:r>
            <a:r>
              <a:rPr lang="en-US" sz="2400" i="1" dirty="0" err="1" smtClean="0">
                <a:solidFill>
                  <a:schemeClr val="tx1"/>
                </a:solidFill>
                <a:latin typeface="Times New Roman" panose="02020603050405020304" pitchFamily="18" charset="0"/>
                <a:cs typeface="Times New Roman" panose="02020603050405020304" pitchFamily="18" charset="0"/>
              </a:rPr>
              <a:t>kita</a:t>
            </a:r>
            <a:r>
              <a:rPr lang="en-US" sz="2400" i="1" dirty="0" smtClean="0">
                <a:solidFill>
                  <a:schemeClr val="tx1"/>
                </a:solidFill>
                <a:latin typeface="Times New Roman" panose="02020603050405020304" pitchFamily="18" charset="0"/>
                <a:cs typeface="Times New Roman" panose="02020603050405020304" pitchFamily="18" charset="0"/>
              </a:rPr>
              <a:t> sale-sale-an </a:t>
            </a:r>
            <a:r>
              <a:rPr lang="en-US" sz="2400" i="1" dirty="0" err="1" smtClean="0">
                <a:solidFill>
                  <a:schemeClr val="tx1"/>
                </a:solidFill>
                <a:latin typeface="Times New Roman" panose="02020603050405020304" pitchFamily="18" charset="0"/>
                <a:cs typeface="Times New Roman" panose="02020603050405020304" pitchFamily="18" charset="0"/>
              </a:rPr>
              <a:t>dulu</a:t>
            </a:r>
            <a:r>
              <a:rPr lang="en-US" sz="2400" i="1" dirty="0" smtClean="0">
                <a:solidFill>
                  <a:schemeClr val="tx1"/>
                </a:solidFill>
                <a:latin typeface="Times New Roman" panose="02020603050405020304" pitchFamily="18" charset="0"/>
                <a:cs typeface="Times New Roman" panose="02020603050405020304" pitchFamily="18" charset="0"/>
              </a:rPr>
              <a:t>. Mau?”</a:t>
            </a:r>
          </a:p>
          <a:p>
            <a:pPr algn="just"/>
            <a:r>
              <a:rPr lang="en-US" sz="2400" i="1" dirty="0" smtClean="0">
                <a:solidFill>
                  <a:schemeClr val="tx1"/>
                </a:solidFill>
                <a:latin typeface="Times New Roman" panose="02020603050405020304" pitchFamily="18" charset="0"/>
                <a:cs typeface="Times New Roman" panose="02020603050405020304" pitchFamily="18" charset="0"/>
              </a:rPr>
              <a:t>“</a:t>
            </a:r>
            <a:r>
              <a:rPr lang="en-US" sz="2400" i="1" dirty="0" err="1" smtClean="0">
                <a:solidFill>
                  <a:schemeClr val="tx1"/>
                </a:solidFill>
                <a:latin typeface="Times New Roman" panose="02020603050405020304" pitchFamily="18" charset="0"/>
                <a:cs typeface="Times New Roman" panose="02020603050405020304" pitchFamily="18" charset="0"/>
              </a:rPr>
              <a:t>Selanjutnya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gamis</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ini</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LD 110, </a:t>
            </a:r>
            <a:r>
              <a:rPr lang="en-US" sz="2400" i="1" dirty="0" err="1" smtClean="0">
                <a:solidFill>
                  <a:schemeClr val="tx1"/>
                </a:solidFill>
                <a:latin typeface="Times New Roman" panose="02020603050405020304" pitchFamily="18" charset="0"/>
                <a:cs typeface="Times New Roman" panose="02020603050405020304" pitchFamily="18" charset="0"/>
              </a:rPr>
              <a:t>kita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kasih</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harga</a:t>
            </a:r>
            <a:r>
              <a:rPr lang="en-US" sz="2400" i="1" dirty="0" smtClean="0">
                <a:solidFill>
                  <a:schemeClr val="tx1"/>
                </a:solidFill>
                <a:latin typeface="Times New Roman" panose="02020603050405020304" pitchFamily="18" charset="0"/>
                <a:cs typeface="Times New Roman" panose="02020603050405020304" pitchFamily="18" charset="0"/>
              </a:rPr>
              <a:t> 80,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Cluenya</a:t>
            </a:r>
            <a:r>
              <a:rPr lang="en-US" sz="2400" i="1" dirty="0" smtClean="0">
                <a:solidFill>
                  <a:schemeClr val="tx1"/>
                </a:solidFill>
                <a:latin typeface="Times New Roman" panose="02020603050405020304" pitchFamily="18" charset="0"/>
                <a:cs typeface="Times New Roman" panose="02020603050405020304" pitchFamily="18" charset="0"/>
              </a:rPr>
              <a:t> daisy,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Soalnya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ada</a:t>
            </a:r>
            <a:r>
              <a:rPr lang="en-US" sz="2400" i="1" dirty="0" smtClean="0">
                <a:solidFill>
                  <a:schemeClr val="tx1"/>
                </a:solidFill>
                <a:latin typeface="Times New Roman" panose="02020603050405020304" pitchFamily="18" charset="0"/>
                <a:cs typeface="Times New Roman" panose="02020603050405020304" pitchFamily="18" charset="0"/>
              </a:rPr>
              <a:t> motif daisy di </a:t>
            </a:r>
            <a:r>
              <a:rPr lang="en-US" sz="2400" i="1" dirty="0" err="1" smtClean="0">
                <a:solidFill>
                  <a:schemeClr val="tx1"/>
                </a:solidFill>
                <a:latin typeface="Times New Roman" panose="02020603050405020304" pitchFamily="18" charset="0"/>
                <a:cs typeface="Times New Roman" panose="02020603050405020304" pitchFamily="18" charset="0"/>
              </a:rPr>
              <a:t>sini</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a:t>
            </a:r>
          </a:p>
          <a:p>
            <a:pPr algn="just"/>
            <a:endParaRPr lang="en-US" sz="2400" i="1" dirty="0" smtClean="0">
              <a:solidFill>
                <a:schemeClr val="tx1"/>
              </a:solidFill>
              <a:latin typeface="Times New Roman" panose="02020603050405020304" pitchFamily="18" charset="0"/>
              <a:cs typeface="Times New Roman" panose="02020603050405020304" pitchFamily="18" charset="0"/>
            </a:endParaRPr>
          </a:p>
          <a:p>
            <a:pPr algn="just"/>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6" name="Rounded Rectangle 5"/>
          <p:cNvSpPr/>
          <p:nvPr/>
        </p:nvSpPr>
        <p:spPr>
          <a:xfrm>
            <a:off x="579582" y="1610167"/>
            <a:ext cx="11062569" cy="427481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smtClean="0">
                <a:solidFill>
                  <a:schemeClr val="tx1"/>
                </a:solidFill>
              </a:rPr>
              <a:t>LANGUAGE PRIDE</a:t>
            </a:r>
          </a:p>
          <a:p>
            <a:pPr algn="just"/>
            <a:r>
              <a:rPr lang="en-US" sz="2400" dirty="0" smtClean="0">
                <a:solidFill>
                  <a:schemeClr val="tx1"/>
                </a:solidFill>
              </a:rPr>
              <a:t>Shown </a:t>
            </a:r>
            <a:r>
              <a:rPr lang="en-US" sz="2400" dirty="0">
                <a:solidFill>
                  <a:schemeClr val="tx1"/>
                </a:solidFill>
              </a:rPr>
              <a:t>in sellers who develop their language by using unique clues for the clothes they are selling</a:t>
            </a:r>
            <a:r>
              <a:rPr lang="en-US" sz="2400" dirty="0" smtClean="0">
                <a:solidFill>
                  <a:schemeClr val="tx1"/>
                </a:solidFill>
              </a:rPr>
              <a:t>.</a:t>
            </a:r>
          </a:p>
          <a:p>
            <a:pPr algn="just"/>
            <a:endParaRPr lang="en-US" sz="2400" dirty="0">
              <a:solidFill>
                <a:schemeClr val="tx1"/>
              </a:solidFill>
            </a:endParaRPr>
          </a:p>
          <a:p>
            <a:pPr algn="just"/>
            <a:r>
              <a:rPr lang="en-US" sz="2400" dirty="0">
                <a:solidFill>
                  <a:schemeClr val="tx1"/>
                </a:solidFill>
              </a:rPr>
              <a:t>For example, there are clues like </a:t>
            </a:r>
            <a:r>
              <a:rPr lang="en-US" sz="2400" b="1" i="1" dirty="0" err="1">
                <a:solidFill>
                  <a:schemeClr val="tx1"/>
                </a:solidFill>
              </a:rPr>
              <a:t>gemoy</a:t>
            </a:r>
            <a:r>
              <a:rPr lang="en-US" sz="2400" b="1" i="1" dirty="0">
                <a:solidFill>
                  <a:schemeClr val="tx1"/>
                </a:solidFill>
              </a:rPr>
              <a:t>, </a:t>
            </a:r>
            <a:r>
              <a:rPr lang="en-US" sz="2400" b="1" i="1" dirty="0" err="1">
                <a:solidFill>
                  <a:schemeClr val="tx1"/>
                </a:solidFill>
              </a:rPr>
              <a:t>anggun</a:t>
            </a:r>
            <a:r>
              <a:rPr lang="en-US" sz="2400" b="1" i="1" dirty="0">
                <a:solidFill>
                  <a:schemeClr val="tx1"/>
                </a:solidFill>
              </a:rPr>
              <a:t>, </a:t>
            </a:r>
            <a:r>
              <a:rPr lang="en-US" sz="2400" b="1" i="1" dirty="0" err="1">
                <a:solidFill>
                  <a:schemeClr val="tx1"/>
                </a:solidFill>
              </a:rPr>
              <a:t>manis</a:t>
            </a:r>
            <a:r>
              <a:rPr lang="en-US" sz="2400" b="1" i="1" dirty="0">
                <a:solidFill>
                  <a:schemeClr val="tx1"/>
                </a:solidFill>
              </a:rPr>
              <a:t>, daisy</a:t>
            </a:r>
            <a:r>
              <a:rPr lang="en-US" sz="2400" i="1" dirty="0">
                <a:solidFill>
                  <a:schemeClr val="tx1"/>
                </a:solidFill>
              </a:rPr>
              <a:t>, </a:t>
            </a:r>
            <a:r>
              <a:rPr lang="en-US" sz="2400" dirty="0" smtClean="0">
                <a:solidFill>
                  <a:schemeClr val="tx1"/>
                </a:solidFill>
              </a:rPr>
              <a:t>and </a:t>
            </a:r>
            <a:r>
              <a:rPr lang="en-US" sz="2400" dirty="0">
                <a:solidFill>
                  <a:schemeClr val="tx1"/>
                </a:solidFill>
              </a:rPr>
              <a:t>so on. Additionally, sellers use spontaneous words when they run out of ideas. Like giving a clue of </a:t>
            </a:r>
            <a:r>
              <a:rPr lang="en-US" sz="2400" b="1" dirty="0" smtClean="0">
                <a:solidFill>
                  <a:schemeClr val="tx1"/>
                </a:solidFill>
              </a:rPr>
              <a:t>“</a:t>
            </a:r>
            <a:r>
              <a:rPr lang="en-US" sz="2400" b="1" dirty="0" err="1" smtClean="0">
                <a:solidFill>
                  <a:schemeClr val="tx1"/>
                </a:solidFill>
              </a:rPr>
              <a:t>terong</a:t>
            </a:r>
            <a:r>
              <a:rPr lang="en-US" sz="2400" b="1" dirty="0" smtClean="0">
                <a:solidFill>
                  <a:schemeClr val="tx1"/>
                </a:solidFill>
              </a:rPr>
              <a:t>" </a:t>
            </a:r>
            <a:r>
              <a:rPr lang="en-US" sz="2400" dirty="0">
                <a:solidFill>
                  <a:schemeClr val="tx1"/>
                </a:solidFill>
              </a:rPr>
              <a:t>even if the clothing is not shaped or colored like an eggplant, or using </a:t>
            </a:r>
            <a:r>
              <a:rPr lang="en-US" sz="2400" b="1" dirty="0" smtClean="0">
                <a:solidFill>
                  <a:schemeClr val="tx1"/>
                </a:solidFill>
              </a:rPr>
              <a:t>“</a:t>
            </a:r>
            <a:r>
              <a:rPr lang="en-US" sz="2400" b="1" dirty="0" err="1" smtClean="0">
                <a:solidFill>
                  <a:schemeClr val="tx1"/>
                </a:solidFill>
              </a:rPr>
              <a:t>udahan</a:t>
            </a:r>
            <a:r>
              <a:rPr lang="en-US" sz="2400" b="1" dirty="0" smtClean="0">
                <a:solidFill>
                  <a:schemeClr val="tx1"/>
                </a:solidFill>
              </a:rPr>
              <a:t>" </a:t>
            </a:r>
            <a:r>
              <a:rPr lang="en-US" sz="2400" dirty="0">
                <a:solidFill>
                  <a:schemeClr val="tx1"/>
                </a:solidFill>
              </a:rPr>
              <a:t>as a clue for clothing being sold at the final minute.</a:t>
            </a:r>
          </a:p>
          <a:p>
            <a:pPr algn="just"/>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448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6" name="Rounded Rectangle 5"/>
          <p:cNvSpPr/>
          <p:nvPr/>
        </p:nvSpPr>
        <p:spPr>
          <a:xfrm>
            <a:off x="579582" y="1376652"/>
            <a:ext cx="11062569" cy="4766239"/>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smtClean="0">
                <a:solidFill>
                  <a:schemeClr val="tx1"/>
                </a:solidFill>
              </a:rPr>
              <a:t>AWARENESS OF THE NORM</a:t>
            </a: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rPr>
              <a:t>Demonstrated in the use of greetings, prioritizing courtesy, answering questions politely, and apologizing if unable to fulfill a buyer's request</a:t>
            </a:r>
            <a:r>
              <a:rPr lang="en-US" sz="2400" dirty="0" smtClean="0">
                <a:solidFill>
                  <a:schemeClr val="tx1"/>
                </a:solidFill>
              </a:rPr>
              <a:t>.</a:t>
            </a:r>
          </a:p>
          <a:p>
            <a:pPr algn="just"/>
            <a:endParaRPr lang="en-US" sz="2400" i="1" dirty="0" smtClean="0">
              <a:solidFill>
                <a:schemeClr val="tx1"/>
              </a:solidFill>
              <a:latin typeface="Times New Roman" panose="02020603050405020304" pitchFamily="18" charset="0"/>
              <a:cs typeface="Times New Roman" panose="02020603050405020304" pitchFamily="18" charset="0"/>
            </a:endParaRPr>
          </a:p>
          <a:p>
            <a:pPr algn="just"/>
            <a:r>
              <a:rPr lang="en-US" sz="2400" i="1" dirty="0" smtClean="0">
                <a:solidFill>
                  <a:schemeClr val="tx1"/>
                </a:solidFill>
                <a:latin typeface="Times New Roman" panose="02020603050405020304" pitchFamily="18" charset="0"/>
                <a:cs typeface="Times New Roman" panose="02020603050405020304" pitchFamily="18" charset="0"/>
              </a:rPr>
              <a:t>“</a:t>
            </a:r>
            <a:r>
              <a:rPr lang="en-US" sz="2400" i="1" dirty="0" err="1" smtClean="0">
                <a:solidFill>
                  <a:schemeClr val="tx1"/>
                </a:solidFill>
                <a:latin typeface="Times New Roman" panose="02020603050405020304" pitchFamily="18" charset="0"/>
                <a:cs typeface="Times New Roman" panose="02020603050405020304" pitchFamily="18" charset="0"/>
              </a:rPr>
              <a:t>Assalamualaikum</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diucapkan</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berulang</a:t>
            </a:r>
            <a:r>
              <a:rPr lang="en-US" sz="2400" i="1" dirty="0" smtClean="0">
                <a:solidFill>
                  <a:schemeClr val="tx1"/>
                </a:solidFill>
                <a:latin typeface="Times New Roman" panose="02020603050405020304" pitchFamily="18" charset="0"/>
                <a:cs typeface="Times New Roman" panose="02020603050405020304" pitchFamily="18" charset="0"/>
              </a:rPr>
              <a:t>)</a:t>
            </a:r>
          </a:p>
          <a:p>
            <a:pPr algn="just"/>
            <a:r>
              <a:rPr lang="en-US" sz="2400" i="1" dirty="0" smtClean="0">
                <a:solidFill>
                  <a:schemeClr val="tx1"/>
                </a:solidFill>
                <a:latin typeface="Times New Roman" panose="02020603050405020304" pitchFamily="18" charset="0"/>
                <a:cs typeface="Times New Roman" panose="02020603050405020304" pitchFamily="18" charset="0"/>
              </a:rPr>
              <a:t>“</a:t>
            </a:r>
            <a:r>
              <a:rPr lang="en-US" sz="2400" i="1" dirty="0" err="1" smtClean="0">
                <a:solidFill>
                  <a:schemeClr val="tx1"/>
                </a:solidFill>
                <a:latin typeface="Times New Roman" panose="02020603050405020304" pitchFamily="18" charset="0"/>
                <a:cs typeface="Times New Roman" panose="02020603050405020304" pitchFamily="18" charset="0"/>
              </a:rPr>
              <a:t>Besok</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malem</a:t>
            </a:r>
            <a:r>
              <a:rPr lang="en-US" sz="2400" i="1" dirty="0" smtClean="0">
                <a:solidFill>
                  <a:schemeClr val="tx1"/>
                </a:solidFill>
                <a:latin typeface="Times New Roman" panose="02020603050405020304" pitchFamily="18" charset="0"/>
                <a:cs typeface="Times New Roman" panose="02020603050405020304" pitchFamily="18" charset="0"/>
              </a:rPr>
              <a:t> live </a:t>
            </a:r>
            <a:r>
              <a:rPr lang="en-US" sz="2400" i="1" dirty="0" err="1" smtClean="0">
                <a:solidFill>
                  <a:schemeClr val="tx1"/>
                </a:solidFill>
                <a:latin typeface="Times New Roman" panose="02020603050405020304" pitchFamily="18" charset="0"/>
                <a:cs typeface="Times New Roman" panose="02020603050405020304" pitchFamily="18" charset="0"/>
              </a:rPr>
              <a:t>gak</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Teh</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Insya</a:t>
            </a:r>
            <a:r>
              <a:rPr lang="en-US" sz="2400" i="1" dirty="0" smtClean="0">
                <a:solidFill>
                  <a:schemeClr val="tx1"/>
                </a:solidFill>
                <a:latin typeface="Times New Roman" panose="02020603050405020304" pitchFamily="18" charset="0"/>
                <a:cs typeface="Times New Roman" panose="02020603050405020304" pitchFamily="18" charset="0"/>
              </a:rPr>
              <a:t> Allah,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Mudah-mudahan</a:t>
            </a:r>
            <a:r>
              <a:rPr lang="en-US" sz="2400" i="1" dirty="0" smtClean="0">
                <a:solidFill>
                  <a:schemeClr val="tx1"/>
                </a:solidFill>
                <a:latin typeface="Times New Roman" panose="02020603050405020304" pitchFamily="18" charset="0"/>
                <a:cs typeface="Times New Roman" panose="02020603050405020304" pitchFamily="18" charset="0"/>
              </a:rPr>
              <a:t> Allah </a:t>
            </a:r>
            <a:r>
              <a:rPr lang="en-US" sz="2400" i="1" dirty="0" err="1" smtClean="0">
                <a:solidFill>
                  <a:schemeClr val="tx1"/>
                </a:solidFill>
                <a:latin typeface="Times New Roman" panose="02020603050405020304" pitchFamily="18" charset="0"/>
                <a:cs typeface="Times New Roman" panose="02020603050405020304" pitchFamily="18" charset="0"/>
              </a:rPr>
              <a:t>kasih</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umur</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kasih</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rezeki</a:t>
            </a:r>
            <a:r>
              <a:rPr lang="en-US" sz="2400" i="1" dirty="0" smtClean="0">
                <a:solidFill>
                  <a:schemeClr val="tx1"/>
                </a:solidFill>
                <a:latin typeface="Times New Roman" panose="02020603050405020304" pitchFamily="18" charset="0"/>
                <a:cs typeface="Times New Roman" panose="02020603050405020304" pitchFamily="18" charset="0"/>
              </a:rPr>
              <a:t>.”</a:t>
            </a:r>
          </a:p>
          <a:p>
            <a:pPr algn="just"/>
            <a:r>
              <a:rPr lang="en-US" sz="2400" i="1" dirty="0" smtClean="0">
                <a:solidFill>
                  <a:schemeClr val="tx1"/>
                </a:solidFill>
                <a:latin typeface="Times New Roman" panose="02020603050405020304" pitchFamily="18" charset="0"/>
                <a:cs typeface="Times New Roman" panose="02020603050405020304" pitchFamily="18" charset="0"/>
              </a:rPr>
              <a:t>“</a:t>
            </a:r>
            <a:r>
              <a:rPr lang="en-US" sz="2400" i="1" dirty="0" err="1" smtClean="0">
                <a:solidFill>
                  <a:schemeClr val="tx1"/>
                </a:solidFill>
                <a:latin typeface="Times New Roman" panose="02020603050405020304" pitchFamily="18" charset="0"/>
                <a:cs typeface="Times New Roman" panose="02020603050405020304" pitchFamily="18" charset="0"/>
              </a:rPr>
              <a:t>Ini</a:t>
            </a:r>
            <a:r>
              <a:rPr lang="en-US" sz="2400" i="1" dirty="0" smtClean="0">
                <a:solidFill>
                  <a:schemeClr val="tx1"/>
                </a:solidFill>
                <a:latin typeface="Times New Roman" panose="02020603050405020304" pitchFamily="18" charset="0"/>
                <a:cs typeface="Times New Roman" panose="02020603050405020304" pitchFamily="18" charset="0"/>
              </a:rPr>
              <a:t> LD 110,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Warnanya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Tinggal</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sisa</a:t>
            </a:r>
            <a:r>
              <a:rPr lang="en-US" sz="2400" i="1" dirty="0" smtClean="0">
                <a:solidFill>
                  <a:schemeClr val="tx1"/>
                </a:solidFill>
                <a:latin typeface="Times New Roman" panose="02020603050405020304" pitchFamily="18" charset="0"/>
                <a:cs typeface="Times New Roman" panose="02020603050405020304" pitchFamily="18" charset="0"/>
              </a:rPr>
              <a:t> mauve </a:t>
            </a:r>
            <a:r>
              <a:rPr lang="en-US" sz="2400" i="1" dirty="0" err="1" smtClean="0">
                <a:solidFill>
                  <a:schemeClr val="tx1"/>
                </a:solidFill>
                <a:latin typeface="Times New Roman" panose="02020603050405020304" pitchFamily="18" charset="0"/>
                <a:cs typeface="Times New Roman" panose="02020603050405020304" pitchFamily="18" charset="0"/>
              </a:rPr>
              <a:t>saja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Yang lain </a:t>
            </a:r>
            <a:r>
              <a:rPr lang="en-US" sz="2400" i="1" dirty="0" err="1" smtClean="0">
                <a:solidFill>
                  <a:schemeClr val="tx1"/>
                </a:solidFill>
                <a:latin typeface="Times New Roman" panose="02020603050405020304" pitchFamily="18" charset="0"/>
                <a:cs typeface="Times New Roman" panose="02020603050405020304" pitchFamily="18" charset="0"/>
              </a:rPr>
              <a:t>sudah</a:t>
            </a:r>
            <a:r>
              <a:rPr lang="en-US" sz="2400" i="1" dirty="0" smtClean="0">
                <a:solidFill>
                  <a:schemeClr val="tx1"/>
                </a:solidFill>
                <a:latin typeface="Times New Roman" panose="02020603050405020304" pitchFamily="18" charset="0"/>
                <a:cs typeface="Times New Roman" panose="02020603050405020304" pitchFamily="18" charset="0"/>
              </a:rPr>
              <a:t> di-booking,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a:t>
            </a:r>
          </a:p>
          <a:p>
            <a:pPr algn="just"/>
            <a:r>
              <a:rPr lang="en-US" sz="2400" i="1" dirty="0" smtClean="0">
                <a:solidFill>
                  <a:schemeClr val="tx1"/>
                </a:solidFill>
                <a:latin typeface="Times New Roman" panose="02020603050405020304" pitchFamily="18" charset="0"/>
                <a:cs typeface="Times New Roman" panose="02020603050405020304" pitchFamily="18" charset="0"/>
              </a:rPr>
              <a:t>“</a:t>
            </a:r>
            <a:r>
              <a:rPr lang="en-US" sz="2400" i="1" dirty="0" err="1" smtClean="0">
                <a:solidFill>
                  <a:schemeClr val="tx1"/>
                </a:solidFill>
                <a:latin typeface="Times New Roman" panose="02020603050405020304" pitchFamily="18" charset="0"/>
                <a:cs typeface="Times New Roman" panose="02020603050405020304" pitchFamily="18" charset="0"/>
              </a:rPr>
              <a:t>Maaf</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Yang clue </a:t>
            </a:r>
            <a:r>
              <a:rPr lang="en-US" sz="2400" i="1" dirty="0" err="1" smtClean="0">
                <a:solidFill>
                  <a:schemeClr val="tx1"/>
                </a:solidFill>
                <a:latin typeface="Times New Roman" panose="02020603050405020304" pitchFamily="18" charset="0"/>
                <a:cs typeface="Times New Roman" panose="02020603050405020304" pitchFamily="18" charset="0"/>
              </a:rPr>
              <a:t>gemoy</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sudah</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habis</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Mau yang clue </a:t>
            </a:r>
            <a:r>
              <a:rPr lang="en-US" sz="2400" i="1" dirty="0" err="1" smtClean="0">
                <a:solidFill>
                  <a:schemeClr val="tx1"/>
                </a:solidFill>
                <a:latin typeface="Times New Roman" panose="02020603050405020304" pitchFamily="18" charset="0"/>
                <a:cs typeface="Times New Roman" panose="02020603050405020304" pitchFamily="18" charset="0"/>
              </a:rPr>
              <a:t>cimit</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saja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gak</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Motifnya</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mirip</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kok</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i="1" dirty="0" err="1" smtClean="0">
                <a:solidFill>
                  <a:schemeClr val="tx1"/>
                </a:solidFill>
                <a:latin typeface="Times New Roman" panose="02020603050405020304" pitchFamily="18" charset="0"/>
                <a:cs typeface="Times New Roman" panose="02020603050405020304" pitchFamily="18" charset="0"/>
              </a:rPr>
              <a:t>bunda</a:t>
            </a:r>
            <a:r>
              <a:rPr lang="en-US" sz="2400" i="1" dirty="0" smtClean="0">
                <a:solidFill>
                  <a:schemeClr val="tx1"/>
                </a:solidFill>
                <a:latin typeface="Times New Roman" panose="02020603050405020304" pitchFamily="18" charset="0"/>
                <a:cs typeface="Times New Roman" panose="02020603050405020304" pitchFamily="18" charset="0"/>
              </a:rPr>
              <a:t>”</a:t>
            </a:r>
          </a:p>
          <a:p>
            <a:pPr algn="just"/>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986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6" name="Rounded Rectangle 5"/>
          <p:cNvSpPr/>
          <p:nvPr/>
        </p:nvSpPr>
        <p:spPr>
          <a:xfrm>
            <a:off x="579582" y="1376652"/>
            <a:ext cx="11062569" cy="4766239"/>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smtClean="0">
                <a:solidFill>
                  <a:schemeClr val="tx1"/>
                </a:solidFill>
              </a:rPr>
              <a:t>AWARENESS OF THE NORM</a:t>
            </a: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rPr>
              <a:t>The results of this study indicate that the language used by online sellers can influence buyers decisions to purchase products when doing live shopping. </a:t>
            </a:r>
            <a:r>
              <a:rPr lang="en-US" sz="2400" dirty="0">
                <a:solidFill>
                  <a:schemeClr val="tx1"/>
                </a:solidFill>
              </a:rPr>
              <a:t>The three characteristics of language attitudes, when fulfilled, result in a positive language attitude, clearly evident from the use of polite, clear, and friendly </a:t>
            </a:r>
            <a:r>
              <a:rPr lang="en-US" sz="2400" dirty="0" smtClean="0">
                <a:solidFill>
                  <a:schemeClr val="tx1"/>
                </a:solidFill>
              </a:rPr>
              <a:t>language. It </a:t>
            </a:r>
            <a:r>
              <a:rPr lang="en-US" sz="2400" dirty="0">
                <a:solidFill>
                  <a:schemeClr val="tx1"/>
                </a:solidFill>
              </a:rPr>
              <a:t>can help buyers understand the products offered and build good relationships between sellers and buyers. In </a:t>
            </a:r>
            <a:r>
              <a:rPr lang="en-US" sz="2400" dirty="0" smtClean="0">
                <a:solidFill>
                  <a:schemeClr val="tx1"/>
                </a:solidFill>
              </a:rPr>
              <a:t>addition, other </a:t>
            </a:r>
            <a:r>
              <a:rPr lang="en-US" sz="2400" dirty="0">
                <a:solidFill>
                  <a:schemeClr val="tx1"/>
                </a:solidFill>
              </a:rPr>
              <a:t>factors beyond language, such as the availability of product </a:t>
            </a:r>
            <a:r>
              <a:rPr lang="en-US" sz="2400" dirty="0" smtClean="0">
                <a:solidFill>
                  <a:schemeClr val="tx1"/>
                </a:solidFill>
              </a:rPr>
              <a:t>information, the </a:t>
            </a:r>
            <a:r>
              <a:rPr lang="en-US" sz="2400" dirty="0">
                <a:solidFill>
                  <a:schemeClr val="tx1"/>
                </a:solidFill>
              </a:rPr>
              <a:t>seller's quick response to questions. </a:t>
            </a:r>
            <a:r>
              <a:rPr lang="en-US" sz="2400" dirty="0">
                <a:solidFill>
                  <a:schemeClr val="tx1"/>
                </a:solidFill>
              </a:rPr>
              <a:t>and on-time delivery also affect the message to buyers when purchasing products online. This research shows that language and communication play an important role in influencing buyers decisions to buy products.</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6" name="Rounded Rectangle 5"/>
          <p:cNvSpPr/>
          <p:nvPr/>
        </p:nvSpPr>
        <p:spPr>
          <a:xfrm>
            <a:off x="579582" y="1376652"/>
            <a:ext cx="11062569" cy="4766239"/>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en-US" sz="2400" dirty="0" smtClean="0">
                <a:solidFill>
                  <a:schemeClr val="tx1"/>
                </a:solidFill>
              </a:rPr>
              <a:t>Abdul </a:t>
            </a:r>
            <a:r>
              <a:rPr lang="en-US" sz="2400" dirty="0" err="1">
                <a:solidFill>
                  <a:schemeClr val="tx1"/>
                </a:solidFill>
              </a:rPr>
              <a:t>Chaer</a:t>
            </a:r>
            <a:r>
              <a:rPr lang="en-US" sz="2400" dirty="0">
                <a:solidFill>
                  <a:schemeClr val="tx1"/>
                </a:solidFill>
              </a:rPr>
              <a:t>, Leonie Agustina. 2004. </a:t>
            </a:r>
            <a:r>
              <a:rPr lang="en-US" sz="2400" dirty="0" err="1">
                <a:solidFill>
                  <a:schemeClr val="tx1"/>
                </a:solidFill>
              </a:rPr>
              <a:t>Sosiolinguistik</a:t>
            </a:r>
            <a:r>
              <a:rPr lang="en-US" sz="2400" dirty="0">
                <a:solidFill>
                  <a:schemeClr val="tx1"/>
                </a:solidFill>
              </a:rPr>
              <a:t> </a:t>
            </a:r>
            <a:r>
              <a:rPr lang="en-US" sz="2400" dirty="0" err="1">
                <a:solidFill>
                  <a:schemeClr val="tx1"/>
                </a:solidFill>
              </a:rPr>
              <a:t>Perkenalan</a:t>
            </a:r>
            <a:r>
              <a:rPr lang="en-US" sz="2400" dirty="0">
                <a:solidFill>
                  <a:schemeClr val="tx1"/>
                </a:solidFill>
              </a:rPr>
              <a:t> </a:t>
            </a:r>
            <a:r>
              <a:rPr lang="en-US" sz="2400" dirty="0" err="1">
                <a:solidFill>
                  <a:schemeClr val="tx1"/>
                </a:solidFill>
              </a:rPr>
              <a:t>Awal</a:t>
            </a:r>
            <a:r>
              <a:rPr lang="en-US" sz="2400" dirty="0">
                <a:solidFill>
                  <a:schemeClr val="tx1"/>
                </a:solidFill>
              </a:rPr>
              <a:t>. Jakarta: PT </a:t>
            </a:r>
            <a:r>
              <a:rPr lang="en-US" sz="2400" dirty="0" err="1">
                <a:solidFill>
                  <a:schemeClr val="tx1"/>
                </a:solidFill>
              </a:rPr>
              <a:t>Rineka</a:t>
            </a:r>
            <a:r>
              <a:rPr lang="en-US" sz="2400" dirty="0">
                <a:solidFill>
                  <a:schemeClr val="tx1"/>
                </a:solidFill>
              </a:rPr>
              <a:t> </a:t>
            </a:r>
            <a:r>
              <a:rPr lang="en-US" sz="2400" dirty="0" err="1">
                <a:solidFill>
                  <a:schemeClr val="tx1"/>
                </a:solidFill>
              </a:rPr>
              <a:t>Cipta</a:t>
            </a:r>
            <a:r>
              <a:rPr lang="en-US" sz="2400" dirty="0" smtClean="0">
                <a:solidFill>
                  <a:schemeClr val="tx1"/>
                </a:solidFill>
              </a:rPr>
              <a:t>.</a:t>
            </a:r>
          </a:p>
          <a:p>
            <a:pPr algn="just"/>
            <a:endParaRPr lang="en-US" sz="2400" dirty="0" smtClean="0">
              <a:solidFill>
                <a:schemeClr val="tx1"/>
              </a:solidFill>
            </a:endParaRPr>
          </a:p>
          <a:p>
            <a:pPr algn="just"/>
            <a:r>
              <a:rPr lang="en-US" sz="2400" dirty="0" err="1" smtClean="0">
                <a:solidFill>
                  <a:schemeClr val="tx1"/>
                </a:solidFill>
              </a:rPr>
              <a:t>Harimurti</a:t>
            </a:r>
            <a:r>
              <a:rPr lang="en-US" sz="2400" dirty="0" smtClean="0">
                <a:solidFill>
                  <a:schemeClr val="tx1"/>
                </a:solidFill>
              </a:rPr>
              <a:t> </a:t>
            </a:r>
            <a:r>
              <a:rPr lang="en-US" sz="2400" dirty="0" err="1">
                <a:solidFill>
                  <a:schemeClr val="tx1"/>
                </a:solidFill>
              </a:rPr>
              <a:t>Kridalaksana</a:t>
            </a:r>
            <a:r>
              <a:rPr lang="en-US" sz="2400" dirty="0">
                <a:solidFill>
                  <a:schemeClr val="tx1"/>
                </a:solidFill>
              </a:rPr>
              <a:t>. 2001. </a:t>
            </a:r>
            <a:r>
              <a:rPr lang="en-US" sz="2400" dirty="0" err="1">
                <a:solidFill>
                  <a:schemeClr val="tx1"/>
                </a:solidFill>
              </a:rPr>
              <a:t>Kamus</a:t>
            </a:r>
            <a:r>
              <a:rPr lang="en-US" sz="2400" dirty="0">
                <a:solidFill>
                  <a:schemeClr val="tx1"/>
                </a:solidFill>
              </a:rPr>
              <a:t> </a:t>
            </a:r>
            <a:r>
              <a:rPr lang="en-US" sz="2400" dirty="0" err="1">
                <a:solidFill>
                  <a:schemeClr val="tx1"/>
                </a:solidFill>
              </a:rPr>
              <a:t>Linguistik</a:t>
            </a:r>
            <a:r>
              <a:rPr lang="en-US" sz="2400" dirty="0">
                <a:solidFill>
                  <a:schemeClr val="tx1"/>
                </a:solidFill>
              </a:rPr>
              <a:t>. Jakarta: PT. </a:t>
            </a:r>
            <a:r>
              <a:rPr lang="en-US" sz="2400" dirty="0" err="1">
                <a:solidFill>
                  <a:schemeClr val="tx1"/>
                </a:solidFill>
              </a:rPr>
              <a:t>Gramedia</a:t>
            </a:r>
            <a:r>
              <a:rPr lang="en-US" sz="2400" dirty="0">
                <a:solidFill>
                  <a:schemeClr val="tx1"/>
                </a:solidFill>
              </a:rPr>
              <a:t> </a:t>
            </a:r>
            <a:r>
              <a:rPr lang="en-US" sz="2400" dirty="0" err="1" smtClean="0">
                <a:solidFill>
                  <a:schemeClr val="tx1"/>
                </a:solidFill>
              </a:rPr>
              <a:t>Pustaka</a:t>
            </a:r>
            <a:r>
              <a:rPr lang="en-US" sz="2400" dirty="0">
                <a:solidFill>
                  <a:schemeClr val="tx1"/>
                </a:solidFill>
              </a:rPr>
              <a:t> </a:t>
            </a:r>
            <a:r>
              <a:rPr lang="en-US" sz="2400" dirty="0" err="1" smtClean="0">
                <a:solidFill>
                  <a:schemeClr val="tx1"/>
                </a:solidFill>
              </a:rPr>
              <a:t>Utama</a:t>
            </a:r>
            <a:r>
              <a:rPr lang="en-US" sz="2400" dirty="0" smtClean="0">
                <a:solidFill>
                  <a:schemeClr val="tx1"/>
                </a:solidFill>
              </a:rPr>
              <a:t>.</a:t>
            </a:r>
          </a:p>
          <a:p>
            <a:pPr algn="just"/>
            <a:endParaRPr lang="en-US" sz="2400" dirty="0" smtClean="0">
              <a:solidFill>
                <a:schemeClr val="tx1"/>
              </a:solidFill>
            </a:endParaRPr>
          </a:p>
          <a:p>
            <a:pPr algn="just"/>
            <a:r>
              <a:rPr lang="en-US" sz="2400" dirty="0" err="1" smtClean="0">
                <a:solidFill>
                  <a:schemeClr val="tx1"/>
                </a:solidFill>
              </a:rPr>
              <a:t>Mansoer</a:t>
            </a:r>
            <a:r>
              <a:rPr lang="en-US" sz="2400" dirty="0">
                <a:solidFill>
                  <a:schemeClr val="tx1"/>
                </a:solidFill>
              </a:rPr>
              <a:t>, </a:t>
            </a:r>
            <a:r>
              <a:rPr lang="en-US" sz="2400" dirty="0" err="1">
                <a:solidFill>
                  <a:schemeClr val="tx1"/>
                </a:solidFill>
              </a:rPr>
              <a:t>Pateda</a:t>
            </a:r>
            <a:r>
              <a:rPr lang="en-US" sz="2400" dirty="0">
                <a:solidFill>
                  <a:schemeClr val="tx1"/>
                </a:solidFill>
              </a:rPr>
              <a:t>. 1990. </a:t>
            </a:r>
            <a:r>
              <a:rPr lang="en-US" sz="2400" dirty="0" err="1">
                <a:solidFill>
                  <a:schemeClr val="tx1"/>
                </a:solidFill>
              </a:rPr>
              <a:t>Sosiolinguistik</a:t>
            </a:r>
            <a:r>
              <a:rPr lang="en-US" sz="2400" dirty="0">
                <a:solidFill>
                  <a:schemeClr val="tx1"/>
                </a:solidFill>
              </a:rPr>
              <a:t>. Bandung: </a:t>
            </a:r>
            <a:r>
              <a:rPr lang="en-US" sz="2400" dirty="0" err="1">
                <a:solidFill>
                  <a:schemeClr val="tx1"/>
                </a:solidFill>
              </a:rPr>
              <a:t>Angkasa</a:t>
            </a:r>
            <a:r>
              <a:rPr lang="en-US" sz="2400" dirty="0">
                <a:solidFill>
                  <a:schemeClr val="tx1"/>
                </a:solidFill>
              </a:rPr>
              <a:t>.</a:t>
            </a:r>
            <a:r>
              <a:rPr lang="en-US" sz="2400" dirty="0">
                <a:solidFill>
                  <a:schemeClr val="tx1"/>
                </a:solidFill>
              </a:rPr>
              <a:t/>
            </a:r>
            <a:br>
              <a:rPr lang="en-US" sz="2400" dirty="0">
                <a:solidFill>
                  <a:schemeClr val="tx1"/>
                </a:solidFill>
              </a:rPr>
            </a:br>
            <a:r>
              <a:rPr lang="en-US" sz="2400" dirty="0" err="1">
                <a:solidFill>
                  <a:schemeClr val="tx1"/>
                </a:solidFill>
              </a:rPr>
              <a:t>Nababan</a:t>
            </a:r>
            <a:r>
              <a:rPr lang="en-US" sz="2400" dirty="0">
                <a:solidFill>
                  <a:schemeClr val="tx1"/>
                </a:solidFill>
              </a:rPr>
              <a:t>, P.W.J. 1986. </a:t>
            </a:r>
            <a:r>
              <a:rPr lang="en-US" sz="2400" dirty="0" err="1">
                <a:solidFill>
                  <a:schemeClr val="tx1"/>
                </a:solidFill>
              </a:rPr>
              <a:t>Sosiolinguistik</a:t>
            </a:r>
            <a:r>
              <a:rPr lang="en-US" sz="2400" dirty="0">
                <a:solidFill>
                  <a:schemeClr val="tx1"/>
                </a:solidFill>
              </a:rPr>
              <a:t> </a:t>
            </a:r>
            <a:r>
              <a:rPr lang="en-US" sz="2400" dirty="0" err="1">
                <a:solidFill>
                  <a:schemeClr val="tx1"/>
                </a:solidFill>
              </a:rPr>
              <a:t>Suatu</a:t>
            </a:r>
            <a:r>
              <a:rPr lang="en-US" sz="2400" dirty="0">
                <a:solidFill>
                  <a:schemeClr val="tx1"/>
                </a:solidFill>
              </a:rPr>
              <a:t> </a:t>
            </a:r>
            <a:r>
              <a:rPr lang="en-US" sz="2400" dirty="0" err="1">
                <a:solidFill>
                  <a:schemeClr val="tx1"/>
                </a:solidFill>
              </a:rPr>
              <a:t>Pengantar</a:t>
            </a:r>
            <a:r>
              <a:rPr lang="en-US" sz="2400" dirty="0">
                <a:solidFill>
                  <a:schemeClr val="tx1"/>
                </a:solidFill>
              </a:rPr>
              <a:t>. Jakarta: PT. </a:t>
            </a:r>
            <a:r>
              <a:rPr lang="en-US" sz="2400" dirty="0" err="1" smtClean="0">
                <a:solidFill>
                  <a:schemeClr val="tx1"/>
                </a:solidFill>
              </a:rPr>
              <a:t>Gramedia</a:t>
            </a:r>
            <a:r>
              <a:rPr lang="en-US" sz="2400" dirty="0" smtClean="0">
                <a:solidFill>
                  <a:schemeClr val="tx1"/>
                </a:solidFill>
              </a:rPr>
              <a:t>.</a:t>
            </a:r>
          </a:p>
          <a:p>
            <a:pPr algn="just"/>
            <a:endParaRPr lang="en-US" sz="2400" dirty="0" smtClean="0">
              <a:solidFill>
                <a:schemeClr val="tx1"/>
              </a:solidFill>
            </a:endParaRPr>
          </a:p>
          <a:p>
            <a:pPr algn="just"/>
            <a:r>
              <a:rPr lang="en-US" sz="2400" dirty="0" err="1" smtClean="0">
                <a:solidFill>
                  <a:schemeClr val="tx1"/>
                </a:solidFill>
              </a:rPr>
              <a:t>Suwito</a:t>
            </a:r>
            <a:r>
              <a:rPr lang="en-US" sz="2400" dirty="0">
                <a:solidFill>
                  <a:schemeClr val="tx1"/>
                </a:solidFill>
              </a:rPr>
              <a:t>. 1983. </a:t>
            </a:r>
            <a:r>
              <a:rPr lang="en-US" sz="2400" dirty="0" err="1">
                <a:solidFill>
                  <a:schemeClr val="tx1"/>
                </a:solidFill>
              </a:rPr>
              <a:t>Pengantar</a:t>
            </a:r>
            <a:r>
              <a:rPr lang="en-US" sz="2400" dirty="0">
                <a:solidFill>
                  <a:schemeClr val="tx1"/>
                </a:solidFill>
              </a:rPr>
              <a:t> </a:t>
            </a:r>
            <a:r>
              <a:rPr lang="en-US" sz="2400" dirty="0" err="1">
                <a:solidFill>
                  <a:schemeClr val="tx1"/>
                </a:solidFill>
              </a:rPr>
              <a:t>Awal</a:t>
            </a:r>
            <a:r>
              <a:rPr lang="en-US" sz="2400" dirty="0">
                <a:solidFill>
                  <a:schemeClr val="tx1"/>
                </a:solidFill>
              </a:rPr>
              <a:t> </a:t>
            </a:r>
            <a:r>
              <a:rPr lang="en-US" sz="2400" dirty="0" err="1">
                <a:solidFill>
                  <a:schemeClr val="tx1"/>
                </a:solidFill>
              </a:rPr>
              <a:t>Sosiolinguistik</a:t>
            </a:r>
            <a:r>
              <a:rPr lang="en-US" sz="2400" dirty="0">
                <a:solidFill>
                  <a:schemeClr val="tx1"/>
                </a:solidFill>
              </a:rPr>
              <a:t> </a:t>
            </a:r>
            <a:r>
              <a:rPr lang="en-US" sz="2400" dirty="0" err="1">
                <a:solidFill>
                  <a:schemeClr val="tx1"/>
                </a:solidFill>
              </a:rPr>
              <a:t>Teori</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Problema</a:t>
            </a:r>
            <a:r>
              <a:rPr lang="en-US" sz="2400" dirty="0">
                <a:solidFill>
                  <a:schemeClr val="tx1"/>
                </a:solidFill>
              </a:rPr>
              <a:t>. Surakarta: </a:t>
            </a:r>
            <a:r>
              <a:rPr lang="en-US" sz="2400" dirty="0" err="1">
                <a:solidFill>
                  <a:schemeClr val="tx1"/>
                </a:solidFill>
              </a:rPr>
              <a:t>Henari</a:t>
            </a:r>
            <a:r>
              <a:rPr lang="en-US" sz="2400" dirty="0">
                <a:solidFill>
                  <a:schemeClr val="tx1"/>
                </a:solidFill>
              </a:rPr>
              <a:t> Offset Solo.</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663</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Language Attitudes of Online Shop Sellers in Live hSopping Services and Their Influence on Purchase Intention (Sociolinguistic Study)</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舞阳校长</cp:lastModifiedBy>
  <cp:revision>14</cp:revision>
  <dcterms:created xsi:type="dcterms:W3CDTF">2023-04-14T06:04:15Z</dcterms:created>
  <dcterms:modified xsi:type="dcterms:W3CDTF">2023-07-27T16:46:40Z</dcterms:modified>
</cp:coreProperties>
</file>