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4"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895405"/>
            <a:ext cx="11812385" cy="879475"/>
          </a:xfrm>
        </p:spPr>
        <p:txBody>
          <a:bodyPr>
            <a:noAutofit/>
          </a:bodyPr>
          <a:lstStyle/>
          <a:p>
            <a:r>
              <a:rPr lang="en-US" sz="2800" b="0" i="0" dirty="0">
                <a:solidFill>
                  <a:schemeClr val="bg1"/>
                </a:solidFill>
                <a:effectLst/>
                <a:latin typeface="+mn-lt"/>
              </a:rPr>
              <a:t>The Problem of Learning Arabic Syntax for Foreign Speakers </a:t>
            </a:r>
            <a:br>
              <a:rPr lang="en-US" sz="2800" b="0" i="0" dirty="0">
                <a:solidFill>
                  <a:schemeClr val="bg1"/>
                </a:solidFill>
                <a:effectLst/>
                <a:latin typeface="+mn-lt"/>
              </a:rPr>
            </a:br>
            <a:r>
              <a:rPr lang="en-US" sz="2800" b="0" i="0" dirty="0">
                <a:solidFill>
                  <a:schemeClr val="bg1"/>
                </a:solidFill>
                <a:effectLst/>
                <a:latin typeface="+mn-lt"/>
              </a:rPr>
              <a:t>in Elementary Schools</a:t>
            </a:r>
            <a:endParaRPr lang="en-US" sz="2800" b="1" dirty="0">
              <a:solidFill>
                <a:schemeClr val="bg1"/>
              </a:solidFill>
              <a:latin typeface="+mn-lt"/>
              <a:cs typeface="Times New Roman" panose="02020603050405020304" pitchFamily="18" charset="0"/>
            </a:endParaRPr>
          </a:p>
        </p:txBody>
      </p:sp>
      <p:sp>
        <p:nvSpPr>
          <p:cNvPr id="6" name="Subtitle 5"/>
          <p:cNvSpPr>
            <a:spLocks noGrp="1"/>
          </p:cNvSpPr>
          <p:nvPr>
            <p:ph type="subTitle" idx="1"/>
          </p:nvPr>
        </p:nvSpPr>
        <p:spPr>
          <a:xfrm>
            <a:off x="551410" y="1966694"/>
            <a:ext cx="11089177" cy="940248"/>
          </a:xfrm>
        </p:spPr>
        <p:txBody>
          <a:bodyPr>
            <a:normAutofit/>
          </a:bodyPr>
          <a:lstStyle/>
          <a:p>
            <a:pPr>
              <a:lnSpc>
                <a:spcPct val="100000"/>
              </a:lnSpc>
            </a:pPr>
            <a:r>
              <a:rPr lang="en-US" sz="1600" b="1" dirty="0">
                <a:solidFill>
                  <a:schemeClr val="bg1"/>
                </a:solidFill>
              </a:rPr>
              <a:t>Hikmah </a:t>
            </a:r>
            <a:r>
              <a:rPr lang="en-US" sz="1600" b="1" dirty="0" err="1">
                <a:solidFill>
                  <a:schemeClr val="bg1"/>
                </a:solidFill>
              </a:rPr>
              <a:t>Maulani</a:t>
            </a:r>
            <a:r>
              <a:rPr lang="en-US" sz="1600" b="1" dirty="0">
                <a:solidFill>
                  <a:schemeClr val="bg1"/>
                </a:solidFill>
              </a:rPr>
              <a:t>, </a:t>
            </a:r>
            <a:r>
              <a:rPr lang="en-US" sz="1600" b="1" dirty="0" err="1">
                <a:solidFill>
                  <a:schemeClr val="bg1"/>
                </a:solidFill>
              </a:rPr>
              <a:t>Shofa</a:t>
            </a:r>
            <a:r>
              <a:rPr lang="en-US" sz="1600" b="1" dirty="0">
                <a:solidFill>
                  <a:schemeClr val="bg1"/>
                </a:solidFill>
              </a:rPr>
              <a:t> </a:t>
            </a:r>
            <a:r>
              <a:rPr lang="en-US" sz="1600" b="1" dirty="0" err="1">
                <a:solidFill>
                  <a:schemeClr val="bg1"/>
                </a:solidFill>
              </a:rPr>
              <a:t>Musthofa</a:t>
            </a:r>
            <a:r>
              <a:rPr lang="en-US" sz="1600" b="1" dirty="0">
                <a:solidFill>
                  <a:schemeClr val="bg1"/>
                </a:solidFill>
              </a:rPr>
              <a:t> Khalid, </a:t>
            </a:r>
            <a:r>
              <a:rPr lang="en-US" sz="1600" b="1" dirty="0" err="1">
                <a:solidFill>
                  <a:schemeClr val="bg1"/>
                </a:solidFill>
              </a:rPr>
              <a:t>Nalahuddin</a:t>
            </a:r>
            <a:r>
              <a:rPr lang="en-US" sz="1600" b="1" dirty="0">
                <a:solidFill>
                  <a:schemeClr val="bg1"/>
                </a:solidFill>
              </a:rPr>
              <a:t> Saleh</a:t>
            </a:r>
          </a:p>
          <a:p>
            <a:pPr>
              <a:lnSpc>
                <a:spcPct val="100000"/>
              </a:lnSpc>
            </a:pPr>
            <a:r>
              <a:rPr lang="en-US" sz="1600" b="1" dirty="0">
                <a:solidFill>
                  <a:schemeClr val="bg1"/>
                </a:solidFill>
              </a:rPr>
              <a:t>Universitas Pendidikan Indonesia</a:t>
            </a:r>
          </a:p>
        </p:txBody>
      </p:sp>
      <p:sp>
        <p:nvSpPr>
          <p:cNvPr id="7" name="Title 4"/>
          <p:cNvSpPr txBox="1">
            <a:spLocks/>
          </p:cNvSpPr>
          <p:nvPr/>
        </p:nvSpPr>
        <p:spPr>
          <a:xfrm>
            <a:off x="1590501" y="164956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ABS-ICOLLITE-23185</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sp>
        <p:nvSpPr>
          <p:cNvPr id="5" name="Content Placeholder 4"/>
          <p:cNvSpPr>
            <a:spLocks noGrp="1"/>
          </p:cNvSpPr>
          <p:nvPr>
            <p:ph idx="1"/>
          </p:nvPr>
        </p:nvSpPr>
        <p:spPr>
          <a:xfrm>
            <a:off x="579582" y="1376652"/>
            <a:ext cx="10515600" cy="4351338"/>
          </a:xfrm>
        </p:spPr>
        <p:txBody>
          <a:bodyPr>
            <a:normAutofit lnSpcReduction="10000"/>
          </a:bodyPr>
          <a:lstStyle/>
          <a:p>
            <a:pPr marL="0" indent="0" algn="just">
              <a:lnSpc>
                <a:spcPct val="107000"/>
              </a:lnSpc>
              <a:spcAft>
                <a:spcPts val="800"/>
              </a:spcAft>
              <a:buNone/>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Currently, Indonesia's Ministry of Education, Culture, Research, and Technology is conducting a program called Merdeka </a:t>
            </a:r>
            <a:r>
              <a:rPr lang="en-US" sz="1800" kern="100" dirty="0" err="1">
                <a:solidFill>
                  <a:schemeClr val="bg1"/>
                </a:solidFill>
                <a:effectLst/>
                <a:latin typeface="Calibri" panose="020F0502020204030204" pitchFamily="34" charset="0"/>
                <a:ea typeface="Calibri" panose="020F0502020204030204" pitchFamily="34" charset="0"/>
                <a:cs typeface="Arial" panose="020B0604020202020204" pitchFamily="34" charset="0"/>
              </a:rPr>
              <a:t>Curiculum</a:t>
            </a: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The Merdeka Curriculum is a curriculum with diverse </a:t>
            </a:r>
            <a:r>
              <a:rPr lang="en-US" sz="1800" kern="100" dirty="0" err="1">
                <a:solidFill>
                  <a:schemeClr val="bg1"/>
                </a:solidFill>
                <a:effectLst/>
                <a:latin typeface="Calibri" panose="020F0502020204030204" pitchFamily="34" charset="0"/>
                <a:ea typeface="Calibri" panose="020F0502020204030204" pitchFamily="34" charset="0"/>
                <a:cs typeface="Arial" panose="020B0604020202020204" pitchFamily="34" charset="0"/>
              </a:rPr>
              <a:t>intracurricular</a:t>
            </a: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learning where the content will be optimized to allow students enough time to delve into concepts and strengthen competencies. Teachers have the flexibility to choose various teaching tools so that learning can be tailored to the needs and interests of the students.</a:t>
            </a:r>
          </a:p>
          <a:p>
            <a:pPr marL="0" indent="0" algn="just">
              <a:lnSpc>
                <a:spcPct val="107000"/>
              </a:lnSpc>
              <a:spcAft>
                <a:spcPts val="800"/>
              </a:spcAft>
              <a:buNone/>
            </a:pPr>
            <a:r>
              <a:rPr lang="en-US" sz="180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rPr>
              <a:t>Arabic language holds significant importance for the Muslim community in Indonesia as it is used in religious practices, such as prayer and reading the Quran. Therefore, the learning of the Arabic language in primary schools is expected to facilitate the understanding and use of Arabic in the religious context for students. Evaluation of the quality of Arabic language learning in primary schools is necessary to assess the extent to which students can comprehend and master Arabic in accordance with their cognitive development level. This research can identify issues and challenges in the learning process, including factors influencing the quality of Arabic language teaching by teachers. The research can evaluate the impact of Arabic language learning in primary schools on improving religious understanding, appreciation of Arab culture, and the use of Arabic language in students' daily lives.</a:t>
            </a:r>
          </a:p>
          <a:p>
            <a:pPr marL="0" indent="0">
              <a:buNone/>
            </a:pPr>
            <a:endParaRPr lang="en-US" sz="2000" dirty="0">
              <a:solidFill>
                <a:schemeClr val="bg1"/>
              </a:solidFill>
            </a:endParaRP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5" name="Content Placeholder 4"/>
          <p:cNvSpPr>
            <a:spLocks noGrp="1"/>
          </p:cNvSpPr>
          <p:nvPr>
            <p:ph idx="1"/>
          </p:nvPr>
        </p:nvSpPr>
        <p:spPr>
          <a:xfrm>
            <a:off x="579582" y="1376652"/>
            <a:ext cx="10515600" cy="4351338"/>
          </a:xfrm>
        </p:spPr>
        <p:txBody>
          <a:bodyPr>
            <a:normAutofit fontScale="92500" lnSpcReduction="20000"/>
          </a:bodyPr>
          <a:lstStyle/>
          <a:p>
            <a:pPr marL="0" indent="0" algn="just">
              <a:buNone/>
            </a:pPr>
            <a:r>
              <a:rPr lang="en-US" sz="1700" dirty="0">
                <a:solidFill>
                  <a:schemeClr val="bg1"/>
                </a:solidFill>
              </a:rPr>
              <a:t>Language learning at the initial level is an activity to equip students from the beginning on an ongoing basis so that students have discipline in thinking and speaking. In essence, learning discipline in thinking is very closely related to the development of logical aspects and language discipline refers to the development of linguistic aspects (</a:t>
            </a:r>
            <a:r>
              <a:rPr lang="en-US" sz="1700" dirty="0" err="1">
                <a:solidFill>
                  <a:schemeClr val="bg1"/>
                </a:solidFill>
              </a:rPr>
              <a:t>Zulkarnaini</a:t>
            </a:r>
            <a:r>
              <a:rPr lang="en-US" sz="1700" dirty="0">
                <a:solidFill>
                  <a:schemeClr val="bg1"/>
                </a:solidFill>
              </a:rPr>
              <a:t>, 2011). And language skills consist of four components, namely skills listening skills, speaking skills, reading skills and skills write. A person's language reflects his thoughts, on writing skills. Having a goal can express one's thoughts more clearly by means of indirect communication (</a:t>
            </a:r>
            <a:r>
              <a:rPr lang="en-US" sz="1700" dirty="0" err="1">
                <a:solidFill>
                  <a:schemeClr val="bg1"/>
                </a:solidFill>
              </a:rPr>
              <a:t>Anggraeni</a:t>
            </a:r>
            <a:r>
              <a:rPr lang="en-US" sz="1700" dirty="0">
                <a:solidFill>
                  <a:schemeClr val="bg1"/>
                </a:solidFill>
              </a:rPr>
              <a:t> &amp; Investigation, 2014). Based on this statement, strengthening for learning at the beginner level needs more attention, especially in the selection of strategies or learning methods</a:t>
            </a:r>
          </a:p>
          <a:p>
            <a:pPr marL="0" indent="0" algn="just">
              <a:buNone/>
            </a:pPr>
            <a:r>
              <a:rPr lang="en-US" sz="1800" dirty="0">
                <a:solidFill>
                  <a:schemeClr val="bg1"/>
                </a:solidFill>
              </a:rPr>
              <a:t>The success of learning is largely determined by the models and learning methods designed by the teacher. Basically, teachers can use any learning model in carrying out teaching and learning activities. But the most important thing is that teachers must have careful consideration when using certain learning models. Of course, using these learning models there are expected achievements (</a:t>
            </a:r>
            <a:r>
              <a:rPr lang="en-US" sz="1800" dirty="0" err="1">
                <a:solidFill>
                  <a:schemeClr val="bg1"/>
                </a:solidFill>
              </a:rPr>
              <a:t>Sulaiman</a:t>
            </a:r>
            <a:r>
              <a:rPr lang="en-US" sz="1800" dirty="0">
                <a:solidFill>
                  <a:schemeClr val="bg1"/>
                </a:solidFill>
              </a:rPr>
              <a:t>, 2014).</a:t>
            </a:r>
          </a:p>
          <a:p>
            <a:pPr marL="0" indent="0" algn="just">
              <a:buNone/>
            </a:pPr>
            <a:r>
              <a:rPr lang="en-US" sz="1800" dirty="0">
                <a:solidFill>
                  <a:schemeClr val="bg1"/>
                </a:solidFill>
              </a:rPr>
              <a:t>Regarding the problem of learning Arabic for beginners by containing </a:t>
            </a:r>
            <a:r>
              <a:rPr lang="en-US" sz="1800" dirty="0" err="1">
                <a:solidFill>
                  <a:schemeClr val="bg1"/>
                </a:solidFill>
              </a:rPr>
              <a:t>nahwu</a:t>
            </a:r>
            <a:r>
              <a:rPr lang="en-US" sz="1800" dirty="0">
                <a:solidFill>
                  <a:schemeClr val="bg1"/>
                </a:solidFill>
              </a:rPr>
              <a:t> learning, this is as explained by (Abdullah, 2012) regarding the selection of materials when Arabic teaching materials for non-Arabs touch the theme of </a:t>
            </a:r>
            <a:r>
              <a:rPr lang="en-US" sz="1800" dirty="0" err="1">
                <a:solidFill>
                  <a:schemeClr val="bg1"/>
                </a:solidFill>
              </a:rPr>
              <a:t>nahwu</a:t>
            </a:r>
            <a:r>
              <a:rPr lang="en-US" sz="1800" dirty="0">
                <a:solidFill>
                  <a:schemeClr val="bg1"/>
                </a:solidFill>
              </a:rPr>
              <a:t>. There are things to note: 1. Don't overdo it or focus on learning </a:t>
            </a:r>
            <a:r>
              <a:rPr lang="en-US" sz="1800" dirty="0" err="1">
                <a:solidFill>
                  <a:schemeClr val="bg1"/>
                </a:solidFill>
              </a:rPr>
              <a:t>nahwu</a:t>
            </a:r>
            <a:r>
              <a:rPr lang="en-US" sz="1800" dirty="0">
                <a:solidFill>
                  <a:schemeClr val="bg1"/>
                </a:solidFill>
              </a:rPr>
              <a:t> 2. Learning </a:t>
            </a:r>
            <a:r>
              <a:rPr lang="en-US" sz="1800" dirty="0" err="1">
                <a:solidFill>
                  <a:schemeClr val="bg1"/>
                </a:solidFill>
              </a:rPr>
              <a:t>nahwu</a:t>
            </a:r>
            <a:r>
              <a:rPr lang="en-US" sz="1800" dirty="0">
                <a:solidFill>
                  <a:schemeClr val="bg1"/>
                </a:solidFill>
              </a:rPr>
              <a:t> should not be made into a discipline with special books and hours, except for higher levels. 3. Do not rely on teaching methods that give more attention and portion to grammar. 4. Learning grammar that is functional or urgent for learners in expressions and conversations. 5. The teaching of </a:t>
            </a:r>
            <a:r>
              <a:rPr lang="en-US" sz="1800" dirty="0" err="1">
                <a:solidFill>
                  <a:schemeClr val="bg1"/>
                </a:solidFill>
              </a:rPr>
              <a:t>nahwu</a:t>
            </a:r>
            <a:r>
              <a:rPr lang="en-US" sz="1800" dirty="0">
                <a:solidFill>
                  <a:schemeClr val="bg1"/>
                </a:solidFill>
              </a:rPr>
              <a:t> must not sacrifice other purposes of the language itself. 6. The examples given should not be separated from context or meaning, but will be more appropriate through the context of sentences in texts or writings given according to the ability of the learner, or learning in meaning that can enrich vocabulary, expressions, and can help improve language skills and proficiency. 7. Avoiding the use of </a:t>
            </a:r>
            <a:r>
              <a:rPr lang="en-US" sz="1800" dirty="0" err="1">
                <a:solidFill>
                  <a:schemeClr val="bg1"/>
                </a:solidFill>
              </a:rPr>
              <a:t>nahwu</a:t>
            </a:r>
            <a:r>
              <a:rPr lang="en-US" sz="1800" dirty="0">
                <a:solidFill>
                  <a:schemeClr val="bg1"/>
                </a:solidFill>
              </a:rPr>
              <a:t> terms in teaching unless it is absolutely necessary. 8. It is recommended not to give </a:t>
            </a:r>
            <a:r>
              <a:rPr lang="en-US" sz="1800" dirty="0" err="1">
                <a:solidFill>
                  <a:schemeClr val="bg1"/>
                </a:solidFill>
              </a:rPr>
              <a:t>nahwu</a:t>
            </a:r>
            <a:r>
              <a:rPr lang="en-US" sz="1800" dirty="0">
                <a:solidFill>
                  <a:schemeClr val="bg1"/>
                </a:solidFill>
              </a:rPr>
              <a:t> lessons unless the learner is proficient in distinguishing between sounds and pronouncing vocabulary. 9. Increase exercise  </a:t>
            </a:r>
          </a:p>
          <a:p>
            <a:pPr marL="0" indent="0" algn="just">
              <a:buNone/>
            </a:pPr>
            <a:endParaRPr lang="en-US" dirty="0">
              <a:solidFill>
                <a:schemeClr val="bg1"/>
              </a:solidFill>
            </a:endParaRPr>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This study uses a qualitative approach using a structured interview method. Interviews were conducted to explore and obtain information with honest assessments from participants. In qualitative research, the instrument or research tool is the researcher himself. Therefore, the researcher as an instrument must also be "validated" how far qualitative researchers are ready to carry out research which then goes into the field. Validation of researchers as instruments includes validation of understanding qualitative research methods, mastery of insight into the field under study, readiness of researchers to enter research objects, both academically and logistically</a:t>
            </a:r>
            <a:endParaRPr lang="en-US" sz="3200" dirty="0">
              <a:solidFill>
                <a:schemeClr val="bg1"/>
              </a:solidFill>
            </a:endParaRPr>
          </a:p>
        </p:txBody>
      </p:sp>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66132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2" name="Table 2">
            <a:extLst>
              <a:ext uri="{FF2B5EF4-FFF2-40B4-BE49-F238E27FC236}">
                <a16:creationId xmlns:a16="http://schemas.microsoft.com/office/drawing/2014/main" id="{47BCE1B6-CE14-36AF-B7CE-11E6D6A4A4A1}"/>
              </a:ext>
            </a:extLst>
          </p:cNvPr>
          <p:cNvGraphicFramePr>
            <a:graphicFrameLocks noGrp="1"/>
          </p:cNvGraphicFramePr>
          <p:nvPr>
            <p:ph idx="1"/>
            <p:extLst>
              <p:ext uri="{D42A27DB-BD31-4B8C-83A1-F6EECF244321}">
                <p14:modId xmlns:p14="http://schemas.microsoft.com/office/powerpoint/2010/main" val="3872757155"/>
              </p:ext>
            </p:extLst>
          </p:nvPr>
        </p:nvGraphicFramePr>
        <p:xfrm>
          <a:off x="235643" y="1234412"/>
          <a:ext cx="11203478" cy="4919340"/>
        </p:xfrm>
        <a:graphic>
          <a:graphicData uri="http://schemas.openxmlformats.org/drawingml/2006/table">
            <a:tbl>
              <a:tblPr firstRow="1" bandRow="1">
                <a:tableStyleId>{5C22544A-7EE6-4342-B048-85BDC9FD1C3A}</a:tableStyleId>
              </a:tblPr>
              <a:tblGrid>
                <a:gridCol w="1420731">
                  <a:extLst>
                    <a:ext uri="{9D8B030D-6E8A-4147-A177-3AD203B41FA5}">
                      <a16:colId xmlns:a16="http://schemas.microsoft.com/office/drawing/2014/main" val="322672215"/>
                    </a:ext>
                  </a:extLst>
                </a:gridCol>
                <a:gridCol w="4063139">
                  <a:extLst>
                    <a:ext uri="{9D8B030D-6E8A-4147-A177-3AD203B41FA5}">
                      <a16:colId xmlns:a16="http://schemas.microsoft.com/office/drawing/2014/main" val="1833047704"/>
                    </a:ext>
                  </a:extLst>
                </a:gridCol>
                <a:gridCol w="5719608">
                  <a:extLst>
                    <a:ext uri="{9D8B030D-6E8A-4147-A177-3AD203B41FA5}">
                      <a16:colId xmlns:a16="http://schemas.microsoft.com/office/drawing/2014/main" val="3718650346"/>
                    </a:ext>
                  </a:extLst>
                </a:gridCol>
              </a:tblGrid>
              <a:tr h="438780">
                <a:tc>
                  <a:txBody>
                    <a:bodyPr/>
                    <a:lstStyle/>
                    <a:p>
                      <a:r>
                        <a:rPr lang="en-US" dirty="0"/>
                        <a:t>Indicator</a:t>
                      </a:r>
                    </a:p>
                  </a:txBody>
                  <a:tcPr/>
                </a:tc>
                <a:tc>
                  <a:txBody>
                    <a:bodyPr/>
                    <a:lstStyle/>
                    <a:p>
                      <a:r>
                        <a:rPr lang="en-US" dirty="0"/>
                        <a:t>Finding </a:t>
                      </a:r>
                    </a:p>
                  </a:txBody>
                  <a:tcPr/>
                </a:tc>
                <a:tc>
                  <a:txBody>
                    <a:bodyPr/>
                    <a:lstStyle/>
                    <a:p>
                      <a:r>
                        <a:rPr lang="en-US" dirty="0"/>
                        <a:t>Explanation</a:t>
                      </a:r>
                    </a:p>
                  </a:txBody>
                  <a:tcPr/>
                </a:tc>
                <a:extLst>
                  <a:ext uri="{0D108BD9-81ED-4DB2-BD59-A6C34878D82A}">
                    <a16:rowId xmlns:a16="http://schemas.microsoft.com/office/drawing/2014/main" val="1952245613"/>
                  </a:ext>
                </a:extLst>
              </a:tr>
              <a:tr h="757346">
                <a:tc>
                  <a:txBody>
                    <a:bodyPr/>
                    <a:lstStyle/>
                    <a:p>
                      <a:r>
                        <a:rPr lang="en-US" dirty="0"/>
                        <a:t>Selection of Relevant Material</a:t>
                      </a:r>
                    </a:p>
                  </a:txBody>
                  <a:tcPr/>
                </a:tc>
                <a:tc>
                  <a:txBody>
                    <a:bodyPr/>
                    <a:lstStyle/>
                    <a:p>
                      <a:r>
                        <a:rPr lang="en-US" dirty="0"/>
                        <a:t>material level too high for Syntax. such as: </a:t>
                      </a:r>
                      <a:r>
                        <a:rPr lang="en-US" i="1" dirty="0" err="1"/>
                        <a:t>Mubtada</a:t>
                      </a:r>
                      <a:r>
                        <a:rPr lang="en-US" i="1" dirty="0"/>
                        <a:t>, Khabar, </a:t>
                      </a:r>
                      <a:r>
                        <a:rPr lang="en-US" i="1" dirty="0" err="1"/>
                        <a:t>mubtada</a:t>
                      </a:r>
                      <a:r>
                        <a:rPr lang="en-US" i="1" dirty="0"/>
                        <a:t> </a:t>
                      </a:r>
                      <a:r>
                        <a:rPr lang="en-US" i="1" dirty="0" err="1"/>
                        <a:t>muakhar</a:t>
                      </a:r>
                      <a:r>
                        <a:rPr lang="en-US" i="1" dirty="0"/>
                        <a:t>, khabar muqaddam</a:t>
                      </a:r>
                    </a:p>
                  </a:txBody>
                  <a:tcPr/>
                </a:tc>
                <a:tc>
                  <a:txBody>
                    <a:bodyPr/>
                    <a:lstStyle/>
                    <a:p>
                      <a:pPr algn="just"/>
                      <a:r>
                        <a:rPr lang="en-US" i="0" dirty="0"/>
                        <a:t>Selecting material that is essential and relevant can help reduce student learning load and focus on important language skills. however, the selection of </a:t>
                      </a:r>
                      <a:r>
                        <a:rPr lang="en-US" i="0" dirty="0" err="1"/>
                        <a:t>mubtada</a:t>
                      </a:r>
                      <a:r>
                        <a:rPr lang="en-US" i="0" dirty="0"/>
                        <a:t> and khabar material in elementary schools is too high, it should start with an introduction to types of words.</a:t>
                      </a:r>
                    </a:p>
                  </a:txBody>
                  <a:tcPr/>
                </a:tc>
                <a:extLst>
                  <a:ext uri="{0D108BD9-81ED-4DB2-BD59-A6C34878D82A}">
                    <a16:rowId xmlns:a16="http://schemas.microsoft.com/office/drawing/2014/main" val="865212681"/>
                  </a:ext>
                </a:extLst>
              </a:tr>
              <a:tr h="438780">
                <a:tc>
                  <a:txBody>
                    <a:bodyPr/>
                    <a:lstStyle/>
                    <a:p>
                      <a:r>
                        <a:rPr lang="en-US" dirty="0"/>
                        <a:t>Use of Technology</a:t>
                      </a:r>
                    </a:p>
                  </a:txBody>
                  <a:tcPr/>
                </a:tc>
                <a:tc>
                  <a:txBody>
                    <a:bodyPr/>
                    <a:lstStyle/>
                    <a:p>
                      <a:r>
                        <a:rPr lang="en-US" dirty="0"/>
                        <a:t>Utilizing technology such as Arabic learning applications</a:t>
                      </a:r>
                    </a:p>
                  </a:txBody>
                  <a:tcPr/>
                </a:tc>
                <a:tc>
                  <a:txBody>
                    <a:bodyPr/>
                    <a:lstStyle/>
                    <a:p>
                      <a:r>
                        <a:rPr lang="en-US" dirty="0"/>
                        <a:t>Utilizing technology such as Arabic learning applications, online resources, and interactive media can help optimize language learning and reduce physical limitations in providing materials.</a:t>
                      </a:r>
                    </a:p>
                  </a:txBody>
                  <a:tcPr/>
                </a:tc>
                <a:extLst>
                  <a:ext uri="{0D108BD9-81ED-4DB2-BD59-A6C34878D82A}">
                    <a16:rowId xmlns:a16="http://schemas.microsoft.com/office/drawing/2014/main" val="2118372769"/>
                  </a:ext>
                </a:extLst>
              </a:tr>
              <a:tr h="757346">
                <a:tc>
                  <a:txBody>
                    <a:bodyPr/>
                    <a:lstStyle/>
                    <a:p>
                      <a:r>
                        <a:rPr lang="en-US" dirty="0"/>
                        <a:t>Creativity in Teaching</a:t>
                      </a:r>
                    </a:p>
                  </a:txBody>
                  <a:tcPr/>
                </a:tc>
                <a:tc>
                  <a:txBody>
                    <a:bodyPr/>
                    <a:lstStyle/>
                    <a:p>
                      <a:r>
                        <a:rPr lang="en-US" dirty="0"/>
                        <a:t>Teachers use creative and innovative approaches to teaching Arabic, such as games, stories or art-based activities</a:t>
                      </a:r>
                    </a:p>
                  </a:txBody>
                  <a:tcPr/>
                </a:tc>
                <a:tc>
                  <a:txBody>
                    <a:bodyPr/>
                    <a:lstStyle/>
                    <a:p>
                      <a:r>
                        <a:rPr lang="en-US" dirty="0"/>
                        <a:t>This approach can help maintain students' interest and motivation in learning Arabic.</a:t>
                      </a:r>
                    </a:p>
                  </a:txBody>
                  <a:tcPr/>
                </a:tc>
                <a:extLst>
                  <a:ext uri="{0D108BD9-81ED-4DB2-BD59-A6C34878D82A}">
                    <a16:rowId xmlns:a16="http://schemas.microsoft.com/office/drawing/2014/main" val="2676706057"/>
                  </a:ext>
                </a:extLst>
              </a:tr>
              <a:tr h="757346">
                <a:tc>
                  <a:txBody>
                    <a:bodyPr/>
                    <a:lstStyle/>
                    <a:p>
                      <a:r>
                        <a:rPr lang="en-US" dirty="0"/>
                        <a:t>Formative Assessment</a:t>
                      </a:r>
                    </a:p>
                  </a:txBody>
                  <a:tcPr/>
                </a:tc>
                <a:tc>
                  <a:txBody>
                    <a:bodyPr/>
                    <a:lstStyle/>
                    <a:p>
                      <a:r>
                        <a:rPr lang="en-US" dirty="0"/>
                        <a:t>teachers have difficulty providing feedback because of difficulties achieving learning outcomes</a:t>
                      </a:r>
                    </a:p>
                  </a:txBody>
                  <a:tcPr/>
                </a:tc>
                <a:tc>
                  <a:txBody>
                    <a:bodyPr/>
                    <a:lstStyle/>
                    <a:p>
                      <a:r>
                        <a:rPr lang="en-US" dirty="0"/>
                        <a:t>teachers should be able to provide appropriate feedback to assist students in the learning process and focus efforts on areas that require more attention.</a:t>
                      </a:r>
                    </a:p>
                  </a:txBody>
                  <a:tcPr/>
                </a:tc>
                <a:extLst>
                  <a:ext uri="{0D108BD9-81ED-4DB2-BD59-A6C34878D82A}">
                    <a16:rowId xmlns:a16="http://schemas.microsoft.com/office/drawing/2014/main" val="3265048179"/>
                  </a:ext>
                </a:extLst>
              </a:tr>
            </a:tbl>
          </a:graphicData>
        </a:graphic>
      </p:graphicFrame>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DC3A4-5BC9-9A8E-CAC1-3A6572D3C67C}"/>
              </a:ext>
            </a:extLst>
          </p:cNvPr>
          <p:cNvSpPr>
            <a:spLocks noGrp="1"/>
          </p:cNvSpPr>
          <p:nvPr>
            <p:ph type="title"/>
          </p:nvPr>
        </p:nvSpPr>
        <p:spPr/>
        <p:txBody>
          <a:bodyPr/>
          <a:lstStyle/>
          <a:p>
            <a:r>
              <a:rPr lang="en-US" b="1" dirty="0">
                <a:solidFill>
                  <a:schemeClr val="bg1"/>
                </a:solidFill>
                <a:latin typeface="+mn-lt"/>
              </a:rPr>
              <a:t>FINDING AND DISCUSSION</a:t>
            </a:r>
            <a:endParaRPr lang="en-US" dirty="0"/>
          </a:p>
        </p:txBody>
      </p:sp>
      <p:sp>
        <p:nvSpPr>
          <p:cNvPr id="3" name="Content Placeholder 2">
            <a:extLst>
              <a:ext uri="{FF2B5EF4-FFF2-40B4-BE49-F238E27FC236}">
                <a16:creationId xmlns:a16="http://schemas.microsoft.com/office/drawing/2014/main" id="{E14F7347-8687-4715-144F-3CF533BBE011}"/>
              </a:ext>
            </a:extLst>
          </p:cNvPr>
          <p:cNvSpPr>
            <a:spLocks noGrp="1"/>
          </p:cNvSpPr>
          <p:nvPr>
            <p:ph idx="1"/>
          </p:nvPr>
        </p:nvSpPr>
        <p:spPr/>
        <p:txBody>
          <a:bodyPr>
            <a:normAutofit/>
          </a:bodyPr>
          <a:lstStyle/>
          <a:p>
            <a:pPr marL="0" indent="0" algn="just">
              <a:buNone/>
            </a:pPr>
            <a:r>
              <a:rPr lang="en-US" sz="2000" dirty="0">
                <a:solidFill>
                  <a:schemeClr val="bg1"/>
                </a:solidFill>
              </a:rPr>
              <a:t>Implementation of the curriculum in Arabic language learning in elementary schools is the process of implementing a teaching plan that has been set by the government or educational institutions. The main objective of implementing the curriculum is to achieve the learning objectives that have been set and improve the quality of language education for </a:t>
            </a:r>
            <a:r>
              <a:rPr lang="en-US" sz="2000" dirty="0" err="1">
                <a:solidFill>
                  <a:schemeClr val="bg1"/>
                </a:solidFill>
              </a:rPr>
              <a:t>students.Some</a:t>
            </a:r>
            <a:r>
              <a:rPr lang="en-US" sz="2000" dirty="0">
                <a:solidFill>
                  <a:schemeClr val="bg1"/>
                </a:solidFill>
              </a:rPr>
              <a:t> things that can be done to reduce the burden of language learning in elementary schools that are effective and appropriate are: Teachers can utilize learning methods that integrate language skills, such as listening, speaking, reading, and writing skills. In this way, students can learn Arabic as a whole without having to allocate too much time for each skill.</a:t>
            </a:r>
          </a:p>
          <a:p>
            <a:pPr marL="0" indent="0" algn="just">
              <a:buNone/>
            </a:pPr>
            <a:r>
              <a:rPr lang="en-US" sz="2000" dirty="0">
                <a:solidFill>
                  <a:schemeClr val="bg1"/>
                </a:solidFill>
              </a:rPr>
              <a:t>selection of good material is done through the introduction of </a:t>
            </a:r>
            <a:r>
              <a:rPr lang="en-US" sz="2000" dirty="0" err="1">
                <a:solidFill>
                  <a:schemeClr val="bg1"/>
                </a:solidFill>
              </a:rPr>
              <a:t>hijaiyah</a:t>
            </a:r>
            <a:r>
              <a:rPr lang="en-US" sz="2000" dirty="0">
                <a:solidFill>
                  <a:schemeClr val="bg1"/>
                </a:solidFill>
              </a:rPr>
              <a:t> letters and word forms, not extending towards deep syntax such as </a:t>
            </a:r>
            <a:r>
              <a:rPr lang="en-US" sz="2000" dirty="0" err="1">
                <a:solidFill>
                  <a:schemeClr val="bg1"/>
                </a:solidFill>
              </a:rPr>
              <a:t>i'rab</a:t>
            </a:r>
            <a:r>
              <a:rPr lang="en-US" sz="2000" dirty="0">
                <a:solidFill>
                  <a:schemeClr val="bg1"/>
                </a:solidFill>
              </a:rPr>
              <a:t>. </a:t>
            </a:r>
            <a:r>
              <a:rPr lang="en-US" sz="2000">
                <a:solidFill>
                  <a:schemeClr val="bg1"/>
                </a:solidFill>
              </a:rPr>
              <a:t>this makes it difficult for students because they are not proficient in vocabulary mastery and letter recognition but are already burdened with understanding the text</a:t>
            </a:r>
            <a:endParaRPr lang="en-US" sz="2000" dirty="0">
              <a:solidFill>
                <a:schemeClr val="bg1"/>
              </a:solidFill>
            </a:endParaRPr>
          </a:p>
        </p:txBody>
      </p:sp>
    </p:spTree>
    <p:extLst>
      <p:ext uri="{BB962C8B-B14F-4D97-AF65-F5344CB8AC3E}">
        <p14:creationId xmlns:p14="http://schemas.microsoft.com/office/powerpoint/2010/main" val="3504992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376652"/>
            <a:ext cx="10515600" cy="4351338"/>
          </a:xfrm>
        </p:spPr>
        <p:txBody>
          <a:bodyPr>
            <a:normAutofit/>
          </a:bodyPr>
          <a:lstStyle/>
          <a:p>
            <a:pPr marL="0" indent="0" algn="just">
              <a:buNone/>
            </a:pPr>
            <a:r>
              <a:rPr lang="en-US" sz="2000" dirty="0">
                <a:solidFill>
                  <a:schemeClr val="bg1"/>
                </a:solidFill>
              </a:rPr>
              <a:t>By conducting research on learning Arabic in Indonesian elementary schools, a clearer picture is revealed of the challenges, potential, and steps that need to be taken to improve the quality of learning Arabic for young people in Indonesia. It is important to remember that each curriculum implementation must be adapted to the needs and characteristics of students at the elementary school level. An independent curriculum in learning Arabic in primary schools should be a step forward towards learning that is more meaningful, student-centered, and relevant to their daily lives.</a:t>
            </a:r>
          </a:p>
        </p:txBody>
      </p:sp>
    </p:spTree>
    <p:extLst>
      <p:ext uri="{BB962C8B-B14F-4D97-AF65-F5344CB8AC3E}">
        <p14:creationId xmlns:p14="http://schemas.microsoft.com/office/powerpoint/2010/main" val="2965204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a:bodyPr>
          <a:lstStyle/>
          <a:p>
            <a:pPr marL="0" indent="0">
              <a:buNone/>
            </a:pPr>
            <a:r>
              <a:rPr lang="en-US" sz="1600" dirty="0">
                <a:solidFill>
                  <a:schemeClr val="bg1"/>
                </a:solidFill>
              </a:rPr>
              <a:t>Abdullah, A. A.-G. A. H. (2012). Menyusun </a:t>
            </a:r>
            <a:r>
              <a:rPr lang="en-US" sz="1600" dirty="0" err="1">
                <a:solidFill>
                  <a:schemeClr val="bg1"/>
                </a:solidFill>
              </a:rPr>
              <a:t>Buku</a:t>
            </a:r>
            <a:r>
              <a:rPr lang="en-US" sz="1600" dirty="0">
                <a:solidFill>
                  <a:schemeClr val="bg1"/>
                </a:solidFill>
              </a:rPr>
              <a:t> Ajar Bahasa Arab (S. Y. Husein (ed.)). </a:t>
            </a:r>
            <a:r>
              <a:rPr lang="en-US" sz="1600" dirty="0" err="1">
                <a:solidFill>
                  <a:schemeClr val="bg1"/>
                </a:solidFill>
              </a:rPr>
              <a:t>Akademika</a:t>
            </a:r>
            <a:r>
              <a:rPr lang="en-US" sz="1600" dirty="0">
                <a:solidFill>
                  <a:schemeClr val="bg1"/>
                </a:solidFill>
              </a:rPr>
              <a:t> Permata.</a:t>
            </a:r>
            <a:endParaRPr lang="sv-SE" sz="1600" dirty="0">
              <a:solidFill>
                <a:schemeClr val="bg1"/>
              </a:solidFill>
            </a:endParaRPr>
          </a:p>
          <a:p>
            <a:pPr marL="0" indent="0">
              <a:buNone/>
            </a:pPr>
            <a:r>
              <a:rPr lang="sv-SE" sz="1600" dirty="0">
                <a:solidFill>
                  <a:schemeClr val="bg1"/>
                </a:solidFill>
              </a:rPr>
              <a:t>Anggraeni, R. K., &amp; Investigation, G. (2014). Jurnal Waspada UNDARIS. 84–96. </a:t>
            </a:r>
          </a:p>
          <a:p>
            <a:pPr marL="0" indent="0">
              <a:buNone/>
            </a:pPr>
            <a:r>
              <a:rPr lang="en-US" sz="1600" dirty="0" err="1">
                <a:solidFill>
                  <a:schemeClr val="bg1"/>
                </a:solidFill>
              </a:rPr>
              <a:t>Zulkarnaini</a:t>
            </a:r>
            <a:r>
              <a:rPr lang="en-US" sz="1600" dirty="0">
                <a:solidFill>
                  <a:schemeClr val="bg1"/>
                </a:solidFill>
              </a:rPr>
              <a:t>. (2011). Model </a:t>
            </a:r>
            <a:r>
              <a:rPr lang="en-US" sz="1600" dirty="0" err="1">
                <a:solidFill>
                  <a:schemeClr val="bg1"/>
                </a:solidFill>
              </a:rPr>
              <a:t>Kooperatif</a:t>
            </a:r>
            <a:r>
              <a:rPr lang="en-US" sz="1600" dirty="0">
                <a:solidFill>
                  <a:schemeClr val="bg1"/>
                </a:solidFill>
              </a:rPr>
              <a:t> </a:t>
            </a:r>
            <a:r>
              <a:rPr lang="en-US" sz="1600" dirty="0" err="1">
                <a:solidFill>
                  <a:schemeClr val="bg1"/>
                </a:solidFill>
              </a:rPr>
              <a:t>Tipe</a:t>
            </a:r>
            <a:r>
              <a:rPr lang="en-US" sz="1600" dirty="0">
                <a:solidFill>
                  <a:schemeClr val="bg1"/>
                </a:solidFill>
              </a:rPr>
              <a:t> Think Talk Write (TTW) </a:t>
            </a:r>
            <a:r>
              <a:rPr lang="en-US" sz="1600" dirty="0" err="1">
                <a:solidFill>
                  <a:schemeClr val="bg1"/>
                </a:solidFill>
              </a:rPr>
              <a:t>Untuk</a:t>
            </a:r>
            <a:r>
              <a:rPr lang="en-US" sz="1600" dirty="0">
                <a:solidFill>
                  <a:schemeClr val="bg1"/>
                </a:solidFill>
              </a:rPr>
              <a:t> </a:t>
            </a:r>
            <a:r>
              <a:rPr lang="en-US" sz="1600" dirty="0" err="1">
                <a:solidFill>
                  <a:schemeClr val="bg1"/>
                </a:solidFill>
              </a:rPr>
              <a:t>Meningkatkan</a:t>
            </a:r>
            <a:r>
              <a:rPr lang="en-US" sz="1600" dirty="0">
                <a:solidFill>
                  <a:schemeClr val="bg1"/>
                </a:solidFill>
              </a:rPr>
              <a:t> </a:t>
            </a:r>
            <a:r>
              <a:rPr lang="en-US" sz="1600" dirty="0" err="1">
                <a:solidFill>
                  <a:schemeClr val="bg1"/>
                </a:solidFill>
              </a:rPr>
              <a:t>Kemampuan</a:t>
            </a:r>
            <a:r>
              <a:rPr lang="en-US" sz="1600" dirty="0">
                <a:solidFill>
                  <a:schemeClr val="bg1"/>
                </a:solidFill>
              </a:rPr>
              <a:t> </a:t>
            </a:r>
            <a:r>
              <a:rPr lang="en-US" sz="1600" dirty="0" err="1">
                <a:solidFill>
                  <a:schemeClr val="bg1"/>
                </a:solidFill>
              </a:rPr>
              <a:t>Menulis</a:t>
            </a:r>
            <a:r>
              <a:rPr lang="en-US" sz="1600" dirty="0">
                <a:solidFill>
                  <a:schemeClr val="bg1"/>
                </a:solidFill>
              </a:rPr>
              <a:t> </a:t>
            </a:r>
            <a:r>
              <a:rPr lang="en-US" sz="1600" dirty="0" err="1">
                <a:solidFill>
                  <a:schemeClr val="bg1"/>
                </a:solidFill>
              </a:rPr>
              <a:t>Karangan</a:t>
            </a:r>
            <a:r>
              <a:rPr lang="en-US" sz="1600" dirty="0">
                <a:solidFill>
                  <a:schemeClr val="bg1"/>
                </a:solidFill>
              </a:rPr>
              <a:t> </a:t>
            </a:r>
            <a:r>
              <a:rPr lang="en-US" sz="1600" dirty="0" err="1">
                <a:solidFill>
                  <a:schemeClr val="bg1"/>
                </a:solidFill>
              </a:rPr>
              <a:t>Deskripsi</a:t>
            </a:r>
            <a:r>
              <a:rPr lang="en-US" sz="1600" dirty="0">
                <a:solidFill>
                  <a:schemeClr val="bg1"/>
                </a:solidFill>
              </a:rPr>
              <a:t> dan </a:t>
            </a:r>
            <a:r>
              <a:rPr lang="en-US" sz="1600" dirty="0" err="1">
                <a:solidFill>
                  <a:schemeClr val="bg1"/>
                </a:solidFill>
              </a:rPr>
              <a:t>Berpikir</a:t>
            </a:r>
            <a:r>
              <a:rPr lang="en-US" sz="1600" dirty="0">
                <a:solidFill>
                  <a:schemeClr val="bg1"/>
                </a:solidFill>
              </a:rPr>
              <a:t> </a:t>
            </a:r>
            <a:r>
              <a:rPr lang="en-US" sz="1600" dirty="0" err="1">
                <a:solidFill>
                  <a:schemeClr val="bg1"/>
                </a:solidFill>
              </a:rPr>
              <a:t>Kritis</a:t>
            </a:r>
            <a:r>
              <a:rPr lang="en-US" sz="1600" dirty="0">
                <a:solidFill>
                  <a:schemeClr val="bg1"/>
                </a:solidFill>
              </a:rPr>
              <a:t>. </a:t>
            </a:r>
            <a:r>
              <a:rPr lang="en-US" sz="1600" dirty="0" err="1">
                <a:solidFill>
                  <a:schemeClr val="bg1"/>
                </a:solidFill>
              </a:rPr>
              <a:t>Jurnal.Upi.Edu</a:t>
            </a:r>
            <a:r>
              <a:rPr lang="en-US" sz="1600" dirty="0">
                <a:solidFill>
                  <a:schemeClr val="bg1"/>
                </a:solidFill>
              </a:rPr>
              <a:t>, 2, 144– 153</a:t>
            </a:r>
          </a:p>
          <a:p>
            <a:pPr marL="0" indent="0">
              <a:buNone/>
            </a:pPr>
            <a:r>
              <a:rPr lang="en-US" sz="1600" dirty="0" err="1">
                <a:solidFill>
                  <a:schemeClr val="bg1"/>
                </a:solidFill>
              </a:rPr>
              <a:t>Sulaiman</a:t>
            </a:r>
            <a:r>
              <a:rPr lang="en-US" sz="1600" dirty="0">
                <a:solidFill>
                  <a:schemeClr val="bg1"/>
                </a:solidFill>
              </a:rPr>
              <a:t>. (2014). MODEL PEMBELAJARAN COOPERATIVE LEARNING (</a:t>
            </a:r>
            <a:r>
              <a:rPr lang="en-US" sz="1600" dirty="0" err="1">
                <a:solidFill>
                  <a:schemeClr val="bg1"/>
                </a:solidFill>
              </a:rPr>
              <a:t>Suatu</a:t>
            </a:r>
            <a:r>
              <a:rPr lang="en-US" sz="1600" dirty="0">
                <a:solidFill>
                  <a:schemeClr val="bg1"/>
                </a:solidFill>
              </a:rPr>
              <a:t> </a:t>
            </a:r>
            <a:r>
              <a:rPr lang="en-US" sz="1600" dirty="0" err="1">
                <a:solidFill>
                  <a:schemeClr val="bg1"/>
                </a:solidFill>
              </a:rPr>
              <a:t>Analisis</a:t>
            </a:r>
            <a:r>
              <a:rPr lang="en-US" sz="1600" dirty="0">
                <a:solidFill>
                  <a:schemeClr val="bg1"/>
                </a:solidFill>
              </a:rPr>
              <a:t> </a:t>
            </a:r>
            <a:r>
              <a:rPr lang="en-US" sz="1600" dirty="0" err="1">
                <a:solidFill>
                  <a:schemeClr val="bg1"/>
                </a:solidFill>
              </a:rPr>
              <a:t>Psikologis</a:t>
            </a:r>
            <a:r>
              <a:rPr lang="en-US" sz="1600" dirty="0">
                <a:solidFill>
                  <a:schemeClr val="bg1"/>
                </a:solidFill>
              </a:rPr>
              <a:t> </a:t>
            </a:r>
            <a:r>
              <a:rPr lang="en-US" sz="1600" dirty="0" err="1">
                <a:solidFill>
                  <a:schemeClr val="bg1"/>
                </a:solidFill>
              </a:rPr>
              <a:t>Dalam</a:t>
            </a:r>
            <a:r>
              <a:rPr lang="en-US" sz="1600" dirty="0">
                <a:solidFill>
                  <a:schemeClr val="bg1"/>
                </a:solidFill>
              </a:rPr>
              <a:t> </a:t>
            </a:r>
            <a:r>
              <a:rPr lang="en-US" sz="1600" dirty="0" err="1">
                <a:solidFill>
                  <a:schemeClr val="bg1"/>
                </a:solidFill>
              </a:rPr>
              <a:t>Pembelajaran</a:t>
            </a:r>
            <a:r>
              <a:rPr lang="en-US" sz="1600" dirty="0">
                <a:solidFill>
                  <a:schemeClr val="bg1"/>
                </a:solidFill>
              </a:rPr>
              <a:t>). </a:t>
            </a:r>
            <a:r>
              <a:rPr lang="en-US" sz="1600" dirty="0" err="1">
                <a:solidFill>
                  <a:schemeClr val="bg1"/>
                </a:solidFill>
              </a:rPr>
              <a:t>Visipena</a:t>
            </a:r>
            <a:r>
              <a:rPr lang="en-US" sz="1600" dirty="0">
                <a:solidFill>
                  <a:schemeClr val="bg1"/>
                </a:solidFill>
              </a:rPr>
              <a:t> Journal, 5(2), 25–35. https://doi.org/10.46244/visipena.v5i2.258 </a:t>
            </a:r>
            <a:endParaRPr lang="sv-SE" sz="1600" dirty="0">
              <a:solidFill>
                <a:schemeClr val="bg1"/>
              </a:solidFill>
            </a:endParaRPr>
          </a:p>
          <a:p>
            <a:pPr marL="0" indent="0">
              <a:buNone/>
            </a:pPr>
            <a:endParaRPr lang="en-US" sz="16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690889"/>
            <a:ext cx="9144000" cy="940248"/>
          </a:xfrm>
        </p:spPr>
        <p:txBody>
          <a:bodyPr>
            <a:normAutofit/>
          </a:bodyPr>
          <a:lstStyle/>
          <a:p>
            <a:pPr>
              <a:lnSpc>
                <a:spcPct val="100000"/>
              </a:lnSpc>
            </a:pPr>
            <a:r>
              <a:rPr lang="en-US" sz="2000" b="1" dirty="0">
                <a:solidFill>
                  <a:schemeClr val="bg1"/>
                </a:solidFill>
              </a:rPr>
              <a:t>Follow us @adfala / email : hikmahmaulani@upi.edu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TotalTime>
  <Words>1392</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The Problem of Learning Arabic Syntax for Foreign Speakers  in Elementary Schools</vt:lpstr>
      <vt:lpstr>INTRODUCTION</vt:lpstr>
      <vt:lpstr>LITERATURE REVIEW</vt:lpstr>
      <vt:lpstr>METHOD</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UPI ARAB</cp:lastModifiedBy>
  <cp:revision>6</cp:revision>
  <dcterms:created xsi:type="dcterms:W3CDTF">2023-04-14T06:04:15Z</dcterms:created>
  <dcterms:modified xsi:type="dcterms:W3CDTF">2023-07-26T04:10:38Z</dcterms:modified>
</cp:coreProperties>
</file>