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5" r:id="rId3"/>
    <p:sldId id="257" r:id="rId4"/>
    <p:sldId id="259" r:id="rId5"/>
    <p:sldId id="258" r:id="rId6"/>
    <p:sldId id="260" r:id="rId7"/>
    <p:sldId id="261" r:id="rId8"/>
    <p:sldId id="264"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6" y="1336445"/>
            <a:ext cx="11812385" cy="1349928"/>
          </a:xfrm>
        </p:spPr>
        <p:txBody>
          <a:bodyPr>
            <a:noAutofit/>
          </a:bodyPr>
          <a:lstStyle/>
          <a:p>
            <a:r>
              <a:rPr lang="en-US" sz="3200" b="1" dirty="0">
                <a:solidFill>
                  <a:schemeClr val="bg1"/>
                </a:solidFill>
                <a:latin typeface="+mn-lt"/>
                <a:cs typeface="Times New Roman" panose="02020603050405020304" pitchFamily="18" charset="0"/>
              </a:rPr>
              <a:t>EFL Listening Series Courses, </a:t>
            </a:r>
            <a:br>
              <a:rPr lang="en-US" sz="3200" b="1" dirty="0">
                <a:solidFill>
                  <a:schemeClr val="bg1"/>
                </a:solidFill>
                <a:latin typeface="+mn-lt"/>
                <a:cs typeface="Times New Roman" panose="02020603050405020304" pitchFamily="18" charset="0"/>
              </a:rPr>
            </a:br>
            <a:r>
              <a:rPr lang="en-US" sz="3200" b="1" dirty="0">
                <a:solidFill>
                  <a:schemeClr val="bg1"/>
                </a:solidFill>
                <a:latin typeface="+mn-lt"/>
                <a:cs typeface="Times New Roman" panose="02020603050405020304" pitchFamily="18" charset="0"/>
              </a:rPr>
              <a:t>do they serve unity, continuity, and sequence?: </a:t>
            </a:r>
            <a:br>
              <a:rPr lang="en-US" sz="3200" b="1" dirty="0">
                <a:solidFill>
                  <a:schemeClr val="bg1"/>
                </a:solidFill>
                <a:latin typeface="+mn-lt"/>
                <a:cs typeface="Times New Roman" panose="02020603050405020304" pitchFamily="18" charset="0"/>
              </a:rPr>
            </a:br>
            <a:r>
              <a:rPr lang="en-US" sz="3200" b="1" dirty="0">
                <a:solidFill>
                  <a:schemeClr val="bg1"/>
                </a:solidFill>
                <a:latin typeface="+mn-lt"/>
                <a:cs typeface="Times New Roman" panose="02020603050405020304" pitchFamily="18" charset="0"/>
              </a:rPr>
              <a:t>Teaching university students’ voice</a:t>
            </a:r>
          </a:p>
        </p:txBody>
      </p:sp>
      <p:sp>
        <p:nvSpPr>
          <p:cNvPr id="6" name="Subtitle 5"/>
          <p:cNvSpPr>
            <a:spLocks noGrp="1"/>
          </p:cNvSpPr>
          <p:nvPr>
            <p:ph type="subTitle" idx="1"/>
          </p:nvPr>
        </p:nvSpPr>
        <p:spPr>
          <a:xfrm>
            <a:off x="564746" y="3676542"/>
            <a:ext cx="11089177" cy="940248"/>
          </a:xfrm>
        </p:spPr>
        <p:txBody>
          <a:bodyPr>
            <a:normAutofit lnSpcReduction="10000"/>
          </a:bodyPr>
          <a:lstStyle/>
          <a:p>
            <a:pPr>
              <a:lnSpc>
                <a:spcPct val="100000"/>
              </a:lnSpc>
            </a:pPr>
            <a:r>
              <a:rPr lang="en-US" b="1" dirty="0">
                <a:solidFill>
                  <a:schemeClr val="bg1"/>
                </a:solidFill>
              </a:rPr>
              <a:t>Fazri Nur Yusuf, Suharno, Deddy Suryana, Pupung Purnawaman</a:t>
            </a:r>
          </a:p>
          <a:p>
            <a:pPr>
              <a:lnSpc>
                <a:spcPct val="100000"/>
              </a:lnSpc>
            </a:pPr>
            <a:r>
              <a:rPr lang="en-US" b="1" dirty="0">
                <a:solidFill>
                  <a:schemeClr val="bg1"/>
                </a:solidFill>
              </a:rPr>
              <a:t>Universitas Pendidikan Indonesia</a:t>
            </a:r>
          </a:p>
        </p:txBody>
      </p:sp>
      <p:sp>
        <p:nvSpPr>
          <p:cNvPr id="7" name="Title 4"/>
          <p:cNvSpPr txBox="1"/>
          <p:nvPr/>
        </p:nvSpPr>
        <p:spPr>
          <a:xfrm>
            <a:off x="1523999" y="3022895"/>
            <a:ext cx="9144000" cy="317125"/>
          </a:xfrm>
          <a:prstGeom prst="rect">
            <a:avLst/>
          </a:prstGeom>
        </p:spPr>
        <p:txBody>
          <a:bodyPr vert="horz" lIns="91440" tIns="45720" rIns="91440" bIns="45720" rtlCol="0" anchor="b">
            <a:normAutofit fontScale="95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ABS-ICOLLITE-23224</a:t>
            </a:r>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4"/>
          <p:cNvSpPr txBox="1"/>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
        <p:nvSpPr>
          <p:cNvPr id="8" name="Title 7">
            <a:extLst>
              <a:ext uri="{FF2B5EF4-FFF2-40B4-BE49-F238E27FC236}">
                <a16:creationId xmlns:a16="http://schemas.microsoft.com/office/drawing/2014/main" id="{AF957AB3-5915-79A4-E9DB-48297DE38A00}"/>
              </a:ext>
            </a:extLst>
          </p:cNvPr>
          <p:cNvSpPr>
            <a:spLocks noGrp="1"/>
          </p:cNvSpPr>
          <p:nvPr>
            <p:ph type="ctrTitle"/>
          </p:nvPr>
        </p:nvSpPr>
        <p:spPr>
          <a:xfrm>
            <a:off x="1524000" y="1786271"/>
            <a:ext cx="9144000" cy="1073888"/>
          </a:xfrm>
        </p:spPr>
        <p:txBody>
          <a:bodyPr>
            <a:normAutofit/>
          </a:bodyPr>
          <a:lstStyle/>
          <a:p>
            <a:r>
              <a:rPr lang="en-US" b="1" dirty="0">
                <a:solidFill>
                  <a:schemeClr val="bg1"/>
                </a:solidFill>
                <a:latin typeface="+mn-lt"/>
                <a:cs typeface="Times New Roman" panose="02020603050405020304" pitchFamily="18" charset="0"/>
              </a:rPr>
              <a:t>THANK YOU!</a:t>
            </a:r>
            <a:endParaRPr lang="en-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3FA2F-DB54-A8E5-2363-228CD8829DB3}"/>
              </a:ext>
            </a:extLst>
          </p:cNvPr>
          <p:cNvSpPr>
            <a:spLocks noGrp="1"/>
          </p:cNvSpPr>
          <p:nvPr>
            <p:ph type="title"/>
          </p:nvPr>
        </p:nvSpPr>
        <p:spPr/>
        <p:txBody>
          <a:bodyPr/>
          <a:lstStyle/>
          <a:p>
            <a:r>
              <a:rPr lang="en-US" dirty="0">
                <a:solidFill>
                  <a:schemeClr val="bg1"/>
                </a:solidFill>
              </a:rPr>
              <a:t>Outlines </a:t>
            </a:r>
            <a:endParaRPr lang="en-ID" dirty="0">
              <a:solidFill>
                <a:schemeClr val="bg1"/>
              </a:solidFill>
            </a:endParaRPr>
          </a:p>
        </p:txBody>
      </p:sp>
      <p:sp>
        <p:nvSpPr>
          <p:cNvPr id="3" name="Content Placeholder 2">
            <a:extLst>
              <a:ext uri="{FF2B5EF4-FFF2-40B4-BE49-F238E27FC236}">
                <a16:creationId xmlns:a16="http://schemas.microsoft.com/office/drawing/2014/main" id="{D04BB35E-1250-565E-EDB4-DDEA43BE919D}"/>
              </a:ext>
            </a:extLst>
          </p:cNvPr>
          <p:cNvSpPr>
            <a:spLocks noGrp="1"/>
          </p:cNvSpPr>
          <p:nvPr>
            <p:ph idx="1"/>
          </p:nvPr>
        </p:nvSpPr>
        <p:spPr/>
        <p:txBody>
          <a:bodyPr/>
          <a:lstStyle/>
          <a:p>
            <a:r>
              <a:rPr lang="en-US" dirty="0">
                <a:solidFill>
                  <a:schemeClr val="bg1"/>
                </a:solidFill>
              </a:rPr>
              <a:t>Introduction</a:t>
            </a:r>
          </a:p>
          <a:p>
            <a:r>
              <a:rPr lang="en-US" dirty="0">
                <a:solidFill>
                  <a:schemeClr val="bg1"/>
                </a:solidFill>
              </a:rPr>
              <a:t>Literature review</a:t>
            </a:r>
          </a:p>
          <a:p>
            <a:r>
              <a:rPr lang="en-US" dirty="0">
                <a:solidFill>
                  <a:schemeClr val="bg1"/>
                </a:solidFill>
              </a:rPr>
              <a:t>Method</a:t>
            </a:r>
          </a:p>
          <a:p>
            <a:r>
              <a:rPr lang="en-US" dirty="0">
                <a:solidFill>
                  <a:schemeClr val="bg1"/>
                </a:solidFill>
              </a:rPr>
              <a:t>Findings and discussion</a:t>
            </a:r>
          </a:p>
          <a:p>
            <a:r>
              <a:rPr lang="en-US" dirty="0">
                <a:solidFill>
                  <a:schemeClr val="bg1"/>
                </a:solidFill>
              </a:rPr>
              <a:t>Conclusion</a:t>
            </a:r>
          </a:p>
          <a:p>
            <a:endParaRPr lang="en-ID" dirty="0">
              <a:solidFill>
                <a:schemeClr val="bg1"/>
              </a:solidFill>
            </a:endParaRPr>
          </a:p>
        </p:txBody>
      </p:sp>
    </p:spTree>
    <p:extLst>
      <p:ext uri="{BB962C8B-B14F-4D97-AF65-F5344CB8AC3E}">
        <p14:creationId xmlns:p14="http://schemas.microsoft.com/office/powerpoint/2010/main" val="754755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754372"/>
            <a:ext cx="10956744" cy="3973618"/>
          </a:xfrm>
        </p:spPr>
        <p:txBody>
          <a:bodyPr>
            <a:normAutofit/>
          </a:bodyPr>
          <a:lstStyle/>
          <a:p>
            <a:r>
              <a:rPr lang="en-US" dirty="0">
                <a:solidFill>
                  <a:schemeClr val="bg1"/>
                </a:solidFill>
              </a:rPr>
              <a:t>Listening course: important but neglected</a:t>
            </a:r>
          </a:p>
          <a:p>
            <a:r>
              <a:rPr lang="en-US" dirty="0">
                <a:solidFill>
                  <a:schemeClr val="bg1"/>
                </a:solidFill>
              </a:rPr>
              <a:t>Taken for granted: “just listen and I know it”</a:t>
            </a:r>
          </a:p>
          <a:p>
            <a:r>
              <a:rPr lang="en-US" dirty="0">
                <a:solidFill>
                  <a:schemeClr val="bg1"/>
                </a:solidFill>
              </a:rPr>
              <a:t>Support other skills especially speaking but in fact not necessarily so; on pronunciation, fluency, content, and vocabulary</a:t>
            </a:r>
          </a:p>
          <a:p>
            <a:r>
              <a:rPr lang="en-US" dirty="0">
                <a:solidFill>
                  <a:schemeClr val="bg1"/>
                </a:solidFill>
              </a:rPr>
              <a:t>Less focus on grammar and listening strategy</a:t>
            </a:r>
          </a:p>
          <a:p>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1" y="1754372"/>
            <a:ext cx="11052437" cy="3973618"/>
          </a:xfrm>
        </p:spPr>
        <p:txBody>
          <a:bodyPr>
            <a:noAutofit/>
          </a:bodyPr>
          <a:lstStyle/>
          <a:p>
            <a:pPr marL="0" algn="just">
              <a:spcBef>
                <a:spcPts val="0"/>
              </a:spcBef>
            </a:pPr>
            <a:r>
              <a:rPr lang="en-US" sz="2200" dirty="0">
                <a:solidFill>
                  <a:schemeClr val="bg1"/>
                </a:solidFill>
                <a:effectLst/>
                <a:ea typeface="宋体" panose="02010600030101010101" pitchFamily="2" charset="-122"/>
              </a:rPr>
              <a:t>an integral part of the curriculum at the undergraduate level (</a:t>
            </a:r>
            <a:r>
              <a:rPr lang="en-ID" sz="2200" dirty="0">
                <a:solidFill>
                  <a:schemeClr val="bg1"/>
                </a:solidFill>
                <a:effectLst/>
                <a:ea typeface="宋体" panose="02010600030101010101" pitchFamily="2" charset="-122"/>
              </a:rPr>
              <a:t>Ferrari-Bridgers et al.</a:t>
            </a:r>
            <a:r>
              <a:rPr lang="en-US" sz="2200" dirty="0">
                <a:solidFill>
                  <a:schemeClr val="bg1"/>
                </a:solidFill>
                <a:effectLst/>
                <a:ea typeface="宋体" panose="02010600030101010101" pitchFamily="2" charset="-122"/>
              </a:rPr>
              <a:t>, 2017; </a:t>
            </a:r>
            <a:r>
              <a:rPr lang="en-ID" sz="2200" dirty="0">
                <a:solidFill>
                  <a:schemeClr val="bg1"/>
                </a:solidFill>
                <a:effectLst/>
                <a:ea typeface="宋体" panose="02010600030101010101" pitchFamily="2" charset="-122"/>
              </a:rPr>
              <a:t>Chou, 2013</a:t>
            </a:r>
            <a:r>
              <a:rPr lang="en-US" sz="2200" dirty="0">
                <a:solidFill>
                  <a:schemeClr val="bg1"/>
                </a:solidFill>
                <a:effectLst/>
                <a:ea typeface="宋体" panose="02010600030101010101" pitchFamily="2" charset="-122"/>
              </a:rPr>
              <a:t>)</a:t>
            </a:r>
          </a:p>
          <a:p>
            <a:pPr marL="0" algn="just">
              <a:spcBef>
                <a:spcPts val="0"/>
              </a:spcBef>
            </a:pPr>
            <a:r>
              <a:rPr lang="en-US" sz="2200" dirty="0">
                <a:solidFill>
                  <a:schemeClr val="bg1"/>
                </a:solidFill>
                <a:ea typeface="宋体" panose="02010600030101010101" pitchFamily="2" charset="-122"/>
              </a:rPr>
              <a:t>serves a critical communication competency, in the oral communication course in the general education curriculum (</a:t>
            </a:r>
            <a:r>
              <a:rPr lang="en-ID" sz="2200" dirty="0" err="1">
                <a:solidFill>
                  <a:schemeClr val="bg1"/>
                </a:solidFill>
                <a:ea typeface="宋体" panose="02010600030101010101" pitchFamily="2" charset="-122"/>
              </a:rPr>
              <a:t>Wolvin</a:t>
            </a:r>
            <a:r>
              <a:rPr lang="en-ID" sz="2200" dirty="0">
                <a:solidFill>
                  <a:schemeClr val="bg1"/>
                </a:solidFill>
                <a:ea typeface="宋体" panose="02010600030101010101" pitchFamily="2" charset="-122"/>
              </a:rPr>
              <a:t>, 2012)</a:t>
            </a:r>
          </a:p>
          <a:p>
            <a:pPr marL="0" algn="just">
              <a:spcBef>
                <a:spcPts val="0"/>
              </a:spcBef>
            </a:pPr>
            <a:r>
              <a:rPr lang="en-US" sz="2200" dirty="0">
                <a:solidFill>
                  <a:schemeClr val="bg1"/>
                </a:solidFill>
                <a:latin typeface="Calibri" panose="020F0502020204030204" pitchFamily="34" charset="0"/>
                <a:ea typeface="宋体" panose="02010600030101010101" pitchFamily="2" charset="-122"/>
              </a:rPr>
              <a:t>the most basic and most important link in the whole teaching system (</a:t>
            </a:r>
            <a:r>
              <a:rPr lang="fi-FI" sz="2200" dirty="0">
                <a:solidFill>
                  <a:schemeClr val="bg1"/>
                </a:solidFill>
                <a:latin typeface="Calibri" panose="020F0502020204030204" pitchFamily="34" charset="0"/>
                <a:ea typeface="宋体" panose="02010600030101010101" pitchFamily="2" charset="-122"/>
              </a:rPr>
              <a:t>Wu &amp; Sun, 2022)</a:t>
            </a:r>
          </a:p>
          <a:p>
            <a:pPr marL="0" algn="just">
              <a:spcBef>
                <a:spcPts val="0"/>
              </a:spcBef>
            </a:pPr>
            <a:r>
              <a:rPr lang="en-US" sz="2200" dirty="0">
                <a:solidFill>
                  <a:schemeClr val="bg1"/>
                </a:solidFill>
                <a:effectLst/>
                <a:ea typeface="宋体" panose="02010600030101010101" pitchFamily="2" charset="-122"/>
              </a:rPr>
              <a:t>introduces authentic listening materials to EFL learners at pre- intermediate proficiency level  (</a:t>
            </a:r>
            <a:r>
              <a:rPr lang="en-ID" sz="2200" dirty="0" err="1">
                <a:solidFill>
                  <a:schemeClr val="bg1"/>
                </a:solidFill>
                <a:effectLst/>
                <a:ea typeface="宋体" panose="02010600030101010101" pitchFamily="2" charset="-122"/>
              </a:rPr>
              <a:t>Zhafarghandi</a:t>
            </a:r>
            <a:r>
              <a:rPr lang="en-ID" sz="2200" dirty="0">
                <a:solidFill>
                  <a:schemeClr val="bg1"/>
                </a:solidFill>
                <a:effectLst/>
                <a:ea typeface="宋体" panose="02010600030101010101" pitchFamily="2" charset="-122"/>
              </a:rPr>
              <a:t> et al.,</a:t>
            </a:r>
            <a:r>
              <a:rPr lang="en-US" sz="2200" dirty="0">
                <a:solidFill>
                  <a:schemeClr val="bg1"/>
                </a:solidFill>
                <a:effectLst/>
                <a:ea typeface="宋体" panose="02010600030101010101" pitchFamily="2" charset="-122"/>
              </a:rPr>
              <a:t> 2014) and the training of listening strategies into the normal classroom English teaching ( Bei </a:t>
            </a:r>
            <a:r>
              <a:rPr lang="en-ID" sz="2200" dirty="0">
                <a:solidFill>
                  <a:schemeClr val="bg1"/>
                </a:solidFill>
                <a:effectLst/>
                <a:ea typeface="宋体" panose="02010600030101010101" pitchFamily="2" charset="-122"/>
              </a:rPr>
              <a:t>&amp; Xin-</a:t>
            </a:r>
            <a:r>
              <a:rPr lang="en-ID" sz="2200" dirty="0" err="1">
                <a:solidFill>
                  <a:schemeClr val="bg1"/>
                </a:solidFill>
                <a:effectLst/>
                <a:ea typeface="宋体" panose="02010600030101010101" pitchFamily="2" charset="-122"/>
              </a:rPr>
              <a:t>guang</a:t>
            </a:r>
            <a:r>
              <a:rPr lang="en-ID" sz="2200" dirty="0">
                <a:solidFill>
                  <a:schemeClr val="bg1"/>
                </a:solidFill>
                <a:effectLst/>
                <a:ea typeface="宋体" panose="02010600030101010101" pitchFamily="2" charset="-122"/>
              </a:rPr>
              <a:t>, </a:t>
            </a:r>
            <a:r>
              <a:rPr lang="en-US" sz="2200" dirty="0">
                <a:solidFill>
                  <a:schemeClr val="bg1"/>
                </a:solidFill>
                <a:effectLst/>
                <a:ea typeface="宋体" panose="02010600030101010101" pitchFamily="2" charset="-122"/>
              </a:rPr>
              <a:t>2017)</a:t>
            </a:r>
          </a:p>
          <a:p>
            <a:pPr marL="0" algn="just">
              <a:spcBef>
                <a:spcPts val="0"/>
              </a:spcBef>
            </a:pPr>
            <a:r>
              <a:rPr lang="en-US" sz="2200" dirty="0">
                <a:solidFill>
                  <a:schemeClr val="bg1"/>
                </a:solidFill>
                <a:latin typeface="Calibri" panose="020F0502020204030204" pitchFamily="34" charset="0"/>
                <a:ea typeface="宋体" panose="02010600030101010101" pitchFamily="2" charset="-122"/>
              </a:rPr>
              <a:t>EFL students in English teacher education programs have difficulty with all three phases of listening, particularly perception, which negatively impacts their listening skills and highlights the need for improved course design and teaching strategies (</a:t>
            </a:r>
            <a:r>
              <a:rPr lang="en-ID" sz="2200" dirty="0">
                <a:solidFill>
                  <a:schemeClr val="bg1"/>
                </a:solidFill>
                <a:latin typeface="Calibri" panose="020F0502020204030204" pitchFamily="34" charset="0"/>
                <a:ea typeface="宋体" panose="02010600030101010101" pitchFamily="2" charset="-122"/>
              </a:rPr>
              <a:t>Zur, 2020)</a:t>
            </a:r>
            <a:endParaRPr lang="en-ID" sz="2200" dirty="0">
              <a:solidFill>
                <a:schemeClr val="bg1"/>
              </a:solidFill>
              <a:latin typeface="Times New Roman" panose="02020603050405020304" pitchFamily="18" charset="0"/>
              <a:ea typeface="宋体" panose="02010600030101010101" pitchFamily="2" charset="-122"/>
            </a:endParaRPr>
          </a:p>
          <a:p>
            <a:pPr marL="0" algn="just">
              <a:spcBef>
                <a:spcPts val="0"/>
              </a:spcBef>
            </a:pPr>
            <a:r>
              <a:rPr lang="en-US" sz="2200" dirty="0">
                <a:solidFill>
                  <a:schemeClr val="bg1"/>
                </a:solidFill>
                <a:effectLst/>
                <a:ea typeface="宋体" panose="02010600030101010101" pitchFamily="2" charset="-122"/>
              </a:rPr>
              <a:t>enhances students' awareness of their listening inadequacies, resulting in more realistic appraisals of their listening competencies, but limited impact (Ford et al, 2000)</a:t>
            </a:r>
          </a:p>
          <a:p>
            <a:pPr marL="0" algn="just">
              <a:spcBef>
                <a:spcPts val="0"/>
              </a:spcBef>
            </a:pPr>
            <a:endParaRPr lang="en-US" sz="2200" dirty="0">
              <a:solidFill>
                <a:schemeClr val="bg1"/>
              </a:solidFill>
              <a:effectLst/>
              <a:latin typeface="Times New Roman" panose="02020603050405020304" pitchFamily="18" charset="0"/>
              <a:ea typeface="宋体" panose="02010600030101010101" pitchFamily="2" charset="-122"/>
            </a:endParaRPr>
          </a:p>
          <a:p>
            <a:pPr marL="0" algn="just">
              <a:spcBef>
                <a:spcPts val="0"/>
              </a:spcBef>
            </a:pPr>
            <a:endParaRPr lang="en-US" sz="2200" dirty="0">
              <a:solidFill>
                <a:schemeClr val="bg1"/>
              </a:solidFill>
              <a:effectLst/>
              <a:ea typeface="宋体" panose="02010600030101010101" pitchFamily="2" charset="-122"/>
            </a:endParaRPr>
          </a:p>
          <a:p>
            <a:pPr marL="0" algn="just">
              <a:spcBef>
                <a:spcPts val="0"/>
              </a:spcBef>
            </a:pPr>
            <a:endParaRPr lang="en-US" sz="2200" dirty="0">
              <a:solidFill>
                <a:schemeClr val="bg1"/>
              </a:solidFill>
              <a:effectLst/>
              <a:ea typeface="宋体" panose="02010600030101010101" pitchFamily="2" charset="-122"/>
            </a:endParaRPr>
          </a:p>
          <a:p>
            <a:pPr marL="0" algn="just">
              <a:spcBef>
                <a:spcPts val="0"/>
              </a:spcBef>
            </a:pPr>
            <a:endParaRPr lang="en-US" sz="2200" dirty="0">
              <a:solidFill>
                <a:schemeClr val="bg1"/>
              </a:solidFill>
              <a:effectLst/>
              <a:ea typeface="宋体" panose="02010600030101010101" pitchFamily="2" charset="-122"/>
            </a:endParaRPr>
          </a:p>
          <a:p>
            <a:pPr marL="0" algn="just">
              <a:spcBef>
                <a:spcPts val="0"/>
              </a:spcBef>
            </a:pPr>
            <a:endParaRPr lang="en-US" sz="2200" dirty="0">
              <a:solidFill>
                <a:schemeClr val="bg1"/>
              </a:solidFill>
              <a:effectLst/>
              <a:ea typeface="宋体" panose="02010600030101010101" pitchFamily="2" charset="-122"/>
            </a:endParaRPr>
          </a:p>
          <a:p>
            <a:pPr marL="0" algn="just">
              <a:spcBef>
                <a:spcPts val="0"/>
              </a:spcBef>
            </a:pPr>
            <a:endParaRPr lang="en-US" sz="2200" dirty="0">
              <a:solidFill>
                <a:schemeClr val="bg1"/>
              </a:solidFill>
              <a:effectLst/>
              <a:ea typeface="宋体" panose="02010600030101010101" pitchFamily="2" charset="-122"/>
            </a:endParaRPr>
          </a:p>
          <a:p>
            <a:pPr marL="0" algn="just">
              <a:spcBef>
                <a:spcPts val="0"/>
              </a:spcBef>
            </a:pPr>
            <a:endParaRPr lang="en-US" sz="2200" dirty="0">
              <a:solidFill>
                <a:schemeClr val="bg1"/>
              </a:solidFill>
              <a:effectLst/>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786270"/>
            <a:ext cx="11041804" cy="3941720"/>
          </a:xfrm>
        </p:spPr>
        <p:txBody>
          <a:bodyPr>
            <a:normAutofit/>
          </a:bodyPr>
          <a:lstStyle/>
          <a:p>
            <a:pPr marL="0" marR="0" algn="l">
              <a:spcBef>
                <a:spcPts val="0"/>
              </a:spcBef>
              <a:spcAft>
                <a:spcPts val="0"/>
              </a:spcAft>
            </a:pPr>
            <a:r>
              <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Design: a qualitative case study (a preliminary study)</a:t>
            </a:r>
          </a:p>
          <a:p>
            <a:pPr marL="0" marR="0" algn="l">
              <a:spcBef>
                <a:spcPts val="0"/>
              </a:spcBef>
              <a:spcAft>
                <a:spcPts val="0"/>
              </a:spcAft>
            </a:pPr>
            <a:r>
              <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Participants and data collection: </a:t>
            </a:r>
            <a:r>
              <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Likert-scale surveys to be completed by 200 students, while the open-ended interviews to be administered by 20 students</a:t>
            </a:r>
          </a:p>
          <a:p>
            <a:pPr marL="0" marR="0" algn="l">
              <a:spcBef>
                <a:spcPts val="0"/>
              </a:spcBef>
              <a:spcAft>
                <a:spcPts val="0"/>
              </a:spcAft>
            </a:pPr>
            <a:r>
              <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Data analysis: </a:t>
            </a:r>
            <a:r>
              <a:rPr lang="en-US" dirty="0" err="1">
                <a:solidFill>
                  <a:schemeClr val="bg1"/>
                </a:solidFill>
                <a:latin typeface="Calibri" panose="020F0502020204030204" pitchFamily="34" charset="0"/>
                <a:ea typeface="Times New Roman" panose="02020603050405020304" pitchFamily="18" charset="0"/>
                <a:cs typeface="Times New Roman" panose="02020603050405020304" pitchFamily="18" charset="0"/>
              </a:rPr>
              <a:t>Taba</a:t>
            </a:r>
            <a:r>
              <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Model</a:t>
            </a:r>
            <a:endPar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endPar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FINDINGS AND DISCUSSION (tentative, 2)</a:t>
            </a:r>
          </a:p>
        </p:txBody>
      </p:sp>
      <p:sp>
        <p:nvSpPr>
          <p:cNvPr id="5" name="Content Placeholder 4"/>
          <p:cNvSpPr>
            <a:spLocks noGrp="1"/>
          </p:cNvSpPr>
          <p:nvPr>
            <p:ph idx="1"/>
          </p:nvPr>
        </p:nvSpPr>
        <p:spPr>
          <a:xfrm>
            <a:off x="579581" y="1733106"/>
            <a:ext cx="11105599" cy="3994883"/>
          </a:xfrm>
        </p:spPr>
        <p:txBody>
          <a:bodyPr>
            <a:normAutofit/>
          </a:bodyPr>
          <a:lstStyle/>
          <a:p>
            <a:pPr marL="0">
              <a:spcBef>
                <a:spcPts val="0"/>
              </a:spcBef>
            </a:pPr>
            <a:r>
              <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students experienced: the listening series courses as extremely beneficial for their language development and cultural knowledge</a:t>
            </a:r>
          </a:p>
          <a:p>
            <a:pPr marL="0">
              <a:spcBef>
                <a:spcPts val="0"/>
              </a:spcBef>
            </a:pPr>
            <a:r>
              <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enhances comprehension skills and extended their exposure to multiple points of view</a:t>
            </a:r>
          </a:p>
          <a:p>
            <a:pPr marL="0">
              <a:spcBef>
                <a:spcPts val="0"/>
              </a:spcBef>
            </a:pPr>
            <a:r>
              <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provides the wide selection of listening options such as podcasts, TED Talks, YouTube, and audio recordings</a:t>
            </a:r>
          </a:p>
          <a:p>
            <a:pPr marL="0">
              <a:spcBef>
                <a:spcPts val="0"/>
              </a:spcBef>
            </a:pPr>
            <a:r>
              <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the majority reported an improved capacity to communicate effectively in English</a:t>
            </a:r>
          </a:p>
          <a:p>
            <a:pPr marL="0">
              <a:spcBef>
                <a:spcPts val="0"/>
              </a:spcBef>
            </a:pPr>
            <a:endPar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endPar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ID="2" presetClass="entr" presetSubtype="8" fill="hold" grpId="0" nodeType="after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50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3" dur="5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2" presetClass="entr" presetSubtype="8" fill="hold" grpId="0" nodeType="after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8" dur="5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0"/>
                            </p:stCondLst>
                            <p:childTnLst>
                              <p:par>
                                <p:cTn id="20" presetID="2" presetClass="entr" presetSubtype="8" fill="hold" grpId="0" nodeType="after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additive="base">
                                        <p:cTn id="22" dur="50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3" dur="50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FINDINGS AND DISCUSSION (tentative, 2)</a:t>
            </a:r>
          </a:p>
        </p:txBody>
      </p:sp>
      <p:sp>
        <p:nvSpPr>
          <p:cNvPr id="5" name="Content Placeholder 4"/>
          <p:cNvSpPr>
            <a:spLocks noGrp="1"/>
          </p:cNvSpPr>
          <p:nvPr>
            <p:ph idx="1"/>
          </p:nvPr>
        </p:nvSpPr>
        <p:spPr>
          <a:xfrm>
            <a:off x="579582" y="1765004"/>
            <a:ext cx="10999274" cy="3962985"/>
          </a:xfrm>
        </p:spPr>
        <p:txBody>
          <a:bodyPr>
            <a:normAutofit/>
          </a:bodyPr>
          <a:lstStyle/>
          <a:p>
            <a:pPr marL="0" marR="0" algn="l">
              <a:spcBef>
                <a:spcPts val="0"/>
              </a:spcBef>
              <a:spcAft>
                <a:spcPts val="0"/>
              </a:spcAft>
            </a:pPr>
            <a:r>
              <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 need for more interactive and engaging activities</a:t>
            </a:r>
          </a:p>
          <a:p>
            <a:pPr marL="0" marR="0" algn="l">
              <a:spcBef>
                <a:spcPts val="0"/>
              </a:spcBef>
              <a:spcAft>
                <a:spcPts val="0"/>
              </a:spcAft>
            </a:pPr>
            <a:r>
              <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possibilities for collaboration among classmates and discussions</a:t>
            </a:r>
          </a:p>
          <a:p>
            <a:pPr marL="0" marR="0" algn="l">
              <a:spcBef>
                <a:spcPts val="0"/>
              </a:spcBef>
              <a:spcAft>
                <a:spcPts val="0"/>
              </a:spcAft>
            </a:pPr>
            <a:r>
              <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highlights the importance of more effective instructions and advice in order to maximize learning results</a:t>
            </a:r>
          </a:p>
          <a:p>
            <a:pPr marL="0" marR="0" algn="l">
              <a:spcBef>
                <a:spcPts val="0"/>
              </a:spcBef>
              <a:spcAft>
                <a:spcPts val="0"/>
              </a:spcAft>
            </a:pPr>
            <a:endPar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endPar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3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2" presetClass="entr" presetSubtype="8" fill="hold" grpId="0" nodeType="after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30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3" dur="3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2" presetClass="entr" presetSubtype="8" fill="hold" grpId="0" nodeType="after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3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8" dur="3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 (tentative)</a:t>
            </a:r>
          </a:p>
        </p:txBody>
      </p:sp>
      <p:sp>
        <p:nvSpPr>
          <p:cNvPr id="5" name="Content Placeholder 4"/>
          <p:cNvSpPr>
            <a:spLocks noGrp="1"/>
          </p:cNvSpPr>
          <p:nvPr>
            <p:ph idx="1"/>
          </p:nvPr>
        </p:nvSpPr>
        <p:spPr>
          <a:xfrm>
            <a:off x="579581" y="1765004"/>
            <a:ext cx="10978009" cy="3962985"/>
          </a:xfrm>
        </p:spPr>
        <p:txBody>
          <a:bodyPr>
            <a:normAutofit/>
          </a:bodyPr>
          <a:lstStyle/>
          <a:p>
            <a:pPr marL="0" marR="0" algn="l">
              <a:spcBef>
                <a:spcPts val="0"/>
              </a:spcBef>
              <a:spcAft>
                <a:spcPts val="0"/>
              </a:spcAft>
            </a:pPr>
            <a:r>
              <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 sufficient </a:t>
            </a:r>
            <a:r>
              <a:rPr lang="en-US" sz="2800" dirty="0">
                <a:solidFill>
                  <a:schemeClr val="bg1"/>
                </a:solidFill>
                <a:latin typeface="+mn-lt"/>
                <a:cs typeface="Times New Roman" panose="02020603050405020304" pitchFamily="18" charset="0"/>
              </a:rPr>
              <a:t>unity to promote communication skills</a:t>
            </a:r>
          </a:p>
          <a:p>
            <a:pPr marL="0" marR="0" algn="l">
              <a:spcBef>
                <a:spcPts val="0"/>
              </a:spcBef>
              <a:spcAft>
                <a:spcPts val="0"/>
              </a:spcAft>
            </a:pPr>
            <a:r>
              <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 need for more</a:t>
            </a:r>
            <a:r>
              <a:rPr lang="en-US" sz="2800" dirty="0">
                <a:solidFill>
                  <a:schemeClr val="bg1"/>
                </a:solidFill>
                <a:latin typeface="+mn-lt"/>
                <a:cs typeface="Times New Roman" panose="02020603050405020304" pitchFamily="18" charset="0"/>
              </a:rPr>
              <a:t> continuity and sequence</a:t>
            </a:r>
            <a:r>
              <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supported by  interactive and engaging activities, collaboration among classmates and discussions, and more effective instructions and advice in order to maximize learning results</a:t>
            </a:r>
          </a:p>
          <a:p>
            <a:pPr marL="0" marR="0" algn="l">
              <a:spcBef>
                <a:spcPts val="0"/>
              </a:spcBef>
              <a:spcAft>
                <a:spcPts val="0"/>
              </a:spcAft>
            </a:pPr>
            <a:endPar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l">
              <a:spcBef>
                <a:spcPts val="0"/>
              </a:spcBef>
              <a:spcAft>
                <a:spcPts val="0"/>
              </a:spcAft>
            </a:pPr>
            <a:endPar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636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3000"/>
                                        <p:tgtEl>
                                          <p:spTgt spid="5">
                                            <p:txEl>
                                              <p:pRg st="0" end="0"/>
                                            </p:txEl>
                                          </p:spTgt>
                                        </p:tgtEl>
                                      </p:cBhvr>
                                    </p:animEffect>
                                    <p:anim calcmode="lin" valueType="num">
                                      <p:cBhvr>
                                        <p:cTn id="8" dur="3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42" presetClass="entr" presetSubtype="0" fill="hold" grpId="0"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3000"/>
                                        <p:tgtEl>
                                          <p:spTgt spid="5">
                                            <p:txEl>
                                              <p:pRg st="1" end="1"/>
                                            </p:txEl>
                                          </p:spTgt>
                                        </p:tgtEl>
                                      </p:cBhvr>
                                    </p:animEffect>
                                    <p:anim calcmode="lin" valueType="num">
                                      <p:cBhvr>
                                        <p:cTn id="14" dur="3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3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1" y="1376651"/>
            <a:ext cx="11032837" cy="5002883"/>
          </a:xfrm>
        </p:spPr>
        <p:txBody>
          <a:bodyPr>
            <a:noAutofit/>
          </a:bodyPr>
          <a:lstStyle/>
          <a:p>
            <a:pPr marL="361950" indent="-361950">
              <a:buNone/>
            </a:pPr>
            <a:r>
              <a:rPr lang="en-ID" sz="1800" dirty="0" err="1">
                <a:solidFill>
                  <a:schemeClr val="bg1"/>
                </a:solidFill>
                <a:latin typeface="+mj-lt"/>
              </a:rPr>
              <a:t>Abdusattorovna</a:t>
            </a:r>
            <a:r>
              <a:rPr lang="en-ID" sz="1800" dirty="0">
                <a:solidFill>
                  <a:schemeClr val="bg1"/>
                </a:solidFill>
                <a:latin typeface="+mj-lt"/>
              </a:rPr>
              <a:t>, F. S., &amp; </a:t>
            </a:r>
            <a:r>
              <a:rPr lang="en-ID" sz="1800" dirty="0" err="1">
                <a:solidFill>
                  <a:schemeClr val="bg1"/>
                </a:solidFill>
                <a:latin typeface="+mj-lt"/>
              </a:rPr>
              <a:t>Ajikulloevna</a:t>
            </a:r>
            <a:r>
              <a:rPr lang="en-ID" sz="1800" dirty="0">
                <a:solidFill>
                  <a:schemeClr val="bg1"/>
                </a:solidFill>
                <a:latin typeface="+mj-lt"/>
              </a:rPr>
              <a:t>, K. G. (2023). Models of curriculum development according to Ralph w. Tyler and Hilda </a:t>
            </a:r>
            <a:r>
              <a:rPr lang="en-ID" sz="1800" dirty="0" err="1">
                <a:solidFill>
                  <a:schemeClr val="bg1"/>
                </a:solidFill>
                <a:latin typeface="+mj-lt"/>
              </a:rPr>
              <a:t>Taba</a:t>
            </a:r>
            <a:r>
              <a:rPr lang="en-ID" sz="1800" dirty="0">
                <a:solidFill>
                  <a:schemeClr val="bg1"/>
                </a:solidFill>
                <a:latin typeface="+mj-lt"/>
              </a:rPr>
              <a:t> (1902 1967), An architect, a curriculum theorist, a curriculum reformer, and a teacher educator. </a:t>
            </a:r>
            <a:r>
              <a:rPr lang="en-ID" sz="1800" i="1" dirty="0">
                <a:solidFill>
                  <a:schemeClr val="bg1"/>
                </a:solidFill>
                <a:latin typeface="+mj-lt"/>
              </a:rPr>
              <a:t>Endless light in science</a:t>
            </a:r>
            <a:r>
              <a:rPr lang="en-ID" sz="1800" dirty="0">
                <a:solidFill>
                  <a:schemeClr val="bg1"/>
                </a:solidFill>
                <a:latin typeface="+mj-lt"/>
              </a:rPr>
              <a:t>, (</a:t>
            </a:r>
            <a:r>
              <a:rPr lang="az-Cyrl-AZ" sz="1800" dirty="0">
                <a:solidFill>
                  <a:schemeClr val="bg1"/>
                </a:solidFill>
                <a:latin typeface="+mj-lt"/>
              </a:rPr>
              <a:t>Май), 381-390. </a:t>
            </a:r>
            <a:endParaRPr lang="en-US" sz="1800" dirty="0">
              <a:solidFill>
                <a:schemeClr val="bg1"/>
              </a:solidFill>
              <a:latin typeface="+mj-lt"/>
            </a:endParaRPr>
          </a:p>
          <a:p>
            <a:pPr marL="361950" indent="-361950">
              <a:buNone/>
            </a:pPr>
            <a:r>
              <a:rPr lang="en-US" sz="1800" dirty="0">
                <a:solidFill>
                  <a:schemeClr val="bg1"/>
                </a:solidFill>
                <a:effectLst/>
                <a:latin typeface="+mj-lt"/>
                <a:ea typeface="宋体" panose="02010600030101010101" pitchFamily="2" charset="-122"/>
              </a:rPr>
              <a:t>Bei, Z., &amp; Xin-</a:t>
            </a:r>
            <a:r>
              <a:rPr lang="en-US" sz="1800" dirty="0" err="1">
                <a:solidFill>
                  <a:schemeClr val="bg1"/>
                </a:solidFill>
                <a:effectLst/>
                <a:latin typeface="+mj-lt"/>
                <a:ea typeface="宋体" panose="02010600030101010101" pitchFamily="2" charset="-122"/>
              </a:rPr>
              <a:t>guang</a:t>
            </a:r>
            <a:r>
              <a:rPr lang="en-US" sz="1800" dirty="0">
                <a:solidFill>
                  <a:schemeClr val="bg1"/>
                </a:solidFill>
                <a:effectLst/>
                <a:latin typeface="+mj-lt"/>
                <a:ea typeface="宋体" panose="02010600030101010101" pitchFamily="2" charset="-122"/>
              </a:rPr>
              <a:t>, S. (2017). A Study of Chinese College Students’ English Listening Strategies. Advances in Social Sciences Research Journal, 4. https://doi.org/10.14738/ASSRJ.42.2619.</a:t>
            </a:r>
          </a:p>
          <a:p>
            <a:pPr marL="361950" indent="-361950">
              <a:buNone/>
            </a:pPr>
            <a:r>
              <a:rPr lang="en-US" sz="1800" dirty="0">
                <a:solidFill>
                  <a:schemeClr val="bg1"/>
                </a:solidFill>
                <a:effectLst/>
                <a:latin typeface="+mj-lt"/>
                <a:ea typeface="宋体" panose="02010600030101010101" pitchFamily="2" charset="-122"/>
              </a:rPr>
              <a:t>Ford, W., </a:t>
            </a:r>
            <a:r>
              <a:rPr lang="en-US" sz="1800" dirty="0" err="1">
                <a:solidFill>
                  <a:schemeClr val="bg1"/>
                </a:solidFill>
                <a:effectLst/>
                <a:latin typeface="+mj-lt"/>
                <a:ea typeface="宋体" panose="02010600030101010101" pitchFamily="2" charset="-122"/>
              </a:rPr>
              <a:t>Wolvin</a:t>
            </a:r>
            <a:r>
              <a:rPr lang="en-US" sz="1800" dirty="0">
                <a:solidFill>
                  <a:schemeClr val="bg1"/>
                </a:solidFill>
                <a:effectLst/>
                <a:latin typeface="+mj-lt"/>
                <a:ea typeface="宋体" panose="02010600030101010101" pitchFamily="2" charset="-122"/>
              </a:rPr>
              <a:t>, A., &amp; Chung, S. (2000). Students' Self-Perceived Listening Competencies in the Basic Speech Communication Course. International Journal of Listening, 14, 1 - 13. https://doi.org/10.1080/10904018.2000.10499032.</a:t>
            </a:r>
          </a:p>
          <a:p>
            <a:pPr marL="361950" indent="-361950">
              <a:buNone/>
            </a:pPr>
            <a:r>
              <a:rPr lang="en-US" sz="1800" dirty="0" err="1">
                <a:solidFill>
                  <a:schemeClr val="bg1"/>
                </a:solidFill>
                <a:effectLst/>
                <a:latin typeface="+mj-lt"/>
                <a:ea typeface="宋体" panose="02010600030101010101" pitchFamily="2" charset="-122"/>
              </a:rPr>
              <a:t>Wolvin</a:t>
            </a:r>
            <a:r>
              <a:rPr lang="en-US" sz="1800" dirty="0">
                <a:solidFill>
                  <a:schemeClr val="bg1"/>
                </a:solidFill>
                <a:effectLst/>
                <a:latin typeface="+mj-lt"/>
                <a:ea typeface="宋体" panose="02010600030101010101" pitchFamily="2" charset="-122"/>
              </a:rPr>
              <a:t>, A. (2012). Listening in the General Education Curriculum. International Journal of Listening, 26, 122 - 128. https://doi.org/10.1080/10904018.2012.678201.</a:t>
            </a:r>
          </a:p>
          <a:p>
            <a:pPr marL="361950" indent="-361950">
              <a:buNone/>
            </a:pPr>
            <a:r>
              <a:rPr lang="en-US" sz="1800" dirty="0">
                <a:solidFill>
                  <a:schemeClr val="bg1"/>
                </a:solidFill>
                <a:effectLst/>
                <a:latin typeface="+mj-lt"/>
                <a:ea typeface="宋体" panose="02010600030101010101" pitchFamily="2" charset="-122"/>
              </a:rPr>
              <a:t>Wu, D., &amp; Sun, L. (2022). Status Quo and Countermeasures of College English Listening Teaching in the New Multimedia Environment. Security and Communication Networks. https://doi.org/10.1155/2022/6874552.</a:t>
            </a:r>
          </a:p>
          <a:p>
            <a:pPr marL="361950" indent="-361950">
              <a:buNone/>
            </a:pPr>
            <a:r>
              <a:rPr lang="en-US" sz="1800" dirty="0" err="1">
                <a:solidFill>
                  <a:schemeClr val="bg1"/>
                </a:solidFill>
                <a:effectLst/>
                <a:latin typeface="+mj-lt"/>
                <a:ea typeface="宋体" panose="02010600030101010101" pitchFamily="2" charset="-122"/>
              </a:rPr>
              <a:t>Zhafarghandi</a:t>
            </a:r>
            <a:r>
              <a:rPr lang="en-US" sz="1800" dirty="0">
                <a:solidFill>
                  <a:schemeClr val="bg1"/>
                </a:solidFill>
                <a:effectLst/>
                <a:latin typeface="+mj-lt"/>
                <a:ea typeface="宋体" panose="02010600030101010101" pitchFamily="2" charset="-122"/>
              </a:rPr>
              <a:t>, A., </a:t>
            </a:r>
            <a:r>
              <a:rPr lang="en-US" sz="1800" dirty="0" err="1">
                <a:solidFill>
                  <a:schemeClr val="bg1"/>
                </a:solidFill>
                <a:effectLst/>
                <a:latin typeface="+mj-lt"/>
                <a:ea typeface="宋体" panose="02010600030101010101" pitchFamily="2" charset="-122"/>
              </a:rPr>
              <a:t>Barekat</a:t>
            </a:r>
            <a:r>
              <a:rPr lang="en-US" sz="1800" dirty="0">
                <a:solidFill>
                  <a:schemeClr val="bg1"/>
                </a:solidFill>
                <a:effectLst/>
                <a:latin typeface="+mj-lt"/>
                <a:ea typeface="宋体" panose="02010600030101010101" pitchFamily="2" charset="-122"/>
              </a:rPr>
              <a:t>, B., &amp; </a:t>
            </a:r>
            <a:r>
              <a:rPr lang="en-US" sz="1800" dirty="0" err="1">
                <a:solidFill>
                  <a:schemeClr val="bg1"/>
                </a:solidFill>
                <a:effectLst/>
                <a:latin typeface="+mj-lt"/>
                <a:ea typeface="宋体" panose="02010600030101010101" pitchFamily="2" charset="-122"/>
              </a:rPr>
              <a:t>Homaei</a:t>
            </a:r>
            <a:r>
              <a:rPr lang="en-US" sz="1800" dirty="0">
                <a:solidFill>
                  <a:schemeClr val="bg1"/>
                </a:solidFill>
                <a:effectLst/>
                <a:latin typeface="+mj-lt"/>
                <a:ea typeface="宋体" panose="02010600030101010101" pitchFamily="2" charset="-122"/>
              </a:rPr>
              <a:t>, S. (2014). A Survey of Iranian EFL Teachers' and Learners' Perceptions Toward Authentic Listening Materials at University Level. Advances in Language and Literary Studies, 5, 184-197. https://doi.org/10.7575/aiac.alls.v.5n.4p.184.</a:t>
            </a:r>
          </a:p>
          <a:p>
            <a:pPr marL="361950" indent="-361950">
              <a:buNone/>
            </a:pPr>
            <a:r>
              <a:rPr lang="en-US" sz="1800" dirty="0">
                <a:solidFill>
                  <a:schemeClr val="bg1"/>
                </a:solidFill>
                <a:effectLst/>
                <a:latin typeface="+mj-lt"/>
                <a:ea typeface="宋体" panose="02010600030101010101" pitchFamily="2" charset="-122"/>
              </a:rPr>
              <a:t>Zur, S. (2020). EFL Students’ English Listening Comprehension Problem: A study of English Teacher Education Program. Advances in Social Sciences Research Journal, 7, 268-273. https://doi.org/10.14738/assrj.71.7649.</a:t>
            </a:r>
          </a:p>
          <a:p>
            <a:pPr marL="361950" indent="-361950">
              <a:buNone/>
            </a:pPr>
            <a:endParaRPr lang="en-US" sz="1800" dirty="0">
              <a:solidFill>
                <a:schemeClr val="bg1"/>
              </a:solidFill>
              <a:effectLst/>
              <a:latin typeface="+mj-lt"/>
              <a:ea typeface="宋体" panose="02010600030101010101" pitchFamily="2" charset="-122"/>
            </a:endParaRPr>
          </a:p>
          <a:p>
            <a:pPr marL="0" indent="0">
              <a:buNone/>
            </a:pPr>
            <a:endParaRPr lang="en-US" sz="1800" dirty="0">
              <a:solidFill>
                <a:schemeClr val="bg1"/>
              </a:solidFill>
              <a:effectLst/>
              <a:latin typeface="+mj-lt"/>
              <a:ea typeface="宋体" panose="02010600030101010101" pitchFamily="2" charset="-122"/>
            </a:endParaRPr>
          </a:p>
          <a:p>
            <a:pPr marL="0" indent="0">
              <a:buNone/>
            </a:pPr>
            <a:endParaRPr lang="en-US" sz="1800" dirty="0">
              <a:solidFill>
                <a:schemeClr val="bg1"/>
              </a:solidFill>
              <a:effectLst/>
              <a:latin typeface="+mj-lt"/>
              <a:ea typeface="宋体" panose="02010600030101010101" pitchFamily="2" charset="-122"/>
            </a:endParaRPr>
          </a:p>
          <a:p>
            <a:pPr marL="0" indent="0">
              <a:buNone/>
            </a:pPr>
            <a:endParaRPr lang="en-US" sz="1800" dirty="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000"/>
                                        <p:tgtEl>
                                          <p:spTgt spid="5">
                                            <p:txEl>
                                              <p:pRg st="3" end="3"/>
                                            </p:txEl>
                                          </p:spTgt>
                                        </p:tgtEl>
                                      </p:cBhvr>
                                    </p:animEffect>
                                    <p:anim calcmode="lin" valueType="num">
                                      <p:cBhvr>
                                        <p:cTn id="2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1000"/>
                                        <p:tgtEl>
                                          <p:spTgt spid="5">
                                            <p:txEl>
                                              <p:pRg st="5" end="5"/>
                                            </p:txEl>
                                          </p:spTgt>
                                        </p:tgtEl>
                                      </p:cBhvr>
                                    </p:animEffect>
                                    <p:anim calcmode="lin" valueType="num">
                                      <p:cBhvr>
                                        <p:cTn id="3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fade">
                                      <p:cBhvr>
                                        <p:cTn id="43" dur="1000"/>
                                        <p:tgtEl>
                                          <p:spTgt spid="5">
                                            <p:txEl>
                                              <p:pRg st="6" end="6"/>
                                            </p:txEl>
                                          </p:spTgt>
                                        </p:tgtEl>
                                      </p:cBhvr>
                                    </p:animEffect>
                                    <p:anim calcmode="lin" valueType="num">
                                      <p:cBhvr>
                                        <p:cTn id="4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797</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EFL Listening Series Courses,  do they serve unity, continuity, and sequence?:  Teaching university students’ voice</vt:lpstr>
      <vt:lpstr>Outlines </vt:lpstr>
      <vt:lpstr>INTRODUCTION</vt:lpstr>
      <vt:lpstr>LITERATURE REVIEW</vt:lpstr>
      <vt:lpstr>METHOD</vt:lpstr>
      <vt:lpstr>FINDINGS AND DISCUSSION (tentative, 2)</vt:lpstr>
      <vt:lpstr>FINDINGS AND DISCUSSION (tentative, 2)</vt:lpstr>
      <vt:lpstr>CONCLUSION (tentative)</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dian rinjani</cp:lastModifiedBy>
  <cp:revision>25</cp:revision>
  <dcterms:created xsi:type="dcterms:W3CDTF">2023-04-14T06:04:00Z</dcterms:created>
  <dcterms:modified xsi:type="dcterms:W3CDTF">2023-07-30T13:42:01Z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9368CB15206A48CA85F918DBE93AD757</vt:lpwstr>
  </property>
  <property fmtid="{D5CDD505-2E9C-101B-9397-08002B2CF9AE}" pid="3" name="KSOProductBuildVer">
    <vt:lpwstr>1033-11.2.0.11537</vt:lpwstr>
  </property>
</Properties>
</file>