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7" r:id="rId6"/>
    <p:sldId id="270" r:id="rId7"/>
    <p:sldId id="271" r:id="rId8"/>
    <p:sldId id="268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AppData\Local\Microsoft\Windows\INetCache\IE\CHPBWBHC\ANALISIS_DATA_ICCOLE_PENELITIAN_EKSPERIMEN%5b1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AppData\Local\Microsoft\Windows\INetCache\IE\CHPBWBHC\ANALISIS%20DATA%20ICCOLE%20PENELITIAN%20EKSPERIMEN%5b1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AppData\Local\Microsoft\Windows\INetCache\IE\CHPBWBHC\ANALISIS%20DATA%20ICCOLE%20PENELITIAN%20EKSPERIMEN%5b1%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AppData\Local\Microsoft\Windows\INetCache\IE\9LYYHBJ7\ANALISIS%20DATA%20ICCOLE%20PENELITIAN%20EKSPERIMEN%5b1%5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d-ID" sz="1600" dirty="0"/>
              <a:t> Gra</a:t>
            </a:r>
            <a:r>
              <a:rPr lang="en-US" sz="1600" dirty="0" err="1"/>
              <a:t>phic</a:t>
            </a:r>
            <a:r>
              <a:rPr lang="id-ID" sz="1600" dirty="0"/>
              <a:t> 1 </a:t>
            </a:r>
            <a:r>
              <a:rPr lang="en-US" sz="1600" dirty="0"/>
              <a:t>Pre-Test and</a:t>
            </a:r>
            <a:r>
              <a:rPr lang="id-ID" sz="1600" dirty="0"/>
              <a:t> </a:t>
            </a:r>
            <a:r>
              <a:rPr lang="id-ID" sz="1600" dirty="0" err="1"/>
              <a:t>Post</a:t>
            </a:r>
            <a:r>
              <a:rPr lang="en-US" sz="1600" dirty="0"/>
              <a:t>-T</a:t>
            </a:r>
            <a:r>
              <a:rPr lang="id-ID" sz="1600" dirty="0" err="1"/>
              <a:t>est</a:t>
            </a:r>
            <a:r>
              <a:rPr lang="en-US" sz="1600" dirty="0"/>
              <a:t> Scores</a:t>
            </a:r>
            <a:endParaRPr lang="id-ID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>
        <c:manualLayout>
          <c:layoutTarget val="inner"/>
          <c:xMode val="edge"/>
          <c:yMode val="edge"/>
          <c:x val="0.24335761154855642"/>
          <c:y val="0.15319444444444447"/>
          <c:w val="0.72730905511811028"/>
          <c:h val="0.6153546952464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'Kontrol &amp; Eksperimen '!$N$8</c:f>
              <c:strCache>
                <c:ptCount val="1"/>
                <c:pt idx="0">
                  <c:v>Controlled Class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'Kontrol &amp; Eksperimen '!$O$6:$R$7</c:f>
              <c:multiLvlStrCache>
                <c:ptCount val="4"/>
                <c:lvl>
                  <c:pt idx="0">
                    <c:v>Highest Score</c:v>
                  </c:pt>
                  <c:pt idx="1">
                    <c:v>Average</c:v>
                  </c:pt>
                  <c:pt idx="2">
                    <c:v>Highest Score</c:v>
                  </c:pt>
                  <c:pt idx="3">
                    <c:v>Average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'Kontrol &amp; Eksperimen '!$O$8:$R$8</c:f>
              <c:numCache>
                <c:formatCode>General</c:formatCode>
                <c:ptCount val="4"/>
                <c:pt idx="0">
                  <c:v>80</c:v>
                </c:pt>
                <c:pt idx="1">
                  <c:v>76</c:v>
                </c:pt>
                <c:pt idx="2">
                  <c:v>88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5-4A55-AC90-C2C26BC59E8F}"/>
            </c:ext>
          </c:extLst>
        </c:ser>
        <c:ser>
          <c:idx val="1"/>
          <c:order val="1"/>
          <c:tx>
            <c:strRef>
              <c:f>'Kontrol &amp; Eksperimen '!$N$9</c:f>
              <c:strCache>
                <c:ptCount val="1"/>
                <c:pt idx="0">
                  <c:v>Experiment Class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multiLvlStrRef>
              <c:f>'Kontrol &amp; Eksperimen '!$O$6:$R$7</c:f>
              <c:multiLvlStrCache>
                <c:ptCount val="4"/>
                <c:lvl>
                  <c:pt idx="0">
                    <c:v>Highest Score</c:v>
                  </c:pt>
                  <c:pt idx="1">
                    <c:v>Average</c:v>
                  </c:pt>
                  <c:pt idx="2">
                    <c:v>Highest Score</c:v>
                  </c:pt>
                  <c:pt idx="3">
                    <c:v>Average</c:v>
                  </c:pt>
                </c:lvl>
                <c:lvl>
                  <c:pt idx="0">
                    <c:v>Pretest</c:v>
                  </c:pt>
                  <c:pt idx="2">
                    <c:v>Posttest</c:v>
                  </c:pt>
                </c:lvl>
              </c:multiLvlStrCache>
            </c:multiLvlStrRef>
          </c:cat>
          <c:val>
            <c:numRef>
              <c:f>'Kontrol &amp; Eksperimen '!$O$9:$R$9</c:f>
              <c:numCache>
                <c:formatCode>General</c:formatCode>
                <c:ptCount val="4"/>
                <c:pt idx="0">
                  <c:v>87</c:v>
                </c:pt>
                <c:pt idx="1">
                  <c:v>79</c:v>
                </c:pt>
                <c:pt idx="2">
                  <c:v>91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5-4A55-AC90-C2C26BC59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070572095"/>
        <c:axId val="2070573055"/>
      </c:barChart>
      <c:catAx>
        <c:axId val="2070572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070573055"/>
        <c:crosses val="autoZero"/>
        <c:auto val="1"/>
        <c:lblAlgn val="ctr"/>
        <c:lblOffset val="100"/>
        <c:noMultiLvlLbl val="0"/>
      </c:catAx>
      <c:valAx>
        <c:axId val="20705730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07057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Graphic</a:t>
            </a:r>
            <a:r>
              <a:rPr lang="id-ID" dirty="0"/>
              <a:t> 2 </a:t>
            </a:r>
            <a:r>
              <a:rPr lang="en-US" dirty="0"/>
              <a:t>Homogeneity of</a:t>
            </a:r>
            <a:r>
              <a:rPr lang="en-US" baseline="0" dirty="0"/>
              <a:t> Variance Test Result</a:t>
            </a:r>
            <a:endParaRPr lang="id-ID" dirty="0"/>
          </a:p>
          <a:p>
            <a:pPr>
              <a:defRPr/>
            </a:pPr>
            <a:r>
              <a:rPr lang="id-ID" dirty="0"/>
              <a:t> (Levene's Test)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Lembar2!$A$4</c:f>
              <c:strCache>
                <c:ptCount val="1"/>
                <c:pt idx="0">
                  <c:v>Pretest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Lembar2!$B$3</c:f>
              <c:strCache>
                <c:ptCount val="1"/>
                <c:pt idx="0">
                  <c:v>(Levene's Test)</c:v>
                </c:pt>
              </c:strCache>
            </c:strRef>
          </c:cat>
          <c:val>
            <c:numRef>
              <c:f>Lembar2!$B$4</c:f>
              <c:numCache>
                <c:formatCode>General</c:formatCode>
                <c:ptCount val="1"/>
                <c:pt idx="0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6B-4026-9AB2-CAD7ECE93DA0}"/>
            </c:ext>
          </c:extLst>
        </c:ser>
        <c:ser>
          <c:idx val="1"/>
          <c:order val="1"/>
          <c:tx>
            <c:strRef>
              <c:f>Lembar2!$A$5</c:f>
              <c:strCache>
                <c:ptCount val="1"/>
                <c:pt idx="0">
                  <c:v>Posttest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Lembar2!$B$3</c:f>
              <c:strCache>
                <c:ptCount val="1"/>
                <c:pt idx="0">
                  <c:v>(Levene's Test)</c:v>
                </c:pt>
              </c:strCache>
            </c:strRef>
          </c:cat>
          <c:val>
            <c:numRef>
              <c:f>Lembar2!$B$5</c:f>
              <c:numCache>
                <c:formatCode>General</c:formatCode>
                <c:ptCount val="1"/>
                <c:pt idx="0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6B-4026-9AB2-CAD7ECE93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19120"/>
        <c:axId val="320560"/>
      </c:barChart>
      <c:catAx>
        <c:axId val="319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20560"/>
        <c:crosses val="autoZero"/>
        <c:auto val="1"/>
        <c:lblAlgn val="ctr"/>
        <c:lblOffset val="100"/>
        <c:noMultiLvlLbl val="0"/>
      </c:catAx>
      <c:valAx>
        <c:axId val="32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31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d-ID" dirty="0"/>
              <a:t>Gra</a:t>
            </a:r>
            <a:r>
              <a:rPr lang="en-US" dirty="0" err="1"/>
              <a:t>phic</a:t>
            </a:r>
            <a:r>
              <a:rPr lang="id-ID" dirty="0"/>
              <a:t> 2 Normality Test Result (Shapiro-Wilk)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Lembar2!$B$10</c:f>
              <c:strCache>
                <c:ptCount val="1"/>
                <c:pt idx="0">
                  <c:v>Pretest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Lembar2!$A$11:$A$12</c:f>
              <c:strCache>
                <c:ptCount val="2"/>
                <c:pt idx="0">
                  <c:v>Kelas Kontrol</c:v>
                </c:pt>
                <c:pt idx="1">
                  <c:v>Kelas Eksperimen </c:v>
                </c:pt>
              </c:strCache>
            </c:strRef>
          </c:cat>
          <c:val>
            <c:numRef>
              <c:f>Lembar2!$B$11:$B$12</c:f>
              <c:numCache>
                <c:formatCode>General</c:formatCode>
                <c:ptCount val="2"/>
                <c:pt idx="0">
                  <c:v>0.26100000000000001</c:v>
                </c:pt>
                <c:pt idx="1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0-4277-86E3-8ECC2877CDC9}"/>
            </c:ext>
          </c:extLst>
        </c:ser>
        <c:ser>
          <c:idx val="1"/>
          <c:order val="1"/>
          <c:tx>
            <c:strRef>
              <c:f>Lembar2!$C$10</c:f>
              <c:strCache>
                <c:ptCount val="1"/>
                <c:pt idx="0">
                  <c:v>Posttest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Lembar2!$A$11:$A$12</c:f>
              <c:strCache>
                <c:ptCount val="2"/>
                <c:pt idx="0">
                  <c:v>Kelas Kontrol</c:v>
                </c:pt>
                <c:pt idx="1">
                  <c:v>Kelas Eksperimen </c:v>
                </c:pt>
              </c:strCache>
            </c:strRef>
          </c:cat>
          <c:val>
            <c:numRef>
              <c:f>Lembar2!$C$11:$C$12</c:f>
              <c:numCache>
                <c:formatCode>General</c:formatCode>
                <c:ptCount val="2"/>
                <c:pt idx="0">
                  <c:v>0.98399999999999999</c:v>
                </c:pt>
                <c:pt idx="1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0-4277-86E3-8ECC2877C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59349776"/>
        <c:axId val="1859358416"/>
      </c:barChart>
      <c:catAx>
        <c:axId val="185934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859358416"/>
        <c:crosses val="autoZero"/>
        <c:auto val="1"/>
        <c:lblAlgn val="ctr"/>
        <c:lblOffset val="100"/>
        <c:noMultiLvlLbl val="0"/>
      </c:catAx>
      <c:valAx>
        <c:axId val="1859358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85934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d-ID" dirty="0"/>
              <a:t>Gra</a:t>
            </a:r>
            <a:r>
              <a:rPr lang="en-US" dirty="0" err="1"/>
              <a:t>phic</a:t>
            </a:r>
            <a:r>
              <a:rPr lang="id-ID" dirty="0"/>
              <a:t> 4 </a:t>
            </a:r>
            <a:r>
              <a:rPr lang="en-US" dirty="0"/>
              <a:t>T Test Result</a:t>
            </a:r>
            <a:endParaRPr lang="id-ID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Lembar2!$A$25</c:f>
              <c:strCache>
                <c:ptCount val="1"/>
                <c:pt idx="0">
                  <c:v>thitung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Lembar2!$A$26</c:f>
              <c:numCache>
                <c:formatCode>General</c:formatCode>
                <c:ptCount val="1"/>
                <c:pt idx="0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E7-4F94-BDE5-D61889B5C9D8}"/>
            </c:ext>
          </c:extLst>
        </c:ser>
        <c:ser>
          <c:idx val="1"/>
          <c:order val="1"/>
          <c:tx>
            <c:strRef>
              <c:f>Lembar2!$B$25</c:f>
              <c:strCache>
                <c:ptCount val="1"/>
                <c:pt idx="0">
                  <c:v>ttabel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Lembar2!$B$26</c:f>
              <c:numCache>
                <c:formatCode>General</c:formatCode>
                <c:ptCount val="1"/>
                <c:pt idx="0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E7-4F94-BDE5-D61889B5C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505407519"/>
        <c:axId val="1505409919"/>
      </c:barChart>
      <c:catAx>
        <c:axId val="150540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05409919"/>
        <c:crosses val="autoZero"/>
        <c:auto val="1"/>
        <c:lblAlgn val="ctr"/>
        <c:lblOffset val="100"/>
        <c:noMultiLvlLbl val="0"/>
      </c:catAx>
      <c:valAx>
        <c:axId val="1505409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1505407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3680F-095F-4650-B7CA-73BC5ADB3B22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4A585A32-B19C-445F-907B-ED87D78956B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was conducted with university students in Jakarta through three stages: planning, implementation, and evaluation.</a:t>
          </a:r>
          <a:endParaRPr lang="id-ID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ADE5-FB70-4D13-9823-34846F3390C8}" type="parTrans" cxnId="{81F73DEF-FB9F-4F19-B176-E6CA003D7AAD}">
      <dgm:prSet/>
      <dgm:spPr/>
      <dgm:t>
        <a:bodyPr/>
        <a:lstStyle/>
        <a:p>
          <a:endParaRPr lang="id-ID"/>
        </a:p>
      </dgm:t>
    </dgm:pt>
    <dgm:pt modelId="{0A724119-BD86-4530-9FE3-24C385F4AC8C}" type="sibTrans" cxnId="{81F73DEF-FB9F-4F19-B176-E6CA003D7AAD}">
      <dgm:prSet/>
      <dgm:spPr/>
      <dgm:t>
        <a:bodyPr/>
        <a:lstStyle/>
        <a:p>
          <a:endParaRPr lang="id-ID"/>
        </a:p>
      </dgm:t>
    </dgm:pt>
    <dgm:pt modelId="{A1BFF391-54BE-47A5-AA3E-E94DBC0E0B0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Writing poetry is a productive and creative language skill.</a:t>
          </a:r>
          <a:endParaRPr lang="id-ID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2B9C7-D117-4FD0-AD3E-AD7A358BB8B6}" type="parTrans" cxnId="{FD5C75E4-F983-4C13-8F47-0E9A583AF489}">
      <dgm:prSet/>
      <dgm:spPr/>
      <dgm:t>
        <a:bodyPr/>
        <a:lstStyle/>
        <a:p>
          <a:endParaRPr lang="id-ID"/>
        </a:p>
      </dgm:t>
    </dgm:pt>
    <dgm:pt modelId="{BB4DBDF8-9247-4FB0-8DC9-5321E666F371}" type="sibTrans" cxnId="{FD5C75E4-F983-4C13-8F47-0E9A583AF489}">
      <dgm:prSet/>
      <dgm:spPr/>
      <dgm:t>
        <a:bodyPr/>
        <a:lstStyle/>
        <a:p>
          <a:endParaRPr lang="id-ID"/>
        </a:p>
      </dgm:t>
    </dgm:pt>
    <dgm:pt modelId="{4D8923C7-31A4-44A5-96BD-533936262F2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However, many students struggle to express ideas meaningfully and aesthetically.</a:t>
          </a:r>
          <a:endParaRPr lang="id-ID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DEF36-5614-4F08-AB66-7E667EA7FA03}" type="parTrans" cxnId="{B2841C97-982D-4DB9-8C11-A1918251B968}">
      <dgm:prSet/>
      <dgm:spPr/>
      <dgm:t>
        <a:bodyPr/>
        <a:lstStyle/>
        <a:p>
          <a:endParaRPr lang="id-ID"/>
        </a:p>
      </dgm:t>
    </dgm:pt>
    <dgm:pt modelId="{9E94A124-B5CD-4971-83D3-A4AF4AB097F8}" type="sibTrans" cxnId="{B2841C97-982D-4DB9-8C11-A1918251B968}">
      <dgm:prSet/>
      <dgm:spPr/>
      <dgm:t>
        <a:bodyPr/>
        <a:lstStyle/>
        <a:p>
          <a:endParaRPr lang="id-ID"/>
        </a:p>
      </dgm:t>
    </dgm:pt>
    <dgm:pt modelId="{131ABC2B-AD51-47AC-A7E5-449848AB8A0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This study investigates the effectiveness of the CERMAT model in enhancing students’ skills in writing Islamic poetry inspired by Sufi values.</a:t>
          </a:r>
          <a:endParaRPr lang="id-ID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0A79FC-7456-4D03-A1C7-B912EE04B837}" type="parTrans" cxnId="{2CE1D7C8-4D3A-40E7-AE2E-B29491EFA3A7}">
      <dgm:prSet/>
      <dgm:spPr/>
      <dgm:t>
        <a:bodyPr/>
        <a:lstStyle/>
        <a:p>
          <a:endParaRPr lang="id-ID"/>
        </a:p>
      </dgm:t>
    </dgm:pt>
    <dgm:pt modelId="{E191D4B4-D3A4-4D86-9EA3-966C11D46CA7}" type="sibTrans" cxnId="{2CE1D7C8-4D3A-40E7-AE2E-B29491EFA3A7}">
      <dgm:prSet/>
      <dgm:spPr/>
      <dgm:t>
        <a:bodyPr/>
        <a:lstStyle/>
        <a:p>
          <a:endParaRPr lang="id-ID"/>
        </a:p>
      </dgm:t>
    </dgm:pt>
    <dgm:pt modelId="{191C2D59-B3FC-40D9-9E99-A907714BB2EB}" type="pres">
      <dgm:prSet presAssocID="{C0E3680F-095F-4650-B7CA-73BC5ADB3B22}" presName="linearFlow" presStyleCnt="0">
        <dgm:presLayoutVars>
          <dgm:dir/>
          <dgm:resizeHandles val="exact"/>
        </dgm:presLayoutVars>
      </dgm:prSet>
      <dgm:spPr/>
    </dgm:pt>
    <dgm:pt modelId="{25B1379B-E886-45CA-8B2F-1845379333CB}" type="pres">
      <dgm:prSet presAssocID="{A1BFF391-54BE-47A5-AA3E-E94DBC0E0B08}" presName="composite" presStyleCnt="0"/>
      <dgm:spPr/>
    </dgm:pt>
    <dgm:pt modelId="{07C673F9-134F-401E-9FB6-B0076D38EB07}" type="pres">
      <dgm:prSet presAssocID="{A1BFF391-54BE-47A5-AA3E-E94DBC0E0B08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37000" r="-37000"/>
          </a:stretch>
        </a:blipFill>
      </dgm:spPr>
    </dgm:pt>
    <dgm:pt modelId="{8B4B3A2E-750F-4549-949F-F1D064BC09D1}" type="pres">
      <dgm:prSet presAssocID="{A1BFF391-54BE-47A5-AA3E-E94DBC0E0B08}" presName="txShp" presStyleLbl="node1" presStyleIdx="0" presStyleCnt="4">
        <dgm:presLayoutVars>
          <dgm:bulletEnabled val="1"/>
        </dgm:presLayoutVars>
      </dgm:prSet>
      <dgm:spPr/>
    </dgm:pt>
    <dgm:pt modelId="{3AC4E320-30E1-4330-8743-9AE505DE3129}" type="pres">
      <dgm:prSet presAssocID="{BB4DBDF8-9247-4FB0-8DC9-5321E666F371}" presName="spacing" presStyleCnt="0"/>
      <dgm:spPr/>
    </dgm:pt>
    <dgm:pt modelId="{71B6F80E-E0F6-4EC1-B576-32F29C6F0C07}" type="pres">
      <dgm:prSet presAssocID="{4D8923C7-31A4-44A5-96BD-533936262F23}" presName="composite" presStyleCnt="0"/>
      <dgm:spPr/>
    </dgm:pt>
    <dgm:pt modelId="{88F19756-163F-44B8-95F3-A43223891041}" type="pres">
      <dgm:prSet presAssocID="{4D8923C7-31A4-44A5-96BD-533936262F23}" presName="imgShp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15000" r="-15000"/>
          </a:stretch>
        </a:blipFill>
      </dgm:spPr>
    </dgm:pt>
    <dgm:pt modelId="{296F25BB-1387-4BE8-98F8-E451C967A7DC}" type="pres">
      <dgm:prSet presAssocID="{4D8923C7-31A4-44A5-96BD-533936262F23}" presName="txShp" presStyleLbl="node1" presStyleIdx="1" presStyleCnt="4">
        <dgm:presLayoutVars>
          <dgm:bulletEnabled val="1"/>
        </dgm:presLayoutVars>
      </dgm:prSet>
      <dgm:spPr/>
    </dgm:pt>
    <dgm:pt modelId="{70C5D3B5-A219-4209-AAF5-E4DBA4B0B200}" type="pres">
      <dgm:prSet presAssocID="{9E94A124-B5CD-4971-83D3-A4AF4AB097F8}" presName="spacing" presStyleCnt="0"/>
      <dgm:spPr/>
    </dgm:pt>
    <dgm:pt modelId="{234BADD8-CC0D-4528-A447-FA55942C7CB3}" type="pres">
      <dgm:prSet presAssocID="{131ABC2B-AD51-47AC-A7E5-449848AB8A0C}" presName="composite" presStyleCnt="0"/>
      <dgm:spPr/>
    </dgm:pt>
    <dgm:pt modelId="{1BB91C13-09D2-4CE8-B05C-7CB0D0D8B427}" type="pres">
      <dgm:prSet presAssocID="{131ABC2B-AD51-47AC-A7E5-449848AB8A0C}" presName="imgShp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t="-39000" b="-39000"/>
          </a:stretch>
        </a:blipFill>
      </dgm:spPr>
    </dgm:pt>
    <dgm:pt modelId="{969ACCFA-B2C0-470B-B793-67313FB39B3A}" type="pres">
      <dgm:prSet presAssocID="{131ABC2B-AD51-47AC-A7E5-449848AB8A0C}" presName="txShp" presStyleLbl="node1" presStyleIdx="2" presStyleCnt="4">
        <dgm:presLayoutVars>
          <dgm:bulletEnabled val="1"/>
        </dgm:presLayoutVars>
      </dgm:prSet>
      <dgm:spPr/>
    </dgm:pt>
    <dgm:pt modelId="{3B728A1F-4AD2-4E88-B3FD-7F2C6C4452C9}" type="pres">
      <dgm:prSet presAssocID="{E191D4B4-D3A4-4D86-9EA3-966C11D46CA7}" presName="spacing" presStyleCnt="0"/>
      <dgm:spPr/>
    </dgm:pt>
    <dgm:pt modelId="{D7710D84-CD30-4F7F-966A-2711E9CC3ED8}" type="pres">
      <dgm:prSet presAssocID="{4A585A32-B19C-445F-907B-ED87D78956B8}" presName="composite" presStyleCnt="0"/>
      <dgm:spPr/>
    </dgm:pt>
    <dgm:pt modelId="{C3DDCC05-6C2D-464B-AF0A-4526E8C64CAE}" type="pres">
      <dgm:prSet presAssocID="{4A585A32-B19C-445F-907B-ED87D78956B8}" presName="imgShp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</dgm:spPr>
    </dgm:pt>
    <dgm:pt modelId="{19FEFD5A-EC09-4D4F-8E9D-33E73811BE9E}" type="pres">
      <dgm:prSet presAssocID="{4A585A32-B19C-445F-907B-ED87D78956B8}" presName="txShp" presStyleLbl="node1" presStyleIdx="3" presStyleCnt="4">
        <dgm:presLayoutVars>
          <dgm:bulletEnabled val="1"/>
        </dgm:presLayoutVars>
      </dgm:prSet>
      <dgm:spPr/>
    </dgm:pt>
  </dgm:ptLst>
  <dgm:cxnLst>
    <dgm:cxn modelId="{D9056823-ECD6-43B6-83B1-F8803BA0A827}" type="presOf" srcId="{A1BFF391-54BE-47A5-AA3E-E94DBC0E0B08}" destId="{8B4B3A2E-750F-4549-949F-F1D064BC09D1}" srcOrd="0" destOrd="0" presId="urn:microsoft.com/office/officeart/2005/8/layout/vList3"/>
    <dgm:cxn modelId="{57295E3E-86C3-43AF-96EF-A95634C81602}" type="presOf" srcId="{C0E3680F-095F-4650-B7CA-73BC5ADB3B22}" destId="{191C2D59-B3FC-40D9-9E99-A907714BB2EB}" srcOrd="0" destOrd="0" presId="urn:microsoft.com/office/officeart/2005/8/layout/vList3"/>
    <dgm:cxn modelId="{D5101D3F-46CB-4DF8-99B2-795C1800EF30}" type="presOf" srcId="{4D8923C7-31A4-44A5-96BD-533936262F23}" destId="{296F25BB-1387-4BE8-98F8-E451C967A7DC}" srcOrd="0" destOrd="0" presId="urn:microsoft.com/office/officeart/2005/8/layout/vList3"/>
    <dgm:cxn modelId="{98A2536A-7AFF-4F65-B697-D192908DF509}" type="presOf" srcId="{4A585A32-B19C-445F-907B-ED87D78956B8}" destId="{19FEFD5A-EC09-4D4F-8E9D-33E73811BE9E}" srcOrd="0" destOrd="0" presId="urn:microsoft.com/office/officeart/2005/8/layout/vList3"/>
    <dgm:cxn modelId="{B2841C97-982D-4DB9-8C11-A1918251B968}" srcId="{C0E3680F-095F-4650-B7CA-73BC5ADB3B22}" destId="{4D8923C7-31A4-44A5-96BD-533936262F23}" srcOrd="1" destOrd="0" parTransId="{CA0DEF36-5614-4F08-AB66-7E667EA7FA03}" sibTransId="{9E94A124-B5CD-4971-83D3-A4AF4AB097F8}"/>
    <dgm:cxn modelId="{2CE1D7C8-4D3A-40E7-AE2E-B29491EFA3A7}" srcId="{C0E3680F-095F-4650-B7CA-73BC5ADB3B22}" destId="{131ABC2B-AD51-47AC-A7E5-449848AB8A0C}" srcOrd="2" destOrd="0" parTransId="{970A79FC-7456-4D03-A1C7-B912EE04B837}" sibTransId="{E191D4B4-D3A4-4D86-9EA3-966C11D46CA7}"/>
    <dgm:cxn modelId="{731434DF-63DD-40B9-AE0F-85CB5F635AC2}" type="presOf" srcId="{131ABC2B-AD51-47AC-A7E5-449848AB8A0C}" destId="{969ACCFA-B2C0-470B-B793-67313FB39B3A}" srcOrd="0" destOrd="0" presId="urn:microsoft.com/office/officeart/2005/8/layout/vList3"/>
    <dgm:cxn modelId="{FD5C75E4-F983-4C13-8F47-0E9A583AF489}" srcId="{C0E3680F-095F-4650-B7CA-73BC5ADB3B22}" destId="{A1BFF391-54BE-47A5-AA3E-E94DBC0E0B08}" srcOrd="0" destOrd="0" parTransId="{8082B9C7-D117-4FD0-AD3E-AD7A358BB8B6}" sibTransId="{BB4DBDF8-9247-4FB0-8DC9-5321E666F371}"/>
    <dgm:cxn modelId="{81F73DEF-FB9F-4F19-B176-E6CA003D7AAD}" srcId="{C0E3680F-095F-4650-B7CA-73BC5ADB3B22}" destId="{4A585A32-B19C-445F-907B-ED87D78956B8}" srcOrd="3" destOrd="0" parTransId="{7650ADE5-FB70-4D13-9823-34846F3390C8}" sibTransId="{0A724119-BD86-4530-9FE3-24C385F4AC8C}"/>
    <dgm:cxn modelId="{A6D0C9AB-4CB7-42AB-96AA-3AFC5BE63CED}" type="presParOf" srcId="{191C2D59-B3FC-40D9-9E99-A907714BB2EB}" destId="{25B1379B-E886-45CA-8B2F-1845379333CB}" srcOrd="0" destOrd="0" presId="urn:microsoft.com/office/officeart/2005/8/layout/vList3"/>
    <dgm:cxn modelId="{D1954144-AA45-4FBA-9D18-5E5082C579C4}" type="presParOf" srcId="{25B1379B-E886-45CA-8B2F-1845379333CB}" destId="{07C673F9-134F-401E-9FB6-B0076D38EB07}" srcOrd="0" destOrd="0" presId="urn:microsoft.com/office/officeart/2005/8/layout/vList3"/>
    <dgm:cxn modelId="{22CDD95F-3B25-4FBF-AA6A-2FBEE4D54D61}" type="presParOf" srcId="{25B1379B-E886-45CA-8B2F-1845379333CB}" destId="{8B4B3A2E-750F-4549-949F-F1D064BC09D1}" srcOrd="1" destOrd="0" presId="urn:microsoft.com/office/officeart/2005/8/layout/vList3"/>
    <dgm:cxn modelId="{A2AA1B89-FF73-4B38-A303-3E6372752754}" type="presParOf" srcId="{191C2D59-B3FC-40D9-9E99-A907714BB2EB}" destId="{3AC4E320-30E1-4330-8743-9AE505DE3129}" srcOrd="1" destOrd="0" presId="urn:microsoft.com/office/officeart/2005/8/layout/vList3"/>
    <dgm:cxn modelId="{0DA47901-FF5E-4AC5-B2DC-01E279E00CD8}" type="presParOf" srcId="{191C2D59-B3FC-40D9-9E99-A907714BB2EB}" destId="{71B6F80E-E0F6-4EC1-B576-32F29C6F0C07}" srcOrd="2" destOrd="0" presId="urn:microsoft.com/office/officeart/2005/8/layout/vList3"/>
    <dgm:cxn modelId="{FC458A43-B18F-4EDB-B36E-3829BEC0793F}" type="presParOf" srcId="{71B6F80E-E0F6-4EC1-B576-32F29C6F0C07}" destId="{88F19756-163F-44B8-95F3-A43223891041}" srcOrd="0" destOrd="0" presId="urn:microsoft.com/office/officeart/2005/8/layout/vList3"/>
    <dgm:cxn modelId="{997309BF-7C31-41ED-8548-565182F160AE}" type="presParOf" srcId="{71B6F80E-E0F6-4EC1-B576-32F29C6F0C07}" destId="{296F25BB-1387-4BE8-98F8-E451C967A7DC}" srcOrd="1" destOrd="0" presId="urn:microsoft.com/office/officeart/2005/8/layout/vList3"/>
    <dgm:cxn modelId="{BD9B0E2E-6A65-47F0-AF2D-45455B7BA502}" type="presParOf" srcId="{191C2D59-B3FC-40D9-9E99-A907714BB2EB}" destId="{70C5D3B5-A219-4209-AAF5-E4DBA4B0B200}" srcOrd="3" destOrd="0" presId="urn:microsoft.com/office/officeart/2005/8/layout/vList3"/>
    <dgm:cxn modelId="{9F5D7D7D-284F-4131-8D37-4EA1AD278F19}" type="presParOf" srcId="{191C2D59-B3FC-40D9-9E99-A907714BB2EB}" destId="{234BADD8-CC0D-4528-A447-FA55942C7CB3}" srcOrd="4" destOrd="0" presId="urn:microsoft.com/office/officeart/2005/8/layout/vList3"/>
    <dgm:cxn modelId="{6090068C-2ADD-4433-8D62-221B7A05B840}" type="presParOf" srcId="{234BADD8-CC0D-4528-A447-FA55942C7CB3}" destId="{1BB91C13-09D2-4CE8-B05C-7CB0D0D8B427}" srcOrd="0" destOrd="0" presId="urn:microsoft.com/office/officeart/2005/8/layout/vList3"/>
    <dgm:cxn modelId="{0CAC6314-024C-4D6D-A2EB-C00890E27FC2}" type="presParOf" srcId="{234BADD8-CC0D-4528-A447-FA55942C7CB3}" destId="{969ACCFA-B2C0-470B-B793-67313FB39B3A}" srcOrd="1" destOrd="0" presId="urn:microsoft.com/office/officeart/2005/8/layout/vList3"/>
    <dgm:cxn modelId="{F93BEB69-73AE-4A86-81F1-8C603AB39C14}" type="presParOf" srcId="{191C2D59-B3FC-40D9-9E99-A907714BB2EB}" destId="{3B728A1F-4AD2-4E88-B3FD-7F2C6C4452C9}" srcOrd="5" destOrd="0" presId="urn:microsoft.com/office/officeart/2005/8/layout/vList3"/>
    <dgm:cxn modelId="{22D81CAD-44F9-4F39-9675-3C073403EB27}" type="presParOf" srcId="{191C2D59-B3FC-40D9-9E99-A907714BB2EB}" destId="{D7710D84-CD30-4F7F-966A-2711E9CC3ED8}" srcOrd="6" destOrd="0" presId="urn:microsoft.com/office/officeart/2005/8/layout/vList3"/>
    <dgm:cxn modelId="{56B5EB5C-FD8E-4A46-A862-110777913564}" type="presParOf" srcId="{D7710D84-CD30-4F7F-966A-2711E9CC3ED8}" destId="{C3DDCC05-6C2D-464B-AF0A-4526E8C64CAE}" srcOrd="0" destOrd="0" presId="urn:microsoft.com/office/officeart/2005/8/layout/vList3"/>
    <dgm:cxn modelId="{0A7B9E77-B5D1-47C2-98C0-743CFD0A9889}" type="presParOf" srcId="{D7710D84-CD30-4F7F-966A-2711E9CC3ED8}" destId="{19FEFD5A-EC09-4D4F-8E9D-33E73811BE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E9B6D-8C36-4443-9E69-59BF4CCA998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E6A949C0-2D33-490D-BA4F-25FD42E8337C}">
      <dgm:prSet phldrT="[Teks]" custT="1"/>
      <dgm:spPr/>
      <dgm:t>
        <a:bodyPr/>
        <a:lstStyle/>
        <a:p>
          <a:pPr algn="l"/>
          <a:r>
            <a:rPr lang="id-ID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CERMAT Model =</a:t>
          </a:r>
        </a:p>
        <a:p>
          <a:pPr algn="l"/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Couple Reading, Effective, </a:t>
          </a:r>
          <a:endParaRPr lang="id-ID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Responsive, Writing</a:t>
          </a:r>
          <a:r>
            <a:rPr lang="id-ID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Mengarang</a:t>
          </a:r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),</a:t>
          </a:r>
          <a:endParaRPr lang="id-ID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Active, Publishing (</a:t>
          </a:r>
          <a:r>
            <a:rPr lang="en-US" sz="15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Terbit</a:t>
          </a:r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id-ID" sz="1500" dirty="0"/>
        </a:p>
      </dgm:t>
    </dgm:pt>
    <dgm:pt modelId="{F38ECCBD-6CD6-4376-8A82-59B7A0B0CEF3}" type="parTrans" cxnId="{F89DA3CE-1222-4205-BA2B-D5FA72305D72}">
      <dgm:prSet/>
      <dgm:spPr/>
      <dgm:t>
        <a:bodyPr/>
        <a:lstStyle/>
        <a:p>
          <a:endParaRPr lang="id-ID"/>
        </a:p>
      </dgm:t>
    </dgm:pt>
    <dgm:pt modelId="{851BBEAF-089B-46AA-BB6F-1616AA5AE838}" type="sibTrans" cxnId="{F89DA3CE-1222-4205-BA2B-D5FA72305D72}">
      <dgm:prSet/>
      <dgm:spPr/>
      <dgm:t>
        <a:bodyPr/>
        <a:lstStyle/>
        <a:p>
          <a:endParaRPr lang="id-ID"/>
        </a:p>
      </dgm:t>
    </dgm:pt>
    <dgm:pt modelId="{EBCED162-B9C2-4276-B97B-9555E48A9CB2}">
      <dgm:prSet phldrT="[Teks]" custT="1"/>
      <dgm:spPr/>
      <dgm:t>
        <a:bodyPr/>
        <a:lstStyle/>
        <a:p>
          <a:r>
            <a:rPr lang="id-ID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Warsono dan Hariyanto (2012) Wirawan Fadly (2022:13-14) 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Combines principles from Project-Based Learning (</a:t>
          </a:r>
          <a:r>
            <a:rPr lang="en-US" sz="18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PjBL</a:t>
          </a:r>
          <a:r>
            <a:rPr lang="en-US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) and CIRC (Cooperative Integrated Reading and Composition)</a:t>
          </a:r>
          <a:endParaRPr lang="id-ID" sz="1800" dirty="0"/>
        </a:p>
      </dgm:t>
    </dgm:pt>
    <dgm:pt modelId="{EA3C8DF3-0047-43D6-9A2F-F55B6305C5A9}" type="parTrans" cxnId="{D2BD4A89-64D8-4F75-BA7A-559F740B1268}">
      <dgm:prSet/>
      <dgm:spPr/>
      <dgm:t>
        <a:bodyPr/>
        <a:lstStyle/>
        <a:p>
          <a:endParaRPr lang="id-ID"/>
        </a:p>
      </dgm:t>
    </dgm:pt>
    <dgm:pt modelId="{29990118-3529-4FE4-80AF-F588FCA3F1F3}" type="sibTrans" cxnId="{D2BD4A89-64D8-4F75-BA7A-559F740B1268}">
      <dgm:prSet/>
      <dgm:spPr/>
      <dgm:t>
        <a:bodyPr/>
        <a:lstStyle/>
        <a:p>
          <a:endParaRPr lang="id-ID"/>
        </a:p>
      </dgm:t>
    </dgm:pt>
    <dgm:pt modelId="{6314EC04-3E42-4D0F-85C3-917BB9E9D4A7}">
      <dgm:prSet phldrT="[Teks]" custT="1"/>
      <dgm:spPr/>
      <dgm:t>
        <a:bodyPr/>
        <a:lstStyle/>
        <a:p>
          <a:pPr algn="l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Poetry Writing Skills</a:t>
          </a:r>
          <a:endParaRPr lang="id-ID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Based on Sufism</a:t>
          </a:r>
          <a:endParaRPr lang="id-ID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2B7D2-D902-4AE8-A52C-CDF309986E3D}" type="parTrans" cxnId="{40EE96BC-BB0B-4281-943F-4119A65C0D39}">
      <dgm:prSet/>
      <dgm:spPr/>
      <dgm:t>
        <a:bodyPr/>
        <a:lstStyle/>
        <a:p>
          <a:endParaRPr lang="id-ID"/>
        </a:p>
      </dgm:t>
    </dgm:pt>
    <dgm:pt modelId="{16E49D4E-0C0A-4593-A524-96BEF4EF8EA6}" type="sibTrans" cxnId="{40EE96BC-BB0B-4281-943F-4119A65C0D39}">
      <dgm:prSet/>
      <dgm:spPr/>
      <dgm:t>
        <a:bodyPr/>
        <a:lstStyle/>
        <a:p>
          <a:endParaRPr lang="id-ID"/>
        </a:p>
      </dgm:t>
    </dgm:pt>
    <dgm:pt modelId="{92995130-5484-4DA8-AEE5-5CD062C2F0D7}">
      <dgm:prSet phldrT="[Teks]" custT="1"/>
      <dgm:spPr/>
      <dgm:t>
        <a:bodyPr/>
        <a:lstStyle/>
        <a:p>
          <a:pPr marL="0" indent="0">
            <a:buNone/>
          </a:pPr>
          <a:r>
            <a:rPr lang="id-ID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d-ID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Piscayanti</a:t>
          </a:r>
          <a:r>
            <a:rPr lang="id-ID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(2015:7), </a:t>
          </a:r>
          <a:r>
            <a:rPr lang="id-ID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Ma’mur</a:t>
          </a:r>
          <a:r>
            <a:rPr lang="id-ID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Saadie</a:t>
          </a:r>
          <a:r>
            <a:rPr lang="id-ID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(2019:4), &amp; </a:t>
          </a:r>
          <a:r>
            <a:rPr lang="id-ID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Mikihiro</a:t>
          </a:r>
          <a:r>
            <a:rPr lang="id-ID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Moriyama</a:t>
          </a:r>
          <a:r>
            <a:rPr lang="id-ID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(2015: 273)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Sufistic Poetry is a harmony </a:t>
          </a:r>
          <a:r>
            <a:rPr lang="en-US" sz="18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lafadz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with beautiful meaning to be penetrated by the hearts of those who enjoy it, So, it would give a good impact psychologically for the heart who enjoy it, because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sufistic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poetry has many high good elements as the a means of developing noble morals.</a:t>
          </a:r>
          <a:endParaRPr lang="id-ID" sz="1800" dirty="0"/>
        </a:p>
      </dgm:t>
    </dgm:pt>
    <dgm:pt modelId="{A0B876FB-BF2C-4998-90BB-5D846492A406}" type="parTrans" cxnId="{F9799524-4DD9-45BF-8E53-D7DBC91954C5}">
      <dgm:prSet/>
      <dgm:spPr/>
      <dgm:t>
        <a:bodyPr/>
        <a:lstStyle/>
        <a:p>
          <a:endParaRPr lang="id-ID"/>
        </a:p>
      </dgm:t>
    </dgm:pt>
    <dgm:pt modelId="{FA51438F-A60C-4EC2-8E0E-0E467F7CC359}" type="sibTrans" cxnId="{F9799524-4DD9-45BF-8E53-D7DBC91954C5}">
      <dgm:prSet/>
      <dgm:spPr/>
      <dgm:t>
        <a:bodyPr/>
        <a:lstStyle/>
        <a:p>
          <a:endParaRPr lang="id-ID"/>
        </a:p>
      </dgm:t>
    </dgm:pt>
    <dgm:pt modelId="{A0DCE405-BF5B-41AC-84F5-7B157C8268E3}">
      <dgm:prSet phldrT="[Teks]" custT="1"/>
      <dgm:spPr/>
      <dgm:t>
        <a:bodyPr/>
        <a:lstStyle/>
        <a:p>
          <a:pPr algn="l"/>
          <a:r>
            <a:rPr lang="id-ID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Tasawuf Hamka</a:t>
          </a:r>
        </a:p>
      </dgm:t>
    </dgm:pt>
    <dgm:pt modelId="{0B07CF52-6D11-4D4E-AC9F-62D943A01701}" type="parTrans" cxnId="{0DD950A3-68CB-406A-B55C-C2EC8CE65301}">
      <dgm:prSet/>
      <dgm:spPr/>
      <dgm:t>
        <a:bodyPr/>
        <a:lstStyle/>
        <a:p>
          <a:endParaRPr lang="id-ID"/>
        </a:p>
      </dgm:t>
    </dgm:pt>
    <dgm:pt modelId="{02D470A6-E76F-494E-B4C3-23148C69B61A}" type="sibTrans" cxnId="{0DD950A3-68CB-406A-B55C-C2EC8CE65301}">
      <dgm:prSet/>
      <dgm:spPr/>
      <dgm:t>
        <a:bodyPr/>
        <a:lstStyle/>
        <a:p>
          <a:endParaRPr lang="id-ID"/>
        </a:p>
      </dgm:t>
    </dgm:pt>
    <dgm:pt modelId="{13040314-556E-4174-A39D-0BD1D360336E}">
      <dgm:prSet phldrT="[Teks]" custT="1"/>
      <dgm:spPr/>
      <dgm:t>
        <a:bodyPr/>
        <a:lstStyle/>
        <a:p>
          <a:pPr marL="0" indent="0">
            <a:buNone/>
          </a:pPr>
          <a:r>
            <a:rPr lang="id-ID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Hamka (1994:101-102)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asawuf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journey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consists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ikhlas,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muraqabah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muhasabah,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tajarrud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isya dan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hub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id-ID" sz="2000" dirty="0"/>
        </a:p>
      </dgm:t>
    </dgm:pt>
    <dgm:pt modelId="{E5C00D04-0C88-4C46-9EB9-20CEF5DFAA9D}" type="parTrans" cxnId="{ED39C605-ECC2-41C7-AA31-E4EA5F863DD1}">
      <dgm:prSet/>
      <dgm:spPr/>
      <dgm:t>
        <a:bodyPr/>
        <a:lstStyle/>
        <a:p>
          <a:endParaRPr lang="id-ID"/>
        </a:p>
      </dgm:t>
    </dgm:pt>
    <dgm:pt modelId="{21924A39-E84D-49ED-BF1C-1443723A99C7}" type="sibTrans" cxnId="{ED39C605-ECC2-41C7-AA31-E4EA5F863DD1}">
      <dgm:prSet/>
      <dgm:spPr/>
      <dgm:t>
        <a:bodyPr/>
        <a:lstStyle/>
        <a:p>
          <a:endParaRPr lang="id-ID"/>
        </a:p>
      </dgm:t>
    </dgm:pt>
    <dgm:pt modelId="{EDBB3D29-3539-42EC-93E1-0F4897B88D13}">
      <dgm:prSet phldrT="[Teks]" custT="1"/>
      <dgm:spPr/>
      <dgm:t>
        <a:bodyPr/>
        <a:lstStyle/>
        <a:p>
          <a:endParaRPr lang="id-ID" sz="1800" dirty="0"/>
        </a:p>
      </dgm:t>
    </dgm:pt>
    <dgm:pt modelId="{27E81FF0-7643-49F8-AE95-BB34E0D8292D}" type="parTrans" cxnId="{32C9A432-B1A5-4012-BCAA-C36EF80E6FCF}">
      <dgm:prSet/>
      <dgm:spPr/>
      <dgm:t>
        <a:bodyPr/>
        <a:lstStyle/>
        <a:p>
          <a:endParaRPr lang="id-ID"/>
        </a:p>
      </dgm:t>
    </dgm:pt>
    <dgm:pt modelId="{0E74A1BE-362E-4235-BB4C-09E5A47A21CC}" type="sibTrans" cxnId="{32C9A432-B1A5-4012-BCAA-C36EF80E6FCF}">
      <dgm:prSet/>
      <dgm:spPr/>
      <dgm:t>
        <a:bodyPr/>
        <a:lstStyle/>
        <a:p>
          <a:endParaRPr lang="id-ID"/>
        </a:p>
      </dgm:t>
    </dgm:pt>
    <dgm:pt modelId="{4FE276DE-7B92-4F78-9649-748A5BA7841D}" type="pres">
      <dgm:prSet presAssocID="{330E9B6D-8C36-4443-9E69-59BF4CCA998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0B8C371-9748-4E51-AA07-6C6461C6684E}" type="pres">
      <dgm:prSet presAssocID="{E6A949C0-2D33-490D-BA4F-25FD42E8337C}" presName="circle1" presStyleLbl="node1" presStyleIdx="0" presStyleCnt="3"/>
      <dgm:spPr/>
    </dgm:pt>
    <dgm:pt modelId="{DB119DC0-6F96-43EC-B538-AF0CD6320122}" type="pres">
      <dgm:prSet presAssocID="{E6A949C0-2D33-490D-BA4F-25FD42E8337C}" presName="space" presStyleCnt="0"/>
      <dgm:spPr/>
    </dgm:pt>
    <dgm:pt modelId="{4A2290F0-1B23-4B0B-837C-EF12228537C6}" type="pres">
      <dgm:prSet presAssocID="{E6A949C0-2D33-490D-BA4F-25FD42E8337C}" presName="rect1" presStyleLbl="alignAcc1" presStyleIdx="0" presStyleCnt="3" custScaleX="111933"/>
      <dgm:spPr/>
    </dgm:pt>
    <dgm:pt modelId="{84847C77-5565-4FB7-8828-4F173332F3EC}" type="pres">
      <dgm:prSet presAssocID="{6314EC04-3E42-4D0F-85C3-917BB9E9D4A7}" presName="vertSpace2" presStyleLbl="node1" presStyleIdx="0" presStyleCnt="3"/>
      <dgm:spPr/>
    </dgm:pt>
    <dgm:pt modelId="{3B2AC73A-00AE-42A2-99A3-251BF2CC5EF4}" type="pres">
      <dgm:prSet presAssocID="{6314EC04-3E42-4D0F-85C3-917BB9E9D4A7}" presName="circle2" presStyleLbl="node1" presStyleIdx="1" presStyleCnt="3" custScaleX="110507" custScaleY="83759" custLinFactNeighborX="-2336" custLinFactNeighborY="7888"/>
      <dgm:spPr/>
    </dgm:pt>
    <dgm:pt modelId="{24E3EE88-BE65-41D2-A901-EFB039AD54DD}" type="pres">
      <dgm:prSet presAssocID="{6314EC04-3E42-4D0F-85C3-917BB9E9D4A7}" presName="rect2" presStyleLbl="alignAcc1" presStyleIdx="1" presStyleCnt="3" custScaleX="105184" custScaleY="83708"/>
      <dgm:spPr/>
    </dgm:pt>
    <dgm:pt modelId="{65DB7E2F-F890-4E86-B022-DC567C3AEA8D}" type="pres">
      <dgm:prSet presAssocID="{A0DCE405-BF5B-41AC-84F5-7B157C8268E3}" presName="vertSpace3" presStyleLbl="node1" presStyleIdx="1" presStyleCnt="3"/>
      <dgm:spPr/>
    </dgm:pt>
    <dgm:pt modelId="{343C9B1F-FEAB-4DBA-A08D-BDFD20EC6A7C}" type="pres">
      <dgm:prSet presAssocID="{A0DCE405-BF5B-41AC-84F5-7B157C8268E3}" presName="circle3" presStyleLbl="node1" presStyleIdx="2" presStyleCnt="3" custScaleX="109914" custScaleY="68503" custLinFactNeighborX="12674" custLinFactNeighborY="29154"/>
      <dgm:spPr/>
    </dgm:pt>
    <dgm:pt modelId="{F6BE4214-C05D-40B3-A5D7-FECC27F0949F}" type="pres">
      <dgm:prSet presAssocID="{A0DCE405-BF5B-41AC-84F5-7B157C8268E3}" presName="rect3" presStyleLbl="alignAcc1" presStyleIdx="2" presStyleCnt="3" custScaleX="100000" custScaleY="65650" custLinFactNeighborX="-344" custLinFactNeighborY="13313"/>
      <dgm:spPr/>
    </dgm:pt>
    <dgm:pt modelId="{F7FC317C-CB52-4D87-B3DC-993555B750CB}" type="pres">
      <dgm:prSet presAssocID="{E6A949C0-2D33-490D-BA4F-25FD42E8337C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CB6AF75A-9E3D-4934-BE75-ABF964D4E0A3}" type="pres">
      <dgm:prSet presAssocID="{E6A949C0-2D33-490D-BA4F-25FD42E8337C}" presName="rect1ChTx" presStyleLbl="alignAcc1" presStyleIdx="2" presStyleCnt="3" custScaleX="151282" custScaleY="124432" custLinFactNeighborX="-18872" custLinFactNeighborY="13533">
        <dgm:presLayoutVars>
          <dgm:bulletEnabled val="1"/>
        </dgm:presLayoutVars>
      </dgm:prSet>
      <dgm:spPr/>
    </dgm:pt>
    <dgm:pt modelId="{BB094FB9-BD8C-4F79-B01D-D461500B55C6}" type="pres">
      <dgm:prSet presAssocID="{6314EC04-3E42-4D0F-85C3-917BB9E9D4A7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C3EBAF9-E007-4FD6-BF98-00E4982ED4FD}" type="pres">
      <dgm:prSet presAssocID="{6314EC04-3E42-4D0F-85C3-917BB9E9D4A7}" presName="rect2ChTx" presStyleLbl="alignAcc1" presStyleIdx="2" presStyleCnt="3" custScaleX="158364" custLinFactNeighborX="-21793" custLinFactNeighborY="23489">
        <dgm:presLayoutVars>
          <dgm:bulletEnabled val="1"/>
        </dgm:presLayoutVars>
      </dgm:prSet>
      <dgm:spPr/>
    </dgm:pt>
    <dgm:pt modelId="{41980B68-2EEE-4F72-9E44-F98A973B9955}" type="pres">
      <dgm:prSet presAssocID="{A0DCE405-BF5B-41AC-84F5-7B157C8268E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18CBD2A5-F698-41E7-8175-39A027C5F883}" type="pres">
      <dgm:prSet presAssocID="{A0DCE405-BF5B-41AC-84F5-7B157C8268E3}" presName="rect3ChTx" presStyleLbl="alignAcc1" presStyleIdx="2" presStyleCnt="3" custScaleX="139827" custLinFactNeighborX="-14578" custLinFactNeighborY="15814">
        <dgm:presLayoutVars>
          <dgm:bulletEnabled val="1"/>
        </dgm:presLayoutVars>
      </dgm:prSet>
      <dgm:spPr/>
    </dgm:pt>
  </dgm:ptLst>
  <dgm:cxnLst>
    <dgm:cxn modelId="{ED39C605-ECC2-41C7-AA31-E4EA5F863DD1}" srcId="{A0DCE405-BF5B-41AC-84F5-7B157C8268E3}" destId="{13040314-556E-4174-A39D-0BD1D360336E}" srcOrd="0" destOrd="0" parTransId="{E5C00D04-0C88-4C46-9EB9-20CEF5DFAA9D}" sibTransId="{21924A39-E84D-49ED-BF1C-1443723A99C7}"/>
    <dgm:cxn modelId="{D0B8BE08-687B-48D1-8D1F-9261AB655AB7}" type="presOf" srcId="{E6A949C0-2D33-490D-BA4F-25FD42E8337C}" destId="{4A2290F0-1B23-4B0B-837C-EF12228537C6}" srcOrd="0" destOrd="0" presId="urn:microsoft.com/office/officeart/2005/8/layout/target3"/>
    <dgm:cxn modelId="{F9799524-4DD9-45BF-8E53-D7DBC91954C5}" srcId="{6314EC04-3E42-4D0F-85C3-917BB9E9D4A7}" destId="{92995130-5484-4DA8-AEE5-5CD062C2F0D7}" srcOrd="0" destOrd="0" parTransId="{A0B876FB-BF2C-4998-90BB-5D846492A406}" sibTransId="{FA51438F-A60C-4EC2-8E0E-0E467F7CC359}"/>
    <dgm:cxn modelId="{32C9A432-B1A5-4012-BCAA-C36EF80E6FCF}" srcId="{E6A949C0-2D33-490D-BA4F-25FD42E8337C}" destId="{EDBB3D29-3539-42EC-93E1-0F4897B88D13}" srcOrd="1" destOrd="0" parTransId="{27E81FF0-7643-49F8-AE95-BB34E0D8292D}" sibTransId="{0E74A1BE-362E-4235-BB4C-09E5A47A21CC}"/>
    <dgm:cxn modelId="{307AB535-A121-4AF3-9841-B9AC717A3A0E}" type="presOf" srcId="{6314EC04-3E42-4D0F-85C3-917BB9E9D4A7}" destId="{BB094FB9-BD8C-4F79-B01D-D461500B55C6}" srcOrd="1" destOrd="0" presId="urn:microsoft.com/office/officeart/2005/8/layout/target3"/>
    <dgm:cxn modelId="{02855455-605F-4206-B42F-3AE0E8780D7A}" type="presOf" srcId="{EDBB3D29-3539-42EC-93E1-0F4897B88D13}" destId="{CB6AF75A-9E3D-4934-BE75-ABF964D4E0A3}" srcOrd="0" destOrd="1" presId="urn:microsoft.com/office/officeart/2005/8/layout/target3"/>
    <dgm:cxn modelId="{B5D39B58-B5CA-4D9C-AD6E-BB22BDCF9A01}" type="presOf" srcId="{13040314-556E-4174-A39D-0BD1D360336E}" destId="{18CBD2A5-F698-41E7-8175-39A027C5F883}" srcOrd="0" destOrd="0" presId="urn:microsoft.com/office/officeart/2005/8/layout/target3"/>
    <dgm:cxn modelId="{043F655A-ACA7-48C4-AEF4-1B2DA76BC73A}" type="presOf" srcId="{A0DCE405-BF5B-41AC-84F5-7B157C8268E3}" destId="{41980B68-2EEE-4F72-9E44-F98A973B9955}" srcOrd="1" destOrd="0" presId="urn:microsoft.com/office/officeart/2005/8/layout/target3"/>
    <dgm:cxn modelId="{BE8FF47D-D18D-4D94-B183-963ECA73EA28}" type="presOf" srcId="{A0DCE405-BF5B-41AC-84F5-7B157C8268E3}" destId="{F6BE4214-C05D-40B3-A5D7-FECC27F0949F}" srcOrd="0" destOrd="0" presId="urn:microsoft.com/office/officeart/2005/8/layout/target3"/>
    <dgm:cxn modelId="{D2BD4A89-64D8-4F75-BA7A-559F740B1268}" srcId="{E6A949C0-2D33-490D-BA4F-25FD42E8337C}" destId="{EBCED162-B9C2-4276-B97B-9555E48A9CB2}" srcOrd="0" destOrd="0" parTransId="{EA3C8DF3-0047-43D6-9A2F-F55B6305C5A9}" sibTransId="{29990118-3529-4FE4-80AF-F588FCA3F1F3}"/>
    <dgm:cxn modelId="{8D231C8C-A9FB-4C9E-A759-8A75327D61D0}" type="presOf" srcId="{330E9B6D-8C36-4443-9E69-59BF4CCA998E}" destId="{4FE276DE-7B92-4F78-9649-748A5BA7841D}" srcOrd="0" destOrd="0" presId="urn:microsoft.com/office/officeart/2005/8/layout/target3"/>
    <dgm:cxn modelId="{3F47B197-F2DC-4738-81F4-A4E3F29C3A3B}" type="presOf" srcId="{92995130-5484-4DA8-AEE5-5CD062C2F0D7}" destId="{1C3EBAF9-E007-4FD6-BF98-00E4982ED4FD}" srcOrd="0" destOrd="0" presId="urn:microsoft.com/office/officeart/2005/8/layout/target3"/>
    <dgm:cxn modelId="{0DD950A3-68CB-406A-B55C-C2EC8CE65301}" srcId="{330E9B6D-8C36-4443-9E69-59BF4CCA998E}" destId="{A0DCE405-BF5B-41AC-84F5-7B157C8268E3}" srcOrd="2" destOrd="0" parTransId="{0B07CF52-6D11-4D4E-AC9F-62D943A01701}" sibTransId="{02D470A6-E76F-494E-B4C3-23148C69B61A}"/>
    <dgm:cxn modelId="{F741B9AD-2B33-4588-A0E2-733E44C1512B}" type="presOf" srcId="{E6A949C0-2D33-490D-BA4F-25FD42E8337C}" destId="{F7FC317C-CB52-4D87-B3DC-993555B750CB}" srcOrd="1" destOrd="0" presId="urn:microsoft.com/office/officeart/2005/8/layout/target3"/>
    <dgm:cxn modelId="{D7DA43B3-E362-44F5-A60F-B13A139D9389}" type="presOf" srcId="{EBCED162-B9C2-4276-B97B-9555E48A9CB2}" destId="{CB6AF75A-9E3D-4934-BE75-ABF964D4E0A3}" srcOrd="0" destOrd="0" presId="urn:microsoft.com/office/officeart/2005/8/layout/target3"/>
    <dgm:cxn modelId="{40EE96BC-BB0B-4281-943F-4119A65C0D39}" srcId="{330E9B6D-8C36-4443-9E69-59BF4CCA998E}" destId="{6314EC04-3E42-4D0F-85C3-917BB9E9D4A7}" srcOrd="1" destOrd="0" parTransId="{CB52B7D2-D902-4AE8-A52C-CDF309986E3D}" sibTransId="{16E49D4E-0C0A-4593-A524-96BEF4EF8EA6}"/>
    <dgm:cxn modelId="{F89DA3CE-1222-4205-BA2B-D5FA72305D72}" srcId="{330E9B6D-8C36-4443-9E69-59BF4CCA998E}" destId="{E6A949C0-2D33-490D-BA4F-25FD42E8337C}" srcOrd="0" destOrd="0" parTransId="{F38ECCBD-6CD6-4376-8A82-59B7A0B0CEF3}" sibTransId="{851BBEAF-089B-46AA-BB6F-1616AA5AE838}"/>
    <dgm:cxn modelId="{A226C7ED-AD24-47FC-BA38-5A601C883C3B}" type="presOf" srcId="{6314EC04-3E42-4D0F-85C3-917BB9E9D4A7}" destId="{24E3EE88-BE65-41D2-A901-EFB039AD54DD}" srcOrd="0" destOrd="0" presId="urn:microsoft.com/office/officeart/2005/8/layout/target3"/>
    <dgm:cxn modelId="{9E6DA9CF-B9F9-410B-BB71-B1BF41AD63D0}" type="presParOf" srcId="{4FE276DE-7B92-4F78-9649-748A5BA7841D}" destId="{40B8C371-9748-4E51-AA07-6C6461C6684E}" srcOrd="0" destOrd="0" presId="urn:microsoft.com/office/officeart/2005/8/layout/target3"/>
    <dgm:cxn modelId="{FC7ED672-B02B-4B97-B08B-EA69F45B846B}" type="presParOf" srcId="{4FE276DE-7B92-4F78-9649-748A5BA7841D}" destId="{DB119DC0-6F96-43EC-B538-AF0CD6320122}" srcOrd="1" destOrd="0" presId="urn:microsoft.com/office/officeart/2005/8/layout/target3"/>
    <dgm:cxn modelId="{94A5F66B-36EB-404C-8A00-EB72F4165DC9}" type="presParOf" srcId="{4FE276DE-7B92-4F78-9649-748A5BA7841D}" destId="{4A2290F0-1B23-4B0B-837C-EF12228537C6}" srcOrd="2" destOrd="0" presId="urn:microsoft.com/office/officeart/2005/8/layout/target3"/>
    <dgm:cxn modelId="{D50AA04A-8B85-42D7-BD52-1AAB19661F01}" type="presParOf" srcId="{4FE276DE-7B92-4F78-9649-748A5BA7841D}" destId="{84847C77-5565-4FB7-8828-4F173332F3EC}" srcOrd="3" destOrd="0" presId="urn:microsoft.com/office/officeart/2005/8/layout/target3"/>
    <dgm:cxn modelId="{2FD605BA-941E-4251-9DDE-9BB1EF371B04}" type="presParOf" srcId="{4FE276DE-7B92-4F78-9649-748A5BA7841D}" destId="{3B2AC73A-00AE-42A2-99A3-251BF2CC5EF4}" srcOrd="4" destOrd="0" presId="urn:microsoft.com/office/officeart/2005/8/layout/target3"/>
    <dgm:cxn modelId="{24F16054-837B-4BE6-A1D2-EB612D1B0FF5}" type="presParOf" srcId="{4FE276DE-7B92-4F78-9649-748A5BA7841D}" destId="{24E3EE88-BE65-41D2-A901-EFB039AD54DD}" srcOrd="5" destOrd="0" presId="urn:microsoft.com/office/officeart/2005/8/layout/target3"/>
    <dgm:cxn modelId="{75394018-C5B2-49FC-B0CF-EC52C3656A26}" type="presParOf" srcId="{4FE276DE-7B92-4F78-9649-748A5BA7841D}" destId="{65DB7E2F-F890-4E86-B022-DC567C3AEA8D}" srcOrd="6" destOrd="0" presId="urn:microsoft.com/office/officeart/2005/8/layout/target3"/>
    <dgm:cxn modelId="{ADA996FA-9F5D-4697-A802-5F03D38CB215}" type="presParOf" srcId="{4FE276DE-7B92-4F78-9649-748A5BA7841D}" destId="{343C9B1F-FEAB-4DBA-A08D-BDFD20EC6A7C}" srcOrd="7" destOrd="0" presId="urn:microsoft.com/office/officeart/2005/8/layout/target3"/>
    <dgm:cxn modelId="{92B51F19-01AA-4235-9DDB-D0746D4B27FB}" type="presParOf" srcId="{4FE276DE-7B92-4F78-9649-748A5BA7841D}" destId="{F6BE4214-C05D-40B3-A5D7-FECC27F0949F}" srcOrd="8" destOrd="0" presId="urn:microsoft.com/office/officeart/2005/8/layout/target3"/>
    <dgm:cxn modelId="{6C9443C4-9606-4431-9F1F-9F4F136B8EB6}" type="presParOf" srcId="{4FE276DE-7B92-4F78-9649-748A5BA7841D}" destId="{F7FC317C-CB52-4D87-B3DC-993555B750CB}" srcOrd="9" destOrd="0" presId="urn:microsoft.com/office/officeart/2005/8/layout/target3"/>
    <dgm:cxn modelId="{7694E72B-737D-476A-9738-A88A984502C5}" type="presParOf" srcId="{4FE276DE-7B92-4F78-9649-748A5BA7841D}" destId="{CB6AF75A-9E3D-4934-BE75-ABF964D4E0A3}" srcOrd="10" destOrd="0" presId="urn:microsoft.com/office/officeart/2005/8/layout/target3"/>
    <dgm:cxn modelId="{822E5E5F-354D-4D22-813D-2908D79A286F}" type="presParOf" srcId="{4FE276DE-7B92-4F78-9649-748A5BA7841D}" destId="{BB094FB9-BD8C-4F79-B01D-D461500B55C6}" srcOrd="11" destOrd="0" presId="urn:microsoft.com/office/officeart/2005/8/layout/target3"/>
    <dgm:cxn modelId="{1380EB71-6003-4410-917C-ED7C554486FC}" type="presParOf" srcId="{4FE276DE-7B92-4F78-9649-748A5BA7841D}" destId="{1C3EBAF9-E007-4FD6-BF98-00E4982ED4FD}" srcOrd="12" destOrd="0" presId="urn:microsoft.com/office/officeart/2005/8/layout/target3"/>
    <dgm:cxn modelId="{C3962FCD-99B8-4B10-A02C-065166E9227D}" type="presParOf" srcId="{4FE276DE-7B92-4F78-9649-748A5BA7841D}" destId="{41980B68-2EEE-4F72-9E44-F98A973B9955}" srcOrd="13" destOrd="0" presId="urn:microsoft.com/office/officeart/2005/8/layout/target3"/>
    <dgm:cxn modelId="{B18E1B51-DE3C-4CFF-9F18-685FDCF80EC1}" type="presParOf" srcId="{4FE276DE-7B92-4F78-9649-748A5BA7841D}" destId="{18CBD2A5-F698-41E7-8175-39A027C5F88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0C084B-1F78-467C-8547-4F3BBACA12CB}" type="doc">
      <dgm:prSet loTypeId="urn:microsoft.com/office/officeart/2008/layout/VerticalAccentLis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28A33EA-DAF8-4BE2-AACD-E7C8591DA779}">
      <dgm:prSet phldrT="[Teks]"/>
      <dgm:spPr/>
      <dgm:t>
        <a:bodyPr/>
        <a:lstStyle/>
        <a:p>
          <a:r>
            <a:rPr lang="id-ID" dirty="0" err="1"/>
            <a:t>Experimental</a:t>
          </a:r>
          <a:r>
            <a:rPr lang="id-ID" dirty="0"/>
            <a:t> </a:t>
          </a:r>
          <a:r>
            <a:rPr lang="id-ID" dirty="0" err="1"/>
            <a:t>Research</a:t>
          </a:r>
          <a:r>
            <a:rPr lang="id-ID" dirty="0"/>
            <a:t> :</a:t>
          </a:r>
        </a:p>
      </dgm:t>
    </dgm:pt>
    <dgm:pt modelId="{06E988CC-BAD1-40E5-AEE8-2268CC06CA48}" type="parTrans" cxnId="{0756DEE6-D603-4C39-9D60-441A112C1AA5}">
      <dgm:prSet/>
      <dgm:spPr/>
      <dgm:t>
        <a:bodyPr/>
        <a:lstStyle/>
        <a:p>
          <a:endParaRPr lang="id-ID"/>
        </a:p>
      </dgm:t>
    </dgm:pt>
    <dgm:pt modelId="{F44AFF2F-F950-41BC-BC6A-8385F41F1BE9}" type="sibTrans" cxnId="{0756DEE6-D603-4C39-9D60-441A112C1AA5}">
      <dgm:prSet/>
      <dgm:spPr/>
      <dgm:t>
        <a:bodyPr/>
        <a:lstStyle/>
        <a:p>
          <a:endParaRPr lang="id-ID"/>
        </a:p>
      </dgm:t>
    </dgm:pt>
    <dgm:pt modelId="{CE96DDBB-6F79-43D6-968E-798E76D5DF9D}">
      <dgm:prSet phldrT="[Teks]"/>
      <dgm:spPr/>
      <dgm:t>
        <a:bodyPr/>
        <a:lstStyle/>
        <a:p>
          <a:r>
            <a:rPr lang="en-US" dirty="0"/>
            <a:t>Design: </a:t>
          </a:r>
          <a:r>
            <a:rPr lang="id-ID" dirty="0"/>
            <a:t>A </a:t>
          </a:r>
          <a:r>
            <a:rPr lang="id-ID" dirty="0" err="1"/>
            <a:t>saturation</a:t>
          </a:r>
          <a:r>
            <a:rPr lang="id-ID" dirty="0"/>
            <a:t> sampling  </a:t>
          </a:r>
          <a:r>
            <a:rPr lang="id-ID"/>
            <a:t>technique</a:t>
          </a:r>
          <a:r>
            <a:rPr lang="en-US"/>
            <a:t> </a:t>
          </a:r>
          <a:r>
            <a:rPr lang="en-US" dirty="0"/>
            <a:t>of two student groups (control &amp; experimental)</a:t>
          </a:r>
          <a:r>
            <a:rPr lang="id-ID" dirty="0"/>
            <a:t>.</a:t>
          </a:r>
        </a:p>
        <a:p>
          <a:r>
            <a:rPr lang="id-ID" dirty="0" err="1"/>
            <a:t>Research</a:t>
          </a:r>
          <a:r>
            <a:rPr lang="id-ID" dirty="0"/>
            <a:t> </a:t>
          </a:r>
          <a:r>
            <a:rPr lang="id-ID" dirty="0" err="1"/>
            <a:t>Population</a:t>
          </a:r>
          <a:r>
            <a:rPr lang="id-ID" dirty="0"/>
            <a:t>: 24 </a:t>
          </a:r>
          <a:r>
            <a:rPr lang="id-ID" dirty="0" err="1"/>
            <a:t>students</a:t>
          </a:r>
          <a:endParaRPr lang="id-ID" dirty="0"/>
        </a:p>
      </dgm:t>
    </dgm:pt>
    <dgm:pt modelId="{332F1B4D-931F-433D-8FB1-B942F8F900B7}" type="parTrans" cxnId="{2D5284F1-1F3F-456E-A91B-B1AB7C13219A}">
      <dgm:prSet/>
      <dgm:spPr/>
      <dgm:t>
        <a:bodyPr/>
        <a:lstStyle/>
        <a:p>
          <a:endParaRPr lang="id-ID"/>
        </a:p>
      </dgm:t>
    </dgm:pt>
    <dgm:pt modelId="{A84BD8E4-ADBF-49CE-BB07-90010098EA3B}" type="sibTrans" cxnId="{2D5284F1-1F3F-456E-A91B-B1AB7C13219A}">
      <dgm:prSet/>
      <dgm:spPr/>
      <dgm:t>
        <a:bodyPr/>
        <a:lstStyle/>
        <a:p>
          <a:endParaRPr lang="id-ID"/>
        </a:p>
      </dgm:t>
    </dgm:pt>
    <dgm:pt modelId="{BFD27B02-FD43-475F-9C49-8D6BB6B6FCDF}">
      <dgm:prSet/>
      <dgm:spPr/>
      <dgm:t>
        <a:bodyPr/>
        <a:lstStyle/>
        <a:p>
          <a:r>
            <a:rPr lang="id-ID" dirty="0"/>
            <a:t>Research Sample: 24 students</a:t>
          </a:r>
        </a:p>
      </dgm:t>
    </dgm:pt>
    <dgm:pt modelId="{C27704B3-A08A-404C-8E49-90ABBC63786F}" type="parTrans" cxnId="{D8F49F0D-15A3-4117-9544-823C4A0DF67E}">
      <dgm:prSet/>
      <dgm:spPr/>
      <dgm:t>
        <a:bodyPr/>
        <a:lstStyle/>
        <a:p>
          <a:endParaRPr lang="id-ID"/>
        </a:p>
      </dgm:t>
    </dgm:pt>
    <dgm:pt modelId="{56668F25-5F47-41FC-BB92-3BDD32E196B2}" type="sibTrans" cxnId="{D8F49F0D-15A3-4117-9544-823C4A0DF67E}">
      <dgm:prSet/>
      <dgm:spPr/>
      <dgm:t>
        <a:bodyPr/>
        <a:lstStyle/>
        <a:p>
          <a:endParaRPr lang="id-ID"/>
        </a:p>
      </dgm:t>
    </dgm:pt>
    <dgm:pt modelId="{B34D2CE4-5359-47D4-BF0E-28503A2454EE}">
      <dgm:prSet phldrT="[Teks]"/>
      <dgm:spPr/>
      <dgm:t>
        <a:bodyPr/>
        <a:lstStyle/>
        <a:p>
          <a:r>
            <a:rPr lang="id-ID" dirty="0" err="1"/>
            <a:t>Instruments</a:t>
          </a:r>
          <a:r>
            <a:rPr lang="id-ID" dirty="0"/>
            <a:t>: </a:t>
          </a:r>
        </a:p>
      </dgm:t>
    </dgm:pt>
    <dgm:pt modelId="{5B9E47D0-1023-4DCC-8634-50DD70197DF7}" type="sibTrans" cxnId="{7CE9AEA3-1296-4D2E-8DC5-35FC98D28D53}">
      <dgm:prSet/>
      <dgm:spPr/>
      <dgm:t>
        <a:bodyPr/>
        <a:lstStyle/>
        <a:p>
          <a:endParaRPr lang="id-ID"/>
        </a:p>
      </dgm:t>
    </dgm:pt>
    <dgm:pt modelId="{74E06587-6568-432D-9D81-6059F13077BC}" type="parTrans" cxnId="{7CE9AEA3-1296-4D2E-8DC5-35FC98D28D53}">
      <dgm:prSet/>
      <dgm:spPr/>
      <dgm:t>
        <a:bodyPr/>
        <a:lstStyle/>
        <a:p>
          <a:endParaRPr lang="id-ID"/>
        </a:p>
      </dgm:t>
    </dgm:pt>
    <dgm:pt modelId="{7AE69922-0B51-4BD8-BEB2-F45B9810C918}">
      <dgm:prSet phldrT="[Teks]"/>
      <dgm:spPr/>
      <dgm:t>
        <a:bodyPr/>
        <a:lstStyle/>
        <a:p>
          <a:pPr>
            <a:buAutoNum type="arabicParenR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Writing test (pre- and post-test), Observation sheet,</a:t>
          </a:r>
          <a:endParaRPr lang="id-ID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AutoNum type="arabicParenR"/>
          </a:pP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Interviews, Questionnaire</a:t>
          </a:r>
          <a:endParaRPr lang="id-ID" dirty="0"/>
        </a:p>
      </dgm:t>
    </dgm:pt>
    <dgm:pt modelId="{27CD6086-DF7B-4482-8FB0-87A3B7284DCF}" type="sibTrans" cxnId="{89F63954-0FA1-476D-8959-A7E907F873E5}">
      <dgm:prSet/>
      <dgm:spPr/>
      <dgm:t>
        <a:bodyPr/>
        <a:lstStyle/>
        <a:p>
          <a:endParaRPr lang="id-ID"/>
        </a:p>
      </dgm:t>
    </dgm:pt>
    <dgm:pt modelId="{8D106B35-3DE0-4B00-9ADE-9B04640CD0B0}" type="parTrans" cxnId="{89F63954-0FA1-476D-8959-A7E907F873E5}">
      <dgm:prSet/>
      <dgm:spPr/>
      <dgm:t>
        <a:bodyPr/>
        <a:lstStyle/>
        <a:p>
          <a:endParaRPr lang="id-ID"/>
        </a:p>
      </dgm:t>
    </dgm:pt>
    <dgm:pt modelId="{B1D4B161-297F-4344-880D-55541855D145}" type="pres">
      <dgm:prSet presAssocID="{F50C084B-1F78-467C-8547-4F3BBACA12CB}" presName="Name0" presStyleCnt="0">
        <dgm:presLayoutVars>
          <dgm:chMax/>
          <dgm:chPref/>
          <dgm:dir/>
        </dgm:presLayoutVars>
      </dgm:prSet>
      <dgm:spPr/>
    </dgm:pt>
    <dgm:pt modelId="{AC77E6CA-7A41-49C2-B2ED-974CB8E17971}" type="pres">
      <dgm:prSet presAssocID="{C28A33EA-DAF8-4BE2-AACD-E7C8591DA779}" presName="parenttextcomposite" presStyleCnt="0"/>
      <dgm:spPr/>
    </dgm:pt>
    <dgm:pt modelId="{F21A05BF-BFE7-4DE7-AEB6-A1AF4CC1A536}" type="pres">
      <dgm:prSet presAssocID="{C28A33EA-DAF8-4BE2-AACD-E7C8591DA779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1AC6DDBD-8E0E-4106-BFD8-0D4364A5193F}" type="pres">
      <dgm:prSet presAssocID="{C28A33EA-DAF8-4BE2-AACD-E7C8591DA779}" presName="composite" presStyleCnt="0"/>
      <dgm:spPr/>
    </dgm:pt>
    <dgm:pt modelId="{63ED3F96-02C3-4E07-A93F-6DE2BA511F3A}" type="pres">
      <dgm:prSet presAssocID="{C28A33EA-DAF8-4BE2-AACD-E7C8591DA779}" presName="chevron1" presStyleLbl="alignNode1" presStyleIdx="0" presStyleCnt="14"/>
      <dgm:spPr/>
    </dgm:pt>
    <dgm:pt modelId="{C81B029A-E33A-4583-A0FA-BCC85DA8C42F}" type="pres">
      <dgm:prSet presAssocID="{C28A33EA-DAF8-4BE2-AACD-E7C8591DA779}" presName="chevron2" presStyleLbl="alignNode1" presStyleIdx="1" presStyleCnt="14"/>
      <dgm:spPr/>
    </dgm:pt>
    <dgm:pt modelId="{E53A15E4-AE23-4400-BAB5-E94A9AD46FE0}" type="pres">
      <dgm:prSet presAssocID="{C28A33EA-DAF8-4BE2-AACD-E7C8591DA779}" presName="chevron3" presStyleLbl="alignNode1" presStyleIdx="2" presStyleCnt="14"/>
      <dgm:spPr/>
    </dgm:pt>
    <dgm:pt modelId="{AD1D9E28-0B4C-4C11-9003-BE7EFA4B57A1}" type="pres">
      <dgm:prSet presAssocID="{C28A33EA-DAF8-4BE2-AACD-E7C8591DA779}" presName="chevron4" presStyleLbl="alignNode1" presStyleIdx="3" presStyleCnt="14"/>
      <dgm:spPr/>
    </dgm:pt>
    <dgm:pt modelId="{DED876AB-935D-4B76-B86B-747853E5F149}" type="pres">
      <dgm:prSet presAssocID="{C28A33EA-DAF8-4BE2-AACD-E7C8591DA779}" presName="chevron5" presStyleLbl="alignNode1" presStyleIdx="4" presStyleCnt="14"/>
      <dgm:spPr/>
    </dgm:pt>
    <dgm:pt modelId="{CB42F1D9-7E1F-4CD9-9D1C-A611A684F40E}" type="pres">
      <dgm:prSet presAssocID="{C28A33EA-DAF8-4BE2-AACD-E7C8591DA779}" presName="chevron6" presStyleLbl="alignNode1" presStyleIdx="5" presStyleCnt="14"/>
      <dgm:spPr/>
    </dgm:pt>
    <dgm:pt modelId="{26A7BD1F-D0EB-4F0A-A101-8E32DBA6DE43}" type="pres">
      <dgm:prSet presAssocID="{C28A33EA-DAF8-4BE2-AACD-E7C8591DA779}" presName="chevron7" presStyleLbl="alignNode1" presStyleIdx="6" presStyleCnt="14"/>
      <dgm:spPr/>
    </dgm:pt>
    <dgm:pt modelId="{61820707-37E6-46ED-B613-DC9824F7A567}" type="pres">
      <dgm:prSet presAssocID="{C28A33EA-DAF8-4BE2-AACD-E7C8591DA779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</dgm:pt>
    <dgm:pt modelId="{286C629F-F316-46D5-B102-D8711E523846}" type="pres">
      <dgm:prSet presAssocID="{F44AFF2F-F950-41BC-BC6A-8385F41F1BE9}" presName="sibTrans" presStyleCnt="0"/>
      <dgm:spPr/>
    </dgm:pt>
    <dgm:pt modelId="{F9A3223A-A255-42AB-88DC-EF4820F3EAD4}" type="pres">
      <dgm:prSet presAssocID="{B34D2CE4-5359-47D4-BF0E-28503A2454EE}" presName="parenttextcomposite" presStyleCnt="0"/>
      <dgm:spPr/>
    </dgm:pt>
    <dgm:pt modelId="{BA10A774-CB40-4355-BE23-78DCDE1E4657}" type="pres">
      <dgm:prSet presAssocID="{B34D2CE4-5359-47D4-BF0E-28503A2454EE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042C72EE-C6E2-40D7-8DC9-BB59E6DCC480}" type="pres">
      <dgm:prSet presAssocID="{B34D2CE4-5359-47D4-BF0E-28503A2454EE}" presName="composite" presStyleCnt="0"/>
      <dgm:spPr/>
    </dgm:pt>
    <dgm:pt modelId="{CD611126-67F0-4BFF-B5DF-6CE15EB4F167}" type="pres">
      <dgm:prSet presAssocID="{B34D2CE4-5359-47D4-BF0E-28503A2454EE}" presName="chevron1" presStyleLbl="alignNode1" presStyleIdx="7" presStyleCnt="14"/>
      <dgm:spPr/>
    </dgm:pt>
    <dgm:pt modelId="{375C5964-C376-4EE9-9F60-334FB69687A9}" type="pres">
      <dgm:prSet presAssocID="{B34D2CE4-5359-47D4-BF0E-28503A2454EE}" presName="chevron2" presStyleLbl="alignNode1" presStyleIdx="8" presStyleCnt="14"/>
      <dgm:spPr/>
    </dgm:pt>
    <dgm:pt modelId="{DFCC75E4-F840-443D-8C11-DF13FA38A932}" type="pres">
      <dgm:prSet presAssocID="{B34D2CE4-5359-47D4-BF0E-28503A2454EE}" presName="chevron3" presStyleLbl="alignNode1" presStyleIdx="9" presStyleCnt="14"/>
      <dgm:spPr/>
    </dgm:pt>
    <dgm:pt modelId="{A434CA63-558E-4639-B0F0-FCCED3CC2443}" type="pres">
      <dgm:prSet presAssocID="{B34D2CE4-5359-47D4-BF0E-28503A2454EE}" presName="chevron4" presStyleLbl="alignNode1" presStyleIdx="10" presStyleCnt="14"/>
      <dgm:spPr/>
    </dgm:pt>
    <dgm:pt modelId="{373AD231-EB3E-4158-923B-5ECCF636439F}" type="pres">
      <dgm:prSet presAssocID="{B34D2CE4-5359-47D4-BF0E-28503A2454EE}" presName="chevron5" presStyleLbl="alignNode1" presStyleIdx="11" presStyleCnt="14"/>
      <dgm:spPr/>
    </dgm:pt>
    <dgm:pt modelId="{EE4B25CB-ABB7-4565-908C-E3B1BF563908}" type="pres">
      <dgm:prSet presAssocID="{B34D2CE4-5359-47D4-BF0E-28503A2454EE}" presName="chevron6" presStyleLbl="alignNode1" presStyleIdx="12" presStyleCnt="14"/>
      <dgm:spPr/>
    </dgm:pt>
    <dgm:pt modelId="{4DA6537B-7290-4D7E-9239-ACC1E31DC91F}" type="pres">
      <dgm:prSet presAssocID="{B34D2CE4-5359-47D4-BF0E-28503A2454EE}" presName="chevron7" presStyleLbl="alignNode1" presStyleIdx="13" presStyleCnt="14"/>
      <dgm:spPr/>
    </dgm:pt>
    <dgm:pt modelId="{085AEB81-22BD-450B-8D43-25CA3085D615}" type="pres">
      <dgm:prSet presAssocID="{B34D2CE4-5359-47D4-BF0E-28503A2454EE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</dgm:pt>
  </dgm:ptLst>
  <dgm:cxnLst>
    <dgm:cxn modelId="{D8F49F0D-15A3-4117-9544-823C4A0DF67E}" srcId="{C28A33EA-DAF8-4BE2-AACD-E7C8591DA779}" destId="{BFD27B02-FD43-475F-9C49-8D6BB6B6FCDF}" srcOrd="1" destOrd="0" parTransId="{C27704B3-A08A-404C-8E49-90ABBC63786F}" sibTransId="{56668F25-5F47-41FC-BB92-3BDD32E196B2}"/>
    <dgm:cxn modelId="{1BF25E16-891D-468A-BAE6-9726ACAA1261}" type="presOf" srcId="{F50C084B-1F78-467C-8547-4F3BBACA12CB}" destId="{B1D4B161-297F-4344-880D-55541855D145}" srcOrd="0" destOrd="0" presId="urn:microsoft.com/office/officeart/2008/layout/VerticalAccentList"/>
    <dgm:cxn modelId="{C3F29527-EA03-4773-92CF-9389F9D07C62}" type="presOf" srcId="{CE96DDBB-6F79-43D6-968E-798E76D5DF9D}" destId="{61820707-37E6-46ED-B613-DC9824F7A567}" srcOrd="0" destOrd="0" presId="urn:microsoft.com/office/officeart/2008/layout/VerticalAccentList"/>
    <dgm:cxn modelId="{AC3C2C52-5A00-4479-9B64-080B5F45AB6B}" type="presOf" srcId="{B34D2CE4-5359-47D4-BF0E-28503A2454EE}" destId="{BA10A774-CB40-4355-BE23-78DCDE1E4657}" srcOrd="0" destOrd="0" presId="urn:microsoft.com/office/officeart/2008/layout/VerticalAccentList"/>
    <dgm:cxn modelId="{89F63954-0FA1-476D-8959-A7E907F873E5}" srcId="{B34D2CE4-5359-47D4-BF0E-28503A2454EE}" destId="{7AE69922-0B51-4BD8-BEB2-F45B9810C918}" srcOrd="0" destOrd="0" parTransId="{8D106B35-3DE0-4B00-9ADE-9B04640CD0B0}" sibTransId="{27CD6086-DF7B-4482-8FB0-87A3B7284DCF}"/>
    <dgm:cxn modelId="{80A1DE8F-B873-4178-8CF9-CEDADDFE05D5}" type="presOf" srcId="{BFD27B02-FD43-475F-9C49-8D6BB6B6FCDF}" destId="{61820707-37E6-46ED-B613-DC9824F7A567}" srcOrd="0" destOrd="1" presId="urn:microsoft.com/office/officeart/2008/layout/VerticalAccentList"/>
    <dgm:cxn modelId="{7CE9AEA3-1296-4D2E-8DC5-35FC98D28D53}" srcId="{F50C084B-1F78-467C-8547-4F3BBACA12CB}" destId="{B34D2CE4-5359-47D4-BF0E-28503A2454EE}" srcOrd="1" destOrd="0" parTransId="{74E06587-6568-432D-9D81-6059F13077BC}" sibTransId="{5B9E47D0-1023-4DCC-8634-50DD70197DF7}"/>
    <dgm:cxn modelId="{3FA434B4-9E27-4B4D-8D11-D02F7A139D38}" type="presOf" srcId="{7AE69922-0B51-4BD8-BEB2-F45B9810C918}" destId="{085AEB81-22BD-450B-8D43-25CA3085D615}" srcOrd="0" destOrd="0" presId="urn:microsoft.com/office/officeart/2008/layout/VerticalAccentList"/>
    <dgm:cxn modelId="{505FD5C1-C03F-4609-B268-2C3FD6CF8518}" type="presOf" srcId="{C28A33EA-DAF8-4BE2-AACD-E7C8591DA779}" destId="{F21A05BF-BFE7-4DE7-AEB6-A1AF4CC1A536}" srcOrd="0" destOrd="0" presId="urn:microsoft.com/office/officeart/2008/layout/VerticalAccentList"/>
    <dgm:cxn modelId="{0756DEE6-D603-4C39-9D60-441A112C1AA5}" srcId="{F50C084B-1F78-467C-8547-4F3BBACA12CB}" destId="{C28A33EA-DAF8-4BE2-AACD-E7C8591DA779}" srcOrd="0" destOrd="0" parTransId="{06E988CC-BAD1-40E5-AEE8-2268CC06CA48}" sibTransId="{F44AFF2F-F950-41BC-BC6A-8385F41F1BE9}"/>
    <dgm:cxn modelId="{2D5284F1-1F3F-456E-A91B-B1AB7C13219A}" srcId="{C28A33EA-DAF8-4BE2-AACD-E7C8591DA779}" destId="{CE96DDBB-6F79-43D6-968E-798E76D5DF9D}" srcOrd="0" destOrd="0" parTransId="{332F1B4D-931F-433D-8FB1-B942F8F900B7}" sibTransId="{A84BD8E4-ADBF-49CE-BB07-90010098EA3B}"/>
    <dgm:cxn modelId="{B41A3975-5673-4996-B301-F62568C091C8}" type="presParOf" srcId="{B1D4B161-297F-4344-880D-55541855D145}" destId="{AC77E6CA-7A41-49C2-B2ED-974CB8E17971}" srcOrd="0" destOrd="0" presId="urn:microsoft.com/office/officeart/2008/layout/VerticalAccentList"/>
    <dgm:cxn modelId="{C668FF4C-2C51-4888-B6BE-01EA2C1BBB2B}" type="presParOf" srcId="{AC77E6CA-7A41-49C2-B2ED-974CB8E17971}" destId="{F21A05BF-BFE7-4DE7-AEB6-A1AF4CC1A536}" srcOrd="0" destOrd="0" presId="urn:microsoft.com/office/officeart/2008/layout/VerticalAccentList"/>
    <dgm:cxn modelId="{D0F2FDDE-E5BA-4E80-B84B-8EA71E8829A4}" type="presParOf" srcId="{B1D4B161-297F-4344-880D-55541855D145}" destId="{1AC6DDBD-8E0E-4106-BFD8-0D4364A5193F}" srcOrd="1" destOrd="0" presId="urn:microsoft.com/office/officeart/2008/layout/VerticalAccentList"/>
    <dgm:cxn modelId="{F539D1A2-8D51-49E3-A4C4-06FF658E519A}" type="presParOf" srcId="{1AC6DDBD-8E0E-4106-BFD8-0D4364A5193F}" destId="{63ED3F96-02C3-4E07-A93F-6DE2BA511F3A}" srcOrd="0" destOrd="0" presId="urn:microsoft.com/office/officeart/2008/layout/VerticalAccentList"/>
    <dgm:cxn modelId="{34C8D29A-33B3-468D-9519-10B377562C80}" type="presParOf" srcId="{1AC6DDBD-8E0E-4106-BFD8-0D4364A5193F}" destId="{C81B029A-E33A-4583-A0FA-BCC85DA8C42F}" srcOrd="1" destOrd="0" presId="urn:microsoft.com/office/officeart/2008/layout/VerticalAccentList"/>
    <dgm:cxn modelId="{EC9BEF92-FAED-49D4-BC86-524D81C431AF}" type="presParOf" srcId="{1AC6DDBD-8E0E-4106-BFD8-0D4364A5193F}" destId="{E53A15E4-AE23-4400-BAB5-E94A9AD46FE0}" srcOrd="2" destOrd="0" presId="urn:microsoft.com/office/officeart/2008/layout/VerticalAccentList"/>
    <dgm:cxn modelId="{EC89909A-D3C0-4AC0-96AF-13816D6450AB}" type="presParOf" srcId="{1AC6DDBD-8E0E-4106-BFD8-0D4364A5193F}" destId="{AD1D9E28-0B4C-4C11-9003-BE7EFA4B57A1}" srcOrd="3" destOrd="0" presId="urn:microsoft.com/office/officeart/2008/layout/VerticalAccentList"/>
    <dgm:cxn modelId="{C7F05457-DA61-420B-B43E-31378C43C699}" type="presParOf" srcId="{1AC6DDBD-8E0E-4106-BFD8-0D4364A5193F}" destId="{DED876AB-935D-4B76-B86B-747853E5F149}" srcOrd="4" destOrd="0" presId="urn:microsoft.com/office/officeart/2008/layout/VerticalAccentList"/>
    <dgm:cxn modelId="{F6BF8231-2ECE-4003-AA05-83C22D423A44}" type="presParOf" srcId="{1AC6DDBD-8E0E-4106-BFD8-0D4364A5193F}" destId="{CB42F1D9-7E1F-4CD9-9D1C-A611A684F40E}" srcOrd="5" destOrd="0" presId="urn:microsoft.com/office/officeart/2008/layout/VerticalAccentList"/>
    <dgm:cxn modelId="{A88FB57B-0EAF-4ABF-AAB5-12DB532A99FC}" type="presParOf" srcId="{1AC6DDBD-8E0E-4106-BFD8-0D4364A5193F}" destId="{26A7BD1F-D0EB-4F0A-A101-8E32DBA6DE43}" srcOrd="6" destOrd="0" presId="urn:microsoft.com/office/officeart/2008/layout/VerticalAccentList"/>
    <dgm:cxn modelId="{6616C80F-F1D2-4203-95EB-7C9D3B7182A8}" type="presParOf" srcId="{1AC6DDBD-8E0E-4106-BFD8-0D4364A5193F}" destId="{61820707-37E6-46ED-B613-DC9824F7A567}" srcOrd="7" destOrd="0" presId="urn:microsoft.com/office/officeart/2008/layout/VerticalAccentList"/>
    <dgm:cxn modelId="{496605CC-BB50-40DC-8821-FFF69DF9D315}" type="presParOf" srcId="{B1D4B161-297F-4344-880D-55541855D145}" destId="{286C629F-F316-46D5-B102-D8711E523846}" srcOrd="2" destOrd="0" presId="urn:microsoft.com/office/officeart/2008/layout/VerticalAccentList"/>
    <dgm:cxn modelId="{315B2263-088F-458C-B101-F099955DFA65}" type="presParOf" srcId="{B1D4B161-297F-4344-880D-55541855D145}" destId="{F9A3223A-A255-42AB-88DC-EF4820F3EAD4}" srcOrd="3" destOrd="0" presId="urn:microsoft.com/office/officeart/2008/layout/VerticalAccentList"/>
    <dgm:cxn modelId="{1B4F76C2-28EC-4DDF-BCD0-149B308043BC}" type="presParOf" srcId="{F9A3223A-A255-42AB-88DC-EF4820F3EAD4}" destId="{BA10A774-CB40-4355-BE23-78DCDE1E4657}" srcOrd="0" destOrd="0" presId="urn:microsoft.com/office/officeart/2008/layout/VerticalAccentList"/>
    <dgm:cxn modelId="{8C8A0ADB-A006-4814-944C-D28E9BC0B3F0}" type="presParOf" srcId="{B1D4B161-297F-4344-880D-55541855D145}" destId="{042C72EE-C6E2-40D7-8DC9-BB59E6DCC480}" srcOrd="4" destOrd="0" presId="urn:microsoft.com/office/officeart/2008/layout/VerticalAccentList"/>
    <dgm:cxn modelId="{D449DCC5-B76F-4A1F-8767-DD527D240A19}" type="presParOf" srcId="{042C72EE-C6E2-40D7-8DC9-BB59E6DCC480}" destId="{CD611126-67F0-4BFF-B5DF-6CE15EB4F167}" srcOrd="0" destOrd="0" presId="urn:microsoft.com/office/officeart/2008/layout/VerticalAccentList"/>
    <dgm:cxn modelId="{A83036BF-EDE7-4A8B-BD97-C7B504163BB4}" type="presParOf" srcId="{042C72EE-C6E2-40D7-8DC9-BB59E6DCC480}" destId="{375C5964-C376-4EE9-9F60-334FB69687A9}" srcOrd="1" destOrd="0" presId="urn:microsoft.com/office/officeart/2008/layout/VerticalAccentList"/>
    <dgm:cxn modelId="{DFA1C49E-D2EE-4858-928A-F654DA7CABB1}" type="presParOf" srcId="{042C72EE-C6E2-40D7-8DC9-BB59E6DCC480}" destId="{DFCC75E4-F840-443D-8C11-DF13FA38A932}" srcOrd="2" destOrd="0" presId="urn:microsoft.com/office/officeart/2008/layout/VerticalAccentList"/>
    <dgm:cxn modelId="{7AA56574-2F74-4FC8-A3B6-74765889F745}" type="presParOf" srcId="{042C72EE-C6E2-40D7-8DC9-BB59E6DCC480}" destId="{A434CA63-558E-4639-B0F0-FCCED3CC2443}" srcOrd="3" destOrd="0" presId="urn:microsoft.com/office/officeart/2008/layout/VerticalAccentList"/>
    <dgm:cxn modelId="{E27CBD9F-76A6-4C20-BD28-F1EAA7ECB4B9}" type="presParOf" srcId="{042C72EE-C6E2-40D7-8DC9-BB59E6DCC480}" destId="{373AD231-EB3E-4158-923B-5ECCF636439F}" srcOrd="4" destOrd="0" presId="urn:microsoft.com/office/officeart/2008/layout/VerticalAccentList"/>
    <dgm:cxn modelId="{65EBD66D-CC3C-42FD-9A48-C895F1382904}" type="presParOf" srcId="{042C72EE-C6E2-40D7-8DC9-BB59E6DCC480}" destId="{EE4B25CB-ABB7-4565-908C-E3B1BF563908}" srcOrd="5" destOrd="0" presId="urn:microsoft.com/office/officeart/2008/layout/VerticalAccentList"/>
    <dgm:cxn modelId="{6F399462-D432-4488-BC8D-15347CDEEB47}" type="presParOf" srcId="{042C72EE-C6E2-40D7-8DC9-BB59E6DCC480}" destId="{4DA6537B-7290-4D7E-9239-ACC1E31DC91F}" srcOrd="6" destOrd="0" presId="urn:microsoft.com/office/officeart/2008/layout/VerticalAccentList"/>
    <dgm:cxn modelId="{7B497234-CE57-4FC2-8056-8C3E380B57E2}" type="presParOf" srcId="{042C72EE-C6E2-40D7-8DC9-BB59E6DCC480}" destId="{085AEB81-22BD-450B-8D43-25CA3085D61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3A2E-750F-4549-949F-F1D064BC09D1}">
      <dsp:nvSpPr>
        <dsp:cNvPr id="0" name=""/>
        <dsp:cNvSpPr/>
      </dsp:nvSpPr>
      <dsp:spPr>
        <a:xfrm rot="10800000">
          <a:off x="2173320" y="4455"/>
          <a:ext cx="7519565" cy="111717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64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Writing poetry is a productive and creative language skill.</a:t>
          </a:r>
          <a:endParaRPr lang="id-ID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615" y="4455"/>
        <a:ext cx="7240270" cy="1117179"/>
      </dsp:txXfrm>
    </dsp:sp>
    <dsp:sp modelId="{07C673F9-134F-401E-9FB6-B0076D38EB07}">
      <dsp:nvSpPr>
        <dsp:cNvPr id="0" name=""/>
        <dsp:cNvSpPr/>
      </dsp:nvSpPr>
      <dsp:spPr>
        <a:xfrm>
          <a:off x="1614731" y="4455"/>
          <a:ext cx="1117179" cy="111717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6F25BB-1387-4BE8-98F8-E451C967A7DC}">
      <dsp:nvSpPr>
        <dsp:cNvPr id="0" name=""/>
        <dsp:cNvSpPr/>
      </dsp:nvSpPr>
      <dsp:spPr>
        <a:xfrm rot="10800000">
          <a:off x="2173320" y="1455121"/>
          <a:ext cx="7519565" cy="1117179"/>
        </a:xfrm>
        <a:prstGeom prst="homePlat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64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However, many students struggle to express ideas meaningfully and aesthetically.</a:t>
          </a:r>
          <a:endParaRPr lang="id-ID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615" y="1455121"/>
        <a:ext cx="7240270" cy="1117179"/>
      </dsp:txXfrm>
    </dsp:sp>
    <dsp:sp modelId="{88F19756-163F-44B8-95F3-A43223891041}">
      <dsp:nvSpPr>
        <dsp:cNvPr id="0" name=""/>
        <dsp:cNvSpPr/>
      </dsp:nvSpPr>
      <dsp:spPr>
        <a:xfrm>
          <a:off x="1614731" y="1455121"/>
          <a:ext cx="1117179" cy="1117179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9ACCFA-B2C0-470B-B793-67313FB39B3A}">
      <dsp:nvSpPr>
        <dsp:cNvPr id="0" name=""/>
        <dsp:cNvSpPr/>
      </dsp:nvSpPr>
      <dsp:spPr>
        <a:xfrm rot="10800000">
          <a:off x="2173320" y="2905787"/>
          <a:ext cx="7519565" cy="1117179"/>
        </a:xfrm>
        <a:prstGeom prst="homePlat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64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This study investigates the effectiveness of the CERMAT model in enhancing students’ skills in writing Islamic poetry inspired by Sufi values.</a:t>
          </a:r>
          <a:endParaRPr lang="id-ID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615" y="2905787"/>
        <a:ext cx="7240270" cy="1117179"/>
      </dsp:txXfrm>
    </dsp:sp>
    <dsp:sp modelId="{1BB91C13-09D2-4CE8-B05C-7CB0D0D8B427}">
      <dsp:nvSpPr>
        <dsp:cNvPr id="0" name=""/>
        <dsp:cNvSpPr/>
      </dsp:nvSpPr>
      <dsp:spPr>
        <a:xfrm>
          <a:off x="1614731" y="2905787"/>
          <a:ext cx="1117179" cy="111717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39000" b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FEFD5A-EC09-4D4F-8E9D-33E73811BE9E}">
      <dsp:nvSpPr>
        <dsp:cNvPr id="0" name=""/>
        <dsp:cNvSpPr/>
      </dsp:nvSpPr>
      <dsp:spPr>
        <a:xfrm rot="10800000">
          <a:off x="2173320" y="4356452"/>
          <a:ext cx="7519565" cy="1117179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645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was conducted with university students in Jakarta through three stages: planning, implementation, and evaluation.</a:t>
          </a:r>
          <a:endParaRPr lang="id-ID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452615" y="4356452"/>
        <a:ext cx="7240270" cy="1117179"/>
      </dsp:txXfrm>
    </dsp:sp>
    <dsp:sp modelId="{C3DDCC05-6C2D-464B-AF0A-4526E8C64CAE}">
      <dsp:nvSpPr>
        <dsp:cNvPr id="0" name=""/>
        <dsp:cNvSpPr/>
      </dsp:nvSpPr>
      <dsp:spPr>
        <a:xfrm>
          <a:off x="1614731" y="4356452"/>
          <a:ext cx="1117179" cy="1117179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8C371-9748-4E51-AA07-6C6461C6684E}">
      <dsp:nvSpPr>
        <dsp:cNvPr id="0" name=""/>
        <dsp:cNvSpPr/>
      </dsp:nvSpPr>
      <dsp:spPr>
        <a:xfrm>
          <a:off x="-622721" y="90874"/>
          <a:ext cx="4959285" cy="495928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290F0-1B23-4B0B-837C-EF12228537C6}">
      <dsp:nvSpPr>
        <dsp:cNvPr id="0" name=""/>
        <dsp:cNvSpPr/>
      </dsp:nvSpPr>
      <dsp:spPr>
        <a:xfrm>
          <a:off x="1347639" y="90874"/>
          <a:ext cx="9554251" cy="4959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CERMAT Model =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Couple Reading, Effective, </a:t>
          </a:r>
          <a:endParaRPr lang="id-ID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Responsive, Writing</a:t>
          </a:r>
          <a:r>
            <a:rPr lang="id-ID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Mengarang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),</a:t>
          </a:r>
          <a:endParaRPr lang="id-ID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Active, Publishing (</a:t>
          </a:r>
          <a:r>
            <a:rPr lang="en-US" sz="1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Terbit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id-ID" sz="1500" kern="1200" dirty="0"/>
        </a:p>
      </dsp:txBody>
      <dsp:txXfrm>
        <a:off x="1347639" y="90874"/>
        <a:ext cx="4777125" cy="1487788"/>
      </dsp:txXfrm>
    </dsp:sp>
    <dsp:sp modelId="{3B2AC73A-00AE-42A2-99A3-251BF2CC5EF4}">
      <dsp:nvSpPr>
        <dsp:cNvPr id="0" name=""/>
        <dsp:cNvSpPr/>
      </dsp:nvSpPr>
      <dsp:spPr>
        <a:xfrm>
          <a:off x="505" y="1832935"/>
          <a:ext cx="3562228" cy="269999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3EE88-BE65-41D2-A901-EFB039AD54DD}">
      <dsp:nvSpPr>
        <dsp:cNvPr id="0" name=""/>
        <dsp:cNvSpPr/>
      </dsp:nvSpPr>
      <dsp:spPr>
        <a:xfrm>
          <a:off x="1635676" y="1841251"/>
          <a:ext cx="8978177" cy="26983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Poetry Writing Skills</a:t>
          </a:r>
          <a:endParaRPr lang="id-ID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Based on Sufism</a:t>
          </a:r>
          <a:endParaRPr lang="id-ID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5676" y="1841251"/>
        <a:ext cx="4489088" cy="1245394"/>
      </dsp:txXfrm>
    </dsp:sp>
    <dsp:sp modelId="{343C9B1F-FEAB-4DBA-A08D-BDFD20EC6A7C}">
      <dsp:nvSpPr>
        <dsp:cNvPr id="0" name=""/>
        <dsp:cNvSpPr/>
      </dsp:nvSpPr>
      <dsp:spPr>
        <a:xfrm>
          <a:off x="1227841" y="3500195"/>
          <a:ext cx="1635282" cy="101917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E4214-C05D-40B3-A5D7-FECC27F0949F}">
      <dsp:nvSpPr>
        <dsp:cNvPr id="0" name=""/>
        <dsp:cNvSpPr/>
      </dsp:nvSpPr>
      <dsp:spPr>
        <a:xfrm>
          <a:off x="1827558" y="3520042"/>
          <a:ext cx="8535687" cy="9767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Tasawuf Hamka</a:t>
          </a:r>
        </a:p>
      </dsp:txBody>
      <dsp:txXfrm>
        <a:off x="1827558" y="3520042"/>
        <a:ext cx="4267843" cy="976730"/>
      </dsp:txXfrm>
    </dsp:sp>
    <dsp:sp modelId="{CB6AF75A-9E3D-4934-BE75-ABF964D4E0A3}">
      <dsp:nvSpPr>
        <dsp:cNvPr id="0" name=""/>
        <dsp:cNvSpPr/>
      </dsp:nvSpPr>
      <dsp:spPr>
        <a:xfrm>
          <a:off x="4225019" y="110468"/>
          <a:ext cx="6456479" cy="18512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Warsono dan Hariyanto (2012) Wirawan Fadly (2022:13-14) 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Combines principles from Project-Based Learning (</a:t>
          </a:r>
          <a:r>
            <a:rPr lang="en-US" sz="18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PjBL</a:t>
          </a:r>
          <a:r>
            <a:rPr lang="en-US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and CIRC (Cooperative Integrated Reading and Composition)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800" kern="1200" dirty="0"/>
        </a:p>
      </dsp:txBody>
      <dsp:txXfrm>
        <a:off x="4225019" y="110468"/>
        <a:ext cx="6456479" cy="1851285"/>
      </dsp:txXfrm>
    </dsp:sp>
    <dsp:sp modelId="{1C3EBAF9-E007-4FD6-BF98-00E4982ED4FD}">
      <dsp:nvSpPr>
        <dsp:cNvPr id="0" name=""/>
        <dsp:cNvSpPr/>
      </dsp:nvSpPr>
      <dsp:spPr>
        <a:xfrm>
          <a:off x="3949231" y="1928128"/>
          <a:ext cx="6758728" cy="14877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d-ID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Piscayanti</a:t>
          </a:r>
          <a:r>
            <a:rPr lang="id-ID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(2015:7), </a:t>
          </a:r>
          <a:r>
            <a:rPr lang="id-ID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Ma’mur</a:t>
          </a:r>
          <a:r>
            <a:rPr lang="id-ID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Saadie</a:t>
          </a:r>
          <a:r>
            <a:rPr lang="id-ID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(2019:4), &amp; </a:t>
          </a:r>
          <a:r>
            <a:rPr lang="id-ID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Mikihiro</a:t>
          </a:r>
          <a:r>
            <a:rPr lang="id-ID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Moriyama</a:t>
          </a:r>
          <a:r>
            <a:rPr lang="id-ID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(2015: 273)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Sufistic Poetry is a harmony </a:t>
          </a:r>
          <a:r>
            <a:rPr lang="en-US" sz="18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lafadz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with beautiful meaning to be penetrated by the hearts of those who enjoy it, So, it would give a good impact psychologically for the heart who enjoy it, because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sufistic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poetry has many high good elements as the a means of developing noble morals.</a:t>
          </a:r>
          <a:endParaRPr lang="id-ID" sz="1800" kern="1200" dirty="0"/>
        </a:p>
      </dsp:txBody>
      <dsp:txXfrm>
        <a:off x="3949231" y="1928128"/>
        <a:ext cx="6758728" cy="1487783"/>
      </dsp:txXfrm>
    </dsp:sp>
    <dsp:sp modelId="{18CBD2A5-F698-41E7-8175-39A027C5F883}">
      <dsp:nvSpPr>
        <dsp:cNvPr id="0" name=""/>
        <dsp:cNvSpPr/>
      </dsp:nvSpPr>
      <dsp:spPr>
        <a:xfrm>
          <a:off x="4652721" y="3301724"/>
          <a:ext cx="5967597" cy="14877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d-ID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Hamka (1994:101-102)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asawuf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journey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consists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ikhlas,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muraqabah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muhasabah,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tajarrud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isya dan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hub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id-ID" sz="2000" kern="1200" dirty="0"/>
        </a:p>
      </dsp:txBody>
      <dsp:txXfrm>
        <a:off x="4652721" y="3301724"/>
        <a:ext cx="5967597" cy="1487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A05BF-BFE7-4DE7-AEB6-A1AF4CC1A536}">
      <dsp:nvSpPr>
        <dsp:cNvPr id="0" name=""/>
        <dsp:cNvSpPr/>
      </dsp:nvSpPr>
      <dsp:spPr>
        <a:xfrm>
          <a:off x="139641" y="344937"/>
          <a:ext cx="8350624" cy="75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 err="1"/>
            <a:t>Experimental</a:t>
          </a:r>
          <a:r>
            <a:rPr lang="id-ID" sz="3500" kern="1200" dirty="0"/>
            <a:t> </a:t>
          </a:r>
          <a:r>
            <a:rPr lang="id-ID" sz="3500" kern="1200" dirty="0" err="1"/>
            <a:t>Research</a:t>
          </a:r>
          <a:r>
            <a:rPr lang="id-ID" sz="3500" kern="1200" dirty="0"/>
            <a:t> :</a:t>
          </a:r>
        </a:p>
      </dsp:txBody>
      <dsp:txXfrm>
        <a:off x="139641" y="344937"/>
        <a:ext cx="8350624" cy="759147"/>
      </dsp:txXfrm>
    </dsp:sp>
    <dsp:sp modelId="{63ED3F96-02C3-4E07-A93F-6DE2BA511F3A}">
      <dsp:nvSpPr>
        <dsp:cNvPr id="0" name=""/>
        <dsp:cNvSpPr/>
      </dsp:nvSpPr>
      <dsp:spPr>
        <a:xfrm>
          <a:off x="139641" y="1104084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B029A-E33A-4583-A0FA-BCC85DA8C42F}">
      <dsp:nvSpPr>
        <dsp:cNvPr id="0" name=""/>
        <dsp:cNvSpPr/>
      </dsp:nvSpPr>
      <dsp:spPr>
        <a:xfrm>
          <a:off x="1313367" y="1104084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65642"/>
                <a:satOff val="-787"/>
                <a:lumOff val="-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5642"/>
                <a:satOff val="-787"/>
                <a:lumOff val="-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5642"/>
                <a:satOff val="-787"/>
                <a:lumOff val="-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3A15E4-AE23-4400-BAB5-E94A9AD46FE0}">
      <dsp:nvSpPr>
        <dsp:cNvPr id="0" name=""/>
        <dsp:cNvSpPr/>
      </dsp:nvSpPr>
      <dsp:spPr>
        <a:xfrm>
          <a:off x="2488022" y="1104084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131284"/>
                <a:satOff val="-1574"/>
                <a:lumOff val="-6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31284"/>
                <a:satOff val="-1574"/>
                <a:lumOff val="-6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31284"/>
                <a:satOff val="-1574"/>
                <a:lumOff val="-6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1D9E28-0B4C-4C11-9003-BE7EFA4B57A1}">
      <dsp:nvSpPr>
        <dsp:cNvPr id="0" name=""/>
        <dsp:cNvSpPr/>
      </dsp:nvSpPr>
      <dsp:spPr>
        <a:xfrm>
          <a:off x="3661748" y="1104084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1696926"/>
                <a:satOff val="-2360"/>
                <a:lumOff val="-9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96926"/>
                <a:satOff val="-2360"/>
                <a:lumOff val="-9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96926"/>
                <a:satOff val="-2360"/>
                <a:lumOff val="-9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D876AB-935D-4B76-B86B-747853E5F149}">
      <dsp:nvSpPr>
        <dsp:cNvPr id="0" name=""/>
        <dsp:cNvSpPr/>
      </dsp:nvSpPr>
      <dsp:spPr>
        <a:xfrm>
          <a:off x="4836403" y="1104084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262568"/>
                <a:satOff val="-3147"/>
                <a:lumOff val="-1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62568"/>
                <a:satOff val="-3147"/>
                <a:lumOff val="-1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62568"/>
                <a:satOff val="-3147"/>
                <a:lumOff val="-1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42F1D9-7E1F-4CD9-9D1C-A611A684F40E}">
      <dsp:nvSpPr>
        <dsp:cNvPr id="0" name=""/>
        <dsp:cNvSpPr/>
      </dsp:nvSpPr>
      <dsp:spPr>
        <a:xfrm>
          <a:off x="6010130" y="1104084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2828210"/>
                <a:satOff val="-3934"/>
                <a:lumOff val="-1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28210"/>
                <a:satOff val="-3934"/>
                <a:lumOff val="-1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28210"/>
                <a:satOff val="-3934"/>
                <a:lumOff val="-1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A7BD1F-D0EB-4F0A-A101-8E32DBA6DE43}">
      <dsp:nvSpPr>
        <dsp:cNvPr id="0" name=""/>
        <dsp:cNvSpPr/>
      </dsp:nvSpPr>
      <dsp:spPr>
        <a:xfrm>
          <a:off x="7184784" y="1104084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393851"/>
                <a:satOff val="-4721"/>
                <a:lumOff val="-18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93851"/>
                <a:satOff val="-4721"/>
                <a:lumOff val="-18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93851"/>
                <a:satOff val="-4721"/>
                <a:lumOff val="-18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20707-37E6-46ED-B613-DC9824F7A567}">
      <dsp:nvSpPr>
        <dsp:cNvPr id="0" name=""/>
        <dsp:cNvSpPr/>
      </dsp:nvSpPr>
      <dsp:spPr>
        <a:xfrm>
          <a:off x="139641" y="1258725"/>
          <a:ext cx="8459182" cy="123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Design: </a:t>
          </a:r>
          <a:r>
            <a:rPr lang="id-ID" sz="1800" kern="1200" dirty="0"/>
            <a:t>A </a:t>
          </a:r>
          <a:r>
            <a:rPr lang="id-ID" sz="1800" kern="1200" dirty="0" err="1"/>
            <a:t>saturation</a:t>
          </a:r>
          <a:r>
            <a:rPr lang="id-ID" sz="1800" kern="1200" dirty="0"/>
            <a:t> sampling  </a:t>
          </a:r>
          <a:r>
            <a:rPr lang="id-ID" sz="1800" kern="1200"/>
            <a:t>technique</a:t>
          </a:r>
          <a:r>
            <a:rPr lang="en-US" sz="1800" kern="1200"/>
            <a:t> </a:t>
          </a:r>
          <a:r>
            <a:rPr lang="en-US" sz="1800" kern="1200" dirty="0"/>
            <a:t>of two student groups (control &amp; experimental)</a:t>
          </a:r>
          <a:r>
            <a:rPr lang="id-ID" sz="180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 err="1"/>
            <a:t>Research</a:t>
          </a:r>
          <a:r>
            <a:rPr lang="id-ID" sz="1800" kern="1200" dirty="0"/>
            <a:t> </a:t>
          </a:r>
          <a:r>
            <a:rPr lang="id-ID" sz="1800" kern="1200" dirty="0" err="1"/>
            <a:t>Population</a:t>
          </a:r>
          <a:r>
            <a:rPr lang="id-ID" sz="1800" kern="1200" dirty="0"/>
            <a:t>: 24 </a:t>
          </a:r>
          <a:r>
            <a:rPr lang="id-ID" sz="1800" kern="1200" dirty="0" err="1"/>
            <a:t>students</a:t>
          </a:r>
          <a:endParaRPr lang="id-ID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Research Sample: 24 students</a:t>
          </a:r>
        </a:p>
      </dsp:txBody>
      <dsp:txXfrm>
        <a:off x="139641" y="1258725"/>
        <a:ext cx="8459182" cy="1237129"/>
      </dsp:txXfrm>
    </dsp:sp>
    <dsp:sp modelId="{BA10A774-CB40-4355-BE23-78DCDE1E4657}">
      <dsp:nvSpPr>
        <dsp:cNvPr id="0" name=""/>
        <dsp:cNvSpPr/>
      </dsp:nvSpPr>
      <dsp:spPr>
        <a:xfrm>
          <a:off x="139641" y="2758680"/>
          <a:ext cx="8350624" cy="759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 err="1"/>
            <a:t>Instruments</a:t>
          </a:r>
          <a:r>
            <a:rPr lang="id-ID" sz="3500" kern="1200" dirty="0"/>
            <a:t>: </a:t>
          </a:r>
        </a:p>
      </dsp:txBody>
      <dsp:txXfrm>
        <a:off x="139641" y="2758680"/>
        <a:ext cx="8350624" cy="759147"/>
      </dsp:txXfrm>
    </dsp:sp>
    <dsp:sp modelId="{CD611126-67F0-4BFF-B5DF-6CE15EB4F167}">
      <dsp:nvSpPr>
        <dsp:cNvPr id="0" name=""/>
        <dsp:cNvSpPr/>
      </dsp:nvSpPr>
      <dsp:spPr>
        <a:xfrm>
          <a:off x="139641" y="3517827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3959493"/>
                <a:satOff val="-5507"/>
                <a:lumOff val="-21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59493"/>
                <a:satOff val="-5507"/>
                <a:lumOff val="-21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59493"/>
                <a:satOff val="-5507"/>
                <a:lumOff val="-21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C5964-C376-4EE9-9F60-334FB69687A9}">
      <dsp:nvSpPr>
        <dsp:cNvPr id="0" name=""/>
        <dsp:cNvSpPr/>
      </dsp:nvSpPr>
      <dsp:spPr>
        <a:xfrm>
          <a:off x="1313367" y="3517827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4525135"/>
                <a:satOff val="-6294"/>
                <a:lumOff val="-24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25135"/>
                <a:satOff val="-6294"/>
                <a:lumOff val="-24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25135"/>
                <a:satOff val="-6294"/>
                <a:lumOff val="-24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C75E4-F840-443D-8C11-DF13FA38A932}">
      <dsp:nvSpPr>
        <dsp:cNvPr id="0" name=""/>
        <dsp:cNvSpPr/>
      </dsp:nvSpPr>
      <dsp:spPr>
        <a:xfrm>
          <a:off x="2488022" y="3517827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090777"/>
                <a:satOff val="-7081"/>
                <a:lumOff val="-27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90777"/>
                <a:satOff val="-7081"/>
                <a:lumOff val="-27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90777"/>
                <a:satOff val="-7081"/>
                <a:lumOff val="-27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34CA63-558E-4639-B0F0-FCCED3CC2443}">
      <dsp:nvSpPr>
        <dsp:cNvPr id="0" name=""/>
        <dsp:cNvSpPr/>
      </dsp:nvSpPr>
      <dsp:spPr>
        <a:xfrm>
          <a:off x="3661748" y="3517827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5656419"/>
                <a:satOff val="-7868"/>
                <a:lumOff val="-301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56419"/>
                <a:satOff val="-7868"/>
                <a:lumOff val="-301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56419"/>
                <a:satOff val="-7868"/>
                <a:lumOff val="-301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3AD231-EB3E-4158-923B-5ECCF636439F}">
      <dsp:nvSpPr>
        <dsp:cNvPr id="0" name=""/>
        <dsp:cNvSpPr/>
      </dsp:nvSpPr>
      <dsp:spPr>
        <a:xfrm>
          <a:off x="4836403" y="3517827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222061"/>
                <a:satOff val="-8654"/>
                <a:lumOff val="-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22061"/>
                <a:satOff val="-8654"/>
                <a:lumOff val="-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22061"/>
                <a:satOff val="-8654"/>
                <a:lumOff val="-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B25CB-ABB7-4565-908C-E3B1BF563908}">
      <dsp:nvSpPr>
        <dsp:cNvPr id="0" name=""/>
        <dsp:cNvSpPr/>
      </dsp:nvSpPr>
      <dsp:spPr>
        <a:xfrm>
          <a:off x="6010130" y="3517827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6787703"/>
                <a:satOff val="-9441"/>
                <a:lumOff val="-36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87703"/>
                <a:satOff val="-9441"/>
                <a:lumOff val="-36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87703"/>
                <a:satOff val="-9441"/>
                <a:lumOff val="-36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A6537B-7290-4D7E-9239-ACC1E31DC91F}">
      <dsp:nvSpPr>
        <dsp:cNvPr id="0" name=""/>
        <dsp:cNvSpPr/>
      </dsp:nvSpPr>
      <dsp:spPr>
        <a:xfrm>
          <a:off x="7184784" y="3517827"/>
          <a:ext cx="1954046" cy="154641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5AEB81-22BD-450B-8D43-25CA3085D615}">
      <dsp:nvSpPr>
        <dsp:cNvPr id="0" name=""/>
        <dsp:cNvSpPr/>
      </dsp:nvSpPr>
      <dsp:spPr>
        <a:xfrm>
          <a:off x="139641" y="3672469"/>
          <a:ext cx="8459182" cy="1237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Writing test (pre- and post-test), Observation sheet,</a:t>
          </a:r>
          <a:endParaRPr lang="id-ID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Interviews, Questionnaire</a:t>
          </a:r>
          <a:endParaRPr lang="id-ID" sz="1800" kern="1200" dirty="0"/>
        </a:p>
      </dsp:txBody>
      <dsp:txXfrm>
        <a:off x="139641" y="3672469"/>
        <a:ext cx="8459182" cy="1237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AA28-DA46-42EA-ACFF-278DA77E579D}" type="datetimeFigureOut">
              <a:rPr lang="en-ID" smtClean="0"/>
              <a:t>04/08/2025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6254-029C-4DD0-8802-8710D561097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630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none" spc="50">
                <a:ln w="9525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Franklin Gothic Medium Cond" panose="020B06060304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solidFill>
            <a:srgbClr val="FFFFFF">
              <a:alpha val="50196"/>
            </a:srgbClr>
          </a:solidFill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1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85003"/>
            <a:ext cx="2628899" cy="5391959"/>
          </a:xfrm>
        </p:spPr>
        <p:txBody>
          <a:bodyPr vert="eaVert"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85003"/>
            <a:ext cx="7772399" cy="5391959"/>
          </a:xfrm>
          <a:solidFill>
            <a:srgbClr val="FFFFFF">
              <a:alpha val="50196"/>
            </a:srgbClr>
          </a:solidFill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03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80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5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8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2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solidFill>
            <a:srgbClr val="FFFFFF">
              <a:alpha val="50196"/>
            </a:srgbClr>
          </a:solidFill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84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4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78C43-7C78-4843-9DB0-26079ABFD95C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7BE7-220C-4592-A6F3-146279601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808" y="2258379"/>
            <a:ext cx="11812385" cy="879475"/>
          </a:xfrm>
        </p:spPr>
        <p:txBody>
          <a:bodyPr>
            <a:noAutofit/>
          </a:bodyPr>
          <a:lstStyle/>
          <a:p>
            <a:r>
              <a:rPr lang="en-US" b="0" dirty="0">
                <a:ln w="9525" cmpd="sng">
                  <a:solidFill>
                    <a:sysClr val="windowText" lastClr="000000"/>
                  </a:solidFill>
                  <a:prstDash val="solid"/>
                </a:ln>
                <a:effectLst/>
              </a:rPr>
              <a:t>The Effectiveness of the CERMAT Model in Enhancing Islamic Poetry Writing Skills Based on Sufism</a:t>
            </a:r>
            <a:endParaRPr lang="id-ID" dirty="0">
              <a:ln w="9525" cmpd="sng">
                <a:solidFill>
                  <a:sysClr val="windowText" lastClr="000000"/>
                </a:solidFill>
                <a:prstDash val="solid"/>
              </a:ln>
              <a:effectLst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1411" y="3776236"/>
            <a:ext cx="11089177" cy="1816489"/>
          </a:xfrm>
        </p:spPr>
        <p:txBody>
          <a:bodyPr>
            <a:normAutofit/>
          </a:bodyPr>
          <a:lstStyle/>
          <a:p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Abdul Latif</a:t>
            </a:r>
            <a:r>
              <a:rPr lang="id-ID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Yulianeta</a:t>
            </a:r>
            <a:r>
              <a:rPr lang="id-ID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Sumiyadi</a:t>
            </a:r>
            <a:r>
              <a:rPr lang="id-ID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id-ID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Universitas Pendidikan Indonesia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90500" y="3182874"/>
            <a:ext cx="9144000" cy="317125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bg1"/>
                </a:solidFill>
                <a:latin typeface="Franklin Gothic Demi Cond" panose="020B0706030402020204" pitchFamily="34" charset="0"/>
                <a:cs typeface="Times New Roman" panose="02020603050405020304" pitchFamily="18" charset="0"/>
              </a:rPr>
              <a:t>No. Abstract: ABS-ICOLLITE-25058</a:t>
            </a:r>
            <a:endParaRPr lang="en-US" sz="1800" dirty="0">
              <a:solidFill>
                <a:schemeClr val="bg1"/>
              </a:solidFill>
              <a:latin typeface="Franklin Gothic Demi Cond" panose="020B07060304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91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289" y="213186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6871" y="786274"/>
            <a:ext cx="11132496" cy="5571996"/>
          </a:xfrm>
        </p:spPr>
        <p:txBody>
          <a:bodyPr>
            <a:noAutofit/>
          </a:bodyPr>
          <a:lstStyle/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Etik dkk. (2023).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 Keterampilan Menulis Puisi dengan Menggunakan Model Pembelajaran Project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(PBL) pada Mahasiswa PGSD Semester V Universitas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Cokroaminoto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Palopo. 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DEIKTIS: Jurnal Pendidikan Bahasa dan Sastra 3 (4).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Fadly, Wirawan. (2022).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Model-Model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Pembelajaran untuk Implementasi Kurikulum Merdeka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Bening Pustaka.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Hamka. (2015).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Falsafah Hidup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Jakarta: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Republika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______. (2015).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Tasawuf Modern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Jakarta: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Republika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Ma’mur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Saadie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(2018).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 Model Pelatihan Menulis Puisi Sufistik dengan Ancangan Tasawuf Kitab Klasik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UPI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Moriyama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Mikihiro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(2015).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Islamic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Acep Zamzam Noor in Tasikmalaya.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Jawa: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Islamika, Vol. 22.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Piscayanti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Sonia. (2015).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Poetry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Fcition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Yogyakarta: Graha Ilmu.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Pradopo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Rachmat Djoko. 2010.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Pengkajian Puisi. Yogyakarta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Gadjah Mada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Praptanti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Isnaeni dkk. (2021).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 Membaca Sastra (Puisi) dengan Menggunakan Metode Tugas/ Project Best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Berbantuan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Auvisual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Prosiding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Seminar Nasional PIBSI Ke-43.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Rindengan. (2017).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Peningkatan Kemampuan Menulis Puisi dengan Pendekatan Kontekstual melalui Teknik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Cooperative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(CIRC). 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BAHTERA: Jurnal Pendidikan Bahasa dan Sastra.16 (1).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Rozak, Abd &amp; Wiwin S. H. ( 2019). 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Pengolahan Data dengan SPSS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Yogyakarta: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Erhaka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Saadie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Ma’mur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(2018).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 Model Pelatihan Menulis Puisi Sufistik dengan Ancangan Tasawuf Kitab Klasik. 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Disertasi: UPI.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Suhita, Sri. (2018).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Apresiasi Sastra Indonesia dan Pembelajarannya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Bandung: Remaja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Rosdakarya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Sumiyadi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Memen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Durachman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(2014).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Sanggar Sastra Pengalaman Artistik dan Estetik Sastra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Bandung: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Alfabeta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Waluyo, Herman J. (1991). T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eori dan Apresiasi Puisi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Yogyakarta: Gelora Aksara Pratama. 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Warsono &amp; Hariyanto. (2012).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Pembelajaran Aktif: Teori dan </a:t>
            </a:r>
            <a:r>
              <a:rPr lang="id-ID" sz="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Asesmen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Bandung: </a:t>
            </a: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Rosdakarya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Yulianeta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(2014).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Hakikat Pembelajaran Sastra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Jakarta: Universitas Terbuka</a:t>
            </a:r>
          </a:p>
          <a:p>
            <a:pPr marL="712788" indent="-712788">
              <a:lnSpc>
                <a:spcPct val="120000"/>
              </a:lnSpc>
              <a:buNone/>
            </a:pP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Yuwanto, Listyo. (2019). </a:t>
            </a:r>
            <a:r>
              <a:rPr lang="id-ID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Penelitian Eksperimen. </a:t>
            </a:r>
            <a:r>
              <a:rPr lang="id-ID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Yogyakarta: Graha Ilmu. </a:t>
            </a:r>
          </a:p>
        </p:txBody>
      </p:sp>
    </p:spTree>
    <p:extLst>
      <p:ext uri="{BB962C8B-B14F-4D97-AF65-F5344CB8AC3E}">
        <p14:creationId xmlns:p14="http://schemas.microsoft.com/office/powerpoint/2010/main" val="300482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935789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1690889"/>
            <a:ext cx="9144000" cy="940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chemeClr val="bg1"/>
                </a:solidFill>
              </a:rPr>
              <a:t>Follow us @...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1524000" y="1656700"/>
            <a:ext cx="9144000" cy="317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6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866" y="403412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INTRODUCTION</a:t>
            </a:r>
          </a:p>
        </p:txBody>
      </p:sp>
      <p:graphicFrame>
        <p:nvGraphicFramePr>
          <p:cNvPr id="12" name="Tampungan Konten 11">
            <a:extLst>
              <a:ext uri="{FF2B5EF4-FFF2-40B4-BE49-F238E27FC236}">
                <a16:creationId xmlns:a16="http://schemas.microsoft.com/office/drawing/2014/main" id="{1BFE87B1-C5E0-3AB9-B5D6-6710159636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49524"/>
              </p:ext>
            </p:extLst>
          </p:nvPr>
        </p:nvGraphicFramePr>
        <p:xfrm>
          <a:off x="304800" y="976501"/>
          <a:ext cx="11307617" cy="547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69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6" y="622808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LITERATURE REVIEW</a:t>
            </a:r>
          </a:p>
        </p:txBody>
      </p:sp>
      <p:graphicFrame>
        <p:nvGraphicFramePr>
          <p:cNvPr id="6" name="Tampungan Konten 5">
            <a:extLst>
              <a:ext uri="{FF2B5EF4-FFF2-40B4-BE49-F238E27FC236}">
                <a16:creationId xmlns:a16="http://schemas.microsoft.com/office/drawing/2014/main" id="{9CEC57F3-198E-878C-0658-F776908A6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700950"/>
              </p:ext>
            </p:extLst>
          </p:nvPr>
        </p:nvGraphicFramePr>
        <p:xfrm>
          <a:off x="999460" y="1275907"/>
          <a:ext cx="11015330" cy="495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887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METHOD</a:t>
            </a:r>
          </a:p>
        </p:txBody>
      </p:sp>
      <p:graphicFrame>
        <p:nvGraphicFramePr>
          <p:cNvPr id="2" name="Tampungan Konten 1">
            <a:extLst>
              <a:ext uri="{FF2B5EF4-FFF2-40B4-BE49-F238E27FC236}">
                <a16:creationId xmlns:a16="http://schemas.microsoft.com/office/drawing/2014/main" id="{AA84237D-E76F-333A-6805-3BD040849A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540913"/>
              </p:ext>
            </p:extLst>
          </p:nvPr>
        </p:nvGraphicFramePr>
        <p:xfrm>
          <a:off x="107575" y="1219200"/>
          <a:ext cx="9278472" cy="540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ambar 5" descr="Sebuah gambar berisi dinding, dalam ruangan, desain interior, tempat tidur&#10;&#10;Konten yang dihasilkan AI mungkin salah.">
            <a:extLst>
              <a:ext uri="{FF2B5EF4-FFF2-40B4-BE49-F238E27FC236}">
                <a16:creationId xmlns:a16="http://schemas.microsoft.com/office/drawing/2014/main" id="{8501970D-4227-05E6-1481-7556DC8309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9" b="43175"/>
          <a:stretch>
            <a:fillRect/>
          </a:stretch>
        </p:blipFill>
        <p:spPr>
          <a:xfrm>
            <a:off x="8698138" y="991170"/>
            <a:ext cx="2914279" cy="2538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Gambar 9" descr="Sebuah gambar berisi dalam ruangan, pakaian, dinding, orang&#10;&#10;Konten yang dihasilkan AI mungkin salah.">
            <a:extLst>
              <a:ext uri="{FF2B5EF4-FFF2-40B4-BE49-F238E27FC236}">
                <a16:creationId xmlns:a16="http://schemas.microsoft.com/office/drawing/2014/main" id="{CED98B1F-750A-9097-0EDA-3019EBF4C8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31905" r="12256" b="9632"/>
          <a:stretch>
            <a:fillRect/>
          </a:stretch>
        </p:blipFill>
        <p:spPr>
          <a:xfrm>
            <a:off x="7281914" y="4183604"/>
            <a:ext cx="3386086" cy="2757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15989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4CDA5-EF5E-CACC-A3C6-812777A0D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D26D2E-A6A4-8836-7E69-65873B57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3DEE29-FE52-1027-18BB-709C16A84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376652"/>
            <a:ext cx="10922135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6B9C77CD-93C5-AC15-9B0B-2796E7BDEAC8}"/>
              </a:ext>
            </a:extLst>
          </p:cNvPr>
          <p:cNvSpPr txBox="1"/>
          <p:nvPr/>
        </p:nvSpPr>
        <p:spPr>
          <a:xfrm>
            <a:off x="6226631" y="1476757"/>
            <a:ext cx="4958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id-ID" dirty="0"/>
              <a:t> </a:t>
            </a:r>
            <a:r>
              <a:rPr lang="id-ID" b="1" dirty="0"/>
              <a:t>Gra</a:t>
            </a:r>
            <a:r>
              <a:rPr lang="en-US" b="1" dirty="0" err="1"/>
              <a:t>phic</a:t>
            </a:r>
            <a:r>
              <a:rPr lang="id-ID" b="1" dirty="0"/>
              <a:t> 1 </a:t>
            </a:r>
            <a:r>
              <a:rPr lang="en-US" b="1" dirty="0"/>
              <a:t>Pre-Test and</a:t>
            </a:r>
            <a:r>
              <a:rPr lang="id-ID" b="1" dirty="0"/>
              <a:t> </a:t>
            </a:r>
            <a:r>
              <a:rPr lang="id-ID" b="1" dirty="0" err="1"/>
              <a:t>Post</a:t>
            </a:r>
            <a:r>
              <a:rPr lang="en-US" b="1" dirty="0"/>
              <a:t>-T</a:t>
            </a:r>
            <a:r>
              <a:rPr lang="id-ID" b="1" dirty="0" err="1"/>
              <a:t>est</a:t>
            </a:r>
            <a:r>
              <a:rPr lang="en-US" b="1" dirty="0"/>
              <a:t> Scores</a:t>
            </a:r>
            <a:endParaRPr lang="id-ID" b="1" dirty="0"/>
          </a:p>
          <a:p>
            <a:pPr algn="ctr"/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35D50F12-B71D-3C4F-E710-D217C5F8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329219"/>
              </p:ext>
            </p:extLst>
          </p:nvPr>
        </p:nvGraphicFramePr>
        <p:xfrm>
          <a:off x="6523183" y="1976973"/>
          <a:ext cx="4759860" cy="2270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562">
                  <a:extLst>
                    <a:ext uri="{9D8B030D-6E8A-4147-A177-3AD203B41FA5}">
                      <a16:colId xmlns:a16="http://schemas.microsoft.com/office/drawing/2014/main" val="2892632090"/>
                    </a:ext>
                  </a:extLst>
                </a:gridCol>
                <a:gridCol w="776319">
                  <a:extLst>
                    <a:ext uri="{9D8B030D-6E8A-4147-A177-3AD203B41FA5}">
                      <a16:colId xmlns:a16="http://schemas.microsoft.com/office/drawing/2014/main" val="1250075439"/>
                    </a:ext>
                  </a:extLst>
                </a:gridCol>
                <a:gridCol w="776319">
                  <a:extLst>
                    <a:ext uri="{9D8B030D-6E8A-4147-A177-3AD203B41FA5}">
                      <a16:colId xmlns:a16="http://schemas.microsoft.com/office/drawing/2014/main" val="3278267635"/>
                    </a:ext>
                  </a:extLst>
                </a:gridCol>
                <a:gridCol w="776319">
                  <a:extLst>
                    <a:ext uri="{9D8B030D-6E8A-4147-A177-3AD203B41FA5}">
                      <a16:colId xmlns:a16="http://schemas.microsoft.com/office/drawing/2014/main" val="2898748075"/>
                    </a:ext>
                  </a:extLst>
                </a:gridCol>
                <a:gridCol w="1072341">
                  <a:extLst>
                    <a:ext uri="{9D8B030D-6E8A-4147-A177-3AD203B41FA5}">
                      <a16:colId xmlns:a16="http://schemas.microsoft.com/office/drawing/2014/main" val="3508537472"/>
                    </a:ext>
                  </a:extLst>
                </a:gridCol>
              </a:tblGrid>
              <a:tr h="4275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</a:t>
                      </a:r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-T</a:t>
                      </a:r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10338"/>
                  </a:ext>
                </a:extLst>
              </a:tr>
              <a:tr h="855132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Score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Highest Score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82497"/>
                  </a:ext>
                </a:extLst>
              </a:tr>
              <a:tr h="427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Class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879090"/>
                  </a:ext>
                </a:extLst>
              </a:tr>
              <a:tr h="4275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 Class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637499"/>
                  </a:ext>
                </a:extLst>
              </a:tr>
            </a:tbl>
          </a:graphicData>
        </a:graphic>
      </p:graphicFrame>
      <p:graphicFrame>
        <p:nvGraphicFramePr>
          <p:cNvPr id="3" name="Bagan 2">
            <a:extLst>
              <a:ext uri="{FF2B5EF4-FFF2-40B4-BE49-F238E27FC236}">
                <a16:creationId xmlns:a16="http://schemas.microsoft.com/office/drawing/2014/main" id="{A97FA100-B79A-9F0A-F37E-2A366C3152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93616"/>
              </p:ext>
            </p:extLst>
          </p:nvPr>
        </p:nvGraphicFramePr>
        <p:xfrm>
          <a:off x="1393372" y="1949740"/>
          <a:ext cx="4572000" cy="3531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6448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C4250-2ADF-274D-7A9B-CD8AA8CF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7923BE-05E8-05B3-5432-F26AD4D8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F593A4-EE0D-0DD1-92E8-8C9934B5C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F0732490-4C84-C9F3-61FF-3D41A41254B3}"/>
              </a:ext>
            </a:extLst>
          </p:cNvPr>
          <p:cNvSpPr txBox="1"/>
          <p:nvPr/>
        </p:nvSpPr>
        <p:spPr>
          <a:xfrm>
            <a:off x="676011" y="1531328"/>
            <a:ext cx="609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d-ID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2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Homogeneity of Variance Test</a:t>
            </a:r>
            <a:r>
              <a:rPr lang="id-ID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(Levene’s Test)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6E07A26-79DF-9A86-9251-D182D2406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83051"/>
              </p:ext>
            </p:extLst>
          </p:nvPr>
        </p:nvGraphicFramePr>
        <p:xfrm>
          <a:off x="1608667" y="2113246"/>
          <a:ext cx="2761456" cy="177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042">
                  <a:extLst>
                    <a:ext uri="{9D8B030D-6E8A-4147-A177-3AD203B41FA5}">
                      <a16:colId xmlns:a16="http://schemas.microsoft.com/office/drawing/2014/main" val="2766260335"/>
                    </a:ext>
                  </a:extLst>
                </a:gridCol>
                <a:gridCol w="1996414">
                  <a:extLst>
                    <a:ext uri="{9D8B030D-6E8A-4147-A177-3AD203B41FA5}">
                      <a16:colId xmlns:a16="http://schemas.microsoft.com/office/drawing/2014/main" val="2575307346"/>
                    </a:ext>
                  </a:extLst>
                </a:gridCol>
              </a:tblGrid>
              <a:tr h="59151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(Levene's Test)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310250"/>
                  </a:ext>
                </a:extLst>
              </a:tr>
              <a:tr h="591512"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32323"/>
                  </a:ext>
                </a:extLst>
              </a:tr>
              <a:tr h="591512"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0.770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904097"/>
                  </a:ext>
                </a:extLst>
              </a:tr>
            </a:tbl>
          </a:graphicData>
        </a:graphic>
      </p:graphicFrame>
      <p:sp>
        <p:nvSpPr>
          <p:cNvPr id="3" name="Kotak Teks 2">
            <a:extLst>
              <a:ext uri="{FF2B5EF4-FFF2-40B4-BE49-F238E27FC236}">
                <a16:creationId xmlns:a16="http://schemas.microsoft.com/office/drawing/2014/main" id="{F09E7B3B-E361-52BA-2A3A-5602A681C932}"/>
              </a:ext>
            </a:extLst>
          </p:cNvPr>
          <p:cNvSpPr txBox="1"/>
          <p:nvPr/>
        </p:nvSpPr>
        <p:spPr>
          <a:xfrm>
            <a:off x="676011" y="4984231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Score</a:t>
            </a:r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&gt; 0.05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variance of the two groups is homogeneous</a:t>
            </a:r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Bagan 8">
            <a:extLst>
              <a:ext uri="{FF2B5EF4-FFF2-40B4-BE49-F238E27FC236}">
                <a16:creationId xmlns:a16="http://schemas.microsoft.com/office/drawing/2014/main" id="{EAB65726-A7F4-BD11-991A-8AE0D06BB0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21067"/>
              </p:ext>
            </p:extLst>
          </p:nvPr>
        </p:nvGraphicFramePr>
        <p:xfrm>
          <a:off x="6339843" y="1679700"/>
          <a:ext cx="4325032" cy="380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3738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C573-50F2-8A15-337D-AF67166A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18BD5F-6886-E428-9407-2D945B01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3" y="803564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F14DE4-C87C-81AB-8978-98F7ECCE5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</p:txBody>
      </p:sp>
      <p:sp>
        <p:nvSpPr>
          <p:cNvPr id="7" name="Kotak Teks 6">
            <a:extLst>
              <a:ext uri="{FF2B5EF4-FFF2-40B4-BE49-F238E27FC236}">
                <a16:creationId xmlns:a16="http://schemas.microsoft.com/office/drawing/2014/main" id="{E7AE1FC0-188E-95E6-265E-EAA4CF717468}"/>
              </a:ext>
            </a:extLst>
          </p:cNvPr>
          <p:cNvSpPr txBox="1"/>
          <p:nvPr/>
        </p:nvSpPr>
        <p:spPr>
          <a:xfrm>
            <a:off x="676011" y="1531328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Normality Test Result</a:t>
            </a: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(Shapiro-Wilk)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22F4F23-0707-9BD8-88E5-07EE70A89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062870"/>
              </p:ext>
            </p:extLst>
          </p:nvPr>
        </p:nvGraphicFramePr>
        <p:xfrm>
          <a:off x="854439" y="1993185"/>
          <a:ext cx="3441114" cy="2594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696">
                  <a:extLst>
                    <a:ext uri="{9D8B030D-6E8A-4147-A177-3AD203B41FA5}">
                      <a16:colId xmlns:a16="http://schemas.microsoft.com/office/drawing/2014/main" val="711866067"/>
                    </a:ext>
                  </a:extLst>
                </a:gridCol>
                <a:gridCol w="856709">
                  <a:extLst>
                    <a:ext uri="{9D8B030D-6E8A-4147-A177-3AD203B41FA5}">
                      <a16:colId xmlns:a16="http://schemas.microsoft.com/office/drawing/2014/main" val="2889147660"/>
                    </a:ext>
                  </a:extLst>
                </a:gridCol>
                <a:gridCol w="856709">
                  <a:extLst>
                    <a:ext uri="{9D8B030D-6E8A-4147-A177-3AD203B41FA5}">
                      <a16:colId xmlns:a16="http://schemas.microsoft.com/office/drawing/2014/main" val="1250618489"/>
                    </a:ext>
                  </a:extLst>
                </a:gridCol>
              </a:tblGrid>
              <a:tr h="8647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2037"/>
                  </a:ext>
                </a:extLst>
              </a:tr>
              <a:tr h="864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Controlled Class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0.261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0.984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383471"/>
                  </a:ext>
                </a:extLst>
              </a:tr>
              <a:tr h="864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 Class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0.477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0.816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924119"/>
                  </a:ext>
                </a:extLst>
              </a:tr>
            </a:tbl>
          </a:graphicData>
        </a:graphic>
      </p:graphicFrame>
      <p:sp>
        <p:nvSpPr>
          <p:cNvPr id="10" name="Kotak Teks 9">
            <a:extLst>
              <a:ext uri="{FF2B5EF4-FFF2-40B4-BE49-F238E27FC236}">
                <a16:creationId xmlns:a16="http://schemas.microsoft.com/office/drawing/2014/main" id="{C346AEA2-4F94-6EE2-AB00-CA1AF3562F5B}"/>
              </a:ext>
            </a:extLst>
          </p:cNvPr>
          <p:cNvSpPr txBox="1"/>
          <p:nvPr/>
        </p:nvSpPr>
        <p:spPr>
          <a:xfrm>
            <a:off x="676011" y="4679975"/>
            <a:ext cx="4621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Interpreta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endParaRPr lang="id-ID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value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0.05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all data is normally distributed.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gan 2">
            <a:extLst>
              <a:ext uri="{FF2B5EF4-FFF2-40B4-BE49-F238E27FC236}">
                <a16:creationId xmlns:a16="http://schemas.microsoft.com/office/drawing/2014/main" id="{64F1C753-5517-561D-178D-A51C08A4A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53260"/>
              </p:ext>
            </p:extLst>
          </p:nvPr>
        </p:nvGraphicFramePr>
        <p:xfrm>
          <a:off x="5620871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489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C5BCB-34B9-3CAA-09C0-1AFC22A76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22CA24-D08C-2F28-8936-E9A722E95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7" y="94571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FINDING AND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3CA1F1-C21F-247A-0243-00C5FF3C5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3" y="1376652"/>
            <a:ext cx="10515600" cy="43513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  <a:p>
            <a:pPr marL="0" indent="0">
              <a:spcBef>
                <a:spcPts val="0"/>
              </a:spcBef>
              <a:buNone/>
            </a:pPr>
            <a:endParaRPr lang="id-ID" sz="1800" dirty="0"/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id="{C82F667E-407F-3CC4-7F53-23A56B148214}"/>
              </a:ext>
            </a:extLst>
          </p:cNvPr>
          <p:cNvSpPr txBox="1"/>
          <p:nvPr/>
        </p:nvSpPr>
        <p:spPr>
          <a:xfrm>
            <a:off x="1448730" y="3542924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Tabl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d-ID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Test Result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DE45FFE3-6CEE-5E02-20C4-AC1CB9AC4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10830"/>
              </p:ext>
            </p:extLst>
          </p:nvPr>
        </p:nvGraphicFramePr>
        <p:xfrm>
          <a:off x="848863" y="4026929"/>
          <a:ext cx="4246265" cy="1586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148">
                  <a:extLst>
                    <a:ext uri="{9D8B030D-6E8A-4147-A177-3AD203B41FA5}">
                      <a16:colId xmlns:a16="http://schemas.microsoft.com/office/drawing/2014/main" val="2568994651"/>
                    </a:ext>
                  </a:extLst>
                </a:gridCol>
                <a:gridCol w="897098">
                  <a:extLst>
                    <a:ext uri="{9D8B030D-6E8A-4147-A177-3AD203B41FA5}">
                      <a16:colId xmlns:a16="http://schemas.microsoft.com/office/drawing/2014/main" val="3233891876"/>
                    </a:ext>
                  </a:extLst>
                </a:gridCol>
                <a:gridCol w="1540019">
                  <a:extLst>
                    <a:ext uri="{9D8B030D-6E8A-4147-A177-3AD203B41FA5}">
                      <a16:colId xmlns:a16="http://schemas.microsoft.com/office/drawing/2014/main" val="1605730464"/>
                    </a:ext>
                  </a:extLst>
                </a:gridCol>
              </a:tblGrid>
              <a:tr h="85238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tabl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678142"/>
                  </a:ext>
                </a:extLst>
              </a:tr>
              <a:tr h="734001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0.278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0.279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count</a:t>
                      </a:r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&lt; 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</a:t>
                      </a:r>
                      <a:r>
                        <a:rPr lang="id-ID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id-ID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714383"/>
                  </a:ext>
                </a:extLst>
              </a:tr>
            </a:tbl>
          </a:graphicData>
        </a:graphic>
      </p:graphicFrame>
      <p:sp>
        <p:nvSpPr>
          <p:cNvPr id="8" name="Kotak Teks 7">
            <a:extLst>
              <a:ext uri="{FF2B5EF4-FFF2-40B4-BE49-F238E27FC236}">
                <a16:creationId xmlns:a16="http://schemas.microsoft.com/office/drawing/2014/main" id="{9DD160AD-3B33-AB0A-7041-0E3D3B8A525D}"/>
              </a:ext>
            </a:extLst>
          </p:cNvPr>
          <p:cNvSpPr txBox="1"/>
          <p:nvPr/>
        </p:nvSpPr>
        <p:spPr>
          <a:xfrm>
            <a:off x="848862" y="5727991"/>
            <a:ext cx="6094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600" b="1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Interpreta</a:t>
            </a:r>
            <a:r>
              <a:rPr lang="en-US" sz="1600" b="1" i="0" u="none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endParaRPr lang="id-ID" sz="16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known that Sig. (2-tailed) is t count 0.278, t table 0.279 &lt; 0.05, so it can be concluded that there is a real difference between the control class and the experimental class.</a:t>
            </a:r>
            <a:endParaRPr lang="id-ID" sz="1600" b="1" i="0" u="none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ambar 12" descr="Sebuah gambar berisi teks, komputer, cuplikan layar, Situs&#10;&#10;Konten yang dihasilkan AI mungkin salah.">
            <a:extLst>
              <a:ext uri="{FF2B5EF4-FFF2-40B4-BE49-F238E27FC236}">
                <a16:creationId xmlns:a16="http://schemas.microsoft.com/office/drawing/2014/main" id="{DF4D4CDD-96EA-E496-4693-2B20BB49F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415" y="667659"/>
            <a:ext cx="3913181" cy="5229981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693B74D2-ECAB-9670-26A7-C04463370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688" y="651162"/>
            <a:ext cx="2932546" cy="6054436"/>
          </a:xfrm>
          <a:prstGeom prst="rect">
            <a:avLst/>
          </a:prstGeom>
        </p:spPr>
      </p:pic>
      <p:graphicFrame>
        <p:nvGraphicFramePr>
          <p:cNvPr id="9" name="Bagan 8">
            <a:extLst>
              <a:ext uri="{FF2B5EF4-FFF2-40B4-BE49-F238E27FC236}">
                <a16:creationId xmlns:a16="http://schemas.microsoft.com/office/drawing/2014/main" id="{5F00868F-968F-25B9-9515-D3D917AC7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138679"/>
              </p:ext>
            </p:extLst>
          </p:nvPr>
        </p:nvGraphicFramePr>
        <p:xfrm>
          <a:off x="1332368" y="1567436"/>
          <a:ext cx="2932546" cy="198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4609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8B2B1-69D7-0ADA-6D75-AD6884BF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877699-7AED-CCAC-7ED3-26551124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376652"/>
            <a:ext cx="11047641" cy="439661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CERMAT is effective in enhancing students’ Islamic poetry writing skills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Especially beneficial in integrating Sufi teachings into literary expression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research needed: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broader sample and longer duration</a:t>
            </a:r>
            <a:r>
              <a:rPr lang="id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explore integration with digital publishing tools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CDBE346-A3FC-FFFE-6D64-82A5856D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8" y="803275"/>
            <a:ext cx="10515600" cy="5730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95868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4734</TotalTime>
  <Words>944</Words>
  <Application>Microsoft Office PowerPoint</Application>
  <PresentationFormat>Layar Lebar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Franklin Gothic Demi Cond</vt:lpstr>
      <vt:lpstr>Franklin Gothic Medium Cond</vt:lpstr>
      <vt:lpstr>Times New Roman</vt:lpstr>
      <vt:lpstr>Office Theme</vt:lpstr>
      <vt:lpstr>The Effectiveness of the CERMAT Model in Enhancing Islamic Poetry Writing Skills Based on Sufism</vt:lpstr>
      <vt:lpstr>INTRODUCTION</vt:lpstr>
      <vt:lpstr>LITERATURE REVIEW</vt:lpstr>
      <vt:lpstr>METHOD</vt:lpstr>
      <vt:lpstr>FINDING AND DISCUSSION</vt:lpstr>
      <vt:lpstr>FINDING AND DISCUSSION</vt:lpstr>
      <vt:lpstr>FINDING AND DISCUSSION</vt:lpstr>
      <vt:lpstr>FINDING AND DISCUSSION</vt:lpstr>
      <vt:lpstr>CONCLUSION</vt:lpstr>
      <vt:lpstr>REFERENCES</vt:lpstr>
      <vt:lpstr>THANK YOU!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ismail - [2010]</dc:creator>
  <cp:lastModifiedBy>Latif .</cp:lastModifiedBy>
  <cp:revision>50</cp:revision>
  <dcterms:created xsi:type="dcterms:W3CDTF">2023-04-14T06:04:15Z</dcterms:created>
  <dcterms:modified xsi:type="dcterms:W3CDTF">2025-08-04T13:22:45Z</dcterms:modified>
</cp:coreProperties>
</file>