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4" r:id="rId5"/>
    <p:sldId id="260" r:id="rId6"/>
    <p:sldId id="265" r:id="rId7"/>
    <p:sldId id="266" r:id="rId8"/>
    <p:sldId id="267" r:id="rId9"/>
    <p:sldId id="269" r:id="rId10"/>
    <p:sldId id="268"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4" autoAdjust="0"/>
    <p:restoredTop sz="94660"/>
  </p:normalViewPr>
  <p:slideViewPr>
    <p:cSldViewPr snapToGrid="0">
      <p:cViewPr varScale="1">
        <p:scale>
          <a:sx n="105" d="100"/>
          <a:sy n="105" d="100"/>
        </p:scale>
        <p:origin x="224"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BAA28-DA46-42EA-ACFF-278DA77E579D}" type="datetimeFigureOut">
              <a:rPr lang="en-ID" smtClean="0"/>
              <a:t>05/08/25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56254-029C-4DD0-8802-8710D5610970}" type="slidenum">
              <a:rPr lang="en-ID" smtClean="0"/>
              <a:t>‹#›</a:t>
            </a:fld>
            <a:endParaRPr lang="en-ID"/>
          </a:p>
        </p:txBody>
      </p:sp>
    </p:spTree>
    <p:extLst>
      <p:ext uri="{BB962C8B-B14F-4D97-AF65-F5344CB8AC3E}">
        <p14:creationId xmlns:p14="http://schemas.microsoft.com/office/powerpoint/2010/main" val="124630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1" cap="none" spc="50">
                <a:ln w="9525" cmpd="sng">
                  <a:solidFill>
                    <a:srgbClr val="002060"/>
                  </a:solidFill>
                  <a:prstDash val="solid"/>
                </a:ln>
                <a:solidFill>
                  <a:srgbClr val="70AD47">
                    <a:tint val="1000"/>
                  </a:srgbClr>
                </a:solidFill>
                <a:effectLst>
                  <a:glow rad="38100">
                    <a:schemeClr val="accent1">
                      <a:alpha val="40000"/>
                    </a:schemeClr>
                  </a:glow>
                </a:effectLst>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latin typeface="Franklin Gothic Medium Cond" panose="020B06060304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a:t>Click to edit Master title style</a:t>
            </a:r>
          </a:p>
        </p:txBody>
      </p:sp>
      <p:sp>
        <p:nvSpPr>
          <p:cNvPr id="3" name="Vertical Text Placeholder 2"/>
          <p:cNvSpPr>
            <a:spLocks noGrp="1"/>
          </p:cNvSpPr>
          <p:nvPr>
            <p:ph type="body" orient="vert" idx="1"/>
          </p:nvPr>
        </p:nvSpPr>
        <p:spPr>
          <a:solidFill>
            <a:srgbClr val="FFFFFF">
              <a:alpha val="50196"/>
            </a:srgbClr>
          </a:solidFill>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85003"/>
            <a:ext cx="2628899" cy="5391959"/>
          </a:xfrm>
        </p:spPr>
        <p:txBody>
          <a:bodyPr vert="eaVert"/>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785003"/>
            <a:ext cx="7772399" cy="5391959"/>
          </a:xfrm>
          <a:solidFill>
            <a:srgbClr val="FFFFFF">
              <a:alpha val="50196"/>
            </a:srgbClr>
          </a:solidFill>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2400">
                <a:solidFill>
                  <a:schemeClr val="bg1"/>
                </a:solidFill>
                <a:latin typeface="Franklin Gothic Medium Cond" panose="020B06060304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solidFill>
            <a:srgbClr val="FFFFFF">
              <a:alpha val="50196"/>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solidFill>
            <a:srgbClr val="FFFFFF">
              <a:alpha val="50196"/>
            </a:srgb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8/5/25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3684" y="2306487"/>
            <a:ext cx="12639368" cy="879475"/>
          </a:xfrm>
        </p:spPr>
        <p:txBody>
          <a:bodyPr>
            <a:noAutofit/>
          </a:bodyPr>
          <a:lstStyle/>
          <a:p>
            <a:r>
              <a:rPr lang="en-US" sz="4800" b="1" dirty="0">
                <a:solidFill>
                  <a:schemeClr val="bg1"/>
                </a:solidFill>
                <a:latin typeface="+mn-lt"/>
                <a:cs typeface="Times New Roman" panose="02020603050405020304" pitchFamily="18" charset="0"/>
              </a:rPr>
              <a:t>Unveiling Speech Act Strategy of Politician in Political Forum</a:t>
            </a:r>
          </a:p>
        </p:txBody>
      </p:sp>
      <p:sp>
        <p:nvSpPr>
          <p:cNvPr id="6" name="Subtitle 5"/>
          <p:cNvSpPr>
            <a:spLocks noGrp="1"/>
          </p:cNvSpPr>
          <p:nvPr>
            <p:ph type="subTitle" idx="1"/>
          </p:nvPr>
        </p:nvSpPr>
        <p:spPr>
          <a:xfrm>
            <a:off x="330185" y="4166394"/>
            <a:ext cx="11089177" cy="940248"/>
          </a:xfrm>
        </p:spPr>
        <p:txBody>
          <a:bodyPr>
            <a:noAutofit/>
          </a:bodyPr>
          <a:lstStyle/>
          <a:p>
            <a:pPr>
              <a:lnSpc>
                <a:spcPct val="100000"/>
              </a:lnSpc>
            </a:pPr>
            <a:r>
              <a:rPr lang="en-US" b="1" dirty="0" err="1">
                <a:solidFill>
                  <a:schemeClr val="bg1"/>
                </a:solidFill>
              </a:rPr>
              <a:t>Neidya</a:t>
            </a:r>
            <a:r>
              <a:rPr lang="en-US" b="1" dirty="0">
                <a:solidFill>
                  <a:schemeClr val="bg1"/>
                </a:solidFill>
              </a:rPr>
              <a:t> </a:t>
            </a:r>
            <a:r>
              <a:rPr lang="en-US" b="1" dirty="0" err="1">
                <a:solidFill>
                  <a:schemeClr val="bg1"/>
                </a:solidFill>
              </a:rPr>
              <a:t>Fahma</a:t>
            </a:r>
            <a:r>
              <a:rPr lang="en-US" b="1" dirty="0">
                <a:solidFill>
                  <a:schemeClr val="bg1"/>
                </a:solidFill>
              </a:rPr>
              <a:t> </a:t>
            </a:r>
            <a:r>
              <a:rPr lang="en-US" b="1" dirty="0" err="1">
                <a:solidFill>
                  <a:schemeClr val="bg1"/>
                </a:solidFill>
              </a:rPr>
              <a:t>Sunendar</a:t>
            </a:r>
            <a:endParaRPr lang="en-US" b="1" dirty="0">
              <a:solidFill>
                <a:schemeClr val="bg1"/>
              </a:solidFill>
            </a:endParaRPr>
          </a:p>
          <a:p>
            <a:pPr>
              <a:lnSpc>
                <a:spcPct val="100000"/>
              </a:lnSpc>
            </a:pPr>
            <a:r>
              <a:rPr lang="en-US" b="1" dirty="0" err="1">
                <a:solidFill>
                  <a:schemeClr val="bg1"/>
                </a:solidFill>
              </a:rPr>
              <a:t>Dadang</a:t>
            </a:r>
            <a:r>
              <a:rPr lang="en-US" b="1" dirty="0">
                <a:solidFill>
                  <a:schemeClr val="bg1"/>
                </a:solidFill>
              </a:rPr>
              <a:t> </a:t>
            </a:r>
            <a:r>
              <a:rPr lang="en-US" b="1" dirty="0" err="1">
                <a:solidFill>
                  <a:schemeClr val="bg1"/>
                </a:solidFill>
              </a:rPr>
              <a:t>Sudana</a:t>
            </a:r>
            <a:endParaRPr lang="en-US" b="1" dirty="0">
              <a:solidFill>
                <a:schemeClr val="bg1"/>
              </a:solidFill>
            </a:endParaRPr>
          </a:p>
          <a:p>
            <a:pPr>
              <a:lnSpc>
                <a:spcPct val="100000"/>
              </a:lnSpc>
            </a:pPr>
            <a:r>
              <a:rPr lang="en-US" b="1" dirty="0" err="1">
                <a:solidFill>
                  <a:schemeClr val="bg1"/>
                </a:solidFill>
              </a:rPr>
              <a:t>Wawan</a:t>
            </a:r>
            <a:r>
              <a:rPr lang="en-US" b="1" dirty="0">
                <a:solidFill>
                  <a:schemeClr val="bg1"/>
                </a:solidFill>
              </a:rPr>
              <a:t> Gunawan</a:t>
            </a:r>
          </a:p>
          <a:p>
            <a:pPr>
              <a:lnSpc>
                <a:spcPct val="100000"/>
              </a:lnSpc>
            </a:pPr>
            <a:r>
              <a:rPr lang="en-US" b="1" dirty="0" err="1">
                <a:solidFill>
                  <a:schemeClr val="bg1"/>
                </a:solidFill>
              </a:rPr>
              <a:t>Cepri</a:t>
            </a:r>
            <a:r>
              <a:rPr lang="en-US" b="1" dirty="0">
                <a:solidFill>
                  <a:schemeClr val="bg1"/>
                </a:solidFill>
              </a:rPr>
              <a:t> Maulana</a:t>
            </a:r>
          </a:p>
          <a:p>
            <a:pPr>
              <a:lnSpc>
                <a:spcPct val="100000"/>
              </a:lnSpc>
            </a:pPr>
            <a:r>
              <a:rPr lang="en-US" b="1" dirty="0">
                <a:solidFill>
                  <a:schemeClr val="bg1"/>
                </a:solidFill>
              </a:rPr>
              <a:t>UNIVERSITAS PENDIDIKAN INDONESIA</a:t>
            </a:r>
          </a:p>
        </p:txBody>
      </p:sp>
      <p:sp>
        <p:nvSpPr>
          <p:cNvPr id="7" name="Title 4"/>
          <p:cNvSpPr txBox="1">
            <a:spLocks/>
          </p:cNvSpPr>
          <p:nvPr/>
        </p:nvSpPr>
        <p:spPr>
          <a:xfrm>
            <a:off x="1302773" y="3525734"/>
            <a:ext cx="9144000" cy="317125"/>
          </a:xfrm>
          <a:prstGeom prst="rect">
            <a:avLst/>
          </a:prstGeom>
          <a:solidFill>
            <a:srgbClr val="7030A0"/>
          </a:solidFill>
          <a:ln w="19050">
            <a:solidFill>
              <a:schemeClr val="bg1"/>
            </a:solidFill>
          </a:ln>
          <a:effectLst>
            <a:outerShdw blurRad="50800" dist="38100" dir="2700000" algn="tl" rotWithShape="0">
              <a:prstClr val="black">
                <a:alpha val="40000"/>
              </a:prstClr>
            </a:outerShdw>
          </a:effectLst>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800" dirty="0">
                <a:solidFill>
                  <a:schemeClr val="bg1"/>
                </a:solidFill>
                <a:latin typeface="Franklin Gothic Demi Cond" panose="020B0706030402020204" pitchFamily="34" charset="0"/>
                <a:cs typeface="Times New Roman" panose="02020603050405020304" pitchFamily="18" charset="0"/>
              </a:rPr>
              <a:t>No. Abstract: ABS-ICOLLITE-25152</a:t>
            </a:r>
            <a:endParaRPr lang="en-US" sz="1800" dirty="0">
              <a:solidFill>
                <a:schemeClr val="bg1"/>
              </a:solidFill>
              <a:latin typeface="Franklin Gothic Demi Cond" panose="020B0706030402020204" pitchFamily="34" charset="0"/>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919F-AE20-04B6-3CBA-7FC15E3C47AD}"/>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609BB645-CF0C-D80C-42D3-1E21FDA8BE24}"/>
              </a:ext>
            </a:extLst>
          </p:cNvPr>
          <p:cNvSpPr>
            <a:spLocks noGrp="1"/>
          </p:cNvSpPr>
          <p:nvPr>
            <p:ph idx="1"/>
          </p:nvPr>
        </p:nvSpPr>
        <p:spPr>
          <a:xfrm>
            <a:off x="838199" y="365126"/>
            <a:ext cx="10761617" cy="5944233"/>
          </a:xfrm>
        </p:spPr>
        <p:txBody>
          <a:bodyPr/>
          <a:lstStyle/>
          <a:p>
            <a:pPr marL="0" indent="0" algn="ctr">
              <a:buNone/>
            </a:pPr>
            <a:r>
              <a:rPr lang="en-US" sz="4000" dirty="0">
                <a:solidFill>
                  <a:srgbClr val="342D3A"/>
                </a:solidFill>
                <a:latin typeface="Krabuler"/>
                <a:ea typeface="Krabuler"/>
                <a:cs typeface="Krabuler"/>
                <a:sym typeface="Krabuler"/>
              </a:rPr>
              <a:t>COMMISSIVE SPEECH ACT</a:t>
            </a:r>
            <a:endParaRPr lang="en-ID" dirty="0"/>
          </a:p>
        </p:txBody>
      </p:sp>
      <p:sp>
        <p:nvSpPr>
          <p:cNvPr id="4" name="TextBox 3">
            <a:extLst>
              <a:ext uri="{FF2B5EF4-FFF2-40B4-BE49-F238E27FC236}">
                <a16:creationId xmlns:a16="http://schemas.microsoft.com/office/drawing/2014/main" id="{4205FEC3-DA47-EEAC-63EE-58AE9AC7BB0B}"/>
              </a:ext>
            </a:extLst>
          </p:cNvPr>
          <p:cNvSpPr txBox="1"/>
          <p:nvPr/>
        </p:nvSpPr>
        <p:spPr>
          <a:xfrm>
            <a:off x="4602756" y="1327414"/>
            <a:ext cx="3511723" cy="2289858"/>
          </a:xfrm>
          <a:prstGeom prst="rect">
            <a:avLst/>
          </a:prstGeom>
        </p:spPr>
        <p:txBody>
          <a:bodyPr wrap="square" lIns="0" tIns="0" rIns="0" bIns="0" rtlCol="0" anchor="t">
            <a:spAutoFit/>
          </a:bodyPr>
          <a:lstStyle/>
          <a:p>
            <a:pPr algn="ctr">
              <a:lnSpc>
                <a:spcPts val="9648"/>
              </a:lnSpc>
              <a:spcBef>
                <a:spcPct val="0"/>
              </a:spcBef>
            </a:pPr>
            <a:r>
              <a:rPr lang="en-US" sz="4000" dirty="0">
                <a:solidFill>
                  <a:srgbClr val="342D3A"/>
                </a:solidFill>
                <a:latin typeface="Grown"/>
                <a:ea typeface="Grown"/>
                <a:cs typeface="Grown"/>
                <a:sym typeface="Grown"/>
              </a:rPr>
              <a:t>PROMISING</a:t>
            </a:r>
          </a:p>
          <a:p>
            <a:pPr algn="ctr">
              <a:lnSpc>
                <a:spcPts val="9648"/>
              </a:lnSpc>
              <a:spcBef>
                <a:spcPct val="0"/>
              </a:spcBef>
            </a:pPr>
            <a:endParaRPr lang="en-US" sz="4000" dirty="0">
              <a:solidFill>
                <a:srgbClr val="342D3A"/>
              </a:solidFill>
              <a:latin typeface="Grown"/>
              <a:ea typeface="Grown"/>
              <a:cs typeface="Grown"/>
              <a:sym typeface="Grown"/>
            </a:endParaRPr>
          </a:p>
        </p:txBody>
      </p:sp>
      <p:sp>
        <p:nvSpPr>
          <p:cNvPr id="5" name="Oval 4">
            <a:extLst>
              <a:ext uri="{FF2B5EF4-FFF2-40B4-BE49-F238E27FC236}">
                <a16:creationId xmlns:a16="http://schemas.microsoft.com/office/drawing/2014/main" id="{4067DDD1-40D2-B486-A6FF-870BEC95B04C}"/>
              </a:ext>
            </a:extLst>
          </p:cNvPr>
          <p:cNvSpPr/>
          <p:nvPr/>
        </p:nvSpPr>
        <p:spPr>
          <a:xfrm>
            <a:off x="4191458" y="1737717"/>
            <a:ext cx="822592" cy="707886"/>
          </a:xfrm>
          <a:prstGeom prst="ellipse">
            <a:avLst/>
          </a:prstGeom>
          <a:solidFill>
            <a:srgbClr val="FB1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566412-8A31-F078-574D-8539CCD8E75E}"/>
              </a:ext>
            </a:extLst>
          </p:cNvPr>
          <p:cNvSpPr txBox="1"/>
          <p:nvPr/>
        </p:nvSpPr>
        <p:spPr>
          <a:xfrm>
            <a:off x="4354284" y="1737717"/>
            <a:ext cx="496941"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6</a:t>
            </a:r>
          </a:p>
        </p:txBody>
      </p:sp>
      <p:sp>
        <p:nvSpPr>
          <p:cNvPr id="9" name="TextBox 7">
            <a:extLst>
              <a:ext uri="{FF2B5EF4-FFF2-40B4-BE49-F238E27FC236}">
                <a16:creationId xmlns:a16="http://schemas.microsoft.com/office/drawing/2014/main" id="{89D2264D-13BA-5F54-6860-B8D644F8C9D0}"/>
              </a:ext>
            </a:extLst>
          </p:cNvPr>
          <p:cNvSpPr txBox="1"/>
          <p:nvPr/>
        </p:nvSpPr>
        <p:spPr>
          <a:xfrm>
            <a:off x="977809" y="2914293"/>
            <a:ext cx="10515600" cy="2953116"/>
          </a:xfrm>
          <a:prstGeom prst="rect">
            <a:avLst/>
          </a:prstGeom>
        </p:spPr>
        <p:txBody>
          <a:bodyPr wrap="square" lIns="0" tIns="0" rIns="0" bIns="0" rtlCol="0" anchor="t">
            <a:spAutoFit/>
          </a:bodyPr>
          <a:lstStyle/>
          <a:p>
            <a:pPr algn="ctr">
              <a:lnSpc>
                <a:spcPct val="150000"/>
              </a:lnSpc>
            </a:pPr>
            <a:r>
              <a:rPr lang="en-US" dirty="0">
                <a:solidFill>
                  <a:srgbClr val="342D3A"/>
                </a:solidFill>
                <a:latin typeface="Poppins" pitchFamily="2" charset="77"/>
                <a:ea typeface="Poppins Bold"/>
                <a:cs typeface="Poppins" pitchFamily="2" charset="77"/>
                <a:sym typeface="Poppins Bold"/>
              </a:rPr>
              <a:t>EXAMPLE OF PROMISING UTTERANCE</a:t>
            </a:r>
          </a:p>
          <a:p>
            <a:pPr algn="ctr">
              <a:lnSpc>
                <a:spcPct val="150000"/>
              </a:lnSpc>
              <a:spcBef>
                <a:spcPct val="0"/>
              </a:spcBef>
            </a:pPr>
            <a:r>
              <a:rPr lang="en-US" dirty="0">
                <a:solidFill>
                  <a:srgbClr val="342D3A"/>
                </a:solidFill>
                <a:latin typeface="Poppins" pitchFamily="2" charset="77"/>
                <a:ea typeface="Poppins"/>
                <a:cs typeface="Poppins" pitchFamily="2" charset="77"/>
                <a:sym typeface="Poppins"/>
              </a:rPr>
              <a:t>Anies: </a:t>
            </a:r>
            <a:r>
              <a:rPr lang="en-US" i="1" dirty="0">
                <a:solidFill>
                  <a:srgbClr val="342D3A"/>
                </a:solidFill>
                <a:latin typeface="Poppins" pitchFamily="2" charset="77"/>
                <a:ea typeface="Poppins"/>
                <a:cs typeface="Poppins" pitchFamily="2" charset="77"/>
                <a:sym typeface="Poppins"/>
              </a:rPr>
              <a:t>“Kita </a:t>
            </a:r>
            <a:r>
              <a:rPr lang="en-US" i="1" dirty="0" err="1">
                <a:solidFill>
                  <a:srgbClr val="342D3A"/>
                </a:solidFill>
                <a:latin typeface="Poppins" pitchFamily="2" charset="77"/>
                <a:ea typeface="Poppins"/>
                <a:cs typeface="Poppins" pitchFamily="2" charset="77"/>
                <a:sym typeface="Poppins"/>
              </a:rPr>
              <a:t>menginginkan</a:t>
            </a:r>
            <a:r>
              <a:rPr lang="en-US" i="1" dirty="0">
                <a:solidFill>
                  <a:srgbClr val="342D3A"/>
                </a:solidFill>
                <a:latin typeface="Poppins" pitchFamily="2" charset="77"/>
                <a:ea typeface="Poppins"/>
                <a:cs typeface="Poppins" pitchFamily="2" charset="77"/>
                <a:sym typeface="Poppins"/>
              </a:rPr>
              <a:t> dan </a:t>
            </a:r>
            <a:r>
              <a:rPr lang="en-US" i="1" dirty="0" err="1">
                <a:solidFill>
                  <a:srgbClr val="342D3A"/>
                </a:solidFill>
                <a:latin typeface="Poppins" pitchFamily="2" charset="77"/>
                <a:ea typeface="Poppins"/>
                <a:cs typeface="Poppins" pitchFamily="2" charset="77"/>
                <a:sym typeface="Poppins"/>
              </a:rPr>
              <a:t>merencanakan</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kota-kota</a:t>
            </a:r>
            <a:r>
              <a:rPr lang="en-US" i="1" dirty="0">
                <a:solidFill>
                  <a:srgbClr val="342D3A"/>
                </a:solidFill>
                <a:latin typeface="Poppins" pitchFamily="2" charset="77"/>
                <a:ea typeface="Poppins"/>
                <a:cs typeface="Poppins" pitchFamily="2" charset="77"/>
                <a:sym typeface="Poppins"/>
              </a:rPr>
              <a:t> di </a:t>
            </a:r>
            <a:r>
              <a:rPr lang="en-US" i="1" dirty="0" err="1">
                <a:solidFill>
                  <a:srgbClr val="342D3A"/>
                </a:solidFill>
                <a:latin typeface="Poppins" pitchFamily="2" charset="77"/>
                <a:ea typeface="Poppins"/>
                <a:cs typeface="Poppins" pitchFamily="2" charset="77"/>
                <a:sym typeface="Poppins"/>
              </a:rPr>
              <a:t>seluruh</a:t>
            </a:r>
            <a:r>
              <a:rPr lang="en-US" i="1" dirty="0">
                <a:solidFill>
                  <a:srgbClr val="342D3A"/>
                </a:solidFill>
                <a:latin typeface="Poppins" pitchFamily="2" charset="77"/>
                <a:ea typeface="Poppins"/>
                <a:cs typeface="Poppins" pitchFamily="2" charset="77"/>
                <a:sym typeface="Poppins"/>
              </a:rPr>
              <a:t> Indonesia minimal 14 </a:t>
            </a:r>
            <a:r>
              <a:rPr lang="en-US" i="1" dirty="0" err="1">
                <a:solidFill>
                  <a:srgbClr val="342D3A"/>
                </a:solidFill>
                <a:latin typeface="Poppins" pitchFamily="2" charset="77"/>
                <a:ea typeface="Poppins"/>
                <a:cs typeface="Poppins" pitchFamily="2" charset="77"/>
                <a:sym typeface="Poppins"/>
              </a:rPr>
              <a:t>kota</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menjadi</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mesin</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penggerak</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perekonomian</a:t>
            </a:r>
            <a:r>
              <a:rPr lang="en-US" i="1" dirty="0">
                <a:solidFill>
                  <a:srgbClr val="342D3A"/>
                </a:solidFill>
                <a:latin typeface="Poppins" pitchFamily="2" charset="77"/>
                <a:ea typeface="Poppins"/>
                <a:cs typeface="Poppins" pitchFamily="2" charset="77"/>
                <a:sym typeface="Poppins"/>
              </a:rPr>
              <a:t> yang </a:t>
            </a:r>
            <a:r>
              <a:rPr lang="en-US" i="1" dirty="0" err="1">
                <a:solidFill>
                  <a:srgbClr val="342D3A"/>
                </a:solidFill>
                <a:latin typeface="Poppins" pitchFamily="2" charset="77"/>
                <a:ea typeface="Poppins"/>
                <a:cs typeface="Poppins" pitchFamily="2" charset="77"/>
                <a:sym typeface="Poppins"/>
              </a:rPr>
              <a:t>memungkinkan</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bagi</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semua</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untuk</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bisa</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mendapatkan</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lapangan</a:t>
            </a:r>
            <a:r>
              <a:rPr lang="en-US" i="1" dirty="0">
                <a:solidFill>
                  <a:srgbClr val="342D3A"/>
                </a:solidFill>
                <a:latin typeface="Poppins" pitchFamily="2" charset="77"/>
                <a:ea typeface="Poppins"/>
                <a:cs typeface="Poppins" pitchFamily="2" charset="77"/>
                <a:sym typeface="Poppins"/>
              </a:rPr>
              <a:t> </a:t>
            </a:r>
            <a:r>
              <a:rPr lang="en-US" i="1" dirty="0" err="1">
                <a:solidFill>
                  <a:srgbClr val="342D3A"/>
                </a:solidFill>
                <a:latin typeface="Poppins" pitchFamily="2" charset="77"/>
                <a:ea typeface="Poppins"/>
                <a:cs typeface="Poppins" pitchFamily="2" charset="77"/>
                <a:sym typeface="Poppins"/>
              </a:rPr>
              <a:t>pekerjaan</a:t>
            </a:r>
            <a:r>
              <a:rPr lang="en-US" i="1" dirty="0">
                <a:solidFill>
                  <a:srgbClr val="342D3A"/>
                </a:solidFill>
                <a:latin typeface="Poppins" pitchFamily="2" charset="77"/>
                <a:ea typeface="Poppins"/>
                <a:cs typeface="Poppins" pitchFamily="2" charset="77"/>
                <a:sym typeface="Poppins"/>
              </a:rPr>
              <a:t> yang </a:t>
            </a:r>
            <a:r>
              <a:rPr lang="en-US" i="1" dirty="0" err="1">
                <a:solidFill>
                  <a:srgbClr val="342D3A"/>
                </a:solidFill>
                <a:latin typeface="Poppins" pitchFamily="2" charset="77"/>
                <a:ea typeface="Poppins"/>
                <a:cs typeface="Poppins" pitchFamily="2" charset="77"/>
                <a:sym typeface="Poppins"/>
              </a:rPr>
              <a:t>setara</a:t>
            </a:r>
            <a:r>
              <a:rPr lang="en-US" i="1" dirty="0">
                <a:solidFill>
                  <a:srgbClr val="342D3A"/>
                </a:solidFill>
                <a:latin typeface="Poppins" pitchFamily="2" charset="77"/>
                <a:ea typeface="Poppins"/>
                <a:cs typeface="Poppins" pitchFamily="2" charset="77"/>
                <a:sym typeface="Poppins"/>
              </a:rPr>
              <a:t>.”</a:t>
            </a:r>
          </a:p>
          <a:p>
            <a:pPr algn="ctr">
              <a:lnSpc>
                <a:spcPct val="150000"/>
              </a:lnSpc>
              <a:spcBef>
                <a:spcPct val="0"/>
              </a:spcBef>
            </a:pPr>
            <a:endParaRPr lang="en-US" dirty="0">
              <a:solidFill>
                <a:srgbClr val="342D3A"/>
              </a:solidFill>
              <a:latin typeface="Poppins" pitchFamily="2" charset="77"/>
              <a:ea typeface="Lilita One"/>
              <a:cs typeface="Poppins" pitchFamily="2" charset="77"/>
              <a:sym typeface="Lilita One"/>
            </a:endParaRPr>
          </a:p>
          <a:p>
            <a:pPr algn="ctr">
              <a:lnSpc>
                <a:spcPct val="150000"/>
              </a:lnSpc>
              <a:spcBef>
                <a:spcPct val="0"/>
              </a:spcBef>
            </a:pPr>
            <a:r>
              <a:rPr lang="en-US" sz="2000" b="1" dirty="0">
                <a:solidFill>
                  <a:srgbClr val="342D3A"/>
                </a:solidFill>
                <a:latin typeface="Poppins" pitchFamily="2" charset="77"/>
                <a:ea typeface="Lilita One"/>
                <a:cs typeface="Poppins" pitchFamily="2" charset="77"/>
                <a:sym typeface="Lilita One"/>
              </a:rPr>
              <a:t>It was found that Anies R. </a:t>
            </a:r>
            <a:r>
              <a:rPr lang="en-US" sz="2000" b="1" dirty="0" err="1">
                <a:solidFill>
                  <a:srgbClr val="342D3A"/>
                </a:solidFill>
                <a:latin typeface="Poppins" pitchFamily="2" charset="77"/>
                <a:ea typeface="Lilita One"/>
                <a:cs typeface="Poppins" pitchFamily="2" charset="77"/>
                <a:sym typeface="Lilita One"/>
              </a:rPr>
              <a:t>Baswedan</a:t>
            </a:r>
            <a:r>
              <a:rPr lang="en-US" sz="2000" b="1" dirty="0">
                <a:solidFill>
                  <a:srgbClr val="342D3A"/>
                </a:solidFill>
                <a:latin typeface="Poppins" pitchFamily="2" charset="77"/>
                <a:ea typeface="Lilita One"/>
                <a:cs typeface="Poppins" pitchFamily="2" charset="77"/>
                <a:sym typeface="Lilita One"/>
              </a:rPr>
              <a:t> had promised to make improvements to the state administration, which was considered to be less than optimal..</a:t>
            </a:r>
          </a:p>
        </p:txBody>
      </p:sp>
    </p:spTree>
    <p:extLst>
      <p:ext uri="{BB962C8B-B14F-4D97-AF65-F5344CB8AC3E}">
        <p14:creationId xmlns:p14="http://schemas.microsoft.com/office/powerpoint/2010/main" val="10256028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445461" y="1657377"/>
            <a:ext cx="10515600" cy="4351339"/>
          </a:xfrm>
        </p:spPr>
        <p:txBody>
          <a:bodyPr>
            <a:normAutofit fontScale="92500"/>
          </a:bodyPr>
          <a:lstStyle/>
          <a:p>
            <a:pPr marL="0" indent="0" algn="just">
              <a:lnSpc>
                <a:spcPct val="150000"/>
              </a:lnSpc>
              <a:buNone/>
            </a:pPr>
            <a:r>
              <a:rPr lang="en-US" dirty="0">
                <a:latin typeface="Poppins" pitchFamily="2" charset="77"/>
                <a:cs typeface="Poppins" pitchFamily="2" charset="77"/>
              </a:rPr>
              <a:t>Anies </a:t>
            </a:r>
            <a:r>
              <a:rPr lang="en-US" dirty="0" err="1">
                <a:latin typeface="Poppins" pitchFamily="2" charset="77"/>
                <a:cs typeface="Poppins" pitchFamily="2" charset="77"/>
              </a:rPr>
              <a:t>Baswedan's</a:t>
            </a:r>
            <a:r>
              <a:rPr lang="en-US" dirty="0">
                <a:latin typeface="Poppins" pitchFamily="2" charset="77"/>
                <a:cs typeface="Poppins" pitchFamily="2" charset="77"/>
              </a:rPr>
              <a:t> primary rhetorical strategy was </a:t>
            </a:r>
            <a:r>
              <a:rPr lang="en-US" dirty="0" err="1">
                <a:latin typeface="Poppins" pitchFamily="2" charset="77"/>
                <a:cs typeface="Poppins" pitchFamily="2" charset="77"/>
              </a:rPr>
              <a:t>characterised</a:t>
            </a:r>
            <a:r>
              <a:rPr lang="en-US" dirty="0">
                <a:latin typeface="Poppins" pitchFamily="2" charset="77"/>
                <a:cs typeface="Poppins" pitchFamily="2" charset="77"/>
              </a:rPr>
              <a:t> by utilizing of convincing utterances. This was reasonable given the prevailing context of the Indonesian presidential election. The act of attending political meetings, which are open to the public or to voters, can serve as a medium through which ideas are conveyed and voters are persuaded to select a particular candidate.</a:t>
            </a:r>
          </a:p>
        </p:txBody>
      </p:sp>
    </p:spTree>
    <p:extLst>
      <p:ext uri="{BB962C8B-B14F-4D97-AF65-F5344CB8AC3E}">
        <p14:creationId xmlns:p14="http://schemas.microsoft.com/office/powerpoint/2010/main" val="29652042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600" y="1376652"/>
            <a:ext cx="10515600" cy="4351339"/>
          </a:xfrm>
        </p:spPr>
        <p:txBody>
          <a:bodyPr vert="horz" anchor="ctr">
            <a:normAutofit lnSpcReduction="10000"/>
          </a:bodyPr>
          <a:lstStyle/>
          <a:p>
            <a:r>
              <a:rPr lang="en-ID" sz="2000" dirty="0" err="1">
                <a:solidFill>
                  <a:srgbClr val="000000"/>
                </a:solidFill>
                <a:effectLst/>
                <a:latin typeface="Poppins" pitchFamily="2" charset="77"/>
                <a:cs typeface="Poppins" pitchFamily="2" charset="77"/>
              </a:rPr>
              <a:t>Chaer</a:t>
            </a:r>
            <a:r>
              <a:rPr lang="en-ID" sz="2000" dirty="0">
                <a:solidFill>
                  <a:srgbClr val="000000"/>
                </a:solidFill>
                <a:effectLst/>
                <a:latin typeface="Poppins" pitchFamily="2" charset="77"/>
                <a:cs typeface="Poppins" pitchFamily="2" charset="77"/>
              </a:rPr>
              <a:t>, A dan Agustina, L. (2010). </a:t>
            </a:r>
            <a:r>
              <a:rPr lang="en-ID" sz="2000" i="1" dirty="0" err="1">
                <a:solidFill>
                  <a:srgbClr val="000000"/>
                </a:solidFill>
                <a:effectLst/>
                <a:latin typeface="Poppins" pitchFamily="2" charset="77"/>
                <a:cs typeface="Poppins" pitchFamily="2" charset="77"/>
              </a:rPr>
              <a:t>Sosiolinguistik</a:t>
            </a:r>
            <a:r>
              <a:rPr lang="en-ID" sz="2000" i="1" dirty="0">
                <a:solidFill>
                  <a:srgbClr val="000000"/>
                </a:solidFill>
                <a:effectLst/>
                <a:latin typeface="Poppins" pitchFamily="2" charset="77"/>
                <a:cs typeface="Poppins" pitchFamily="2" charset="77"/>
              </a:rPr>
              <a:t>: </a:t>
            </a:r>
            <a:r>
              <a:rPr lang="en-ID" sz="2000" i="1" dirty="0" err="1">
                <a:solidFill>
                  <a:srgbClr val="000000"/>
                </a:solidFill>
                <a:effectLst/>
                <a:latin typeface="Poppins" pitchFamily="2" charset="77"/>
                <a:cs typeface="Poppins" pitchFamily="2" charset="77"/>
              </a:rPr>
              <a:t>Perkenalan</a:t>
            </a:r>
            <a:r>
              <a:rPr lang="en-ID" sz="2000" i="1" dirty="0">
                <a:solidFill>
                  <a:srgbClr val="000000"/>
                </a:solidFill>
                <a:effectLst/>
                <a:latin typeface="Poppins" pitchFamily="2" charset="77"/>
                <a:cs typeface="Poppins" pitchFamily="2" charset="77"/>
              </a:rPr>
              <a:t> Awal</a:t>
            </a:r>
            <a:r>
              <a:rPr lang="en-ID" sz="2000" dirty="0">
                <a:solidFill>
                  <a:srgbClr val="000000"/>
                </a:solidFill>
                <a:effectLst/>
                <a:latin typeface="Poppins" pitchFamily="2" charset="77"/>
                <a:cs typeface="Poppins" pitchFamily="2" charset="77"/>
              </a:rPr>
              <a:t>. Jakarta: </a:t>
            </a:r>
            <a:r>
              <a:rPr lang="en-ID" sz="2000" dirty="0" err="1">
                <a:solidFill>
                  <a:srgbClr val="000000"/>
                </a:solidFill>
                <a:effectLst/>
                <a:latin typeface="Poppins" pitchFamily="2" charset="77"/>
                <a:cs typeface="Poppins" pitchFamily="2" charset="77"/>
              </a:rPr>
              <a:t>Rineka</a:t>
            </a:r>
            <a:r>
              <a:rPr lang="en-ID" sz="2000" dirty="0">
                <a:solidFill>
                  <a:srgbClr val="000000"/>
                </a:solidFill>
                <a:effectLst/>
                <a:latin typeface="Poppins" pitchFamily="2" charset="77"/>
                <a:cs typeface="Poppins" pitchFamily="2" charset="77"/>
              </a:rPr>
              <a:t> </a:t>
            </a:r>
            <a:r>
              <a:rPr lang="en-ID" sz="2000" dirty="0" err="1">
                <a:solidFill>
                  <a:srgbClr val="000000"/>
                </a:solidFill>
                <a:effectLst/>
                <a:latin typeface="Poppins" pitchFamily="2" charset="77"/>
                <a:cs typeface="Poppins" pitchFamily="2" charset="77"/>
              </a:rPr>
              <a:t>Cipta</a:t>
            </a:r>
            <a:r>
              <a:rPr lang="en-ID" sz="2000" dirty="0">
                <a:solidFill>
                  <a:srgbClr val="000000"/>
                </a:solidFill>
                <a:effectLst/>
                <a:latin typeface="Poppins" pitchFamily="2" charset="77"/>
                <a:cs typeface="Poppins" pitchFamily="2" charset="77"/>
              </a:rPr>
              <a:t>.</a:t>
            </a:r>
          </a:p>
          <a:p>
            <a:r>
              <a:rPr lang="en-ID" sz="2000" dirty="0">
                <a:solidFill>
                  <a:srgbClr val="000000"/>
                </a:solidFill>
                <a:effectLst/>
                <a:latin typeface="Poppins" pitchFamily="2" charset="77"/>
                <a:cs typeface="Poppins" pitchFamily="2" charset="77"/>
              </a:rPr>
              <a:t>Cutting, J. (2003). </a:t>
            </a:r>
            <a:r>
              <a:rPr lang="en-ID" sz="2000" i="1" dirty="0">
                <a:solidFill>
                  <a:srgbClr val="000000"/>
                </a:solidFill>
                <a:effectLst/>
                <a:latin typeface="Poppins" pitchFamily="2" charset="77"/>
                <a:cs typeface="Poppins" pitchFamily="2" charset="77"/>
              </a:rPr>
              <a:t>Pragmatics and discourse</a:t>
            </a:r>
            <a:r>
              <a:rPr lang="en-ID" sz="2000" dirty="0">
                <a:solidFill>
                  <a:srgbClr val="000000"/>
                </a:solidFill>
                <a:effectLst/>
                <a:latin typeface="Poppins" pitchFamily="2" charset="77"/>
                <a:cs typeface="Poppins" pitchFamily="2" charset="77"/>
              </a:rPr>
              <a:t>. London: Routledge.</a:t>
            </a:r>
          </a:p>
          <a:p>
            <a:r>
              <a:rPr lang="en-ID" sz="2000" dirty="0">
                <a:solidFill>
                  <a:srgbClr val="000000"/>
                </a:solidFill>
                <a:effectLst/>
                <a:latin typeface="Poppins" pitchFamily="2" charset="77"/>
                <a:cs typeface="Poppins" pitchFamily="2" charset="77"/>
              </a:rPr>
              <a:t>Ilie, C., &amp; </a:t>
            </a:r>
            <a:r>
              <a:rPr lang="en-ID" sz="2000" dirty="0" err="1">
                <a:solidFill>
                  <a:srgbClr val="000000"/>
                </a:solidFill>
                <a:effectLst/>
                <a:latin typeface="Poppins" pitchFamily="2" charset="77"/>
                <a:cs typeface="Poppins" pitchFamily="2" charset="77"/>
              </a:rPr>
              <a:t>Norrick</a:t>
            </a:r>
            <a:r>
              <a:rPr lang="en-ID" sz="2000" dirty="0">
                <a:solidFill>
                  <a:srgbClr val="000000"/>
                </a:solidFill>
                <a:effectLst/>
                <a:latin typeface="Poppins" pitchFamily="2" charset="77"/>
                <a:cs typeface="Poppins" pitchFamily="2" charset="77"/>
              </a:rPr>
              <a:t>, N. R. (2018). Pragmatics and its interfaces. John </a:t>
            </a:r>
            <a:r>
              <a:rPr lang="en-ID" sz="2000" dirty="0" err="1">
                <a:solidFill>
                  <a:srgbClr val="000000"/>
                </a:solidFill>
                <a:effectLst/>
                <a:latin typeface="Poppins" pitchFamily="2" charset="77"/>
                <a:cs typeface="Poppins" pitchFamily="2" charset="77"/>
              </a:rPr>
              <a:t>Benjamins</a:t>
            </a:r>
            <a:r>
              <a:rPr lang="en-ID" sz="2000" dirty="0">
                <a:solidFill>
                  <a:srgbClr val="000000"/>
                </a:solidFill>
                <a:latin typeface="Poppins" pitchFamily="2" charset="77"/>
                <a:cs typeface="Poppins" pitchFamily="2" charset="77"/>
              </a:rPr>
              <a:t> </a:t>
            </a:r>
            <a:r>
              <a:rPr lang="en-ID" sz="2000" dirty="0">
                <a:solidFill>
                  <a:srgbClr val="000000"/>
                </a:solidFill>
                <a:effectLst/>
                <a:latin typeface="Poppins" pitchFamily="2" charset="77"/>
                <a:cs typeface="Poppins" pitchFamily="2" charset="77"/>
              </a:rPr>
              <a:t>Publishing Company.</a:t>
            </a:r>
          </a:p>
          <a:p>
            <a:r>
              <a:rPr lang="en-ID" sz="2000" dirty="0" err="1">
                <a:solidFill>
                  <a:srgbClr val="000000"/>
                </a:solidFill>
                <a:effectLst/>
                <a:latin typeface="Poppins" pitchFamily="2" charset="77"/>
                <a:cs typeface="Poppins" pitchFamily="2" charset="77"/>
              </a:rPr>
              <a:t>Mayring</a:t>
            </a:r>
            <a:r>
              <a:rPr lang="en-ID" sz="2000" dirty="0">
                <a:solidFill>
                  <a:srgbClr val="000000"/>
                </a:solidFill>
                <a:effectLst/>
                <a:latin typeface="Poppins" pitchFamily="2" charset="77"/>
                <a:cs typeface="Poppins" pitchFamily="2" charset="77"/>
              </a:rPr>
              <a:t>, P. (2000). </a:t>
            </a:r>
            <a:r>
              <a:rPr lang="en-ID" sz="2000" dirty="0" err="1">
                <a:solidFill>
                  <a:srgbClr val="000000"/>
                </a:solidFill>
                <a:effectLst/>
                <a:latin typeface="Poppins" pitchFamily="2" charset="77"/>
                <a:cs typeface="Poppins" pitchFamily="2" charset="77"/>
              </a:rPr>
              <a:t>Analisis</a:t>
            </a:r>
            <a:r>
              <a:rPr lang="en-ID" sz="2000" dirty="0">
                <a:solidFill>
                  <a:srgbClr val="000000"/>
                </a:solidFill>
                <a:effectLst/>
                <a:latin typeface="Poppins" pitchFamily="2" charset="77"/>
                <a:cs typeface="Poppins" pitchFamily="2" charset="77"/>
              </a:rPr>
              <a:t> Isi </a:t>
            </a:r>
            <a:r>
              <a:rPr lang="en-ID" sz="2000" dirty="0" err="1">
                <a:solidFill>
                  <a:srgbClr val="000000"/>
                </a:solidFill>
                <a:effectLst/>
                <a:latin typeface="Poppins" pitchFamily="2" charset="77"/>
                <a:cs typeface="Poppins" pitchFamily="2" charset="77"/>
              </a:rPr>
              <a:t>Kualitatif</a:t>
            </a:r>
            <a:r>
              <a:rPr lang="en-ID" sz="2000" dirty="0">
                <a:solidFill>
                  <a:srgbClr val="000000"/>
                </a:solidFill>
                <a:effectLst/>
                <a:latin typeface="Poppins" pitchFamily="2" charset="77"/>
                <a:cs typeface="Poppins" pitchFamily="2" charset="77"/>
              </a:rPr>
              <a:t> [28 </a:t>
            </a:r>
            <a:r>
              <a:rPr lang="en-ID" sz="2000" dirty="0" err="1">
                <a:solidFill>
                  <a:srgbClr val="000000"/>
                </a:solidFill>
                <a:effectLst/>
                <a:latin typeface="Poppins" pitchFamily="2" charset="77"/>
                <a:cs typeface="Poppins" pitchFamily="2" charset="77"/>
              </a:rPr>
              <a:t>paragraf</a:t>
            </a:r>
            <a:r>
              <a:rPr lang="en-ID" sz="2000" dirty="0">
                <a:solidFill>
                  <a:srgbClr val="000000"/>
                </a:solidFill>
                <a:effectLst/>
                <a:latin typeface="Poppins" pitchFamily="2" charset="77"/>
                <a:cs typeface="Poppins" pitchFamily="2" charset="77"/>
              </a:rPr>
              <a:t>]. Forum </a:t>
            </a:r>
            <a:r>
              <a:rPr lang="en-ID" sz="2000" dirty="0" err="1">
                <a:solidFill>
                  <a:srgbClr val="000000"/>
                </a:solidFill>
                <a:effectLst/>
                <a:latin typeface="Poppins" pitchFamily="2" charset="77"/>
                <a:cs typeface="Poppins" pitchFamily="2" charset="77"/>
              </a:rPr>
              <a:t>Kualitatif</a:t>
            </a:r>
            <a:r>
              <a:rPr lang="en-ID" sz="2000" dirty="0">
                <a:solidFill>
                  <a:srgbClr val="000000"/>
                </a:solidFill>
                <a:latin typeface="Poppins" pitchFamily="2" charset="77"/>
                <a:cs typeface="Poppins" pitchFamily="2" charset="77"/>
              </a:rPr>
              <a:t> </a:t>
            </a:r>
            <a:r>
              <a:rPr lang="en-ID" sz="2000" dirty="0" err="1">
                <a:solidFill>
                  <a:srgbClr val="000000"/>
                </a:solidFill>
                <a:effectLst/>
                <a:latin typeface="Poppins" pitchFamily="2" charset="77"/>
                <a:cs typeface="Poppins" pitchFamily="2" charset="77"/>
              </a:rPr>
              <a:t>Sozialforschung</a:t>
            </a:r>
            <a:r>
              <a:rPr lang="en-ID" sz="2000" dirty="0">
                <a:solidFill>
                  <a:srgbClr val="000000"/>
                </a:solidFill>
                <a:effectLst/>
                <a:latin typeface="Poppins" pitchFamily="2" charset="77"/>
                <a:cs typeface="Poppins" pitchFamily="2" charset="77"/>
              </a:rPr>
              <a:t> / Forum: </a:t>
            </a:r>
            <a:r>
              <a:rPr lang="en-ID" sz="2000" dirty="0" err="1">
                <a:solidFill>
                  <a:srgbClr val="000000"/>
                </a:solidFill>
                <a:effectLst/>
                <a:latin typeface="Poppins" pitchFamily="2" charset="77"/>
                <a:cs typeface="Poppins" pitchFamily="2" charset="77"/>
              </a:rPr>
              <a:t>Penelitian</a:t>
            </a:r>
            <a:r>
              <a:rPr lang="en-ID" sz="2000" dirty="0">
                <a:solidFill>
                  <a:srgbClr val="000000"/>
                </a:solidFill>
                <a:effectLst/>
                <a:latin typeface="Poppins" pitchFamily="2" charset="77"/>
                <a:cs typeface="Poppins" pitchFamily="2" charset="77"/>
              </a:rPr>
              <a:t> Sosial Kualitatif,1(2), Pasal. 20, http://</a:t>
            </a:r>
            <a:r>
              <a:rPr lang="en-ID" sz="2000" dirty="0" err="1">
                <a:solidFill>
                  <a:srgbClr val="000000"/>
                </a:solidFill>
                <a:effectLst/>
                <a:latin typeface="Poppins" pitchFamily="2" charset="77"/>
                <a:cs typeface="Poppins" pitchFamily="2" charset="77"/>
              </a:rPr>
              <a:t>nbnresolving.de</a:t>
            </a:r>
            <a:r>
              <a:rPr lang="en-ID" sz="2000" dirty="0">
                <a:solidFill>
                  <a:srgbClr val="000000"/>
                </a:solidFill>
                <a:effectLst/>
                <a:latin typeface="Poppins" pitchFamily="2" charset="77"/>
                <a:cs typeface="Poppins" pitchFamily="2" charset="77"/>
              </a:rPr>
              <a:t>/urn:nbn:de:0114-fqs0002204.</a:t>
            </a:r>
          </a:p>
          <a:p>
            <a:r>
              <a:rPr lang="en-ID" sz="2000" dirty="0">
                <a:solidFill>
                  <a:srgbClr val="000000"/>
                </a:solidFill>
                <a:effectLst/>
                <a:latin typeface="Poppins" pitchFamily="2" charset="77"/>
                <a:cs typeface="Poppins" pitchFamily="2" charset="77"/>
              </a:rPr>
              <a:t>Nadar, F. X. (2009). </a:t>
            </a:r>
            <a:r>
              <a:rPr lang="en-ID" sz="2000" i="1" dirty="0" err="1">
                <a:solidFill>
                  <a:srgbClr val="000000"/>
                </a:solidFill>
                <a:effectLst/>
                <a:latin typeface="Poppins" pitchFamily="2" charset="77"/>
                <a:cs typeface="Poppins" pitchFamily="2" charset="77"/>
              </a:rPr>
              <a:t>Pragmatik</a:t>
            </a:r>
            <a:r>
              <a:rPr lang="en-ID" sz="2000" i="1" dirty="0">
                <a:solidFill>
                  <a:srgbClr val="000000"/>
                </a:solidFill>
                <a:effectLst/>
                <a:latin typeface="Poppins" pitchFamily="2" charset="77"/>
                <a:cs typeface="Poppins" pitchFamily="2" charset="77"/>
              </a:rPr>
              <a:t> &amp; </a:t>
            </a:r>
            <a:r>
              <a:rPr lang="en-ID" sz="2000" i="1" dirty="0" err="1">
                <a:solidFill>
                  <a:srgbClr val="000000"/>
                </a:solidFill>
                <a:effectLst/>
                <a:latin typeface="Poppins" pitchFamily="2" charset="77"/>
                <a:cs typeface="Poppins" pitchFamily="2" charset="77"/>
              </a:rPr>
              <a:t>penelitian</a:t>
            </a:r>
            <a:r>
              <a:rPr lang="en-ID" sz="2000" i="1" dirty="0">
                <a:solidFill>
                  <a:srgbClr val="000000"/>
                </a:solidFill>
                <a:effectLst/>
                <a:latin typeface="Poppins" pitchFamily="2" charset="77"/>
                <a:cs typeface="Poppins" pitchFamily="2" charset="77"/>
              </a:rPr>
              <a:t> </a:t>
            </a:r>
            <a:r>
              <a:rPr lang="en-ID" sz="2000" i="1" dirty="0" err="1">
                <a:solidFill>
                  <a:srgbClr val="000000"/>
                </a:solidFill>
                <a:effectLst/>
                <a:latin typeface="Poppins" pitchFamily="2" charset="77"/>
                <a:cs typeface="Poppins" pitchFamily="2" charset="77"/>
              </a:rPr>
              <a:t>pragmatik</a:t>
            </a:r>
            <a:r>
              <a:rPr lang="en-ID" sz="2000" dirty="0">
                <a:solidFill>
                  <a:srgbClr val="000000"/>
                </a:solidFill>
                <a:effectLst/>
                <a:latin typeface="Poppins" pitchFamily="2" charset="77"/>
                <a:cs typeface="Poppins" pitchFamily="2" charset="77"/>
              </a:rPr>
              <a:t>. </a:t>
            </a:r>
            <a:r>
              <a:rPr lang="en-ID" sz="2000" dirty="0" err="1">
                <a:solidFill>
                  <a:srgbClr val="000000"/>
                </a:solidFill>
                <a:effectLst/>
                <a:latin typeface="Poppins" pitchFamily="2" charset="77"/>
                <a:cs typeface="Poppins" pitchFamily="2" charset="77"/>
              </a:rPr>
              <a:t>Graha</a:t>
            </a:r>
            <a:r>
              <a:rPr lang="en-ID" sz="2000" dirty="0">
                <a:solidFill>
                  <a:srgbClr val="000000"/>
                </a:solidFill>
                <a:effectLst/>
                <a:latin typeface="Poppins" pitchFamily="2" charset="77"/>
                <a:cs typeface="Poppins" pitchFamily="2" charset="77"/>
              </a:rPr>
              <a:t> </a:t>
            </a:r>
            <a:r>
              <a:rPr lang="en-ID" sz="2000" dirty="0" err="1">
                <a:solidFill>
                  <a:srgbClr val="000000"/>
                </a:solidFill>
                <a:effectLst/>
                <a:latin typeface="Poppins" pitchFamily="2" charset="77"/>
                <a:cs typeface="Poppins" pitchFamily="2" charset="77"/>
              </a:rPr>
              <a:t>Ilmu</a:t>
            </a:r>
            <a:r>
              <a:rPr lang="en-ID" sz="2000" dirty="0">
                <a:solidFill>
                  <a:srgbClr val="000000"/>
                </a:solidFill>
                <a:effectLst/>
                <a:latin typeface="Poppins" pitchFamily="2" charset="77"/>
                <a:cs typeface="Poppins" pitchFamily="2" charset="77"/>
              </a:rPr>
              <a:t>.</a:t>
            </a:r>
          </a:p>
          <a:p>
            <a:r>
              <a:rPr lang="en-ID" sz="2000" dirty="0" err="1">
                <a:solidFill>
                  <a:srgbClr val="000000"/>
                </a:solidFill>
                <a:effectLst/>
                <a:latin typeface="Poppins" pitchFamily="2" charset="77"/>
                <a:cs typeface="Poppins" pitchFamily="2" charset="77"/>
              </a:rPr>
              <a:t>Putrayasa</a:t>
            </a:r>
            <a:r>
              <a:rPr lang="en-ID" sz="2000" dirty="0">
                <a:solidFill>
                  <a:srgbClr val="000000"/>
                </a:solidFill>
                <a:effectLst/>
                <a:latin typeface="Poppins" pitchFamily="2" charset="77"/>
                <a:cs typeface="Poppins" pitchFamily="2" charset="77"/>
              </a:rPr>
              <a:t>, I. B. (2014). </a:t>
            </a:r>
            <a:r>
              <a:rPr lang="en-ID" sz="2000" i="1" dirty="0" err="1">
                <a:solidFill>
                  <a:srgbClr val="000000"/>
                </a:solidFill>
                <a:effectLst/>
                <a:latin typeface="Poppins" pitchFamily="2" charset="77"/>
                <a:cs typeface="Poppins" pitchFamily="2" charset="77"/>
              </a:rPr>
              <a:t>Pragmatik</a:t>
            </a:r>
            <a:r>
              <a:rPr lang="en-ID" sz="2000" dirty="0">
                <a:solidFill>
                  <a:srgbClr val="000000"/>
                </a:solidFill>
                <a:effectLst/>
                <a:latin typeface="Poppins" pitchFamily="2" charset="77"/>
                <a:cs typeface="Poppins" pitchFamily="2" charset="77"/>
              </a:rPr>
              <a:t>. Yogyakarta: </a:t>
            </a:r>
            <a:r>
              <a:rPr lang="en-ID" sz="2000" dirty="0" err="1">
                <a:solidFill>
                  <a:srgbClr val="000000"/>
                </a:solidFill>
                <a:effectLst/>
                <a:latin typeface="Poppins" pitchFamily="2" charset="77"/>
                <a:cs typeface="Poppins" pitchFamily="2" charset="77"/>
              </a:rPr>
              <a:t>Graha</a:t>
            </a:r>
            <a:r>
              <a:rPr lang="en-ID" sz="2000" dirty="0">
                <a:solidFill>
                  <a:srgbClr val="000000"/>
                </a:solidFill>
                <a:effectLst/>
                <a:latin typeface="Poppins" pitchFamily="2" charset="77"/>
                <a:cs typeface="Poppins" pitchFamily="2" charset="77"/>
              </a:rPr>
              <a:t> </a:t>
            </a:r>
            <a:r>
              <a:rPr lang="en-ID" sz="2000" dirty="0" err="1">
                <a:solidFill>
                  <a:srgbClr val="000000"/>
                </a:solidFill>
                <a:effectLst/>
                <a:latin typeface="Poppins" pitchFamily="2" charset="77"/>
                <a:cs typeface="Poppins" pitchFamily="2" charset="77"/>
              </a:rPr>
              <a:t>Ilmu</a:t>
            </a:r>
            <a:r>
              <a:rPr lang="en-ID" sz="2000" dirty="0">
                <a:solidFill>
                  <a:srgbClr val="000000"/>
                </a:solidFill>
                <a:effectLst/>
                <a:latin typeface="Poppins" pitchFamily="2" charset="77"/>
                <a:cs typeface="Poppins" pitchFamily="2" charset="77"/>
              </a:rPr>
              <a:t>.</a:t>
            </a:r>
          </a:p>
          <a:p>
            <a:r>
              <a:rPr lang="en-ID" sz="2000" dirty="0">
                <a:solidFill>
                  <a:srgbClr val="000000"/>
                </a:solidFill>
                <a:effectLst/>
                <a:latin typeface="Poppins" pitchFamily="2" charset="77"/>
                <a:cs typeface="Poppins" pitchFamily="2" charset="77"/>
              </a:rPr>
              <a:t>Searle, J. R. (1979). </a:t>
            </a:r>
            <a:r>
              <a:rPr lang="en-ID" sz="2000" i="1" dirty="0">
                <a:solidFill>
                  <a:srgbClr val="000000"/>
                </a:solidFill>
                <a:effectLst/>
                <a:latin typeface="Poppins" pitchFamily="2" charset="77"/>
                <a:cs typeface="Poppins" pitchFamily="2" charset="77"/>
              </a:rPr>
              <a:t>Expression and Meaning</a:t>
            </a:r>
            <a:r>
              <a:rPr lang="en-ID" sz="2000" dirty="0">
                <a:solidFill>
                  <a:srgbClr val="000000"/>
                </a:solidFill>
                <a:effectLst/>
                <a:latin typeface="Poppins" pitchFamily="2" charset="77"/>
                <a:cs typeface="Poppins" pitchFamily="2" charset="77"/>
              </a:rPr>
              <a:t>. Cambridge: Cambridge University Press.</a:t>
            </a:r>
          </a:p>
          <a:p>
            <a:r>
              <a:rPr lang="en-ID" sz="2000" dirty="0">
                <a:solidFill>
                  <a:srgbClr val="000000"/>
                </a:solidFill>
                <a:effectLst/>
                <a:latin typeface="Poppins" pitchFamily="2" charset="77"/>
                <a:cs typeface="Poppins" pitchFamily="2" charset="77"/>
              </a:rPr>
              <a:t>Yule, G. (1996). </a:t>
            </a:r>
            <a:r>
              <a:rPr lang="en-ID" sz="2000" i="1" dirty="0">
                <a:solidFill>
                  <a:srgbClr val="000000"/>
                </a:solidFill>
                <a:effectLst/>
                <a:latin typeface="Poppins" pitchFamily="2" charset="77"/>
                <a:cs typeface="Poppins" pitchFamily="2" charset="77"/>
              </a:rPr>
              <a:t>Pragmatics</a:t>
            </a:r>
            <a:r>
              <a:rPr lang="en-ID" sz="2000" dirty="0">
                <a:solidFill>
                  <a:srgbClr val="000000"/>
                </a:solidFill>
                <a:effectLst/>
                <a:latin typeface="Poppins" pitchFamily="2" charset="77"/>
                <a:cs typeface="Poppins" pitchFamily="2" charset="77"/>
              </a:rPr>
              <a:t>. Oxford: Oxford University Press.</a:t>
            </a:r>
          </a:p>
        </p:txBody>
      </p:sp>
    </p:spTree>
    <p:extLst>
      <p:ext uri="{BB962C8B-B14F-4D97-AF65-F5344CB8AC3E}">
        <p14:creationId xmlns:p14="http://schemas.microsoft.com/office/powerpoint/2010/main" val="30048281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3264320"/>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endParaRPr lang="en-US" sz="2000" b="1" dirty="0">
              <a:solidFill>
                <a:schemeClr val="bg1"/>
              </a:solidFill>
            </a:endParaRP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3" y="1376652"/>
            <a:ext cx="10515600" cy="4351339"/>
          </a:xfrm>
        </p:spPr>
        <p:txBody>
          <a:bodyPr>
            <a:normAutofit/>
          </a:bodyPr>
          <a:lstStyle/>
          <a:p>
            <a:pPr algn="just">
              <a:lnSpc>
                <a:spcPct val="100000"/>
              </a:lnSpc>
            </a:pPr>
            <a:r>
              <a:rPr lang="en-US" dirty="0">
                <a:latin typeface="Poppins" pitchFamily="2" charset="77"/>
                <a:cs typeface="Poppins" pitchFamily="2" charset="77"/>
              </a:rPr>
              <a:t>The way politician communicate has changed especially in social media.</a:t>
            </a:r>
          </a:p>
          <a:p>
            <a:pPr algn="just">
              <a:lnSpc>
                <a:spcPct val="100000"/>
              </a:lnSpc>
            </a:pPr>
            <a:r>
              <a:rPr lang="en-US" dirty="0">
                <a:latin typeface="Poppins" pitchFamily="2" charset="77"/>
                <a:cs typeface="Poppins" pitchFamily="2" charset="77"/>
              </a:rPr>
              <a:t>During the election, politician will be more frequent in communicating both in real life and social media context.</a:t>
            </a:r>
          </a:p>
          <a:p>
            <a:pPr algn="just">
              <a:lnSpc>
                <a:spcPct val="100000"/>
              </a:lnSpc>
            </a:pPr>
            <a:r>
              <a:rPr lang="en-US" dirty="0">
                <a:latin typeface="Poppins" pitchFamily="2" charset="77"/>
                <a:cs typeface="Poppins" pitchFamily="2" charset="77"/>
              </a:rPr>
              <a:t>⁠It is interesting to know how the deliver their statements specifically in political setting.</a:t>
            </a:r>
          </a:p>
        </p:txBody>
      </p:sp>
    </p:spTree>
    <p:extLst>
      <p:ext uri="{BB962C8B-B14F-4D97-AF65-F5344CB8AC3E}">
        <p14:creationId xmlns:p14="http://schemas.microsoft.com/office/powerpoint/2010/main" val="2950692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99" y="479947"/>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156811" y="1412477"/>
            <a:ext cx="11821338" cy="5083142"/>
          </a:xfrm>
        </p:spPr>
        <p:txBody>
          <a:bodyPr>
            <a:normAutofit/>
          </a:bodyPr>
          <a:lstStyle/>
          <a:p>
            <a:pPr marL="0" indent="0" algn="ctr">
              <a:lnSpc>
                <a:spcPts val="7840"/>
              </a:lnSpc>
              <a:buNone/>
            </a:pPr>
            <a:endParaRPr lang="en-US" sz="2000" dirty="0">
              <a:solidFill>
                <a:srgbClr val="342D3A"/>
              </a:solidFill>
              <a:latin typeface="Krabuler"/>
              <a:ea typeface="Krabuler"/>
              <a:cs typeface="Krabuler"/>
              <a:sym typeface="Krabuler"/>
            </a:endParaRPr>
          </a:p>
        </p:txBody>
      </p:sp>
      <p:sp>
        <p:nvSpPr>
          <p:cNvPr id="34" name="TextBox 33">
            <a:extLst>
              <a:ext uri="{FF2B5EF4-FFF2-40B4-BE49-F238E27FC236}">
                <a16:creationId xmlns:a16="http://schemas.microsoft.com/office/drawing/2014/main" id="{0A9D4689-325C-D595-CB71-F5BC267D9D80}"/>
              </a:ext>
            </a:extLst>
          </p:cNvPr>
          <p:cNvSpPr txBox="1"/>
          <p:nvPr/>
        </p:nvSpPr>
        <p:spPr>
          <a:xfrm>
            <a:off x="1331490" y="2615220"/>
            <a:ext cx="9529019" cy="2085186"/>
          </a:xfrm>
          <a:prstGeom prst="rect">
            <a:avLst/>
          </a:prstGeom>
          <a:noFill/>
        </p:spPr>
        <p:txBody>
          <a:bodyPr wrap="square">
            <a:spAutoFit/>
          </a:bodyPr>
          <a:lstStyle/>
          <a:p>
            <a:pPr marL="342900" indent="-342900" algn="just">
              <a:lnSpc>
                <a:spcPct val="250000"/>
              </a:lnSpc>
              <a:buFont typeface="Arial" panose="020B0604020202020204" pitchFamily="34" charset="0"/>
              <a:buChar char="•"/>
            </a:pPr>
            <a:r>
              <a:rPr lang="en-US" sz="2800" dirty="0">
                <a:solidFill>
                  <a:srgbClr val="342D3A"/>
                </a:solidFill>
                <a:latin typeface="Poppins" pitchFamily="2" charset="77"/>
                <a:ea typeface="Krabuler"/>
                <a:cs typeface="Poppins" pitchFamily="2" charset="77"/>
                <a:sym typeface="Krabuler"/>
              </a:rPr>
              <a:t>Illocutionary Speech Act</a:t>
            </a:r>
          </a:p>
          <a:p>
            <a:pPr algn="just">
              <a:lnSpc>
                <a:spcPct val="250000"/>
              </a:lnSpc>
            </a:pPr>
            <a:r>
              <a:rPr lang="en-US" sz="2800" dirty="0">
                <a:solidFill>
                  <a:srgbClr val="342D3A"/>
                </a:solidFill>
                <a:latin typeface="Poppins" pitchFamily="2" charset="77"/>
                <a:ea typeface="Krabuler"/>
                <a:cs typeface="Poppins" pitchFamily="2" charset="77"/>
                <a:sym typeface="Krabuler"/>
              </a:rPr>
              <a:t>(SEARLE, 1979 &amp; YULE, 1996)</a:t>
            </a:r>
          </a:p>
        </p:txBody>
      </p:sp>
    </p:spTree>
    <p:extLst>
      <p:ext uri="{BB962C8B-B14F-4D97-AF65-F5344CB8AC3E}">
        <p14:creationId xmlns:p14="http://schemas.microsoft.com/office/powerpoint/2010/main" val="23248873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10FDB-B348-8576-B826-D0748A2687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955CDB-585D-3351-B6D1-E8883508D137}"/>
              </a:ext>
            </a:extLst>
          </p:cNvPr>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METHOD</a:t>
            </a:r>
          </a:p>
        </p:txBody>
      </p:sp>
      <p:sp>
        <p:nvSpPr>
          <p:cNvPr id="15" name="Content Placeholder 4">
            <a:extLst>
              <a:ext uri="{FF2B5EF4-FFF2-40B4-BE49-F238E27FC236}">
                <a16:creationId xmlns:a16="http://schemas.microsoft.com/office/drawing/2014/main" id="{A5E53383-1BEA-1350-C0CE-8F353CE4F2B8}"/>
              </a:ext>
            </a:extLst>
          </p:cNvPr>
          <p:cNvSpPr>
            <a:spLocks noGrp="1"/>
          </p:cNvSpPr>
          <p:nvPr>
            <p:ph idx="1"/>
          </p:nvPr>
        </p:nvSpPr>
        <p:spPr>
          <a:xfrm>
            <a:off x="638960" y="1414878"/>
            <a:ext cx="9745074" cy="4991491"/>
          </a:xfrm>
        </p:spPr>
        <p:txBody>
          <a:bodyPr>
            <a:normAutofit/>
          </a:bodyPr>
          <a:lstStyle/>
          <a:p>
            <a:pPr marL="0" indent="0">
              <a:buNone/>
            </a:pPr>
            <a:endParaRPr lang="en-US" sz="2000" dirty="0">
              <a:latin typeface="Poppins" pitchFamily="2" charset="77"/>
              <a:cs typeface="Poppins" pitchFamily="2" charset="77"/>
            </a:endParaRPr>
          </a:p>
        </p:txBody>
      </p:sp>
      <p:sp>
        <p:nvSpPr>
          <p:cNvPr id="22" name="Oval 55">
            <a:extLst>
              <a:ext uri="{FF2B5EF4-FFF2-40B4-BE49-F238E27FC236}">
                <a16:creationId xmlns:a16="http://schemas.microsoft.com/office/drawing/2014/main" id="{44CF96FF-76CD-E155-8CB4-481BC5DDA4EF}"/>
              </a:ext>
            </a:extLst>
          </p:cNvPr>
          <p:cNvSpPr/>
          <p:nvPr/>
        </p:nvSpPr>
        <p:spPr>
          <a:xfrm>
            <a:off x="822826" y="4610467"/>
            <a:ext cx="764290" cy="67804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4400" dirty="0"/>
          </a:p>
        </p:txBody>
      </p:sp>
      <p:sp>
        <p:nvSpPr>
          <p:cNvPr id="23" name="Oval 58">
            <a:extLst>
              <a:ext uri="{FF2B5EF4-FFF2-40B4-BE49-F238E27FC236}">
                <a16:creationId xmlns:a16="http://schemas.microsoft.com/office/drawing/2014/main" id="{B4B576D9-5863-E8C4-06D8-31F28536EECD}"/>
              </a:ext>
            </a:extLst>
          </p:cNvPr>
          <p:cNvSpPr/>
          <p:nvPr/>
        </p:nvSpPr>
        <p:spPr>
          <a:xfrm>
            <a:off x="841446" y="3148523"/>
            <a:ext cx="764290" cy="6519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24" name="Oval 55">
            <a:extLst>
              <a:ext uri="{FF2B5EF4-FFF2-40B4-BE49-F238E27FC236}">
                <a16:creationId xmlns:a16="http://schemas.microsoft.com/office/drawing/2014/main" id="{4B605A23-0DF7-4003-C345-D0EE681CA1A6}"/>
              </a:ext>
            </a:extLst>
          </p:cNvPr>
          <p:cNvSpPr/>
          <p:nvPr/>
        </p:nvSpPr>
        <p:spPr>
          <a:xfrm>
            <a:off x="935521" y="1897993"/>
            <a:ext cx="764291" cy="6780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25" name="Freeform 95">
            <a:extLst>
              <a:ext uri="{FF2B5EF4-FFF2-40B4-BE49-F238E27FC236}">
                <a16:creationId xmlns:a16="http://schemas.microsoft.com/office/drawing/2014/main" id="{D63D0E11-E5CD-0968-31E4-FACC564784F0}"/>
              </a:ext>
            </a:extLst>
          </p:cNvPr>
          <p:cNvSpPr>
            <a:spLocks/>
          </p:cNvSpPr>
          <p:nvPr/>
        </p:nvSpPr>
        <p:spPr>
          <a:xfrm>
            <a:off x="1096778" y="2041401"/>
            <a:ext cx="378298" cy="391232"/>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3600"/>
          </a:p>
        </p:txBody>
      </p:sp>
      <p:sp>
        <p:nvSpPr>
          <p:cNvPr id="26" name="Isosceles Triangle 20">
            <a:extLst>
              <a:ext uri="{FF2B5EF4-FFF2-40B4-BE49-F238E27FC236}">
                <a16:creationId xmlns:a16="http://schemas.microsoft.com/office/drawing/2014/main" id="{3F4D3D50-2926-5A13-7163-E7F74000A0C6}"/>
              </a:ext>
            </a:extLst>
          </p:cNvPr>
          <p:cNvSpPr>
            <a:spLocks noChangeAspect="1"/>
          </p:cNvSpPr>
          <p:nvPr/>
        </p:nvSpPr>
        <p:spPr>
          <a:xfrm rot="8201235">
            <a:off x="927342" y="4701986"/>
            <a:ext cx="475715" cy="49011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3600"/>
          </a:p>
        </p:txBody>
      </p:sp>
      <p:sp>
        <p:nvSpPr>
          <p:cNvPr id="27" name="Oval 21">
            <a:extLst>
              <a:ext uri="{FF2B5EF4-FFF2-40B4-BE49-F238E27FC236}">
                <a16:creationId xmlns:a16="http://schemas.microsoft.com/office/drawing/2014/main" id="{2727FE53-CD2F-7133-8D8E-BAAF25A27BC4}"/>
              </a:ext>
            </a:extLst>
          </p:cNvPr>
          <p:cNvSpPr>
            <a:spLocks noChangeAspect="1"/>
          </p:cNvSpPr>
          <p:nvPr/>
        </p:nvSpPr>
        <p:spPr>
          <a:xfrm rot="20700000">
            <a:off x="913069" y="3201792"/>
            <a:ext cx="626183" cy="508653"/>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3600"/>
          </a:p>
        </p:txBody>
      </p:sp>
      <p:sp>
        <p:nvSpPr>
          <p:cNvPr id="28" name="TextBox 27">
            <a:extLst>
              <a:ext uri="{FF2B5EF4-FFF2-40B4-BE49-F238E27FC236}">
                <a16:creationId xmlns:a16="http://schemas.microsoft.com/office/drawing/2014/main" id="{B6279725-2460-9AED-9833-0E575587EFBD}"/>
              </a:ext>
            </a:extLst>
          </p:cNvPr>
          <p:cNvSpPr txBox="1"/>
          <p:nvPr/>
        </p:nvSpPr>
        <p:spPr>
          <a:xfrm>
            <a:off x="1807966" y="1968119"/>
            <a:ext cx="6096000" cy="646331"/>
          </a:xfrm>
          <a:prstGeom prst="rect">
            <a:avLst/>
          </a:prstGeom>
          <a:noFill/>
        </p:spPr>
        <p:txBody>
          <a:bodyPr wrap="square">
            <a:spAutoFit/>
          </a:bodyPr>
          <a:lstStyle/>
          <a:p>
            <a:r>
              <a:rPr lang="en-US" altLang="ko-KR" sz="1800" b="1" dirty="0">
                <a:solidFill>
                  <a:schemeClr val="tx1">
                    <a:lumMod val="75000"/>
                    <a:lumOff val="25000"/>
                  </a:schemeClr>
                </a:solidFill>
                <a:latin typeface="Poppins" pitchFamily="2" charset="77"/>
                <a:cs typeface="Poppins" pitchFamily="2" charset="77"/>
              </a:rPr>
              <a:t>RESEARCH METHODOLOGY</a:t>
            </a:r>
          </a:p>
          <a:p>
            <a:r>
              <a:rPr lang="en-US" altLang="ko-KR" dirty="0">
                <a:solidFill>
                  <a:schemeClr val="tx1">
                    <a:lumMod val="75000"/>
                    <a:lumOff val="25000"/>
                  </a:schemeClr>
                </a:solidFill>
                <a:latin typeface="Poppins" pitchFamily="2" charset="77"/>
                <a:cs typeface="Poppins" pitchFamily="2" charset="77"/>
              </a:rPr>
              <a:t>Qualitative Case Study</a:t>
            </a:r>
          </a:p>
        </p:txBody>
      </p:sp>
      <p:sp>
        <p:nvSpPr>
          <p:cNvPr id="33" name="TextBox 32">
            <a:extLst>
              <a:ext uri="{FF2B5EF4-FFF2-40B4-BE49-F238E27FC236}">
                <a16:creationId xmlns:a16="http://schemas.microsoft.com/office/drawing/2014/main" id="{3F584F77-D2BC-A3C6-DAE0-57AF07D37F0C}"/>
              </a:ext>
            </a:extLst>
          </p:cNvPr>
          <p:cNvSpPr txBox="1"/>
          <p:nvPr/>
        </p:nvSpPr>
        <p:spPr>
          <a:xfrm>
            <a:off x="1807966" y="3122589"/>
            <a:ext cx="6096000" cy="923330"/>
          </a:xfrm>
          <a:prstGeom prst="rect">
            <a:avLst/>
          </a:prstGeom>
          <a:noFill/>
        </p:spPr>
        <p:txBody>
          <a:bodyPr wrap="square">
            <a:spAutoFit/>
          </a:bodyPr>
          <a:lstStyle/>
          <a:p>
            <a:r>
              <a:rPr lang="en-US" altLang="ko-KR" b="1" dirty="0">
                <a:solidFill>
                  <a:schemeClr val="tx1">
                    <a:lumMod val="75000"/>
                    <a:lumOff val="25000"/>
                  </a:schemeClr>
                </a:solidFill>
                <a:latin typeface="Poppins" pitchFamily="2" charset="77"/>
                <a:cs typeface="Poppins" pitchFamily="2" charset="77"/>
              </a:rPr>
              <a:t>DATA SOURCES</a:t>
            </a:r>
            <a:endParaRPr lang="en-US" altLang="ko-KR" sz="1800" b="1" dirty="0">
              <a:solidFill>
                <a:schemeClr val="tx1">
                  <a:lumMod val="75000"/>
                  <a:lumOff val="25000"/>
                </a:schemeClr>
              </a:solidFill>
              <a:latin typeface="Poppins" pitchFamily="2" charset="77"/>
              <a:cs typeface="Poppins" pitchFamily="2" charset="77"/>
            </a:endParaRPr>
          </a:p>
          <a:p>
            <a:pPr algn="just"/>
            <a:r>
              <a:rPr lang="en-US" altLang="ko-KR" dirty="0">
                <a:solidFill>
                  <a:schemeClr val="tx1">
                    <a:lumMod val="75000"/>
                    <a:lumOff val="25000"/>
                  </a:schemeClr>
                </a:solidFill>
                <a:latin typeface="Poppins" pitchFamily="2" charset="77"/>
                <a:cs typeface="Poppins" pitchFamily="2" charset="77"/>
              </a:rPr>
              <a:t>180 Utterances of Anies Rasyid </a:t>
            </a:r>
            <a:r>
              <a:rPr lang="en-US" altLang="ko-KR" dirty="0" err="1">
                <a:solidFill>
                  <a:schemeClr val="tx1">
                    <a:lumMod val="75000"/>
                    <a:lumOff val="25000"/>
                  </a:schemeClr>
                </a:solidFill>
                <a:latin typeface="Poppins" pitchFamily="2" charset="77"/>
                <a:cs typeface="Poppins" pitchFamily="2" charset="77"/>
              </a:rPr>
              <a:t>Baswedan</a:t>
            </a:r>
            <a:r>
              <a:rPr lang="en-US" altLang="ko-KR" dirty="0">
                <a:solidFill>
                  <a:schemeClr val="tx1">
                    <a:lumMod val="75000"/>
                    <a:lumOff val="25000"/>
                  </a:schemeClr>
                </a:solidFill>
                <a:latin typeface="Poppins" pitchFamily="2" charset="77"/>
                <a:cs typeface="Poppins" pitchFamily="2" charset="77"/>
              </a:rPr>
              <a:t> retrieved from a political dialogue video</a:t>
            </a:r>
          </a:p>
        </p:txBody>
      </p:sp>
      <p:sp>
        <p:nvSpPr>
          <p:cNvPr id="34" name="TextBox 33">
            <a:extLst>
              <a:ext uri="{FF2B5EF4-FFF2-40B4-BE49-F238E27FC236}">
                <a16:creationId xmlns:a16="http://schemas.microsoft.com/office/drawing/2014/main" id="{247D3A3F-A4B1-8DE1-1CF9-713488CCFED4}"/>
              </a:ext>
            </a:extLst>
          </p:cNvPr>
          <p:cNvSpPr txBox="1"/>
          <p:nvPr/>
        </p:nvSpPr>
        <p:spPr>
          <a:xfrm>
            <a:off x="1807966" y="4605568"/>
            <a:ext cx="6096000" cy="646331"/>
          </a:xfrm>
          <a:prstGeom prst="rect">
            <a:avLst/>
          </a:prstGeom>
          <a:noFill/>
        </p:spPr>
        <p:txBody>
          <a:bodyPr wrap="square">
            <a:spAutoFit/>
          </a:bodyPr>
          <a:lstStyle/>
          <a:p>
            <a:r>
              <a:rPr lang="en-US" altLang="ko-KR" sz="1800" b="1" dirty="0">
                <a:solidFill>
                  <a:schemeClr val="tx1">
                    <a:lumMod val="75000"/>
                    <a:lumOff val="25000"/>
                  </a:schemeClr>
                </a:solidFill>
                <a:latin typeface="Poppins" pitchFamily="2" charset="77"/>
                <a:cs typeface="Poppins" pitchFamily="2" charset="77"/>
              </a:rPr>
              <a:t>DATA ANALYSIS TECHNIQUE</a:t>
            </a:r>
          </a:p>
          <a:p>
            <a:r>
              <a:rPr lang="en-US" altLang="ko-KR" dirty="0" err="1">
                <a:solidFill>
                  <a:schemeClr val="tx1">
                    <a:lumMod val="75000"/>
                    <a:lumOff val="25000"/>
                  </a:schemeClr>
                </a:solidFill>
                <a:latin typeface="Poppins" pitchFamily="2" charset="77"/>
                <a:cs typeface="Poppins" pitchFamily="2" charset="77"/>
              </a:rPr>
              <a:t>Mayring's</a:t>
            </a:r>
            <a:r>
              <a:rPr lang="en-US" altLang="ko-KR" dirty="0">
                <a:solidFill>
                  <a:schemeClr val="tx1">
                    <a:lumMod val="75000"/>
                    <a:lumOff val="25000"/>
                  </a:schemeClr>
                </a:solidFill>
                <a:latin typeface="Poppins" pitchFamily="2" charset="77"/>
                <a:cs typeface="Poppins" pitchFamily="2" charset="77"/>
              </a:rPr>
              <a:t> Content Analysis Theory (2000)</a:t>
            </a:r>
          </a:p>
        </p:txBody>
      </p:sp>
    </p:spTree>
    <p:extLst>
      <p:ext uri="{BB962C8B-B14F-4D97-AF65-F5344CB8AC3E}">
        <p14:creationId xmlns:p14="http://schemas.microsoft.com/office/powerpoint/2010/main" val="40267972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3" y="1376652"/>
            <a:ext cx="10515600" cy="4924428"/>
          </a:xfrm>
        </p:spPr>
        <p:txBody>
          <a:bodyPr>
            <a:normAutofit/>
          </a:bodyPr>
          <a:lstStyle/>
          <a:p>
            <a:pPr marL="0" indent="0">
              <a:buNone/>
            </a:pPr>
            <a:endParaRPr lang="en-US" sz="2000" dirty="0"/>
          </a:p>
        </p:txBody>
      </p:sp>
      <p:sp>
        <p:nvSpPr>
          <p:cNvPr id="3" name="Freeform 2">
            <a:extLst>
              <a:ext uri="{FF2B5EF4-FFF2-40B4-BE49-F238E27FC236}">
                <a16:creationId xmlns:a16="http://schemas.microsoft.com/office/drawing/2014/main" id="{E4AA447D-2944-CCB1-07A0-4A960B991CF2}"/>
              </a:ext>
            </a:extLst>
          </p:cNvPr>
          <p:cNvSpPr/>
          <p:nvPr/>
        </p:nvSpPr>
        <p:spPr>
          <a:xfrm>
            <a:off x="579583" y="2258291"/>
            <a:ext cx="9693891" cy="4042789"/>
          </a:xfrm>
          <a:custGeom>
            <a:avLst/>
            <a:gdLst/>
            <a:ahLst/>
            <a:cxnLst/>
            <a:rect l="l" t="t" r="r" b="b"/>
            <a:pathLst>
              <a:path w="17953095" h="8777069">
                <a:moveTo>
                  <a:pt x="0" y="0"/>
                </a:moveTo>
                <a:lnTo>
                  <a:pt x="17953095" y="0"/>
                </a:lnTo>
                <a:lnTo>
                  <a:pt x="17953095" y="8777069"/>
                </a:lnTo>
                <a:lnTo>
                  <a:pt x="0" y="8777069"/>
                </a:lnTo>
                <a:lnTo>
                  <a:pt x="0" y="0"/>
                </a:lnTo>
                <a:close/>
              </a:path>
            </a:pathLst>
          </a:custGeom>
          <a:blipFill>
            <a:blip r:embed="rId2"/>
            <a:stretch>
              <a:fillRect/>
            </a:stretch>
          </a:blipFill>
        </p:spPr>
        <p:txBody>
          <a:bodyPr/>
          <a:lstStyle/>
          <a:p>
            <a:endParaRPr lang="en-ID" dirty="0"/>
          </a:p>
        </p:txBody>
      </p:sp>
      <p:sp>
        <p:nvSpPr>
          <p:cNvPr id="8" name="TextBox 7">
            <a:extLst>
              <a:ext uri="{FF2B5EF4-FFF2-40B4-BE49-F238E27FC236}">
                <a16:creationId xmlns:a16="http://schemas.microsoft.com/office/drawing/2014/main" id="{093C6DAC-8035-85C1-7BFC-6362A6459182}"/>
              </a:ext>
            </a:extLst>
          </p:cNvPr>
          <p:cNvSpPr txBox="1"/>
          <p:nvPr/>
        </p:nvSpPr>
        <p:spPr>
          <a:xfrm>
            <a:off x="1724563" y="803564"/>
            <a:ext cx="7837714" cy="1370119"/>
          </a:xfrm>
          <a:prstGeom prst="rect">
            <a:avLst/>
          </a:prstGeom>
          <a:noFill/>
        </p:spPr>
        <p:txBody>
          <a:bodyPr wrap="square">
            <a:spAutoFit/>
          </a:bodyPr>
          <a:lstStyle/>
          <a:p>
            <a:pPr algn="ctr">
              <a:lnSpc>
                <a:spcPts val="12319"/>
              </a:lnSpc>
              <a:spcBef>
                <a:spcPct val="0"/>
              </a:spcBef>
            </a:pPr>
            <a:r>
              <a:rPr lang="en-US" sz="2800" dirty="0">
                <a:solidFill>
                  <a:srgbClr val="342D3A"/>
                </a:solidFill>
                <a:latin typeface="Krabuler"/>
                <a:ea typeface="Krabuler"/>
                <a:cs typeface="Krabuler"/>
                <a:sym typeface="Krabuler"/>
              </a:rPr>
              <a:t>FINDINGS ON ILLOCUTIONARY SPEECH ACTS </a:t>
            </a:r>
          </a:p>
        </p:txBody>
      </p:sp>
    </p:spTree>
    <p:extLst>
      <p:ext uri="{BB962C8B-B14F-4D97-AF65-F5344CB8AC3E}">
        <p14:creationId xmlns:p14="http://schemas.microsoft.com/office/powerpoint/2010/main" val="5999526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F3A85-7587-038E-24D3-F9B9905EAA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4E603B-268E-77A3-9F4C-E5CA7C2D7557}"/>
              </a:ext>
            </a:extLst>
          </p:cNvPr>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a:extLst>
              <a:ext uri="{FF2B5EF4-FFF2-40B4-BE49-F238E27FC236}">
                <a16:creationId xmlns:a16="http://schemas.microsoft.com/office/drawing/2014/main" id="{68811309-0152-241B-6463-DE40630DB4F6}"/>
              </a:ext>
            </a:extLst>
          </p:cNvPr>
          <p:cNvSpPr>
            <a:spLocks noGrp="1"/>
          </p:cNvSpPr>
          <p:nvPr>
            <p:ph idx="1"/>
          </p:nvPr>
        </p:nvSpPr>
        <p:spPr>
          <a:xfrm>
            <a:off x="579583" y="1473099"/>
            <a:ext cx="10515600" cy="4924428"/>
          </a:xfrm>
        </p:spPr>
        <p:txBody>
          <a:bodyPr>
            <a:normAutofit/>
          </a:bodyPr>
          <a:lstStyle/>
          <a:p>
            <a:pPr marL="0" indent="0">
              <a:buNone/>
            </a:pPr>
            <a:endParaRPr lang="en-US" sz="2000" dirty="0"/>
          </a:p>
          <a:p>
            <a:pPr marL="0" indent="0">
              <a:buNone/>
            </a:pPr>
            <a:endParaRPr lang="en-US" sz="2000" dirty="0"/>
          </a:p>
        </p:txBody>
      </p:sp>
      <p:sp>
        <p:nvSpPr>
          <p:cNvPr id="28" name="TextBox 6">
            <a:extLst>
              <a:ext uri="{FF2B5EF4-FFF2-40B4-BE49-F238E27FC236}">
                <a16:creationId xmlns:a16="http://schemas.microsoft.com/office/drawing/2014/main" id="{60495477-6248-446B-12CD-BD7E5413664E}"/>
              </a:ext>
            </a:extLst>
          </p:cNvPr>
          <p:cNvSpPr txBox="1"/>
          <p:nvPr/>
        </p:nvSpPr>
        <p:spPr>
          <a:xfrm>
            <a:off x="-1139516" y="780821"/>
            <a:ext cx="14143542" cy="1304909"/>
          </a:xfrm>
          <a:prstGeom prst="rect">
            <a:avLst/>
          </a:prstGeom>
        </p:spPr>
        <p:txBody>
          <a:bodyPr wrap="square" lIns="0" tIns="0" rIns="0" bIns="0" rtlCol="0" anchor="t">
            <a:spAutoFit/>
          </a:bodyPr>
          <a:lstStyle/>
          <a:p>
            <a:pPr algn="ctr">
              <a:lnSpc>
                <a:spcPts val="12319"/>
              </a:lnSpc>
              <a:spcBef>
                <a:spcPct val="0"/>
              </a:spcBef>
            </a:pPr>
            <a:r>
              <a:rPr lang="en-US" sz="3600" dirty="0">
                <a:solidFill>
                  <a:srgbClr val="342D3A"/>
                </a:solidFill>
                <a:latin typeface="Krabuler"/>
                <a:ea typeface="Krabuler"/>
                <a:cs typeface="Krabuler"/>
                <a:sym typeface="Krabuler"/>
              </a:rPr>
              <a:t>DECLARATIVE SPEECH ACT</a:t>
            </a:r>
          </a:p>
        </p:txBody>
      </p:sp>
      <p:sp>
        <p:nvSpPr>
          <p:cNvPr id="39" name="TextBox 3">
            <a:extLst>
              <a:ext uri="{FF2B5EF4-FFF2-40B4-BE49-F238E27FC236}">
                <a16:creationId xmlns:a16="http://schemas.microsoft.com/office/drawing/2014/main" id="{810C7406-21F5-7D34-864C-1FB7969F757A}"/>
              </a:ext>
            </a:extLst>
          </p:cNvPr>
          <p:cNvSpPr txBox="1"/>
          <p:nvPr/>
        </p:nvSpPr>
        <p:spPr>
          <a:xfrm>
            <a:off x="3736737" y="2730261"/>
            <a:ext cx="4953658" cy="1061829"/>
          </a:xfrm>
          <a:prstGeom prst="rect">
            <a:avLst/>
          </a:prstGeom>
        </p:spPr>
        <p:txBody>
          <a:bodyPr lIns="0" tIns="0" rIns="0" bIns="0" rtlCol="0" anchor="t">
            <a:spAutoFit/>
          </a:bodyPr>
          <a:lstStyle/>
          <a:p>
            <a:pPr algn="ctr">
              <a:lnSpc>
                <a:spcPts val="9648"/>
              </a:lnSpc>
              <a:spcBef>
                <a:spcPct val="0"/>
              </a:spcBef>
            </a:pPr>
            <a:r>
              <a:rPr lang="en-US" sz="3600" dirty="0">
                <a:solidFill>
                  <a:srgbClr val="342D3A"/>
                </a:solidFill>
                <a:latin typeface="Grown"/>
                <a:ea typeface="Grown"/>
                <a:cs typeface="Grown"/>
                <a:sym typeface="Grown"/>
              </a:rPr>
              <a:t>APPROVAL</a:t>
            </a:r>
          </a:p>
        </p:txBody>
      </p:sp>
      <p:sp>
        <p:nvSpPr>
          <p:cNvPr id="40" name="TextBox 5">
            <a:extLst>
              <a:ext uri="{FF2B5EF4-FFF2-40B4-BE49-F238E27FC236}">
                <a16:creationId xmlns:a16="http://schemas.microsoft.com/office/drawing/2014/main" id="{AB9DD45A-B11D-F1D7-4A90-CF8EF3506961}"/>
              </a:ext>
            </a:extLst>
          </p:cNvPr>
          <p:cNvSpPr txBox="1"/>
          <p:nvPr/>
        </p:nvSpPr>
        <p:spPr>
          <a:xfrm>
            <a:off x="3515626" y="1745018"/>
            <a:ext cx="5661950" cy="1061829"/>
          </a:xfrm>
          <a:prstGeom prst="rect">
            <a:avLst/>
          </a:prstGeom>
        </p:spPr>
        <p:txBody>
          <a:bodyPr lIns="0" tIns="0" rIns="0" bIns="0" rtlCol="0" anchor="t">
            <a:spAutoFit/>
          </a:bodyPr>
          <a:lstStyle/>
          <a:p>
            <a:pPr algn="ctr">
              <a:lnSpc>
                <a:spcPts val="9648"/>
              </a:lnSpc>
              <a:spcBef>
                <a:spcPct val="0"/>
              </a:spcBef>
            </a:pPr>
            <a:r>
              <a:rPr lang="en-US" sz="3600" dirty="0">
                <a:solidFill>
                  <a:srgbClr val="342D3A"/>
                </a:solidFill>
                <a:latin typeface="Grown"/>
                <a:ea typeface="Grown"/>
                <a:cs typeface="Grown"/>
                <a:sym typeface="Grown"/>
              </a:rPr>
              <a:t>IMPRESSION</a:t>
            </a:r>
          </a:p>
        </p:txBody>
      </p:sp>
      <p:sp>
        <p:nvSpPr>
          <p:cNvPr id="41" name="Oval 40">
            <a:extLst>
              <a:ext uri="{FF2B5EF4-FFF2-40B4-BE49-F238E27FC236}">
                <a16:creationId xmlns:a16="http://schemas.microsoft.com/office/drawing/2014/main" id="{B596CED2-659C-AB2B-DBB7-2493649015D0}"/>
              </a:ext>
            </a:extLst>
          </p:cNvPr>
          <p:cNvSpPr/>
          <p:nvPr/>
        </p:nvSpPr>
        <p:spPr>
          <a:xfrm>
            <a:off x="3910021" y="2112893"/>
            <a:ext cx="678839" cy="741579"/>
          </a:xfrm>
          <a:prstGeom prst="ellipse">
            <a:avLst/>
          </a:prstGeom>
          <a:solidFill>
            <a:srgbClr val="FB1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F3D33DF-1232-C188-FD2D-C77B053F2D46}"/>
              </a:ext>
            </a:extLst>
          </p:cNvPr>
          <p:cNvSpPr txBox="1"/>
          <p:nvPr/>
        </p:nvSpPr>
        <p:spPr>
          <a:xfrm>
            <a:off x="3975000" y="2160516"/>
            <a:ext cx="986019" cy="646331"/>
          </a:xfrm>
          <a:prstGeom prst="rect">
            <a:avLst/>
          </a:prstGeom>
          <a:noFill/>
        </p:spPr>
        <p:txBody>
          <a:bodyPr wrap="square" rtlCol="0">
            <a:spAutoFit/>
          </a:bodyPr>
          <a:lstStyle/>
          <a:p>
            <a:r>
              <a:rPr lang="en-US" sz="3600" dirty="0">
                <a:latin typeface="ADLaM Display" panose="020F0502020204030204" pitchFamily="34" charset="0"/>
                <a:cs typeface="ADLaM Display" panose="020F0502020204030204" pitchFamily="34" charset="0"/>
              </a:rPr>
              <a:t>4</a:t>
            </a:r>
          </a:p>
        </p:txBody>
      </p:sp>
      <p:sp>
        <p:nvSpPr>
          <p:cNvPr id="43" name="Oval 42">
            <a:extLst>
              <a:ext uri="{FF2B5EF4-FFF2-40B4-BE49-F238E27FC236}">
                <a16:creationId xmlns:a16="http://schemas.microsoft.com/office/drawing/2014/main" id="{762F625B-A9BE-B17E-7AA6-3623921D1861}"/>
              </a:ext>
            </a:extLst>
          </p:cNvPr>
          <p:cNvSpPr/>
          <p:nvPr/>
        </p:nvSpPr>
        <p:spPr>
          <a:xfrm>
            <a:off x="3857392" y="3043555"/>
            <a:ext cx="731468" cy="826369"/>
          </a:xfrm>
          <a:prstGeom prst="ellipse">
            <a:avLst/>
          </a:prstGeom>
          <a:solidFill>
            <a:srgbClr val="4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00231FEF-6591-3E8A-70F4-F0EDB785A955}"/>
              </a:ext>
            </a:extLst>
          </p:cNvPr>
          <p:cNvSpPr txBox="1"/>
          <p:nvPr/>
        </p:nvSpPr>
        <p:spPr>
          <a:xfrm>
            <a:off x="4023412" y="3192535"/>
            <a:ext cx="595678" cy="646331"/>
          </a:xfrm>
          <a:prstGeom prst="rect">
            <a:avLst/>
          </a:prstGeom>
          <a:noFill/>
        </p:spPr>
        <p:txBody>
          <a:bodyPr wrap="square" rtlCol="0">
            <a:spAutoFit/>
          </a:bodyPr>
          <a:lstStyle/>
          <a:p>
            <a:r>
              <a:rPr lang="en-US" sz="3600" dirty="0">
                <a:latin typeface="ADLaM Display" panose="020F0502020204030204" pitchFamily="34" charset="0"/>
                <a:cs typeface="ADLaM Display" panose="020F0502020204030204" pitchFamily="34" charset="0"/>
              </a:rPr>
              <a:t>1</a:t>
            </a:r>
          </a:p>
        </p:txBody>
      </p:sp>
      <p:sp>
        <p:nvSpPr>
          <p:cNvPr id="52" name="TextBox 7">
            <a:extLst>
              <a:ext uri="{FF2B5EF4-FFF2-40B4-BE49-F238E27FC236}">
                <a16:creationId xmlns:a16="http://schemas.microsoft.com/office/drawing/2014/main" id="{B78EE32A-8A3F-464D-6ED1-422D0FD622AA}"/>
              </a:ext>
            </a:extLst>
          </p:cNvPr>
          <p:cNvSpPr txBox="1"/>
          <p:nvPr/>
        </p:nvSpPr>
        <p:spPr>
          <a:xfrm>
            <a:off x="1158009" y="3912954"/>
            <a:ext cx="9358745" cy="923330"/>
          </a:xfrm>
          <a:prstGeom prst="rect">
            <a:avLst/>
          </a:prstGeom>
        </p:spPr>
        <p:txBody>
          <a:bodyPr wrap="square" lIns="0" tIns="0" rIns="0" bIns="0" rtlCol="0" anchor="t">
            <a:spAutoFit/>
          </a:bodyPr>
          <a:lstStyle/>
          <a:p>
            <a:pPr algn="ctr"/>
            <a:r>
              <a:rPr lang="en-US" sz="2000" dirty="0">
                <a:solidFill>
                  <a:srgbClr val="342D3A"/>
                </a:solidFill>
                <a:latin typeface="Poppins Bold"/>
                <a:ea typeface="Poppins Bold"/>
                <a:cs typeface="Poppins Bold"/>
                <a:sym typeface="Poppins Bold"/>
              </a:rPr>
              <a:t>EXAMPLE</a:t>
            </a:r>
          </a:p>
          <a:p>
            <a:pPr algn="ctr">
              <a:spcBef>
                <a:spcPct val="0"/>
              </a:spcBef>
            </a:pPr>
            <a:r>
              <a:rPr lang="en-US" sz="2000" dirty="0" err="1">
                <a:solidFill>
                  <a:srgbClr val="342D3A"/>
                </a:solidFill>
                <a:latin typeface="Poppins"/>
                <a:ea typeface="Poppins"/>
                <a:cs typeface="Poppins"/>
                <a:sym typeface="Poppins"/>
              </a:rPr>
              <a:t>Anies</a:t>
            </a:r>
            <a:r>
              <a:rPr lang="en-US" sz="2000" dirty="0">
                <a:solidFill>
                  <a:srgbClr val="342D3A"/>
                </a:solidFill>
                <a:latin typeface="Poppins"/>
                <a:ea typeface="Poppins"/>
                <a:cs typeface="Poppins"/>
                <a:sym typeface="Poppins"/>
              </a:rPr>
              <a:t>: </a:t>
            </a:r>
            <a:r>
              <a:rPr lang="en-US" sz="2000" i="1" dirty="0">
                <a:solidFill>
                  <a:srgbClr val="342D3A"/>
                </a:solidFill>
                <a:latin typeface="Poppins"/>
                <a:ea typeface="Poppins"/>
                <a:cs typeface="Poppins"/>
                <a:sym typeface="Poppins"/>
              </a:rPr>
              <a:t>“</a:t>
            </a:r>
            <a:r>
              <a:rPr lang="en-US" sz="2000" i="1" dirty="0" err="1">
                <a:solidFill>
                  <a:srgbClr val="342D3A"/>
                </a:solidFill>
                <a:latin typeface="Poppins"/>
                <a:ea typeface="Poppins"/>
                <a:cs typeface="Poppins"/>
                <a:sym typeface="Poppins"/>
              </a:rPr>
              <a:t>Pulang</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kampus</a:t>
            </a:r>
            <a:r>
              <a:rPr lang="en-US" sz="2000" i="1" dirty="0">
                <a:solidFill>
                  <a:srgbClr val="342D3A"/>
                </a:solidFill>
                <a:latin typeface="Poppins"/>
                <a:ea typeface="Poppins"/>
                <a:cs typeface="Poppins"/>
                <a:sym typeface="Poppins"/>
              </a:rPr>
              <a:t> dan </a:t>
            </a:r>
            <a:r>
              <a:rPr lang="en-US" sz="2000" i="1" dirty="0" err="1">
                <a:solidFill>
                  <a:srgbClr val="342D3A"/>
                </a:solidFill>
                <a:latin typeface="Poppins"/>
                <a:ea typeface="Poppins"/>
                <a:cs typeface="Poppins"/>
                <a:sym typeface="Poppins"/>
              </a:rPr>
              <a:t>saya</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senang</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sekali</a:t>
            </a:r>
            <a:r>
              <a:rPr lang="en-US" sz="2000" i="1" dirty="0">
                <a:solidFill>
                  <a:srgbClr val="342D3A"/>
                </a:solidFill>
                <a:latin typeface="Poppins"/>
                <a:ea typeface="Poppins"/>
                <a:cs typeface="Poppins"/>
                <a:sym typeface="Poppins"/>
              </a:rPr>
              <a:t> Na, </a:t>
            </a:r>
            <a:r>
              <a:rPr lang="en-US" sz="2000" i="1" dirty="0" err="1">
                <a:solidFill>
                  <a:srgbClr val="342D3A"/>
                </a:solidFill>
                <a:latin typeface="Poppins"/>
                <a:ea typeface="Poppins"/>
                <a:cs typeface="Poppins"/>
                <a:sym typeface="Poppins"/>
              </a:rPr>
              <a:t>tadi</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baca</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tulisannya</a:t>
            </a:r>
            <a:r>
              <a:rPr lang="en-US" sz="2000" i="1" dirty="0">
                <a:solidFill>
                  <a:srgbClr val="342D3A"/>
                </a:solidFill>
                <a:latin typeface="Poppins"/>
                <a:ea typeface="Poppins"/>
                <a:cs typeface="Poppins"/>
                <a:sym typeface="Poppins"/>
              </a:rPr>
              <a:t> NAJWA SHIHAB UGM.”</a:t>
            </a:r>
          </a:p>
        </p:txBody>
      </p:sp>
      <p:sp>
        <p:nvSpPr>
          <p:cNvPr id="53" name="TextBox 8">
            <a:extLst>
              <a:ext uri="{FF2B5EF4-FFF2-40B4-BE49-F238E27FC236}">
                <a16:creationId xmlns:a16="http://schemas.microsoft.com/office/drawing/2014/main" id="{F8DC8665-2144-F4BF-4953-6A3D41BB8863}"/>
              </a:ext>
            </a:extLst>
          </p:cNvPr>
          <p:cNvSpPr txBox="1"/>
          <p:nvPr/>
        </p:nvSpPr>
        <p:spPr>
          <a:xfrm>
            <a:off x="1076191" y="4910373"/>
            <a:ext cx="9522383" cy="1446550"/>
          </a:xfrm>
          <a:prstGeom prst="rect">
            <a:avLst/>
          </a:prstGeom>
        </p:spPr>
        <p:txBody>
          <a:bodyPr wrap="square" lIns="0" tIns="0" rIns="0" bIns="0" rtlCol="0" anchor="t">
            <a:spAutoFit/>
          </a:bodyPr>
          <a:lstStyle/>
          <a:p>
            <a:pPr algn="ctr">
              <a:lnSpc>
                <a:spcPct val="150000"/>
              </a:lnSpc>
              <a:spcBef>
                <a:spcPct val="0"/>
              </a:spcBef>
            </a:pPr>
            <a:r>
              <a:rPr lang="en-US" sz="1600" b="1" dirty="0">
                <a:solidFill>
                  <a:srgbClr val="342D3A"/>
                </a:solidFill>
                <a:latin typeface="Poppins" pitchFamily="2" charset="77"/>
                <a:ea typeface="Lilita One"/>
                <a:cs typeface="Poppins" pitchFamily="2" charset="77"/>
                <a:sym typeface="Lilita One"/>
              </a:rPr>
              <a:t>The most frequently used phrase was about how impressed Anies R. </a:t>
            </a:r>
            <a:r>
              <a:rPr lang="en-US" sz="1600" b="1" dirty="0" err="1">
                <a:solidFill>
                  <a:srgbClr val="342D3A"/>
                </a:solidFill>
                <a:latin typeface="Poppins" pitchFamily="2" charset="77"/>
                <a:ea typeface="Lilita One"/>
                <a:cs typeface="Poppins" pitchFamily="2" charset="77"/>
                <a:sym typeface="Lilita One"/>
              </a:rPr>
              <a:t>Baswedan</a:t>
            </a:r>
            <a:r>
              <a:rPr lang="en-US" sz="1600" b="1" dirty="0">
                <a:solidFill>
                  <a:srgbClr val="342D3A"/>
                </a:solidFill>
                <a:latin typeface="Poppins" pitchFamily="2" charset="77"/>
                <a:ea typeface="Lilita One"/>
                <a:cs typeface="Poppins" pitchFamily="2" charset="77"/>
                <a:sym typeface="Lilita One"/>
              </a:rPr>
              <a:t> was to be at UGM, his </a:t>
            </a:r>
            <a:r>
              <a:rPr lang="en-US" sz="1600" b="1" dirty="0" err="1">
                <a:solidFill>
                  <a:srgbClr val="342D3A"/>
                </a:solidFill>
                <a:latin typeface="Poppins" pitchFamily="2" charset="77"/>
                <a:ea typeface="Lilita One"/>
                <a:cs typeface="Poppins" pitchFamily="2" charset="77"/>
                <a:sym typeface="Lilita One"/>
              </a:rPr>
              <a:t>almamater</a:t>
            </a:r>
            <a:r>
              <a:rPr lang="en-US" sz="1600" b="1" dirty="0">
                <a:solidFill>
                  <a:srgbClr val="342D3A"/>
                </a:solidFill>
                <a:latin typeface="Poppins" pitchFamily="2" charset="77"/>
                <a:ea typeface="Lilita One"/>
                <a:cs typeface="Poppins" pitchFamily="2" charset="77"/>
                <a:sym typeface="Lilita One"/>
              </a:rPr>
              <a:t> where he studied for his bachelor's degree. These phrases also showed that Anies R. </a:t>
            </a:r>
            <a:r>
              <a:rPr lang="en-US" sz="1600" b="1" dirty="0" err="1">
                <a:solidFill>
                  <a:srgbClr val="342D3A"/>
                </a:solidFill>
                <a:latin typeface="Poppins" pitchFamily="2" charset="77"/>
                <a:ea typeface="Lilita One"/>
                <a:cs typeface="Poppins" pitchFamily="2" charset="77"/>
                <a:sym typeface="Lilita One"/>
              </a:rPr>
              <a:t>Baswedan</a:t>
            </a:r>
            <a:r>
              <a:rPr lang="en-US" sz="1600" b="1" dirty="0">
                <a:solidFill>
                  <a:srgbClr val="342D3A"/>
                </a:solidFill>
                <a:latin typeface="Poppins" pitchFamily="2" charset="77"/>
                <a:ea typeface="Lilita One"/>
                <a:cs typeface="Poppins" pitchFamily="2" charset="77"/>
                <a:sym typeface="Lilita One"/>
              </a:rPr>
              <a:t> wanted to express his feelings, both towards the campus and the event he was attending. </a:t>
            </a:r>
          </a:p>
        </p:txBody>
      </p:sp>
    </p:spTree>
    <p:extLst>
      <p:ext uri="{BB962C8B-B14F-4D97-AF65-F5344CB8AC3E}">
        <p14:creationId xmlns:p14="http://schemas.microsoft.com/office/powerpoint/2010/main" val="1091491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6958C-26F6-D171-511A-A7EBA3D7DF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BC0D57-9D3B-A863-16F3-14BE9542DFDF}"/>
              </a:ext>
            </a:extLst>
          </p:cNvPr>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a:extLst>
              <a:ext uri="{FF2B5EF4-FFF2-40B4-BE49-F238E27FC236}">
                <a16:creationId xmlns:a16="http://schemas.microsoft.com/office/drawing/2014/main" id="{665184B2-6AB1-2601-45B3-2F62E06722BE}"/>
              </a:ext>
            </a:extLst>
          </p:cNvPr>
          <p:cNvSpPr>
            <a:spLocks noGrp="1"/>
          </p:cNvSpPr>
          <p:nvPr>
            <p:ph idx="1"/>
          </p:nvPr>
        </p:nvSpPr>
        <p:spPr>
          <a:xfrm>
            <a:off x="579583" y="1473098"/>
            <a:ext cx="10515600" cy="5084455"/>
          </a:xfrm>
        </p:spPr>
        <p:txBody>
          <a:bodyPr>
            <a:normAutofit/>
          </a:bodyPr>
          <a:lstStyle/>
          <a:p>
            <a:pPr marL="0" indent="0">
              <a:buNone/>
            </a:pPr>
            <a:endParaRPr lang="en-US" sz="2000" dirty="0"/>
          </a:p>
        </p:txBody>
      </p:sp>
      <p:sp>
        <p:nvSpPr>
          <p:cNvPr id="28" name="TextBox 6">
            <a:extLst>
              <a:ext uri="{FF2B5EF4-FFF2-40B4-BE49-F238E27FC236}">
                <a16:creationId xmlns:a16="http://schemas.microsoft.com/office/drawing/2014/main" id="{6EACD74B-6156-0BE2-A98C-F583594311DD}"/>
              </a:ext>
            </a:extLst>
          </p:cNvPr>
          <p:cNvSpPr txBox="1"/>
          <p:nvPr/>
        </p:nvSpPr>
        <p:spPr>
          <a:xfrm>
            <a:off x="-1139516" y="780821"/>
            <a:ext cx="14143542" cy="1304909"/>
          </a:xfrm>
          <a:prstGeom prst="rect">
            <a:avLst/>
          </a:prstGeom>
        </p:spPr>
        <p:txBody>
          <a:bodyPr wrap="square" lIns="0" tIns="0" rIns="0" bIns="0" rtlCol="0" anchor="t">
            <a:spAutoFit/>
          </a:bodyPr>
          <a:lstStyle/>
          <a:p>
            <a:pPr algn="ctr">
              <a:lnSpc>
                <a:spcPts val="12319"/>
              </a:lnSpc>
              <a:spcBef>
                <a:spcPct val="0"/>
              </a:spcBef>
            </a:pPr>
            <a:r>
              <a:rPr lang="en-US" sz="3600" dirty="0">
                <a:solidFill>
                  <a:srgbClr val="342D3A"/>
                </a:solidFill>
                <a:latin typeface="Krabuler"/>
                <a:ea typeface="Krabuler"/>
                <a:cs typeface="Krabuler"/>
                <a:sym typeface="Krabuler"/>
              </a:rPr>
              <a:t>REPRESENTATIVE SPEECH ACT</a:t>
            </a:r>
          </a:p>
        </p:txBody>
      </p:sp>
      <p:sp>
        <p:nvSpPr>
          <p:cNvPr id="52" name="TextBox 7">
            <a:extLst>
              <a:ext uri="{FF2B5EF4-FFF2-40B4-BE49-F238E27FC236}">
                <a16:creationId xmlns:a16="http://schemas.microsoft.com/office/drawing/2014/main" id="{C3FA14DF-F680-11B1-E5B5-610E5ACEF6CF}"/>
              </a:ext>
            </a:extLst>
          </p:cNvPr>
          <p:cNvSpPr txBox="1"/>
          <p:nvPr/>
        </p:nvSpPr>
        <p:spPr>
          <a:xfrm>
            <a:off x="1416627" y="3925130"/>
            <a:ext cx="9358745" cy="307777"/>
          </a:xfrm>
          <a:prstGeom prst="rect">
            <a:avLst/>
          </a:prstGeom>
        </p:spPr>
        <p:txBody>
          <a:bodyPr wrap="square" lIns="0" tIns="0" rIns="0" bIns="0" rtlCol="0" anchor="t">
            <a:spAutoFit/>
          </a:bodyPr>
          <a:lstStyle/>
          <a:p>
            <a:pPr algn="ctr"/>
            <a:endParaRPr lang="en-US" sz="2000" dirty="0">
              <a:solidFill>
                <a:srgbClr val="342D3A"/>
              </a:solidFill>
              <a:latin typeface="Poppins"/>
              <a:ea typeface="Poppins"/>
              <a:cs typeface="Poppins"/>
              <a:sym typeface="Poppins"/>
            </a:endParaRPr>
          </a:p>
        </p:txBody>
      </p:sp>
      <p:sp>
        <p:nvSpPr>
          <p:cNvPr id="53" name="TextBox 8">
            <a:extLst>
              <a:ext uri="{FF2B5EF4-FFF2-40B4-BE49-F238E27FC236}">
                <a16:creationId xmlns:a16="http://schemas.microsoft.com/office/drawing/2014/main" id="{38313E54-A47B-1A59-32CD-CA90C31A4B79}"/>
              </a:ext>
            </a:extLst>
          </p:cNvPr>
          <p:cNvSpPr txBox="1"/>
          <p:nvPr/>
        </p:nvSpPr>
        <p:spPr>
          <a:xfrm>
            <a:off x="1171063" y="4934724"/>
            <a:ext cx="9522383" cy="283283"/>
          </a:xfrm>
          <a:prstGeom prst="rect">
            <a:avLst/>
          </a:prstGeom>
        </p:spPr>
        <p:txBody>
          <a:bodyPr wrap="square" lIns="0" tIns="0" rIns="0" bIns="0" rtlCol="0" anchor="t">
            <a:spAutoFit/>
          </a:bodyPr>
          <a:lstStyle/>
          <a:p>
            <a:pPr algn="ctr">
              <a:lnSpc>
                <a:spcPct val="150000"/>
              </a:lnSpc>
              <a:spcBef>
                <a:spcPct val="0"/>
              </a:spcBef>
            </a:pPr>
            <a:endParaRPr lang="en-US" sz="1400" b="1" dirty="0">
              <a:solidFill>
                <a:srgbClr val="342D3A"/>
              </a:solidFill>
              <a:latin typeface="Lilita One"/>
              <a:ea typeface="Lilita One"/>
              <a:cs typeface="Lilita One"/>
              <a:sym typeface="Lilita One"/>
            </a:endParaRPr>
          </a:p>
        </p:txBody>
      </p:sp>
      <p:sp>
        <p:nvSpPr>
          <p:cNvPr id="2" name="TextBox 4">
            <a:extLst>
              <a:ext uri="{FF2B5EF4-FFF2-40B4-BE49-F238E27FC236}">
                <a16:creationId xmlns:a16="http://schemas.microsoft.com/office/drawing/2014/main" id="{08740EF5-7097-6617-6BAF-204A75F8137E}"/>
              </a:ext>
            </a:extLst>
          </p:cNvPr>
          <p:cNvSpPr txBox="1"/>
          <p:nvPr/>
        </p:nvSpPr>
        <p:spPr>
          <a:xfrm>
            <a:off x="1893625" y="1625881"/>
            <a:ext cx="2210037" cy="1046440"/>
          </a:xfrm>
          <a:prstGeom prst="rect">
            <a:avLst/>
          </a:prstGeom>
        </p:spPr>
        <p:txBody>
          <a:bodyPr wrap="square" lIns="0" tIns="0" rIns="0" bIns="0" rtlCol="0" anchor="t">
            <a:spAutoFit/>
          </a:bodyPr>
          <a:lstStyle/>
          <a:p>
            <a:pPr algn="ctr">
              <a:lnSpc>
                <a:spcPts val="9648"/>
              </a:lnSpc>
              <a:spcBef>
                <a:spcPct val="0"/>
              </a:spcBef>
            </a:pPr>
            <a:r>
              <a:rPr lang="en-US" sz="3200" dirty="0">
                <a:solidFill>
                  <a:srgbClr val="342D3A"/>
                </a:solidFill>
                <a:latin typeface="Grown"/>
                <a:ea typeface="Grown"/>
                <a:cs typeface="Grown"/>
                <a:sym typeface="Grown"/>
              </a:rPr>
              <a:t>CONVINCING</a:t>
            </a:r>
          </a:p>
        </p:txBody>
      </p:sp>
      <p:sp>
        <p:nvSpPr>
          <p:cNvPr id="3" name="TextBox 5">
            <a:extLst>
              <a:ext uri="{FF2B5EF4-FFF2-40B4-BE49-F238E27FC236}">
                <a16:creationId xmlns:a16="http://schemas.microsoft.com/office/drawing/2014/main" id="{754EFD3D-58E0-4C8B-907A-1135A849C383}"/>
              </a:ext>
            </a:extLst>
          </p:cNvPr>
          <p:cNvSpPr txBox="1"/>
          <p:nvPr/>
        </p:nvSpPr>
        <p:spPr>
          <a:xfrm>
            <a:off x="1385151" y="4159099"/>
            <a:ext cx="9358746" cy="2181110"/>
          </a:xfrm>
          <a:prstGeom prst="rect">
            <a:avLst/>
          </a:prstGeom>
        </p:spPr>
        <p:txBody>
          <a:bodyPr wrap="square" lIns="0" tIns="0" rIns="0" bIns="0" rtlCol="0" anchor="t">
            <a:spAutoFit/>
          </a:bodyPr>
          <a:lstStyle/>
          <a:p>
            <a:pPr algn="ctr">
              <a:lnSpc>
                <a:spcPct val="150000"/>
              </a:lnSpc>
            </a:pPr>
            <a:endParaRPr lang="en-US" sz="1600" dirty="0">
              <a:solidFill>
                <a:srgbClr val="342D3A"/>
              </a:solidFill>
              <a:latin typeface="Poppins Bold"/>
              <a:ea typeface="Poppins Bold"/>
              <a:cs typeface="Poppins Bold"/>
              <a:sym typeface="Poppins Bold"/>
            </a:endParaRPr>
          </a:p>
          <a:p>
            <a:pPr algn="ctr">
              <a:lnSpc>
                <a:spcPct val="150000"/>
              </a:lnSpc>
            </a:pPr>
            <a:r>
              <a:rPr lang="en-US" sz="1600" dirty="0">
                <a:solidFill>
                  <a:srgbClr val="342D3A"/>
                </a:solidFill>
                <a:latin typeface="Poppins Bold"/>
                <a:ea typeface="Poppins Bold"/>
                <a:cs typeface="Poppins Bold"/>
                <a:sym typeface="Poppins Bold"/>
              </a:rPr>
              <a:t>EXAMPLE OF CONVINCING</a:t>
            </a:r>
          </a:p>
          <a:p>
            <a:pPr algn="ctr">
              <a:lnSpc>
                <a:spcPct val="150000"/>
              </a:lnSpc>
              <a:spcBef>
                <a:spcPct val="0"/>
              </a:spcBef>
            </a:pPr>
            <a:r>
              <a:rPr lang="en-US" sz="1600" dirty="0">
                <a:solidFill>
                  <a:srgbClr val="342D3A"/>
                </a:solidFill>
                <a:latin typeface="Poppins"/>
                <a:ea typeface="Poppins"/>
                <a:cs typeface="Poppins"/>
                <a:sym typeface="Poppins"/>
              </a:rPr>
              <a:t>Anies: </a:t>
            </a:r>
            <a:r>
              <a:rPr lang="en-US" sz="1600" i="1" dirty="0">
                <a:solidFill>
                  <a:srgbClr val="342D3A"/>
                </a:solidFill>
                <a:latin typeface="Poppins"/>
                <a:ea typeface="Poppins"/>
                <a:cs typeface="Poppins"/>
                <a:sym typeface="Poppins"/>
              </a:rPr>
              <a:t>“Republik ini </a:t>
            </a:r>
            <a:r>
              <a:rPr lang="en-US" sz="1600" i="1" dirty="0" err="1">
                <a:solidFill>
                  <a:srgbClr val="342D3A"/>
                </a:solidFill>
                <a:latin typeface="Poppins"/>
                <a:ea typeface="Poppins"/>
                <a:cs typeface="Poppins"/>
                <a:sym typeface="Poppins"/>
              </a:rPr>
              <a:t>didirikan</a:t>
            </a:r>
            <a:r>
              <a:rPr lang="en-US" sz="1600" i="1" dirty="0">
                <a:solidFill>
                  <a:srgbClr val="342D3A"/>
                </a:solidFill>
                <a:latin typeface="Poppins"/>
                <a:ea typeface="Poppins"/>
                <a:cs typeface="Poppins"/>
                <a:sym typeface="Poppins"/>
              </a:rPr>
              <a:t> untuk </a:t>
            </a:r>
            <a:r>
              <a:rPr lang="en-US" sz="1600" i="1" dirty="0" err="1">
                <a:solidFill>
                  <a:srgbClr val="342D3A"/>
                </a:solidFill>
                <a:latin typeface="Poppins"/>
                <a:ea typeface="Poppins"/>
                <a:cs typeface="Poppins"/>
                <a:sym typeface="Poppins"/>
              </a:rPr>
              <a:t>menghadirkan</a:t>
            </a:r>
            <a:r>
              <a:rPr lang="en-US" sz="1600" i="1" dirty="0">
                <a:solidFill>
                  <a:srgbClr val="342D3A"/>
                </a:solidFill>
                <a:latin typeface="Poppins"/>
                <a:ea typeface="Poppins"/>
                <a:cs typeface="Poppins"/>
                <a:sym typeface="Poppins"/>
              </a:rPr>
              <a:t> </a:t>
            </a:r>
            <a:r>
              <a:rPr lang="en-US" sz="1600" i="1" dirty="0" err="1">
                <a:solidFill>
                  <a:srgbClr val="342D3A"/>
                </a:solidFill>
                <a:latin typeface="Poppins"/>
                <a:ea typeface="Poppins"/>
                <a:cs typeface="Poppins"/>
                <a:sym typeface="Poppins"/>
              </a:rPr>
              <a:t>keadilan</a:t>
            </a:r>
            <a:r>
              <a:rPr lang="en-US" sz="1600" i="1" dirty="0">
                <a:solidFill>
                  <a:srgbClr val="342D3A"/>
                </a:solidFill>
                <a:latin typeface="Poppins"/>
                <a:ea typeface="Poppins"/>
                <a:cs typeface="Poppins"/>
                <a:sym typeface="Poppins"/>
              </a:rPr>
              <a:t> </a:t>
            </a:r>
            <a:r>
              <a:rPr lang="en-US" sz="1600" i="1" dirty="0" err="1">
                <a:solidFill>
                  <a:srgbClr val="342D3A"/>
                </a:solidFill>
                <a:latin typeface="Poppins"/>
                <a:ea typeface="Poppins"/>
                <a:cs typeface="Poppins"/>
                <a:sym typeface="Poppins"/>
              </a:rPr>
              <a:t>sosial</a:t>
            </a:r>
            <a:r>
              <a:rPr lang="en-US" sz="1600" i="1" dirty="0">
                <a:solidFill>
                  <a:srgbClr val="342D3A"/>
                </a:solidFill>
                <a:latin typeface="Poppins"/>
                <a:ea typeface="Poppins"/>
                <a:cs typeface="Poppins"/>
                <a:sym typeface="Poppins"/>
              </a:rPr>
              <a:t> </a:t>
            </a:r>
            <a:r>
              <a:rPr lang="en-US" sz="1600" i="1" dirty="0" err="1">
                <a:solidFill>
                  <a:srgbClr val="342D3A"/>
                </a:solidFill>
                <a:latin typeface="Poppins"/>
                <a:ea typeface="Poppins"/>
                <a:cs typeface="Poppins"/>
                <a:sym typeface="Poppins"/>
              </a:rPr>
              <a:t>bagi</a:t>
            </a:r>
            <a:r>
              <a:rPr lang="en-US" sz="1600" i="1" dirty="0">
                <a:solidFill>
                  <a:srgbClr val="342D3A"/>
                </a:solidFill>
                <a:latin typeface="Poppins"/>
                <a:ea typeface="Poppins"/>
                <a:cs typeface="Poppins"/>
                <a:sym typeface="Poppins"/>
              </a:rPr>
              <a:t> seluruh rakyat Indonesia, itu </a:t>
            </a:r>
            <a:r>
              <a:rPr lang="en-US" sz="1600" i="1" dirty="0" err="1">
                <a:solidFill>
                  <a:srgbClr val="342D3A"/>
                </a:solidFill>
                <a:latin typeface="Poppins"/>
                <a:ea typeface="Poppins"/>
                <a:cs typeface="Poppins"/>
                <a:sym typeface="Poppins"/>
              </a:rPr>
              <a:t>kalimat</a:t>
            </a:r>
            <a:r>
              <a:rPr lang="en-US" sz="1600" i="1" dirty="0">
                <a:solidFill>
                  <a:srgbClr val="342D3A"/>
                </a:solidFill>
                <a:latin typeface="Poppins"/>
                <a:ea typeface="Poppins"/>
                <a:cs typeface="Poppins"/>
                <a:sym typeface="Poppins"/>
              </a:rPr>
              <a:t> </a:t>
            </a:r>
            <a:r>
              <a:rPr lang="en-US" sz="1600" i="1" dirty="0" err="1">
                <a:solidFill>
                  <a:srgbClr val="342D3A"/>
                </a:solidFill>
                <a:latin typeface="Poppins"/>
                <a:ea typeface="Poppins"/>
                <a:cs typeface="Poppins"/>
                <a:sym typeface="Poppins"/>
              </a:rPr>
              <a:t>terpenting</a:t>
            </a:r>
            <a:r>
              <a:rPr lang="en-US" sz="1600" i="1" dirty="0">
                <a:solidFill>
                  <a:srgbClr val="342D3A"/>
                </a:solidFill>
                <a:latin typeface="Poppins"/>
                <a:ea typeface="Poppins"/>
                <a:cs typeface="Poppins"/>
                <a:sym typeface="Poppins"/>
              </a:rPr>
              <a:t>.”</a:t>
            </a:r>
          </a:p>
          <a:p>
            <a:pPr algn="ctr">
              <a:lnSpc>
                <a:spcPct val="150000"/>
              </a:lnSpc>
              <a:spcBef>
                <a:spcPct val="0"/>
              </a:spcBef>
            </a:pPr>
            <a:r>
              <a:rPr lang="en-US" sz="1600" b="1" dirty="0">
                <a:solidFill>
                  <a:srgbClr val="342D3A"/>
                </a:solidFill>
                <a:latin typeface="Poppins"/>
                <a:ea typeface="Poppins"/>
                <a:cs typeface="Poppins"/>
                <a:sym typeface="Poppins"/>
              </a:rPr>
              <a:t>The statements frequently used by Anies R. </a:t>
            </a:r>
            <a:r>
              <a:rPr lang="en-US" sz="1600" b="1" dirty="0" err="1">
                <a:solidFill>
                  <a:srgbClr val="342D3A"/>
                </a:solidFill>
                <a:latin typeface="Poppins"/>
                <a:ea typeface="Poppins"/>
                <a:cs typeface="Poppins"/>
                <a:sym typeface="Poppins"/>
              </a:rPr>
              <a:t>Baswedan</a:t>
            </a:r>
            <a:r>
              <a:rPr lang="en-US" sz="1600" b="1" dirty="0">
                <a:solidFill>
                  <a:srgbClr val="342D3A"/>
                </a:solidFill>
                <a:latin typeface="Poppins"/>
                <a:ea typeface="Poppins"/>
                <a:cs typeface="Poppins"/>
                <a:sym typeface="Poppins"/>
              </a:rPr>
              <a:t> are intended to convince his audience of the issues he raises and discusses. </a:t>
            </a:r>
          </a:p>
        </p:txBody>
      </p:sp>
      <p:sp>
        <p:nvSpPr>
          <p:cNvPr id="6" name="TextBox 8">
            <a:extLst>
              <a:ext uri="{FF2B5EF4-FFF2-40B4-BE49-F238E27FC236}">
                <a16:creationId xmlns:a16="http://schemas.microsoft.com/office/drawing/2014/main" id="{B108E854-BE2E-2A55-BB21-B8FB367FD312}"/>
              </a:ext>
            </a:extLst>
          </p:cNvPr>
          <p:cNvSpPr txBox="1"/>
          <p:nvPr/>
        </p:nvSpPr>
        <p:spPr>
          <a:xfrm>
            <a:off x="691274" y="2423677"/>
            <a:ext cx="4739579" cy="1061829"/>
          </a:xfrm>
          <a:prstGeom prst="rect">
            <a:avLst/>
          </a:prstGeom>
        </p:spPr>
        <p:txBody>
          <a:bodyPr wrap="square" lIns="0" tIns="0" rIns="0" bIns="0" rtlCol="0" anchor="t">
            <a:spAutoFit/>
          </a:bodyPr>
          <a:lstStyle/>
          <a:p>
            <a:pPr algn="ctr">
              <a:lnSpc>
                <a:spcPts val="9648"/>
              </a:lnSpc>
              <a:spcBef>
                <a:spcPct val="0"/>
              </a:spcBef>
            </a:pPr>
            <a:r>
              <a:rPr lang="en-US" sz="3200" dirty="0">
                <a:solidFill>
                  <a:srgbClr val="342D3A"/>
                </a:solidFill>
                <a:latin typeface="Grown"/>
                <a:ea typeface="Grown"/>
                <a:cs typeface="Grown"/>
                <a:sym typeface="Grown"/>
              </a:rPr>
              <a:t>DESCRIBRING</a:t>
            </a:r>
          </a:p>
        </p:txBody>
      </p:sp>
      <p:sp>
        <p:nvSpPr>
          <p:cNvPr id="7" name="TextBox 9">
            <a:extLst>
              <a:ext uri="{FF2B5EF4-FFF2-40B4-BE49-F238E27FC236}">
                <a16:creationId xmlns:a16="http://schemas.microsoft.com/office/drawing/2014/main" id="{7A416948-0FF6-67A6-6026-A1346AC21C0C}"/>
              </a:ext>
            </a:extLst>
          </p:cNvPr>
          <p:cNvSpPr txBox="1"/>
          <p:nvPr/>
        </p:nvSpPr>
        <p:spPr>
          <a:xfrm>
            <a:off x="1503857" y="3289302"/>
            <a:ext cx="3011894" cy="1046440"/>
          </a:xfrm>
          <a:prstGeom prst="rect">
            <a:avLst/>
          </a:prstGeom>
        </p:spPr>
        <p:txBody>
          <a:bodyPr wrap="square" lIns="0" tIns="0" rIns="0" bIns="0" rtlCol="0" anchor="t">
            <a:spAutoFit/>
          </a:bodyPr>
          <a:lstStyle/>
          <a:p>
            <a:pPr algn="ctr">
              <a:lnSpc>
                <a:spcPts val="9648"/>
              </a:lnSpc>
              <a:spcBef>
                <a:spcPct val="0"/>
              </a:spcBef>
            </a:pPr>
            <a:r>
              <a:rPr lang="en-US" sz="3200" dirty="0">
                <a:solidFill>
                  <a:srgbClr val="342D3A"/>
                </a:solidFill>
                <a:latin typeface="Grown"/>
                <a:ea typeface="Grown"/>
                <a:cs typeface="Grown"/>
                <a:sym typeface="Grown"/>
              </a:rPr>
              <a:t>GIVING FACT</a:t>
            </a:r>
          </a:p>
        </p:txBody>
      </p:sp>
      <p:sp>
        <p:nvSpPr>
          <p:cNvPr id="8" name="TextBox 10">
            <a:extLst>
              <a:ext uri="{FF2B5EF4-FFF2-40B4-BE49-F238E27FC236}">
                <a16:creationId xmlns:a16="http://schemas.microsoft.com/office/drawing/2014/main" id="{7FF72B95-BED2-693D-79FC-FC88E665B6AE}"/>
              </a:ext>
            </a:extLst>
          </p:cNvPr>
          <p:cNvSpPr txBox="1"/>
          <p:nvPr/>
        </p:nvSpPr>
        <p:spPr>
          <a:xfrm>
            <a:off x="6759451" y="1657035"/>
            <a:ext cx="2714766" cy="1046440"/>
          </a:xfrm>
          <a:prstGeom prst="rect">
            <a:avLst/>
          </a:prstGeom>
        </p:spPr>
        <p:txBody>
          <a:bodyPr wrap="square" lIns="0" tIns="0" rIns="0" bIns="0" rtlCol="0" anchor="t">
            <a:spAutoFit/>
          </a:bodyPr>
          <a:lstStyle/>
          <a:p>
            <a:pPr algn="ctr">
              <a:lnSpc>
                <a:spcPts val="9624"/>
              </a:lnSpc>
              <a:spcBef>
                <a:spcPct val="0"/>
              </a:spcBef>
            </a:pPr>
            <a:r>
              <a:rPr lang="en-US" sz="3200" dirty="0">
                <a:solidFill>
                  <a:srgbClr val="342D3A"/>
                </a:solidFill>
                <a:latin typeface="Grown"/>
                <a:ea typeface="Grown"/>
                <a:cs typeface="Grown"/>
                <a:sym typeface="Grown"/>
              </a:rPr>
              <a:t>CONCLUDING</a:t>
            </a:r>
          </a:p>
        </p:txBody>
      </p:sp>
      <p:sp>
        <p:nvSpPr>
          <p:cNvPr id="9" name="Oval 8">
            <a:extLst>
              <a:ext uri="{FF2B5EF4-FFF2-40B4-BE49-F238E27FC236}">
                <a16:creationId xmlns:a16="http://schemas.microsoft.com/office/drawing/2014/main" id="{91DF46D5-1150-B4A5-A011-BD7E28D40FB6}"/>
              </a:ext>
            </a:extLst>
          </p:cNvPr>
          <p:cNvSpPr/>
          <p:nvPr/>
        </p:nvSpPr>
        <p:spPr>
          <a:xfrm>
            <a:off x="934015" y="1996256"/>
            <a:ext cx="743664" cy="750136"/>
          </a:xfrm>
          <a:prstGeom prst="ellipse">
            <a:avLst/>
          </a:prstGeom>
          <a:solidFill>
            <a:srgbClr val="FB1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11">
            <a:extLst>
              <a:ext uri="{FF2B5EF4-FFF2-40B4-BE49-F238E27FC236}">
                <a16:creationId xmlns:a16="http://schemas.microsoft.com/office/drawing/2014/main" id="{C399C5CA-06B3-E64B-8190-EF5D6A21BD5A}"/>
              </a:ext>
            </a:extLst>
          </p:cNvPr>
          <p:cNvSpPr txBox="1"/>
          <p:nvPr/>
        </p:nvSpPr>
        <p:spPr>
          <a:xfrm>
            <a:off x="6290898" y="2655520"/>
            <a:ext cx="3966322" cy="1046440"/>
          </a:xfrm>
          <a:prstGeom prst="rect">
            <a:avLst/>
          </a:prstGeom>
        </p:spPr>
        <p:txBody>
          <a:bodyPr lIns="0" tIns="0" rIns="0" bIns="0" rtlCol="0" anchor="t">
            <a:spAutoFit/>
          </a:bodyPr>
          <a:lstStyle/>
          <a:p>
            <a:pPr algn="ctr">
              <a:lnSpc>
                <a:spcPts val="9624"/>
              </a:lnSpc>
              <a:spcBef>
                <a:spcPct val="0"/>
              </a:spcBef>
            </a:pPr>
            <a:r>
              <a:rPr lang="en-US" sz="3200" dirty="0">
                <a:solidFill>
                  <a:srgbClr val="342D3A"/>
                </a:solidFill>
                <a:latin typeface="Grown"/>
                <a:ea typeface="Grown"/>
                <a:cs typeface="Grown"/>
                <a:sym typeface="Grown"/>
              </a:rPr>
              <a:t>GUARANTEEING</a:t>
            </a:r>
          </a:p>
        </p:txBody>
      </p:sp>
      <p:sp>
        <p:nvSpPr>
          <p:cNvPr id="11" name="TextBox 10">
            <a:extLst>
              <a:ext uri="{FF2B5EF4-FFF2-40B4-BE49-F238E27FC236}">
                <a16:creationId xmlns:a16="http://schemas.microsoft.com/office/drawing/2014/main" id="{49FA05B5-3049-0CA8-DBE3-DFD06F66AC8D}"/>
              </a:ext>
            </a:extLst>
          </p:cNvPr>
          <p:cNvSpPr txBox="1"/>
          <p:nvPr/>
        </p:nvSpPr>
        <p:spPr>
          <a:xfrm>
            <a:off x="934015" y="1983130"/>
            <a:ext cx="762000" cy="646331"/>
          </a:xfrm>
          <a:prstGeom prst="rect">
            <a:avLst/>
          </a:prstGeom>
          <a:noFill/>
        </p:spPr>
        <p:txBody>
          <a:bodyPr wrap="square" rtlCol="0">
            <a:spAutoFit/>
          </a:bodyPr>
          <a:lstStyle/>
          <a:p>
            <a:r>
              <a:rPr lang="en-US" sz="3600" dirty="0">
                <a:latin typeface="ADLaM Display" panose="020F0502020204030204" pitchFamily="34" charset="0"/>
                <a:cs typeface="ADLaM Display" panose="020F0502020204030204" pitchFamily="34" charset="0"/>
              </a:rPr>
              <a:t>25</a:t>
            </a:r>
          </a:p>
        </p:txBody>
      </p:sp>
      <p:sp>
        <p:nvSpPr>
          <p:cNvPr id="12" name="Oval 11">
            <a:extLst>
              <a:ext uri="{FF2B5EF4-FFF2-40B4-BE49-F238E27FC236}">
                <a16:creationId xmlns:a16="http://schemas.microsoft.com/office/drawing/2014/main" id="{61283529-C849-84D9-6286-6C84E3BC9C4E}"/>
              </a:ext>
            </a:extLst>
          </p:cNvPr>
          <p:cNvSpPr/>
          <p:nvPr/>
        </p:nvSpPr>
        <p:spPr>
          <a:xfrm>
            <a:off x="971014" y="2805522"/>
            <a:ext cx="772897" cy="793394"/>
          </a:xfrm>
          <a:prstGeom prst="ellipse">
            <a:avLst/>
          </a:prstGeom>
          <a:solidFill>
            <a:srgbClr val="4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3055C3A-1DCA-7D23-F6CE-6E68D6FBECD5}"/>
              </a:ext>
            </a:extLst>
          </p:cNvPr>
          <p:cNvSpPr txBox="1"/>
          <p:nvPr/>
        </p:nvSpPr>
        <p:spPr>
          <a:xfrm>
            <a:off x="1096817" y="2850699"/>
            <a:ext cx="595678"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9</a:t>
            </a:r>
          </a:p>
        </p:txBody>
      </p:sp>
      <p:sp>
        <p:nvSpPr>
          <p:cNvPr id="14" name="Oval 13">
            <a:extLst>
              <a:ext uri="{FF2B5EF4-FFF2-40B4-BE49-F238E27FC236}">
                <a16:creationId xmlns:a16="http://schemas.microsoft.com/office/drawing/2014/main" id="{B465BEC1-EEB3-E161-F158-C0D82182881B}"/>
              </a:ext>
            </a:extLst>
          </p:cNvPr>
          <p:cNvSpPr/>
          <p:nvPr/>
        </p:nvSpPr>
        <p:spPr>
          <a:xfrm>
            <a:off x="934015" y="3672610"/>
            <a:ext cx="809895" cy="8457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843578-DFEF-DCE3-99E4-B0C4A5587792}"/>
              </a:ext>
            </a:extLst>
          </p:cNvPr>
          <p:cNvSpPr txBox="1"/>
          <p:nvPr/>
        </p:nvSpPr>
        <p:spPr>
          <a:xfrm>
            <a:off x="1065451" y="3721006"/>
            <a:ext cx="612228"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9</a:t>
            </a:r>
          </a:p>
        </p:txBody>
      </p:sp>
      <p:sp>
        <p:nvSpPr>
          <p:cNvPr id="16" name="Oval 15">
            <a:extLst>
              <a:ext uri="{FF2B5EF4-FFF2-40B4-BE49-F238E27FC236}">
                <a16:creationId xmlns:a16="http://schemas.microsoft.com/office/drawing/2014/main" id="{0CD20844-094D-4293-676D-75923EEFA66D}"/>
              </a:ext>
            </a:extLst>
          </p:cNvPr>
          <p:cNvSpPr/>
          <p:nvPr/>
        </p:nvSpPr>
        <p:spPr>
          <a:xfrm>
            <a:off x="6064524" y="2094574"/>
            <a:ext cx="745051" cy="761589"/>
          </a:xfrm>
          <a:prstGeom prst="ellipse">
            <a:avLst/>
          </a:prstGeom>
          <a:solidFill>
            <a:srgbClr val="F5F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AE6F8BF-1770-2B21-294F-0D63E380ED80}"/>
              </a:ext>
            </a:extLst>
          </p:cNvPr>
          <p:cNvSpPr txBox="1"/>
          <p:nvPr/>
        </p:nvSpPr>
        <p:spPr>
          <a:xfrm>
            <a:off x="6163773" y="2117088"/>
            <a:ext cx="595678"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3</a:t>
            </a:r>
          </a:p>
        </p:txBody>
      </p:sp>
      <p:sp>
        <p:nvSpPr>
          <p:cNvPr id="18" name="Oval 17">
            <a:extLst>
              <a:ext uri="{FF2B5EF4-FFF2-40B4-BE49-F238E27FC236}">
                <a16:creationId xmlns:a16="http://schemas.microsoft.com/office/drawing/2014/main" id="{96D7DA06-26D6-D68A-F2D1-2CFBBAF6A963}"/>
              </a:ext>
            </a:extLst>
          </p:cNvPr>
          <p:cNvSpPr/>
          <p:nvPr/>
        </p:nvSpPr>
        <p:spPr>
          <a:xfrm>
            <a:off x="6004892" y="2979981"/>
            <a:ext cx="762000" cy="805056"/>
          </a:xfrm>
          <a:prstGeom prst="ellipse">
            <a:avLst/>
          </a:prstGeom>
          <a:solidFill>
            <a:srgbClr val="AA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C650164-72A8-9466-737B-319056E29030}"/>
              </a:ext>
            </a:extLst>
          </p:cNvPr>
          <p:cNvSpPr txBox="1"/>
          <p:nvPr/>
        </p:nvSpPr>
        <p:spPr>
          <a:xfrm>
            <a:off x="6213856" y="3059327"/>
            <a:ext cx="595678"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1</a:t>
            </a:r>
          </a:p>
        </p:txBody>
      </p:sp>
    </p:spTree>
    <p:extLst>
      <p:ext uri="{BB962C8B-B14F-4D97-AF65-F5344CB8AC3E}">
        <p14:creationId xmlns:p14="http://schemas.microsoft.com/office/powerpoint/2010/main" val="3576049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C9D5-3C5A-6EA2-9748-06EF1A04FF73}"/>
              </a:ext>
            </a:extLst>
          </p:cNvPr>
          <p:cNvSpPr>
            <a:spLocks noGrp="1"/>
          </p:cNvSpPr>
          <p:nvPr>
            <p:ph type="title"/>
          </p:nvPr>
        </p:nvSpPr>
        <p:spPr/>
        <p:txBody>
          <a:bodyPr/>
          <a:lstStyle/>
          <a:p>
            <a:endParaRPr lang="en-ID" dirty="0"/>
          </a:p>
        </p:txBody>
      </p:sp>
      <p:sp>
        <p:nvSpPr>
          <p:cNvPr id="3" name="Content Placeholder 2">
            <a:extLst>
              <a:ext uri="{FF2B5EF4-FFF2-40B4-BE49-F238E27FC236}">
                <a16:creationId xmlns:a16="http://schemas.microsoft.com/office/drawing/2014/main" id="{6C514912-7715-563A-7FD9-848AC7D6DA0C}"/>
              </a:ext>
            </a:extLst>
          </p:cNvPr>
          <p:cNvSpPr>
            <a:spLocks noGrp="1"/>
          </p:cNvSpPr>
          <p:nvPr>
            <p:ph idx="1"/>
          </p:nvPr>
        </p:nvSpPr>
        <p:spPr>
          <a:xfrm>
            <a:off x="838200" y="470263"/>
            <a:ext cx="10515600" cy="5706700"/>
          </a:xfrm>
        </p:spPr>
        <p:txBody>
          <a:bodyPr/>
          <a:lstStyle/>
          <a:p>
            <a:pPr marL="0" indent="0" algn="ctr">
              <a:buNone/>
            </a:pPr>
            <a:r>
              <a:rPr lang="en-US" dirty="0">
                <a:solidFill>
                  <a:srgbClr val="342D3A"/>
                </a:solidFill>
                <a:latin typeface="Krabuler"/>
                <a:ea typeface="Krabuler"/>
                <a:cs typeface="Krabuler"/>
                <a:sym typeface="Krabuler"/>
              </a:rPr>
              <a:t>EXPRESSIVE SPEECH ACT</a:t>
            </a:r>
          </a:p>
          <a:p>
            <a:pPr marL="0" indent="0">
              <a:buNone/>
            </a:pPr>
            <a:endParaRPr lang="en-ID" dirty="0"/>
          </a:p>
        </p:txBody>
      </p:sp>
      <p:sp>
        <p:nvSpPr>
          <p:cNvPr id="4" name="TextBox 4">
            <a:extLst>
              <a:ext uri="{FF2B5EF4-FFF2-40B4-BE49-F238E27FC236}">
                <a16:creationId xmlns:a16="http://schemas.microsoft.com/office/drawing/2014/main" id="{5582D9A1-C0B1-D2D5-AAD2-CBA992696005}"/>
              </a:ext>
            </a:extLst>
          </p:cNvPr>
          <p:cNvSpPr txBox="1"/>
          <p:nvPr/>
        </p:nvSpPr>
        <p:spPr>
          <a:xfrm>
            <a:off x="2072650" y="526509"/>
            <a:ext cx="3636875" cy="1046440"/>
          </a:xfrm>
          <a:prstGeom prst="rect">
            <a:avLst/>
          </a:prstGeom>
        </p:spPr>
        <p:txBody>
          <a:bodyPr wrap="square" lIns="0" tIns="0" rIns="0" bIns="0" rtlCol="0" anchor="t">
            <a:spAutoFit/>
          </a:bodyPr>
          <a:lstStyle/>
          <a:p>
            <a:pPr algn="ctr">
              <a:lnSpc>
                <a:spcPts val="9648"/>
              </a:lnSpc>
              <a:spcBef>
                <a:spcPct val="0"/>
              </a:spcBef>
            </a:pPr>
            <a:r>
              <a:rPr lang="en-US" sz="3200" dirty="0">
                <a:solidFill>
                  <a:srgbClr val="342D3A"/>
                </a:solidFill>
                <a:latin typeface="Grown"/>
                <a:ea typeface="Grown"/>
                <a:cs typeface="Grown"/>
                <a:sym typeface="Grown"/>
              </a:rPr>
              <a:t>REGRETING</a:t>
            </a:r>
          </a:p>
        </p:txBody>
      </p:sp>
      <p:sp>
        <p:nvSpPr>
          <p:cNvPr id="5" name="TextBox 5">
            <a:extLst>
              <a:ext uri="{FF2B5EF4-FFF2-40B4-BE49-F238E27FC236}">
                <a16:creationId xmlns:a16="http://schemas.microsoft.com/office/drawing/2014/main" id="{9D1B6E63-2910-A6AF-A4AD-31DC7C4A0325}"/>
              </a:ext>
            </a:extLst>
          </p:cNvPr>
          <p:cNvSpPr txBox="1"/>
          <p:nvPr/>
        </p:nvSpPr>
        <p:spPr>
          <a:xfrm>
            <a:off x="210263" y="3542659"/>
            <a:ext cx="11771474" cy="1341393"/>
          </a:xfrm>
          <a:prstGeom prst="rect">
            <a:avLst/>
          </a:prstGeom>
        </p:spPr>
        <p:txBody>
          <a:bodyPr wrap="square" lIns="0" tIns="0" rIns="0" bIns="0" rtlCol="0" anchor="t">
            <a:spAutoFit/>
          </a:bodyPr>
          <a:lstStyle/>
          <a:p>
            <a:pPr algn="ctr">
              <a:lnSpc>
                <a:spcPct val="150000"/>
              </a:lnSpc>
            </a:pPr>
            <a:r>
              <a:rPr lang="en-US" sz="2000" dirty="0">
                <a:solidFill>
                  <a:srgbClr val="342D3A"/>
                </a:solidFill>
                <a:latin typeface="Poppins Bold"/>
                <a:ea typeface="Poppins Bold"/>
                <a:cs typeface="Poppins Bold"/>
                <a:sym typeface="Poppins Bold"/>
              </a:rPr>
              <a:t>EXAMPLE OF REGRETING UTTERANCE</a:t>
            </a:r>
          </a:p>
          <a:p>
            <a:pPr algn="ctr">
              <a:lnSpc>
                <a:spcPct val="150000"/>
              </a:lnSpc>
              <a:spcBef>
                <a:spcPct val="0"/>
              </a:spcBef>
            </a:pPr>
            <a:r>
              <a:rPr lang="en-US" sz="2000" dirty="0">
                <a:solidFill>
                  <a:srgbClr val="342D3A"/>
                </a:solidFill>
                <a:latin typeface="Poppins"/>
                <a:ea typeface="Poppins"/>
                <a:cs typeface="Poppins"/>
                <a:sym typeface="Poppins"/>
              </a:rPr>
              <a:t>Anies: </a:t>
            </a:r>
            <a:r>
              <a:rPr lang="en-US" sz="2000" i="1" dirty="0">
                <a:solidFill>
                  <a:srgbClr val="342D3A"/>
                </a:solidFill>
                <a:latin typeface="Poppins"/>
                <a:ea typeface="Poppins"/>
                <a:cs typeface="Poppins"/>
                <a:sym typeface="Poppins"/>
              </a:rPr>
              <a:t>“</a:t>
            </a:r>
            <a:r>
              <a:rPr lang="en-US" sz="2000" i="1" dirty="0" err="1">
                <a:solidFill>
                  <a:srgbClr val="342D3A"/>
                </a:solidFill>
                <a:latin typeface="Poppins"/>
                <a:ea typeface="Poppins"/>
                <a:cs typeface="Poppins"/>
                <a:sym typeface="Poppins"/>
              </a:rPr>
              <a:t>sayangnya</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hanya</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satu</a:t>
            </a:r>
            <a:r>
              <a:rPr lang="en-US" sz="2000" i="1" dirty="0">
                <a:solidFill>
                  <a:srgbClr val="342D3A"/>
                </a:solidFill>
                <a:latin typeface="Poppins"/>
                <a:ea typeface="Poppins"/>
                <a:cs typeface="Poppins"/>
                <a:sym typeface="Poppins"/>
              </a:rPr>
              <a:t> yang </a:t>
            </a:r>
            <a:r>
              <a:rPr lang="en-US" sz="2000" i="1" dirty="0" err="1">
                <a:solidFill>
                  <a:srgbClr val="342D3A"/>
                </a:solidFill>
                <a:latin typeface="Poppins"/>
                <a:ea typeface="Poppins"/>
                <a:cs typeface="Poppins"/>
                <a:sym typeface="Poppins"/>
              </a:rPr>
              <a:t>hadir</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untuk</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menjawab</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gagasan</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soal</a:t>
            </a:r>
            <a:r>
              <a:rPr lang="en-US" sz="2000" i="1" dirty="0">
                <a:solidFill>
                  <a:srgbClr val="342D3A"/>
                </a:solidFill>
                <a:latin typeface="Poppins"/>
                <a:ea typeface="Poppins"/>
                <a:cs typeface="Poppins"/>
                <a:sym typeface="Poppins"/>
              </a:rPr>
              <a:t> </a:t>
            </a:r>
            <a:r>
              <a:rPr lang="en-US" sz="2000" i="1" dirty="0" err="1">
                <a:solidFill>
                  <a:srgbClr val="342D3A"/>
                </a:solidFill>
                <a:latin typeface="Poppins"/>
                <a:ea typeface="Poppins"/>
                <a:cs typeface="Poppins"/>
                <a:sym typeface="Poppins"/>
              </a:rPr>
              <a:t>itu</a:t>
            </a:r>
            <a:r>
              <a:rPr lang="en-US" sz="2000" i="1" dirty="0">
                <a:solidFill>
                  <a:srgbClr val="342D3A"/>
                </a:solidFill>
                <a:latin typeface="Poppins"/>
                <a:ea typeface="Poppins"/>
                <a:cs typeface="Poppins"/>
                <a:sym typeface="Poppins"/>
              </a:rPr>
              <a:t>.”</a:t>
            </a:r>
          </a:p>
          <a:p>
            <a:pPr algn="ctr">
              <a:lnSpc>
                <a:spcPct val="150000"/>
              </a:lnSpc>
              <a:spcBef>
                <a:spcPct val="0"/>
              </a:spcBef>
            </a:pPr>
            <a:endParaRPr lang="en-US" sz="2000" dirty="0">
              <a:solidFill>
                <a:srgbClr val="342D3A"/>
              </a:solidFill>
              <a:latin typeface="Poppins"/>
              <a:ea typeface="Poppins"/>
              <a:cs typeface="Poppins"/>
              <a:sym typeface="Poppins"/>
            </a:endParaRPr>
          </a:p>
        </p:txBody>
      </p:sp>
      <p:sp>
        <p:nvSpPr>
          <p:cNvPr id="6" name="TextBox 8">
            <a:extLst>
              <a:ext uri="{FF2B5EF4-FFF2-40B4-BE49-F238E27FC236}">
                <a16:creationId xmlns:a16="http://schemas.microsoft.com/office/drawing/2014/main" id="{6BE826B8-15A7-658E-7917-F7D8FF8DFDA8}"/>
              </a:ext>
            </a:extLst>
          </p:cNvPr>
          <p:cNvSpPr txBox="1"/>
          <p:nvPr/>
        </p:nvSpPr>
        <p:spPr>
          <a:xfrm>
            <a:off x="508140" y="1456184"/>
            <a:ext cx="6731503" cy="1046440"/>
          </a:xfrm>
          <a:prstGeom prst="rect">
            <a:avLst/>
          </a:prstGeom>
        </p:spPr>
        <p:txBody>
          <a:bodyPr lIns="0" tIns="0" rIns="0" bIns="0" rtlCol="0" anchor="t">
            <a:spAutoFit/>
          </a:bodyPr>
          <a:lstStyle/>
          <a:p>
            <a:pPr algn="ctr">
              <a:lnSpc>
                <a:spcPts val="9648"/>
              </a:lnSpc>
              <a:spcBef>
                <a:spcPct val="0"/>
              </a:spcBef>
            </a:pPr>
            <a:r>
              <a:rPr lang="en-US" sz="3200" dirty="0">
                <a:solidFill>
                  <a:srgbClr val="342D3A"/>
                </a:solidFill>
                <a:latin typeface="Grown"/>
                <a:ea typeface="Grown"/>
                <a:cs typeface="Grown"/>
                <a:sym typeface="Grown"/>
              </a:rPr>
              <a:t>THANKING</a:t>
            </a:r>
          </a:p>
        </p:txBody>
      </p:sp>
      <p:sp>
        <p:nvSpPr>
          <p:cNvPr id="7" name="TextBox 9">
            <a:extLst>
              <a:ext uri="{FF2B5EF4-FFF2-40B4-BE49-F238E27FC236}">
                <a16:creationId xmlns:a16="http://schemas.microsoft.com/office/drawing/2014/main" id="{3CA3AE29-1223-37B3-71E1-A9B8E0433C22}"/>
              </a:ext>
            </a:extLst>
          </p:cNvPr>
          <p:cNvSpPr txBox="1"/>
          <p:nvPr/>
        </p:nvSpPr>
        <p:spPr>
          <a:xfrm>
            <a:off x="2868656" y="2421768"/>
            <a:ext cx="3123304" cy="1046440"/>
          </a:xfrm>
          <a:prstGeom prst="rect">
            <a:avLst/>
          </a:prstGeom>
        </p:spPr>
        <p:txBody>
          <a:bodyPr lIns="0" tIns="0" rIns="0" bIns="0" rtlCol="0" anchor="t">
            <a:spAutoFit/>
          </a:bodyPr>
          <a:lstStyle/>
          <a:p>
            <a:pPr algn="ctr">
              <a:lnSpc>
                <a:spcPts val="9648"/>
              </a:lnSpc>
              <a:spcBef>
                <a:spcPct val="0"/>
              </a:spcBef>
            </a:pPr>
            <a:r>
              <a:rPr lang="en-US" sz="3200" dirty="0">
                <a:solidFill>
                  <a:srgbClr val="342D3A"/>
                </a:solidFill>
                <a:latin typeface="Grown"/>
                <a:ea typeface="Grown"/>
                <a:cs typeface="Grown"/>
                <a:sym typeface="Grown"/>
              </a:rPr>
              <a:t>COMPLEMENTING</a:t>
            </a:r>
          </a:p>
        </p:txBody>
      </p:sp>
      <p:sp>
        <p:nvSpPr>
          <p:cNvPr id="8" name="Oval 7">
            <a:extLst>
              <a:ext uri="{FF2B5EF4-FFF2-40B4-BE49-F238E27FC236}">
                <a16:creationId xmlns:a16="http://schemas.microsoft.com/office/drawing/2014/main" id="{1ED925FD-64D2-093D-5C47-580C0967B675}"/>
              </a:ext>
            </a:extLst>
          </p:cNvPr>
          <p:cNvSpPr/>
          <p:nvPr/>
        </p:nvSpPr>
        <p:spPr>
          <a:xfrm>
            <a:off x="1654976" y="928836"/>
            <a:ext cx="876730" cy="787184"/>
          </a:xfrm>
          <a:prstGeom prst="ellipse">
            <a:avLst/>
          </a:prstGeom>
          <a:solidFill>
            <a:srgbClr val="F5F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719DF57-04D3-B496-8C1F-5CC40BE4AC22}"/>
              </a:ext>
            </a:extLst>
          </p:cNvPr>
          <p:cNvSpPr txBox="1"/>
          <p:nvPr/>
        </p:nvSpPr>
        <p:spPr>
          <a:xfrm>
            <a:off x="1658256" y="988846"/>
            <a:ext cx="876730"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22</a:t>
            </a:r>
          </a:p>
        </p:txBody>
      </p:sp>
      <p:sp>
        <p:nvSpPr>
          <p:cNvPr id="10" name="Oval 9">
            <a:extLst>
              <a:ext uri="{FF2B5EF4-FFF2-40B4-BE49-F238E27FC236}">
                <a16:creationId xmlns:a16="http://schemas.microsoft.com/office/drawing/2014/main" id="{CEF0B2E2-00AE-E392-2656-A8C9880DB8A0}"/>
              </a:ext>
            </a:extLst>
          </p:cNvPr>
          <p:cNvSpPr/>
          <p:nvPr/>
        </p:nvSpPr>
        <p:spPr>
          <a:xfrm>
            <a:off x="1634285" y="1803188"/>
            <a:ext cx="876730" cy="809796"/>
          </a:xfrm>
          <a:prstGeom prst="ellipse">
            <a:avLst/>
          </a:prstGeom>
          <a:solidFill>
            <a:srgbClr val="FB1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39568EE-DD5E-5EDD-A72E-0881ED479F41}"/>
              </a:ext>
            </a:extLst>
          </p:cNvPr>
          <p:cNvSpPr txBox="1"/>
          <p:nvPr/>
        </p:nvSpPr>
        <p:spPr>
          <a:xfrm>
            <a:off x="1726346" y="1830647"/>
            <a:ext cx="1162764"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12</a:t>
            </a:r>
          </a:p>
        </p:txBody>
      </p:sp>
      <p:sp>
        <p:nvSpPr>
          <p:cNvPr id="12" name="Oval 11">
            <a:extLst>
              <a:ext uri="{FF2B5EF4-FFF2-40B4-BE49-F238E27FC236}">
                <a16:creationId xmlns:a16="http://schemas.microsoft.com/office/drawing/2014/main" id="{8F899213-7E13-76DB-2404-9A5CCB4F7872}"/>
              </a:ext>
            </a:extLst>
          </p:cNvPr>
          <p:cNvSpPr/>
          <p:nvPr/>
        </p:nvSpPr>
        <p:spPr>
          <a:xfrm>
            <a:off x="1634285" y="2750938"/>
            <a:ext cx="918222" cy="870760"/>
          </a:xfrm>
          <a:prstGeom prst="ellipse">
            <a:avLst/>
          </a:prstGeom>
          <a:solidFill>
            <a:srgbClr val="4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06EFD6C-7EA0-8576-1240-CF0C876D0D3E}"/>
              </a:ext>
            </a:extLst>
          </p:cNvPr>
          <p:cNvSpPr txBox="1"/>
          <p:nvPr/>
        </p:nvSpPr>
        <p:spPr>
          <a:xfrm>
            <a:off x="1787563" y="2790248"/>
            <a:ext cx="721723" cy="769441"/>
          </a:xfrm>
          <a:prstGeom prst="rect">
            <a:avLst/>
          </a:prstGeom>
          <a:noFill/>
        </p:spPr>
        <p:txBody>
          <a:bodyPr wrap="square" rtlCol="0">
            <a:spAutoFit/>
          </a:bodyPr>
          <a:lstStyle/>
          <a:p>
            <a:r>
              <a:rPr lang="en-US" sz="4400" dirty="0">
                <a:latin typeface="ADLaM Display" panose="020F0502020204030204" pitchFamily="34" charset="0"/>
                <a:cs typeface="ADLaM Display" panose="020F0502020204030204" pitchFamily="34" charset="0"/>
              </a:rPr>
              <a:t>11</a:t>
            </a:r>
          </a:p>
        </p:txBody>
      </p:sp>
      <p:sp>
        <p:nvSpPr>
          <p:cNvPr id="15" name="TextBox 7">
            <a:extLst>
              <a:ext uri="{FF2B5EF4-FFF2-40B4-BE49-F238E27FC236}">
                <a16:creationId xmlns:a16="http://schemas.microsoft.com/office/drawing/2014/main" id="{9BA95946-D23B-EE41-E268-C5F8B98BDCCD}"/>
              </a:ext>
            </a:extLst>
          </p:cNvPr>
          <p:cNvSpPr txBox="1"/>
          <p:nvPr/>
        </p:nvSpPr>
        <p:spPr>
          <a:xfrm>
            <a:off x="1583411" y="4543311"/>
            <a:ext cx="9025178" cy="331116"/>
          </a:xfrm>
          <a:prstGeom prst="rect">
            <a:avLst/>
          </a:prstGeom>
        </p:spPr>
        <p:txBody>
          <a:bodyPr wrap="square" lIns="0" tIns="0" rIns="0" bIns="0" rtlCol="0" anchor="t">
            <a:spAutoFit/>
          </a:bodyPr>
          <a:lstStyle/>
          <a:p>
            <a:pPr algn="ctr">
              <a:lnSpc>
                <a:spcPct val="150000"/>
              </a:lnSpc>
              <a:spcBef>
                <a:spcPct val="0"/>
              </a:spcBef>
            </a:pPr>
            <a:r>
              <a:rPr lang="en-US" sz="1600" dirty="0">
                <a:solidFill>
                  <a:srgbClr val="342D3A"/>
                </a:solidFill>
                <a:latin typeface="Lilita One"/>
                <a:ea typeface="Lilita One"/>
                <a:cs typeface="Lilita One"/>
                <a:sym typeface="Lilita One"/>
              </a:rPr>
              <a:t>. </a:t>
            </a:r>
          </a:p>
        </p:txBody>
      </p:sp>
      <p:sp>
        <p:nvSpPr>
          <p:cNvPr id="14" name="Rectangle 1">
            <a:extLst>
              <a:ext uri="{FF2B5EF4-FFF2-40B4-BE49-F238E27FC236}">
                <a16:creationId xmlns:a16="http://schemas.microsoft.com/office/drawing/2014/main" id="{D9B6D23B-0743-7460-58A9-FC7028C8FDB1}"/>
              </a:ext>
            </a:extLst>
          </p:cNvPr>
          <p:cNvSpPr>
            <a:spLocks noChangeArrowheads="1"/>
          </p:cNvSpPr>
          <p:nvPr/>
        </p:nvSpPr>
        <p:spPr bwMode="auto">
          <a:xfrm>
            <a:off x="1371600" y="4756124"/>
            <a:ext cx="92369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Poppins" pitchFamily="2" charset="77"/>
                <a:cs typeface="Poppins" pitchFamily="2" charset="77"/>
              </a:rPr>
              <a:t>Anies R. </a:t>
            </a:r>
            <a:r>
              <a:rPr kumimoji="0" lang="en-US" altLang="en-US" sz="1800" b="1" i="0" u="none" strike="noStrike" cap="none" normalizeH="0" baseline="0" dirty="0" err="1">
                <a:ln>
                  <a:noFill/>
                </a:ln>
                <a:solidFill>
                  <a:schemeClr val="tx1"/>
                </a:solidFill>
                <a:effectLst/>
                <a:latin typeface="Poppins" pitchFamily="2" charset="77"/>
                <a:cs typeface="Poppins" pitchFamily="2" charset="77"/>
              </a:rPr>
              <a:t>Baswedan</a:t>
            </a:r>
            <a:r>
              <a:rPr kumimoji="0" lang="en-US" altLang="en-US" sz="1800" b="1" i="0" u="none" strike="noStrike" cap="none" normalizeH="0" baseline="0" dirty="0">
                <a:ln>
                  <a:noFill/>
                </a:ln>
                <a:solidFill>
                  <a:schemeClr val="tx1"/>
                </a:solidFill>
                <a:effectLst/>
                <a:latin typeface="Poppins" pitchFamily="2" charset="77"/>
                <a:cs typeface="Poppins" pitchFamily="2" charset="77"/>
              </a:rPr>
              <a:t> often expresses regret regarding issues such as education, law, and the economy in Indonesia, which he feels are still far from ideal and fair for the entire population.</a:t>
            </a:r>
          </a:p>
        </p:txBody>
      </p:sp>
    </p:spTree>
    <p:extLst>
      <p:ext uri="{BB962C8B-B14F-4D97-AF65-F5344CB8AC3E}">
        <p14:creationId xmlns:p14="http://schemas.microsoft.com/office/powerpoint/2010/main" val="33033145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56B4-63CE-59EE-A2E1-9F216F985891}"/>
              </a:ext>
            </a:extLst>
          </p:cNvPr>
          <p:cNvSpPr>
            <a:spLocks noGrp="1"/>
          </p:cNvSpPr>
          <p:nvPr>
            <p:ph type="title"/>
          </p:nvPr>
        </p:nvSpPr>
        <p:spPr/>
        <p:txBody>
          <a:bodyPr/>
          <a:lstStyle/>
          <a:p>
            <a:endParaRPr lang="en-ID" dirty="0"/>
          </a:p>
        </p:txBody>
      </p:sp>
      <p:sp>
        <p:nvSpPr>
          <p:cNvPr id="3" name="Content Placeholder 2">
            <a:extLst>
              <a:ext uri="{FF2B5EF4-FFF2-40B4-BE49-F238E27FC236}">
                <a16:creationId xmlns:a16="http://schemas.microsoft.com/office/drawing/2014/main" id="{1F9EA080-5E9B-1907-8714-43536662CAC6}"/>
              </a:ext>
            </a:extLst>
          </p:cNvPr>
          <p:cNvSpPr>
            <a:spLocks noGrp="1"/>
          </p:cNvSpPr>
          <p:nvPr>
            <p:ph idx="1"/>
          </p:nvPr>
        </p:nvSpPr>
        <p:spPr>
          <a:xfrm>
            <a:off x="496389" y="365127"/>
            <a:ext cx="11038114" cy="6022610"/>
          </a:xfrm>
        </p:spPr>
        <p:txBody>
          <a:bodyPr/>
          <a:lstStyle/>
          <a:p>
            <a:pPr marL="0" indent="0" algn="ctr">
              <a:buNone/>
            </a:pPr>
            <a:r>
              <a:rPr lang="en-US" dirty="0">
                <a:solidFill>
                  <a:srgbClr val="342D3A"/>
                </a:solidFill>
                <a:latin typeface="Krabuler"/>
                <a:ea typeface="Krabuler"/>
                <a:cs typeface="Krabuler"/>
                <a:sym typeface="Krabuler"/>
              </a:rPr>
              <a:t>DIRECTIVE SPEECH ACT</a:t>
            </a:r>
            <a:endParaRPr lang="en-ID" dirty="0"/>
          </a:p>
        </p:txBody>
      </p:sp>
      <p:sp>
        <p:nvSpPr>
          <p:cNvPr id="4" name="TextBox 3">
            <a:extLst>
              <a:ext uri="{FF2B5EF4-FFF2-40B4-BE49-F238E27FC236}">
                <a16:creationId xmlns:a16="http://schemas.microsoft.com/office/drawing/2014/main" id="{3FBC2630-138C-C7AD-CDE6-838A4468A84B}"/>
              </a:ext>
            </a:extLst>
          </p:cNvPr>
          <p:cNvSpPr txBox="1"/>
          <p:nvPr/>
        </p:nvSpPr>
        <p:spPr>
          <a:xfrm>
            <a:off x="2561958" y="943755"/>
            <a:ext cx="3532374" cy="1077218"/>
          </a:xfrm>
          <a:prstGeom prst="rect">
            <a:avLst/>
          </a:prstGeom>
        </p:spPr>
        <p:txBody>
          <a:bodyPr wrap="square" lIns="0" tIns="0" rIns="0" bIns="0" rtlCol="0" anchor="t">
            <a:spAutoFit/>
          </a:bodyPr>
          <a:lstStyle/>
          <a:p>
            <a:pPr algn="ctr">
              <a:lnSpc>
                <a:spcPts val="9648"/>
              </a:lnSpc>
              <a:spcBef>
                <a:spcPct val="0"/>
              </a:spcBef>
            </a:pPr>
            <a:r>
              <a:rPr lang="en-US" sz="4000" dirty="0">
                <a:solidFill>
                  <a:srgbClr val="342D3A"/>
                </a:solidFill>
                <a:latin typeface="Grown"/>
                <a:ea typeface="Grown"/>
                <a:cs typeface="Grown"/>
                <a:sym typeface="Grown"/>
              </a:rPr>
              <a:t>QUESTIONING</a:t>
            </a:r>
          </a:p>
        </p:txBody>
      </p:sp>
      <p:sp>
        <p:nvSpPr>
          <p:cNvPr id="5" name="TextBox 5">
            <a:extLst>
              <a:ext uri="{FF2B5EF4-FFF2-40B4-BE49-F238E27FC236}">
                <a16:creationId xmlns:a16="http://schemas.microsoft.com/office/drawing/2014/main" id="{C40A6DED-1DAB-C347-E2F9-420F1900DB1D}"/>
              </a:ext>
            </a:extLst>
          </p:cNvPr>
          <p:cNvSpPr txBox="1"/>
          <p:nvPr/>
        </p:nvSpPr>
        <p:spPr>
          <a:xfrm>
            <a:off x="2615852" y="1778091"/>
            <a:ext cx="2404824" cy="1077218"/>
          </a:xfrm>
          <a:prstGeom prst="rect">
            <a:avLst/>
          </a:prstGeom>
        </p:spPr>
        <p:txBody>
          <a:bodyPr wrap="square" lIns="0" tIns="0" rIns="0" bIns="0" rtlCol="0" anchor="t">
            <a:spAutoFit/>
          </a:bodyPr>
          <a:lstStyle/>
          <a:p>
            <a:pPr algn="ctr">
              <a:lnSpc>
                <a:spcPts val="9648"/>
              </a:lnSpc>
              <a:spcBef>
                <a:spcPct val="0"/>
              </a:spcBef>
            </a:pPr>
            <a:r>
              <a:rPr lang="en-US" sz="4000" dirty="0">
                <a:solidFill>
                  <a:srgbClr val="342D3A"/>
                </a:solidFill>
                <a:latin typeface="Grown"/>
                <a:ea typeface="Grown"/>
                <a:cs typeface="Grown"/>
                <a:sym typeface="Grown"/>
              </a:rPr>
              <a:t>ADVICING</a:t>
            </a:r>
          </a:p>
        </p:txBody>
      </p:sp>
      <p:sp>
        <p:nvSpPr>
          <p:cNvPr id="6" name="TextBox 6">
            <a:extLst>
              <a:ext uri="{FF2B5EF4-FFF2-40B4-BE49-F238E27FC236}">
                <a16:creationId xmlns:a16="http://schemas.microsoft.com/office/drawing/2014/main" id="{4A0E022C-91CF-6D7D-B116-D9DC3A487544}"/>
              </a:ext>
            </a:extLst>
          </p:cNvPr>
          <p:cNvSpPr txBox="1"/>
          <p:nvPr/>
        </p:nvSpPr>
        <p:spPr>
          <a:xfrm>
            <a:off x="2607278" y="2603666"/>
            <a:ext cx="3274012" cy="1077218"/>
          </a:xfrm>
          <a:prstGeom prst="rect">
            <a:avLst/>
          </a:prstGeom>
        </p:spPr>
        <p:txBody>
          <a:bodyPr wrap="square" lIns="0" tIns="0" rIns="0" bIns="0" rtlCol="0" anchor="t">
            <a:spAutoFit/>
          </a:bodyPr>
          <a:lstStyle/>
          <a:p>
            <a:pPr algn="ctr">
              <a:lnSpc>
                <a:spcPts val="9648"/>
              </a:lnSpc>
              <a:spcBef>
                <a:spcPct val="0"/>
              </a:spcBef>
            </a:pPr>
            <a:r>
              <a:rPr lang="en-US" sz="4000" dirty="0">
                <a:solidFill>
                  <a:srgbClr val="342D3A"/>
                </a:solidFill>
                <a:latin typeface="Grown"/>
                <a:ea typeface="Grown"/>
                <a:cs typeface="Grown"/>
                <a:sym typeface="Grown"/>
              </a:rPr>
              <a:t>REQUESTING</a:t>
            </a:r>
          </a:p>
        </p:txBody>
      </p:sp>
      <p:sp>
        <p:nvSpPr>
          <p:cNvPr id="7" name="Oval 6">
            <a:extLst>
              <a:ext uri="{FF2B5EF4-FFF2-40B4-BE49-F238E27FC236}">
                <a16:creationId xmlns:a16="http://schemas.microsoft.com/office/drawing/2014/main" id="{17741006-B7A5-0B3D-CCE3-C9AB22565668}"/>
              </a:ext>
            </a:extLst>
          </p:cNvPr>
          <p:cNvSpPr/>
          <p:nvPr/>
        </p:nvSpPr>
        <p:spPr>
          <a:xfrm>
            <a:off x="1573405" y="1371810"/>
            <a:ext cx="904402" cy="679440"/>
          </a:xfrm>
          <a:prstGeom prst="ellipse">
            <a:avLst/>
          </a:prstGeom>
          <a:solidFill>
            <a:srgbClr val="FB1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B2F263-0218-5F58-0AC8-D54C578919EF}"/>
              </a:ext>
            </a:extLst>
          </p:cNvPr>
          <p:cNvSpPr txBox="1"/>
          <p:nvPr/>
        </p:nvSpPr>
        <p:spPr>
          <a:xfrm>
            <a:off x="1657556" y="1343363"/>
            <a:ext cx="1061839"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35</a:t>
            </a:r>
          </a:p>
        </p:txBody>
      </p:sp>
      <p:sp>
        <p:nvSpPr>
          <p:cNvPr id="9" name="Oval 8">
            <a:extLst>
              <a:ext uri="{FF2B5EF4-FFF2-40B4-BE49-F238E27FC236}">
                <a16:creationId xmlns:a16="http://schemas.microsoft.com/office/drawing/2014/main" id="{199D14D2-3577-C47B-85B4-579ADF747DF2}"/>
              </a:ext>
            </a:extLst>
          </p:cNvPr>
          <p:cNvSpPr/>
          <p:nvPr/>
        </p:nvSpPr>
        <p:spPr>
          <a:xfrm>
            <a:off x="1560351" y="2171137"/>
            <a:ext cx="904402" cy="76944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7A0811-77DB-DC66-DC59-C71520E5BE77}"/>
              </a:ext>
            </a:extLst>
          </p:cNvPr>
          <p:cNvSpPr txBox="1"/>
          <p:nvPr/>
        </p:nvSpPr>
        <p:spPr>
          <a:xfrm>
            <a:off x="1750621" y="2146975"/>
            <a:ext cx="549970" cy="769441"/>
          </a:xfrm>
          <a:prstGeom prst="rect">
            <a:avLst/>
          </a:prstGeom>
          <a:noFill/>
        </p:spPr>
        <p:txBody>
          <a:bodyPr wrap="square" rtlCol="0">
            <a:spAutoFit/>
          </a:bodyPr>
          <a:lstStyle/>
          <a:p>
            <a:r>
              <a:rPr lang="en-US" sz="4400" dirty="0">
                <a:latin typeface="ADLaM Display" panose="020F0502020204030204" pitchFamily="34" charset="0"/>
                <a:cs typeface="ADLaM Display" panose="020F0502020204030204" pitchFamily="34" charset="0"/>
              </a:rPr>
              <a:t>4</a:t>
            </a:r>
          </a:p>
        </p:txBody>
      </p:sp>
      <p:sp>
        <p:nvSpPr>
          <p:cNvPr id="11" name="Oval 10">
            <a:extLst>
              <a:ext uri="{FF2B5EF4-FFF2-40B4-BE49-F238E27FC236}">
                <a16:creationId xmlns:a16="http://schemas.microsoft.com/office/drawing/2014/main" id="{C512ADD5-EBE0-F38E-7B0F-C77906668623}"/>
              </a:ext>
            </a:extLst>
          </p:cNvPr>
          <p:cNvSpPr/>
          <p:nvPr/>
        </p:nvSpPr>
        <p:spPr>
          <a:xfrm>
            <a:off x="1496556" y="2994239"/>
            <a:ext cx="981252" cy="769441"/>
          </a:xfrm>
          <a:prstGeom prst="ellipse">
            <a:avLst/>
          </a:prstGeom>
          <a:solidFill>
            <a:srgbClr val="F5F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9CAD80-CEA6-AD8F-33FC-FB7E84EEA499}"/>
              </a:ext>
            </a:extLst>
          </p:cNvPr>
          <p:cNvSpPr txBox="1"/>
          <p:nvPr/>
        </p:nvSpPr>
        <p:spPr>
          <a:xfrm>
            <a:off x="1803243" y="3057932"/>
            <a:ext cx="563880" cy="707886"/>
          </a:xfrm>
          <a:prstGeom prst="rect">
            <a:avLst/>
          </a:prstGeom>
          <a:noFill/>
        </p:spPr>
        <p:txBody>
          <a:bodyPr wrap="square" rtlCol="0">
            <a:spAutoFit/>
          </a:bodyPr>
          <a:lstStyle/>
          <a:p>
            <a:r>
              <a:rPr lang="en-US" sz="4000" dirty="0">
                <a:latin typeface="ADLaM Display" panose="020F0502020204030204" pitchFamily="34" charset="0"/>
                <a:cs typeface="ADLaM Display" panose="020F0502020204030204" pitchFamily="34" charset="0"/>
              </a:rPr>
              <a:t>3</a:t>
            </a:r>
          </a:p>
        </p:txBody>
      </p:sp>
      <p:sp>
        <p:nvSpPr>
          <p:cNvPr id="13" name="TextBox 8">
            <a:extLst>
              <a:ext uri="{FF2B5EF4-FFF2-40B4-BE49-F238E27FC236}">
                <a16:creationId xmlns:a16="http://schemas.microsoft.com/office/drawing/2014/main" id="{4CC1CEE3-2712-DA18-B64C-72142AEC0555}"/>
              </a:ext>
            </a:extLst>
          </p:cNvPr>
          <p:cNvSpPr txBox="1"/>
          <p:nvPr/>
        </p:nvSpPr>
        <p:spPr>
          <a:xfrm>
            <a:off x="496389" y="3926315"/>
            <a:ext cx="11038114" cy="1846659"/>
          </a:xfrm>
          <a:prstGeom prst="rect">
            <a:avLst/>
          </a:prstGeom>
        </p:spPr>
        <p:txBody>
          <a:bodyPr wrap="square" lIns="0" tIns="0" rIns="0" bIns="0" rtlCol="0" anchor="t">
            <a:spAutoFit/>
          </a:bodyPr>
          <a:lstStyle/>
          <a:p>
            <a:pPr algn="ctr"/>
            <a:r>
              <a:rPr lang="en-US" sz="2400" dirty="0">
                <a:solidFill>
                  <a:srgbClr val="342D3A"/>
                </a:solidFill>
                <a:latin typeface="Poppins Bold"/>
                <a:ea typeface="Poppins Bold"/>
                <a:cs typeface="Poppins Bold"/>
                <a:sym typeface="Poppins Bold"/>
              </a:rPr>
              <a:t>EXAMPLE OF QUESTIONING UTTERANCE</a:t>
            </a:r>
          </a:p>
          <a:p>
            <a:pPr algn="ctr">
              <a:spcBef>
                <a:spcPct val="0"/>
              </a:spcBef>
            </a:pPr>
            <a:r>
              <a:rPr lang="en-US" sz="2400" dirty="0">
                <a:solidFill>
                  <a:srgbClr val="342D3A"/>
                </a:solidFill>
                <a:latin typeface="Poppins"/>
                <a:ea typeface="Poppins"/>
                <a:cs typeface="Poppins"/>
                <a:sym typeface="Poppins"/>
              </a:rPr>
              <a:t>Anies: </a:t>
            </a:r>
            <a:r>
              <a:rPr lang="en-US" sz="2400" i="1" dirty="0">
                <a:solidFill>
                  <a:srgbClr val="342D3A"/>
                </a:solidFill>
                <a:latin typeface="Poppins"/>
                <a:ea typeface="Poppins"/>
                <a:cs typeface="Poppins"/>
                <a:sym typeface="Poppins"/>
              </a:rPr>
              <a:t>“</a:t>
            </a:r>
            <a:r>
              <a:rPr lang="en-US" sz="2400" i="1" dirty="0" err="1">
                <a:solidFill>
                  <a:srgbClr val="342D3A"/>
                </a:solidFill>
                <a:latin typeface="Poppins"/>
                <a:ea typeface="Poppins"/>
                <a:cs typeface="Poppins"/>
                <a:sym typeface="Poppins"/>
              </a:rPr>
              <a:t>Kenapa</a:t>
            </a:r>
            <a:r>
              <a:rPr lang="en-US" sz="2400" i="1" dirty="0">
                <a:solidFill>
                  <a:srgbClr val="342D3A"/>
                </a:solidFill>
                <a:latin typeface="Poppins"/>
                <a:ea typeface="Poppins"/>
                <a:cs typeface="Poppins"/>
                <a:sym typeface="Poppins"/>
              </a:rPr>
              <a:t> kata </a:t>
            </a:r>
            <a:r>
              <a:rPr lang="en-US" sz="2400" i="1" dirty="0" err="1">
                <a:solidFill>
                  <a:srgbClr val="342D3A"/>
                </a:solidFill>
                <a:latin typeface="Poppins"/>
                <a:ea typeface="Poppins"/>
                <a:cs typeface="Poppins"/>
                <a:sym typeface="Poppins"/>
              </a:rPr>
              <a:t>keadilan</a:t>
            </a:r>
            <a:r>
              <a:rPr lang="en-US" sz="2400" i="1" dirty="0">
                <a:solidFill>
                  <a:srgbClr val="342D3A"/>
                </a:solidFill>
                <a:latin typeface="Poppins"/>
                <a:ea typeface="Poppins"/>
                <a:cs typeface="Poppins"/>
                <a:sym typeface="Poppins"/>
              </a:rPr>
              <a:t> </a:t>
            </a:r>
            <a:r>
              <a:rPr lang="en-US" sz="2400" i="1" dirty="0" err="1">
                <a:solidFill>
                  <a:srgbClr val="342D3A"/>
                </a:solidFill>
                <a:latin typeface="Poppins"/>
                <a:ea typeface="Poppins"/>
                <a:cs typeface="Poppins"/>
                <a:sym typeface="Poppins"/>
              </a:rPr>
              <a:t>itu</a:t>
            </a:r>
            <a:r>
              <a:rPr lang="en-US" sz="2400" i="1" dirty="0">
                <a:solidFill>
                  <a:srgbClr val="342D3A"/>
                </a:solidFill>
                <a:latin typeface="Poppins"/>
                <a:ea typeface="Poppins"/>
                <a:cs typeface="Poppins"/>
                <a:sym typeface="Poppins"/>
              </a:rPr>
              <a:t> </a:t>
            </a:r>
            <a:r>
              <a:rPr lang="en-US" sz="2400" i="1" dirty="0" err="1">
                <a:solidFill>
                  <a:srgbClr val="342D3A"/>
                </a:solidFill>
                <a:latin typeface="Poppins"/>
                <a:ea typeface="Poppins"/>
                <a:cs typeface="Poppins"/>
                <a:sym typeface="Poppins"/>
              </a:rPr>
              <a:t>penting</a:t>
            </a:r>
            <a:r>
              <a:rPr lang="en-US" sz="2400" i="1" dirty="0">
                <a:solidFill>
                  <a:srgbClr val="342D3A"/>
                </a:solidFill>
                <a:latin typeface="Poppins"/>
                <a:ea typeface="Poppins"/>
                <a:cs typeface="Poppins"/>
                <a:sym typeface="Poppins"/>
              </a:rPr>
              <a:t> Bapak Ibu </a:t>
            </a:r>
            <a:r>
              <a:rPr lang="en-US" sz="2400" i="1" dirty="0" err="1">
                <a:solidFill>
                  <a:srgbClr val="342D3A"/>
                </a:solidFill>
                <a:latin typeface="Poppins"/>
                <a:ea typeface="Poppins"/>
                <a:cs typeface="Poppins"/>
                <a:sym typeface="Poppins"/>
              </a:rPr>
              <a:t>sekalian</a:t>
            </a:r>
            <a:r>
              <a:rPr lang="en-US" sz="2400" i="1" dirty="0">
                <a:solidFill>
                  <a:srgbClr val="342D3A"/>
                </a:solidFill>
                <a:latin typeface="Poppins"/>
                <a:ea typeface="Poppins"/>
                <a:cs typeface="Poppins"/>
                <a:sym typeface="Poppins"/>
              </a:rPr>
              <a:t>?”</a:t>
            </a:r>
          </a:p>
          <a:p>
            <a:pPr algn="ctr">
              <a:spcBef>
                <a:spcPct val="0"/>
              </a:spcBef>
            </a:pPr>
            <a:endParaRPr lang="en-US" sz="2400" b="1" i="1" dirty="0">
              <a:solidFill>
                <a:srgbClr val="342D3A"/>
              </a:solidFill>
              <a:latin typeface="Poppins"/>
              <a:ea typeface="Poppins"/>
              <a:cs typeface="Poppins"/>
              <a:sym typeface="Poppins"/>
            </a:endParaRPr>
          </a:p>
          <a:p>
            <a:pPr algn="ctr">
              <a:spcBef>
                <a:spcPct val="0"/>
              </a:spcBef>
            </a:pPr>
            <a:r>
              <a:rPr lang="en-US" sz="2400" b="1" dirty="0">
                <a:solidFill>
                  <a:srgbClr val="342D3A"/>
                </a:solidFill>
                <a:latin typeface="Lilita One"/>
                <a:ea typeface="Lilita One"/>
                <a:cs typeface="Lilita One"/>
                <a:sym typeface="Lilita One"/>
              </a:rPr>
              <a:t>Anies R. </a:t>
            </a:r>
            <a:r>
              <a:rPr lang="en-US" sz="2400" b="1" dirty="0" err="1">
                <a:solidFill>
                  <a:srgbClr val="342D3A"/>
                </a:solidFill>
                <a:latin typeface="Lilita One"/>
                <a:ea typeface="Lilita One"/>
                <a:cs typeface="Lilita One"/>
                <a:sym typeface="Lilita One"/>
              </a:rPr>
              <a:t>Baswedan</a:t>
            </a:r>
            <a:r>
              <a:rPr lang="en-US" sz="2400" b="1" dirty="0">
                <a:solidFill>
                  <a:srgbClr val="342D3A"/>
                </a:solidFill>
                <a:latin typeface="Lilita One"/>
                <a:ea typeface="Lilita One"/>
                <a:cs typeface="Lilita One"/>
                <a:sym typeface="Lilita One"/>
              </a:rPr>
              <a:t> asked rhetorical questions. </a:t>
            </a:r>
          </a:p>
          <a:p>
            <a:pPr algn="ctr">
              <a:spcBef>
                <a:spcPct val="0"/>
              </a:spcBef>
            </a:pPr>
            <a:endParaRPr lang="en-US" sz="2400" dirty="0">
              <a:solidFill>
                <a:srgbClr val="342D3A"/>
              </a:solidFill>
              <a:latin typeface="Poppins"/>
              <a:ea typeface="Poppins"/>
              <a:cs typeface="Poppins"/>
              <a:sym typeface="Poppins"/>
            </a:endParaRPr>
          </a:p>
        </p:txBody>
      </p:sp>
    </p:spTree>
    <p:extLst>
      <p:ext uri="{BB962C8B-B14F-4D97-AF65-F5344CB8AC3E}">
        <p14:creationId xmlns:p14="http://schemas.microsoft.com/office/powerpoint/2010/main" val="15068942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496</TotalTime>
  <Words>674</Words>
  <Application>Microsoft Macintosh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ADLaM Display</vt:lpstr>
      <vt:lpstr>Aptos</vt:lpstr>
      <vt:lpstr>Arial</vt:lpstr>
      <vt:lpstr>Calibri</vt:lpstr>
      <vt:lpstr>Calibri Light</vt:lpstr>
      <vt:lpstr>Franklin Gothic Demi Cond</vt:lpstr>
      <vt:lpstr>Franklin Gothic Medium Cond</vt:lpstr>
      <vt:lpstr>Grown</vt:lpstr>
      <vt:lpstr>Krabuler</vt:lpstr>
      <vt:lpstr>Lilita One</vt:lpstr>
      <vt:lpstr>Poppins</vt:lpstr>
      <vt:lpstr>Poppins Bold</vt:lpstr>
      <vt:lpstr>Office Theme</vt:lpstr>
      <vt:lpstr>Unveiling Speech Act Strategy of Politician in Political Forum</vt:lpstr>
      <vt:lpstr>INTRODUCTION</vt:lpstr>
      <vt:lpstr>LITERATURE REVIEW</vt:lpstr>
      <vt:lpstr>METHOD</vt:lpstr>
      <vt:lpstr>FINDING AND DISCUSSION</vt:lpstr>
      <vt:lpstr>FINDING AND DISCUSSION</vt:lpstr>
      <vt:lpstr>FINDING AND DISCUSSION</vt:lpstr>
      <vt:lpstr>PowerPoint Presentation</vt:lpstr>
      <vt:lpstr>PowerPoint Presentation</vt:lpstr>
      <vt:lpstr>PowerPoint Presentation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Office</cp:lastModifiedBy>
  <cp:revision>17</cp:revision>
  <dcterms:created xsi:type="dcterms:W3CDTF">2023-04-14T06:04:15Z</dcterms:created>
  <dcterms:modified xsi:type="dcterms:W3CDTF">2025-08-05T09:13:07Z</dcterms:modified>
</cp:coreProperties>
</file>