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4" r:id="rId6"/>
    <p:sldId id="267" r:id="rId7"/>
    <p:sldId id="268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  <a:t>04/08/2025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630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6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3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8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5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68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4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4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4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07/s10758-023-09711-4" TargetMode="External"/><Relationship Id="rId7" Type="http://schemas.openxmlformats.org/officeDocument/2006/relationships/hyperlink" Target="https://doi.org/10.1016/j.jiixd.2023.10.007" TargetMode="External"/><Relationship Id="rId2" Type="http://schemas.openxmlformats.org/officeDocument/2006/relationships/hyperlink" Target="https://doi.org/10.1007/s44217-024-00138-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i.org/10.3390/ejihpe13090140" TargetMode="External"/><Relationship Id="rId5" Type="http://schemas.openxmlformats.org/officeDocument/2006/relationships/hyperlink" Target="https://doi.org/10.1186/s40561-024-00295-9" TargetMode="External"/><Relationship Id="rId4" Type="http://schemas.openxmlformats.org/officeDocument/2006/relationships/hyperlink" Target="https://doi.org/10.1109/ISNCC58260.2023.10323661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89808" y="1956817"/>
            <a:ext cx="11812385" cy="879475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Students’ Perceptions and Acceptance of ChatGPT in German Language Learning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1411" y="3485316"/>
            <a:ext cx="11089177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Pepen Permana, Irma </a:t>
            </a:r>
            <a:r>
              <a:rPr lang="en-US" sz="1600" b="1" dirty="0" err="1">
                <a:solidFill>
                  <a:schemeClr val="bg1"/>
                </a:solidFill>
              </a:rPr>
              <a:t>Permatawati</a:t>
            </a:r>
            <a:r>
              <a:rPr lang="en-US" sz="1600" b="1" dirty="0">
                <a:solidFill>
                  <a:schemeClr val="bg1"/>
                </a:solidFill>
              </a:rPr>
              <a:t>, Nur Muthmainah</a:t>
            </a: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Universitas Pendidikan Indonesia</a:t>
            </a:r>
          </a:p>
          <a:p>
            <a:pPr>
              <a:lnSpc>
                <a:spcPct val="100000"/>
              </a:lnSpc>
            </a:pP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90500" y="3012544"/>
            <a:ext cx="9144000" cy="317125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Abstract</a:t>
            </a:r>
            <a:r>
              <a:rPr lang="fi-FI" sz="180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: ABS-25178</a:t>
            </a:r>
            <a:endParaRPr lang="en-US" sz="18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2" y="1376652"/>
            <a:ext cx="10918512" cy="50338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Background:</a:t>
            </a:r>
            <a:endParaRPr lang="en-US" sz="2000" dirty="0"/>
          </a:p>
          <a:p>
            <a:r>
              <a:rPr lang="en-US" sz="2000" dirty="0"/>
              <a:t>The advancement of Artificial Intelligence (AI) brings new opportunities in education, including foreign language learning.</a:t>
            </a:r>
          </a:p>
          <a:p>
            <a:r>
              <a:rPr lang="en-US" sz="2000" dirty="0"/>
              <a:t>ChatGPT, a generative AI based on NLP, enables interactive and personalized learning support.</a:t>
            </a:r>
          </a:p>
          <a:p>
            <a:r>
              <a:rPr lang="en-US" sz="2000" dirty="0"/>
              <a:t>In Indonesia, the use of ChatGPT among students—especially in learning German—is still under-researched.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Research Questions:</a:t>
            </a:r>
            <a:endParaRPr lang="en-US" sz="2000" dirty="0"/>
          </a:p>
          <a:p>
            <a:r>
              <a:rPr lang="en-US" sz="2000" dirty="0"/>
              <a:t>How do students of the German Language Education Study Program at FPBS UPI recognize and use ChatGPT?</a:t>
            </a:r>
          </a:p>
          <a:p>
            <a:r>
              <a:rPr lang="en-US" sz="2000" dirty="0"/>
              <a:t>What are the perceived benefits of using ChatGPT for learning German?</a:t>
            </a:r>
          </a:p>
          <a:p>
            <a:r>
              <a:rPr lang="en-US" sz="2000" dirty="0"/>
              <a:t>What challenges do students encounter when using ChatGPT?</a:t>
            </a:r>
          </a:p>
          <a:p>
            <a:r>
              <a:rPr lang="en-US" sz="2000" dirty="0"/>
              <a:t>What are students’ perceptions of the effectiveness of ChatGPT in supporting German language learning?</a:t>
            </a:r>
          </a:p>
          <a:p>
            <a:pPr marL="0" indent="0" fontAlgn="base">
              <a:lnSpc>
                <a:spcPct val="70000"/>
              </a:lnSpc>
              <a:spcAft>
                <a:spcPct val="0"/>
              </a:spcAft>
              <a:buNone/>
            </a:pPr>
            <a:endParaRPr lang="en-US" altLang="id-ID" sz="2000" dirty="0"/>
          </a:p>
        </p:txBody>
      </p:sp>
    </p:spTree>
    <p:extLst>
      <p:ext uri="{BB962C8B-B14F-4D97-AF65-F5344CB8AC3E}">
        <p14:creationId xmlns:p14="http://schemas.microsoft.com/office/powerpoint/2010/main" val="2950692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441856" cy="3876284"/>
          </a:xfrm>
        </p:spPr>
        <p:txBody>
          <a:bodyPr>
            <a:normAutofit/>
          </a:bodyPr>
          <a:lstStyle/>
          <a:p>
            <a:r>
              <a:rPr lang="en-US" sz="2400" dirty="0"/>
              <a:t>Studies have shown ChatGPT’s potential in language learning:</a:t>
            </a:r>
          </a:p>
          <a:p>
            <a:pPr lvl="1"/>
            <a:r>
              <a:rPr lang="en-US" dirty="0"/>
              <a:t>Enhancing writing skills (Shaikh et al., 2023; Mahapatra, 2024)</a:t>
            </a:r>
          </a:p>
          <a:p>
            <a:pPr lvl="1"/>
            <a:r>
              <a:rPr lang="en-US" dirty="0"/>
              <a:t>Providing meaningful feedback and structured output (</a:t>
            </a:r>
            <a:r>
              <a:rPr lang="en-US" dirty="0" err="1"/>
              <a:t>Albadarin</a:t>
            </a:r>
            <a:r>
              <a:rPr lang="en-US" dirty="0"/>
              <a:t> et al., 2024)</a:t>
            </a:r>
          </a:p>
          <a:p>
            <a:r>
              <a:rPr lang="en-US" sz="2400" dirty="0"/>
              <a:t>Prior research has focused mostly on English; research on German language learning is still limited (Barrot, 2023)</a:t>
            </a:r>
          </a:p>
          <a:p>
            <a:r>
              <a:rPr lang="en-US" sz="2400" dirty="0"/>
              <a:t>Identified challenges include: factual inaccuracy, data bias, and ethical concerns (</a:t>
            </a:r>
            <a:r>
              <a:rPr lang="en-US" sz="2400" dirty="0" err="1"/>
              <a:t>Baziyad</a:t>
            </a:r>
            <a:r>
              <a:rPr lang="en-US" sz="2400" dirty="0"/>
              <a:t> et al., 2023; Wu et al., 2023)</a:t>
            </a:r>
          </a:p>
          <a:p>
            <a:r>
              <a:rPr lang="en-US" sz="2400" b="1" dirty="0"/>
              <a:t>Research gap:</a:t>
            </a:r>
            <a:r>
              <a:rPr lang="en-US" sz="2400" dirty="0"/>
              <a:t> Student perception of ChatGPT in the context of German language learning in Indonesia remains unexplored.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4887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917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d-ID" b="1" dirty="0" err="1"/>
              <a:t>Research</a:t>
            </a:r>
            <a:r>
              <a:rPr lang="id-ID" b="1" dirty="0"/>
              <a:t> Design:</a:t>
            </a:r>
            <a:endParaRPr lang="id-ID" dirty="0"/>
          </a:p>
          <a:p>
            <a:r>
              <a:rPr lang="id-ID" dirty="0" err="1"/>
              <a:t>Descriptive-exploratory</a:t>
            </a:r>
            <a:r>
              <a:rPr lang="id-ID" dirty="0"/>
              <a:t> </a:t>
            </a:r>
            <a:r>
              <a:rPr lang="id-ID" dirty="0" err="1"/>
              <a:t>using</a:t>
            </a:r>
            <a:r>
              <a:rPr lang="id-ID" dirty="0"/>
              <a:t> a </a:t>
            </a:r>
            <a:r>
              <a:rPr lang="id-ID" b="1" dirty="0" err="1"/>
              <a:t>mixed</a:t>
            </a:r>
            <a:r>
              <a:rPr lang="id-ID" b="1" dirty="0"/>
              <a:t> </a:t>
            </a:r>
            <a:r>
              <a:rPr lang="id-ID" b="1" dirty="0" err="1"/>
              <a:t>methods</a:t>
            </a:r>
            <a:r>
              <a:rPr lang="id-ID" b="1" dirty="0"/>
              <a:t> </a:t>
            </a:r>
            <a:r>
              <a:rPr lang="id-ID" b="1" dirty="0" err="1"/>
              <a:t>approach</a:t>
            </a:r>
            <a:endParaRPr lang="id-ID" dirty="0"/>
          </a:p>
          <a:p>
            <a:pPr marL="0" indent="0">
              <a:buNone/>
            </a:pPr>
            <a:r>
              <a:rPr lang="id-ID" b="1" dirty="0" err="1"/>
              <a:t>Instruments</a:t>
            </a:r>
            <a:r>
              <a:rPr lang="id-ID" b="1" dirty="0"/>
              <a:t>:</a:t>
            </a:r>
            <a:endParaRPr lang="id-ID" dirty="0"/>
          </a:p>
          <a:p>
            <a:r>
              <a:rPr lang="id-ID" dirty="0" err="1"/>
              <a:t>Likert-scale</a:t>
            </a:r>
            <a:r>
              <a:rPr lang="id-ID" dirty="0"/>
              <a:t> </a:t>
            </a:r>
            <a:r>
              <a:rPr lang="id-ID" dirty="0" err="1"/>
              <a:t>questionnaire</a:t>
            </a:r>
            <a:r>
              <a:rPr lang="id-ID" dirty="0"/>
              <a:t>: </a:t>
            </a:r>
            <a:r>
              <a:rPr lang="id-ID" dirty="0" err="1"/>
              <a:t>knowledge</a:t>
            </a:r>
            <a:r>
              <a:rPr lang="id-ID" dirty="0"/>
              <a:t>, </a:t>
            </a:r>
            <a:r>
              <a:rPr lang="id-ID" dirty="0" err="1"/>
              <a:t>usage</a:t>
            </a:r>
            <a:r>
              <a:rPr lang="id-ID" dirty="0"/>
              <a:t>, </a:t>
            </a:r>
            <a:r>
              <a:rPr lang="id-ID" dirty="0" err="1"/>
              <a:t>benefits</a:t>
            </a:r>
            <a:r>
              <a:rPr lang="id-ID" dirty="0"/>
              <a:t>, </a:t>
            </a:r>
            <a:r>
              <a:rPr lang="id-ID" dirty="0" err="1"/>
              <a:t>challenges</a:t>
            </a:r>
            <a:r>
              <a:rPr lang="id-ID" dirty="0"/>
              <a:t>, </a:t>
            </a:r>
            <a:r>
              <a:rPr lang="id-ID" dirty="0" err="1"/>
              <a:t>and</a:t>
            </a:r>
            <a:r>
              <a:rPr lang="id-ID" dirty="0"/>
              <a:t> </a:t>
            </a:r>
            <a:r>
              <a:rPr lang="id-ID" dirty="0" err="1"/>
              <a:t>perceptions</a:t>
            </a:r>
            <a:endParaRPr lang="id-ID" dirty="0"/>
          </a:p>
          <a:p>
            <a:r>
              <a:rPr lang="id-ID" dirty="0"/>
              <a:t>In-</a:t>
            </a:r>
            <a:r>
              <a:rPr lang="id-ID" dirty="0" err="1"/>
              <a:t>depth</a:t>
            </a:r>
            <a:r>
              <a:rPr lang="id-ID" dirty="0"/>
              <a:t> </a:t>
            </a:r>
            <a:r>
              <a:rPr lang="id-ID" dirty="0" err="1"/>
              <a:t>interview</a:t>
            </a:r>
            <a:r>
              <a:rPr lang="id-ID" dirty="0"/>
              <a:t> </a:t>
            </a:r>
            <a:r>
              <a:rPr lang="id-ID" dirty="0" err="1"/>
              <a:t>guide</a:t>
            </a:r>
            <a:r>
              <a:rPr lang="id-ID" dirty="0"/>
              <a:t>: </a:t>
            </a:r>
            <a:r>
              <a:rPr lang="id-ID" dirty="0" err="1"/>
              <a:t>experience</a:t>
            </a:r>
            <a:r>
              <a:rPr lang="id-ID" dirty="0"/>
              <a:t>, </a:t>
            </a:r>
            <a:r>
              <a:rPr lang="id-ID" dirty="0" err="1"/>
              <a:t>opinion</a:t>
            </a:r>
            <a:r>
              <a:rPr lang="id-ID" dirty="0"/>
              <a:t>, </a:t>
            </a:r>
            <a:r>
              <a:rPr lang="id-ID" dirty="0" err="1"/>
              <a:t>expectation</a:t>
            </a:r>
            <a:endParaRPr lang="id-ID" dirty="0"/>
          </a:p>
          <a:p>
            <a:pPr marL="0" indent="0">
              <a:buNone/>
            </a:pPr>
            <a:r>
              <a:rPr lang="id-ID" b="1" dirty="0" err="1"/>
              <a:t>Participants</a:t>
            </a:r>
            <a:r>
              <a:rPr lang="id-ID" b="1" dirty="0"/>
              <a:t>:</a:t>
            </a:r>
            <a:endParaRPr lang="id-ID" dirty="0"/>
          </a:p>
          <a:p>
            <a:r>
              <a:rPr lang="id-ID" dirty="0" err="1"/>
              <a:t>Active</a:t>
            </a:r>
            <a:r>
              <a:rPr lang="id-ID" dirty="0"/>
              <a:t> </a:t>
            </a:r>
            <a:r>
              <a:rPr lang="id-ID" dirty="0" err="1"/>
              <a:t>German</a:t>
            </a:r>
            <a:r>
              <a:rPr lang="id-ID" dirty="0"/>
              <a:t> </a:t>
            </a:r>
            <a:r>
              <a:rPr lang="id-ID" dirty="0" err="1"/>
              <a:t>Language</a:t>
            </a:r>
            <a:r>
              <a:rPr lang="id-ID" dirty="0"/>
              <a:t> </a:t>
            </a:r>
            <a:r>
              <a:rPr lang="id-ID" dirty="0" err="1"/>
              <a:t>Education</a:t>
            </a:r>
            <a:r>
              <a:rPr lang="id-ID" dirty="0"/>
              <a:t> </a:t>
            </a:r>
            <a:r>
              <a:rPr lang="id-ID" dirty="0" err="1"/>
              <a:t>students</a:t>
            </a:r>
            <a:r>
              <a:rPr lang="id-ID" dirty="0"/>
              <a:t> (≥ 2nd semester)</a:t>
            </a:r>
          </a:p>
          <a:p>
            <a:r>
              <a:rPr lang="id-ID" dirty="0" err="1"/>
              <a:t>Inclusion</a:t>
            </a:r>
            <a:r>
              <a:rPr lang="id-ID" dirty="0"/>
              <a:t>: </a:t>
            </a:r>
            <a:r>
              <a:rPr lang="id-ID" dirty="0" err="1"/>
              <a:t>prior</a:t>
            </a:r>
            <a:r>
              <a:rPr lang="id-ID" dirty="0"/>
              <a:t> </a:t>
            </a:r>
            <a:r>
              <a:rPr lang="id-ID" dirty="0" err="1"/>
              <a:t>exposure</a:t>
            </a:r>
            <a:r>
              <a:rPr lang="id-ID" dirty="0"/>
              <a:t> </a:t>
            </a:r>
            <a:r>
              <a:rPr lang="id-ID" dirty="0" err="1"/>
              <a:t>to</a:t>
            </a:r>
            <a:r>
              <a:rPr lang="id-ID" dirty="0"/>
              <a:t> </a:t>
            </a:r>
            <a:r>
              <a:rPr lang="id-ID" dirty="0" err="1"/>
              <a:t>ChatGPT</a:t>
            </a:r>
            <a:endParaRPr lang="id-ID" dirty="0"/>
          </a:p>
          <a:p>
            <a:r>
              <a:rPr lang="id-ID" dirty="0" err="1"/>
              <a:t>Targets</a:t>
            </a:r>
            <a:r>
              <a:rPr lang="id-ID" dirty="0"/>
              <a:t>:</a:t>
            </a:r>
          </a:p>
          <a:p>
            <a:pPr lvl="1"/>
            <a:r>
              <a:rPr lang="id-ID" dirty="0" err="1"/>
              <a:t>Quantitative</a:t>
            </a:r>
            <a:r>
              <a:rPr lang="id-ID" dirty="0"/>
              <a:t>: </a:t>
            </a:r>
            <a:r>
              <a:rPr lang="en-US" dirty="0"/>
              <a:t>75</a:t>
            </a:r>
            <a:r>
              <a:rPr lang="id-ID" dirty="0"/>
              <a:t> </a:t>
            </a:r>
            <a:r>
              <a:rPr lang="id-ID" dirty="0" err="1"/>
              <a:t>students</a:t>
            </a:r>
            <a:endParaRPr lang="id-ID" dirty="0"/>
          </a:p>
          <a:p>
            <a:pPr lvl="1"/>
            <a:r>
              <a:rPr lang="id-ID" dirty="0" err="1"/>
              <a:t>Qualitative</a:t>
            </a:r>
            <a:r>
              <a:rPr lang="id-ID" dirty="0"/>
              <a:t>: </a:t>
            </a:r>
            <a:r>
              <a:rPr lang="en-US" dirty="0"/>
              <a:t>12</a:t>
            </a:r>
            <a:r>
              <a:rPr lang="id-ID" dirty="0"/>
              <a:t> </a:t>
            </a:r>
            <a:r>
              <a:rPr lang="id-ID" dirty="0" err="1"/>
              <a:t>students</a:t>
            </a:r>
            <a:endParaRPr lang="id-ID" dirty="0"/>
          </a:p>
          <a:p>
            <a:pPr marL="0" indent="0">
              <a:buNone/>
            </a:pPr>
            <a:r>
              <a:rPr lang="id-ID" b="1" dirty="0"/>
              <a:t>Data </a:t>
            </a:r>
            <a:r>
              <a:rPr lang="id-ID" b="1" dirty="0" err="1"/>
              <a:t>Analysis</a:t>
            </a:r>
            <a:r>
              <a:rPr lang="id-ID" b="1" dirty="0"/>
              <a:t>:</a:t>
            </a:r>
            <a:endParaRPr lang="id-ID" dirty="0"/>
          </a:p>
          <a:p>
            <a:r>
              <a:rPr lang="id-ID" dirty="0" err="1"/>
              <a:t>Quantitative</a:t>
            </a:r>
            <a:r>
              <a:rPr lang="id-ID" dirty="0"/>
              <a:t>: </a:t>
            </a:r>
            <a:r>
              <a:rPr lang="id-ID" dirty="0" err="1"/>
              <a:t>descriptive</a:t>
            </a:r>
            <a:r>
              <a:rPr lang="id-ID" dirty="0"/>
              <a:t> </a:t>
            </a:r>
            <a:r>
              <a:rPr lang="id-ID" dirty="0" err="1"/>
              <a:t>statistics</a:t>
            </a:r>
            <a:endParaRPr lang="id-ID" dirty="0"/>
          </a:p>
          <a:p>
            <a:r>
              <a:rPr lang="id-ID" dirty="0" err="1"/>
              <a:t>Qualitative</a:t>
            </a:r>
            <a:r>
              <a:rPr lang="id-ID" dirty="0"/>
              <a:t>: </a:t>
            </a:r>
            <a:r>
              <a:rPr lang="id-ID" dirty="0" err="1"/>
              <a:t>thematic</a:t>
            </a:r>
            <a:r>
              <a:rPr lang="id-ID" dirty="0"/>
              <a:t> </a:t>
            </a:r>
            <a:r>
              <a:rPr lang="id-ID" dirty="0" err="1"/>
              <a:t>analysis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15989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2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2" y="1551751"/>
            <a:ext cx="10515600" cy="47906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ChatGPT Usage:</a:t>
            </a:r>
            <a:endParaRPr lang="en-US" sz="2400" dirty="0"/>
          </a:p>
          <a:p>
            <a:r>
              <a:rPr lang="en-US" sz="2400" dirty="0"/>
              <a:t>Most respondents were aware of ChatGPT and had used it to support German learning, though not routinely.</a:t>
            </a:r>
          </a:p>
          <a:p>
            <a:pPr marL="0" indent="0">
              <a:buNone/>
            </a:pPr>
            <a:r>
              <a:rPr lang="en-US" sz="2400" b="1" dirty="0"/>
              <a:t>Perceived Benefits:</a:t>
            </a:r>
            <a:endParaRPr lang="en-US" sz="2400" dirty="0"/>
          </a:p>
          <a:p>
            <a:r>
              <a:rPr lang="en-US" sz="2400" dirty="0"/>
              <a:t>Helped understand grammar and expand vocabulary</a:t>
            </a:r>
          </a:p>
          <a:p>
            <a:r>
              <a:rPr lang="en-US" sz="2400" dirty="0"/>
              <a:t>Served as a practical tool for writing and instant feedback</a:t>
            </a:r>
          </a:p>
          <a:p>
            <a:pPr marL="0" indent="0">
              <a:buNone/>
            </a:pPr>
            <a:r>
              <a:rPr lang="en-US" sz="2400" b="1" dirty="0"/>
              <a:t>Main Challenges:</a:t>
            </a:r>
            <a:endParaRPr lang="en-US" sz="2400" dirty="0"/>
          </a:p>
          <a:p>
            <a:r>
              <a:rPr lang="en-US" sz="2400" dirty="0"/>
              <a:t>Inaccuracy of responses</a:t>
            </a:r>
          </a:p>
          <a:p>
            <a:r>
              <a:rPr lang="en-US" sz="2400" dirty="0"/>
              <a:t>Limited knowledge on how to use ChatGPT effectively</a:t>
            </a:r>
          </a:p>
          <a:p>
            <a:r>
              <a:rPr lang="en-US" sz="2400" dirty="0"/>
              <a:t>Access and connectivity issues</a:t>
            </a:r>
          </a:p>
        </p:txBody>
      </p:sp>
    </p:spTree>
    <p:extLst>
      <p:ext uri="{BB962C8B-B14F-4D97-AF65-F5344CB8AC3E}">
        <p14:creationId xmlns:p14="http://schemas.microsoft.com/office/powerpoint/2010/main" val="2846015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2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2" y="1551751"/>
            <a:ext cx="10515600" cy="4800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Key themes from interviews:</a:t>
            </a:r>
            <a:endParaRPr lang="en-US" sz="2400" dirty="0"/>
          </a:p>
          <a:p>
            <a:r>
              <a:rPr lang="en-US" sz="2400" dirty="0"/>
              <a:t>Practical, but not always accurate</a:t>
            </a:r>
            <a:br>
              <a:rPr lang="en-US" sz="2400" dirty="0"/>
            </a:br>
            <a:r>
              <a:rPr lang="en-US" sz="2400" dirty="0"/>
              <a:t>– Students enjoy the convenience but are cautious about reliability.</a:t>
            </a:r>
          </a:p>
          <a:p>
            <a:r>
              <a:rPr lang="en-US" sz="2400" dirty="0"/>
              <a:t>Boosts writing confidence</a:t>
            </a:r>
            <a:br>
              <a:rPr lang="en-US" sz="2400" dirty="0"/>
            </a:br>
            <a:r>
              <a:rPr lang="en-US" sz="2400" dirty="0"/>
              <a:t>– ChatGPT acts as an informal writing assistant.</a:t>
            </a:r>
          </a:p>
          <a:p>
            <a:r>
              <a:rPr lang="en-US" sz="2400" dirty="0"/>
              <a:t>Needs institutional guidance</a:t>
            </a:r>
            <a:br>
              <a:rPr lang="en-US" sz="2400" dirty="0"/>
            </a:br>
            <a:r>
              <a:rPr lang="en-US" sz="2400" dirty="0"/>
              <a:t>– Students hope for structured integration of ChatGPT into coursework.</a:t>
            </a:r>
          </a:p>
          <a:p>
            <a:r>
              <a:rPr lang="en-US" sz="2400" dirty="0"/>
              <a:t>Dependency and ethical concern</a:t>
            </a:r>
            <a:br>
              <a:rPr lang="en-US" sz="2400" dirty="0"/>
            </a:br>
            <a:r>
              <a:rPr lang="en-US" sz="2400" dirty="0"/>
              <a:t>– Some students worry about over-reliance and academic dishonesty.</a:t>
            </a:r>
          </a:p>
        </p:txBody>
      </p:sp>
    </p:spTree>
    <p:extLst>
      <p:ext uri="{BB962C8B-B14F-4D97-AF65-F5344CB8AC3E}">
        <p14:creationId xmlns:p14="http://schemas.microsoft.com/office/powerpoint/2010/main" val="34876200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32B607-4582-11EF-D2C3-9E5F17005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EAE1EF-82CE-59FC-AC57-A4DF14E7F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582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CONCLUSION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82D748-D9F5-D645-4472-A9469C544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82" y="1551752"/>
            <a:ext cx="10515600" cy="3496904"/>
          </a:xfrm>
        </p:spPr>
        <p:txBody>
          <a:bodyPr>
            <a:normAutofit/>
          </a:bodyPr>
          <a:lstStyle/>
          <a:p>
            <a:r>
              <a:rPr lang="en-US" sz="2400" dirty="0"/>
              <a:t>ChatGPT has strong potential to support German language learning, especially in writing and vocabulary.</a:t>
            </a:r>
          </a:p>
          <a:p>
            <a:r>
              <a:rPr lang="en-US" sz="2400" dirty="0"/>
              <a:t>Students show generally positive perceptions, though face technical and ethical challenges.</a:t>
            </a:r>
          </a:p>
          <a:p>
            <a:r>
              <a:rPr lang="en-US" sz="2400" dirty="0"/>
              <a:t>Successful integration into language learning requires AI literacy and proper pedagogical framing.</a:t>
            </a:r>
          </a:p>
          <a:p>
            <a:r>
              <a:rPr lang="en-US" sz="2400" dirty="0"/>
              <a:t>This research opens space for future studies on adaptive learning and AI in underrepresented language contexts.</a:t>
            </a:r>
          </a:p>
        </p:txBody>
      </p:sp>
    </p:spTree>
    <p:extLst>
      <p:ext uri="{BB962C8B-B14F-4D97-AF65-F5344CB8AC3E}">
        <p14:creationId xmlns:p14="http://schemas.microsoft.com/office/powerpoint/2010/main" val="3518005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325123" cy="5033876"/>
          </a:xfrm>
        </p:spPr>
        <p:txBody>
          <a:bodyPr>
            <a:normAutofit lnSpcReduction="10000"/>
          </a:bodyPr>
          <a:lstStyle/>
          <a:p>
            <a:r>
              <a:rPr lang="en-US" sz="2000" dirty="0" err="1"/>
              <a:t>Albadarin</a:t>
            </a:r>
            <a:r>
              <a:rPr lang="en-US" sz="2000" dirty="0"/>
              <a:t>, Y., Saqr, M., Pope, N., &amp; Tukiainen, M. (2024). A systematic literature review of empirical research on ChatGPT in education. </a:t>
            </a:r>
            <a:r>
              <a:rPr lang="en-US" sz="2000" i="1" dirty="0"/>
              <a:t>Discover Education, 3</a:t>
            </a:r>
            <a:r>
              <a:rPr lang="en-US" sz="2000" dirty="0"/>
              <a:t>(1), 60. </a:t>
            </a:r>
            <a:r>
              <a:rPr lang="en-US" sz="2000" dirty="0">
                <a:hlinkClick r:id="rId2"/>
              </a:rPr>
              <a:t>https://doi.org/10.1007/s44217-024-00138-2</a:t>
            </a:r>
            <a:r>
              <a:rPr lang="en-US" sz="2000" dirty="0"/>
              <a:t> </a:t>
            </a:r>
          </a:p>
          <a:p>
            <a:r>
              <a:rPr lang="en-US" sz="2000" dirty="0"/>
              <a:t>Barrot, J. S. (2023). ChatGPT as a language learning tool: An emerging technology report. </a:t>
            </a:r>
            <a:r>
              <a:rPr lang="en-US" sz="2000" i="1" dirty="0"/>
              <a:t>Technology, Knowledge and Learning.</a:t>
            </a:r>
            <a:r>
              <a:rPr lang="en-US" sz="2000" dirty="0"/>
              <a:t> </a:t>
            </a:r>
            <a:r>
              <a:rPr lang="en-US" sz="2000" dirty="0">
                <a:hlinkClick r:id="rId3"/>
              </a:rPr>
              <a:t>https://doi.org/10.1007/s10758-023-09711-4</a:t>
            </a:r>
            <a:r>
              <a:rPr lang="en-US" sz="2000" dirty="0"/>
              <a:t> </a:t>
            </a:r>
          </a:p>
          <a:p>
            <a:r>
              <a:rPr lang="en-US" sz="2000" dirty="0" err="1"/>
              <a:t>Baziyad</a:t>
            </a:r>
            <a:r>
              <a:rPr lang="en-US" sz="2000" dirty="0"/>
              <a:t>, M., Kamel, I., &amp; Rabie, T. (2023, October). On the linguistic limitations of ChatGPT: An experimental case study. In </a:t>
            </a:r>
            <a:r>
              <a:rPr lang="en-US" sz="2000" i="1" dirty="0"/>
              <a:t>2023 International Symposium on Networks, Computers and Communications (ISNCC)</a:t>
            </a:r>
            <a:r>
              <a:rPr lang="en-US" sz="2000" dirty="0"/>
              <a:t> (pp. 1–6). IEEE. </a:t>
            </a:r>
            <a:r>
              <a:rPr lang="en-US" sz="2000" dirty="0">
                <a:hlinkClick r:id="rId4"/>
              </a:rPr>
              <a:t>https://doi.org/10.1109/ISNCC58260.2023.10323661</a:t>
            </a:r>
            <a:r>
              <a:rPr lang="en-US" sz="2000" dirty="0"/>
              <a:t> </a:t>
            </a:r>
          </a:p>
          <a:p>
            <a:r>
              <a:rPr lang="en-US" sz="2000" dirty="0"/>
              <a:t>Mahapatra, S. (2024). Impact of ChatGPT on ESL students’ academic writing skills: A mixed methods intervention study. </a:t>
            </a:r>
            <a:r>
              <a:rPr lang="en-US" sz="2000" i="1" dirty="0"/>
              <a:t>Smart Learning Environments, 11</a:t>
            </a:r>
            <a:r>
              <a:rPr lang="en-US" sz="2000" dirty="0"/>
              <a:t>(1), 9. </a:t>
            </a:r>
            <a:r>
              <a:rPr lang="en-US" sz="2000" dirty="0">
                <a:hlinkClick r:id="rId5"/>
              </a:rPr>
              <a:t>https://doi.org/10.1186/s40561-024-00295-9</a:t>
            </a:r>
            <a:r>
              <a:rPr lang="en-US" sz="2000" dirty="0"/>
              <a:t> </a:t>
            </a:r>
          </a:p>
          <a:p>
            <a:r>
              <a:rPr lang="en-US" sz="2000" dirty="0"/>
              <a:t>Shaikh, S., </a:t>
            </a:r>
            <a:r>
              <a:rPr lang="en-US" sz="2000" dirty="0" err="1"/>
              <a:t>Yayilgan</a:t>
            </a:r>
            <a:r>
              <a:rPr lang="en-US" sz="2000" dirty="0"/>
              <a:t>, S. Y., Klimova, B., &amp; </a:t>
            </a:r>
            <a:r>
              <a:rPr lang="en-US" sz="2000" dirty="0" err="1"/>
              <a:t>Pikhart</a:t>
            </a:r>
            <a:r>
              <a:rPr lang="en-US" sz="2000" dirty="0"/>
              <a:t>, M. (2023). Assessing the usability of ChatGPT for formal English language learning. </a:t>
            </a:r>
            <a:r>
              <a:rPr lang="en-US" sz="2000" i="1" dirty="0"/>
              <a:t>European Journal of Investigation in Health, Psychology and Education, 13</a:t>
            </a:r>
            <a:r>
              <a:rPr lang="en-US" sz="2000" dirty="0"/>
              <a:t>(9), Article 9. </a:t>
            </a:r>
            <a:r>
              <a:rPr lang="en-US" sz="2000" dirty="0">
                <a:hlinkClick r:id="rId6"/>
              </a:rPr>
              <a:t>https://doi.org/10.3390/ejihpe13090140</a:t>
            </a:r>
            <a:r>
              <a:rPr lang="en-US" sz="2000" dirty="0"/>
              <a:t> </a:t>
            </a:r>
          </a:p>
          <a:p>
            <a:r>
              <a:rPr lang="en-US" sz="2000" dirty="0"/>
              <a:t>Wu, X., Duan, R., &amp; Ni, J. (2023). Unveiling security, privacy, and ethical concerns of ChatGPT. </a:t>
            </a:r>
            <a:r>
              <a:rPr lang="en-US" sz="2000" i="1" dirty="0"/>
              <a:t>Journal of Information and Intelligence.</a:t>
            </a:r>
            <a:r>
              <a:rPr lang="en-US" sz="2000" dirty="0"/>
              <a:t> </a:t>
            </a:r>
            <a:r>
              <a:rPr lang="en-US" sz="2000" dirty="0">
                <a:hlinkClick r:id="rId7"/>
              </a:rPr>
              <a:t>https://doi.org/10.1016/j.jiixd.2023.10.007</a:t>
            </a:r>
            <a:r>
              <a:rPr lang="en-US" sz="2000" dirty="0"/>
              <a:t> </a:t>
            </a:r>
          </a:p>
          <a:p>
            <a:pPr marL="541338" indent="-541338">
              <a:lnSpc>
                <a:spcPct val="100000"/>
              </a:lnSpc>
              <a:buNone/>
            </a:pPr>
            <a:endParaRPr lang="en-US" sz="2000" dirty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4828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35789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690889"/>
            <a:ext cx="9144000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4000" y="1656700"/>
            <a:ext cx="9144000" cy="317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6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141</TotalTime>
  <Words>802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Franklin Gothic Demi Cond</vt:lpstr>
      <vt:lpstr>Franklin Gothic Medium Cond</vt:lpstr>
      <vt:lpstr>Office Theme</vt:lpstr>
      <vt:lpstr>Students’ Perceptions and Acceptance of ChatGPT in German Language Learning</vt:lpstr>
      <vt:lpstr>INTRODUCTION</vt:lpstr>
      <vt:lpstr>LITERATURE REVIEW</vt:lpstr>
      <vt:lpstr>METHOD</vt:lpstr>
      <vt:lpstr>FINDING AND DISCUSSION</vt:lpstr>
      <vt:lpstr>FINDING AND DISCUSSION</vt:lpstr>
      <vt:lpstr>CONCLUSION</vt:lpstr>
      <vt:lpstr>REFERENCES</vt:lpstr>
      <vt:lpstr>THANK YOU!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Pepen Permana</cp:lastModifiedBy>
  <cp:revision>23</cp:revision>
  <dcterms:created xsi:type="dcterms:W3CDTF">2023-04-14T06:04:15Z</dcterms:created>
  <dcterms:modified xsi:type="dcterms:W3CDTF">2025-08-04T08:32:09Z</dcterms:modified>
</cp:coreProperties>
</file>