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4" r:id="rId6"/>
    <p:sldId id="267" r:id="rId7"/>
    <p:sldId id="268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04/08/2025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SELF-EFFICACY x ACHIEVEMENT</a:t>
            </a:r>
          </a:p>
          <a:p>
            <a:r>
              <a:rPr lang="en-US" b="1" dirty="0"/>
              <a:t>Axes: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X-Axis:</a:t>
            </a:r>
            <a:r>
              <a:rPr lang="en-US" dirty="0"/>
              <a:t> Self-Efficacy (ranging from 0 to 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Y-Axis:</a:t>
            </a:r>
            <a:r>
              <a:rPr lang="en-US" dirty="0"/>
              <a:t> Academic Achievement (ranging from 0 to 10)</a:t>
            </a:r>
          </a:p>
          <a:p>
            <a:r>
              <a:rPr lang="en-US" b="1" dirty="0"/>
              <a:t>Data Points: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blue dot represents an individual student's self-efficacy score and corresponding academic achievement score.</a:t>
            </a:r>
          </a:p>
          <a:p>
            <a:r>
              <a:rPr lang="en-US" b="1" dirty="0"/>
              <a:t>Regression Line: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regression line equation is given as y=0.1118x+7.9138y = 0.1118x + 7.9138y=0.1118x+7.9138.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Slope (0.1118):</a:t>
            </a:r>
            <a:r>
              <a:rPr lang="en-US" dirty="0"/>
              <a:t> This indicates that for each one-unit increase in self-efficacy, academic achievement is expected to increase by 0.1118 units, on average. This is a very small increase, suggesting a weak positive relationship.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Intercept (7.9138):</a:t>
            </a:r>
            <a:r>
              <a:rPr lang="en-US" dirty="0"/>
              <a:t> When self-efficacy is zero, the predicted academic achievement would be approximately 7.9138. This is the point where the regression line crosses the y-axis.</a:t>
            </a:r>
          </a:p>
          <a:p>
            <a:r>
              <a:rPr lang="en-US" b="1" dirty="0"/>
              <a:t>R-squared (R²):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R² value is 0.0056.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Interpretation:</a:t>
            </a:r>
            <a:r>
              <a:rPr lang="en-US" dirty="0"/>
              <a:t> This indicates that only 0.56% of the variance in academic achievement can be explained by self-efficacy. This very low R² value suggests that self-efficacy is not a strong predictor of academic achievement in this dataset.</a:t>
            </a:r>
          </a:p>
          <a:p>
            <a:endParaRPr lang="en-US" dirty="0"/>
          </a:p>
          <a:p>
            <a:r>
              <a:rPr lang="en-US" dirty="0"/>
              <a:t>MOTIVATION x ACHIEVEMENT</a:t>
            </a:r>
          </a:p>
          <a:p>
            <a:r>
              <a:rPr lang="en-US" b="1" dirty="0"/>
              <a:t>Axes: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X-Axis:</a:t>
            </a:r>
            <a:r>
              <a:rPr lang="en-US" dirty="0"/>
              <a:t> Motivation (ranging from 0 to 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Y-Axis:</a:t>
            </a:r>
            <a:r>
              <a:rPr lang="en-US" dirty="0"/>
              <a:t> Academic Achievement (ranging from 0 to 10)</a:t>
            </a:r>
          </a:p>
          <a:p>
            <a:r>
              <a:rPr lang="en-US" b="1" dirty="0"/>
              <a:t>Data Points: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red dot represents an individual student's motivation score and corresponding academic achievement score.</a:t>
            </a:r>
          </a:p>
          <a:p>
            <a:r>
              <a:rPr lang="en-US" b="1" dirty="0"/>
              <a:t>Regression Line: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regression line equation is given as y=0.1362x+7.7755y = 0.1362x + 7.7755y=0.1362x+7.7755.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Slope (0.1362):</a:t>
            </a:r>
            <a:r>
              <a:rPr lang="en-US" dirty="0"/>
              <a:t> This indicates that for each one-unit increase in motivation, academic achievement is expected to increase by 0.1362 units, on average. This is a small increase, suggesting a weak positive relationship.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Intercept (7.7755):</a:t>
            </a:r>
            <a:r>
              <a:rPr lang="en-US" dirty="0"/>
              <a:t> When motivation is zero, the predicted academic achievement would be approximately 7.7755. This is the point where the regression line crosses the y-axis.</a:t>
            </a:r>
          </a:p>
          <a:p>
            <a:r>
              <a:rPr lang="en-US" b="1" dirty="0"/>
              <a:t>R-squared (R²):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R² value is 0.0064.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Interpretation:</a:t>
            </a:r>
            <a:r>
              <a:rPr lang="en-US" dirty="0"/>
              <a:t> This indicates that only 0.64% of the variance in academic achievement can be explained by motivation. This very low R² value suggests that motivation is not a strong predictor of academic achievement in this dataset.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96ED0E-D6EA-4864-9C06-C0E501834F19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047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36188" y="2365380"/>
            <a:ext cx="11896928" cy="87947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Exploring the Use of AI in Language Assessment: ChatGPT for B1 German Writing Tasks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952242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Irma </a:t>
            </a:r>
            <a:r>
              <a:rPr lang="en-US" sz="1600" b="1" dirty="0" err="1">
                <a:solidFill>
                  <a:schemeClr val="bg1"/>
                </a:solidFill>
              </a:rPr>
              <a:t>Permatawati</a:t>
            </a:r>
            <a:r>
              <a:rPr lang="en-US" sz="1600" b="1" dirty="0">
                <a:solidFill>
                  <a:schemeClr val="bg1"/>
                </a:solidFill>
              </a:rPr>
              <a:t>, Pepen Permana, Nur Muthmainah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567021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</a:t>
            </a:r>
            <a:r>
              <a:rPr lang="fi-FI" sz="180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: ABS-25185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376652"/>
            <a:ext cx="10918512" cy="5033876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70000"/>
              </a:lnSpc>
              <a:spcAft>
                <a:spcPct val="0"/>
              </a:spcAft>
              <a:buNone/>
            </a:pPr>
            <a:r>
              <a:rPr lang="id-ID" altLang="id-ID" sz="2000" b="1" dirty="0" err="1"/>
              <a:t>Research</a:t>
            </a:r>
            <a:r>
              <a:rPr lang="id-ID" altLang="id-ID" sz="2000" b="1" dirty="0"/>
              <a:t> </a:t>
            </a:r>
            <a:r>
              <a:rPr lang="id-ID" altLang="id-ID" sz="2000" b="1" dirty="0" err="1"/>
              <a:t>Background</a:t>
            </a:r>
            <a:r>
              <a:rPr lang="id-ID" altLang="id-ID" sz="2000" b="1" dirty="0"/>
              <a:t>: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Importance of Writing Skills: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1600" dirty="0"/>
              <a:t>Writing skills are crucial for expressing complex ideas and supporting effective communication in foreign languages (Saksono, 2022; Schnoor &amp; </a:t>
            </a:r>
            <a:r>
              <a:rPr lang="en-US" altLang="id-ID" sz="1600" dirty="0" err="1"/>
              <a:t>Usanova</a:t>
            </a:r>
            <a:r>
              <a:rPr lang="en-US" altLang="id-ID" sz="1600" dirty="0"/>
              <a:t>, 2023).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Challenges in Traditional Assessments: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1600" dirty="0"/>
              <a:t>Human evaluators often face issues of subjectivity, bias, and inconsistency in writing assessments (Ahmadi Shirazi, 2019; Basile et al., 2022).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1600" dirty="0"/>
              <a:t>Diverse interpretations among human evaluators can lead to variability in grading (Shabani &amp; Panahi, 2020).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Potential of ChatGPT: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1600" dirty="0"/>
              <a:t>ChatGPT, with its AI capabilities, can analyze texts and provide specific feedback, improving assessment objectivity and efficiency (Baskara, 2023; Mahapatra, 2024).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1600" dirty="0"/>
              <a:t>It has the potential to revolutionize language assessments by providing consistent and unbiased evaluations (</a:t>
            </a:r>
            <a:r>
              <a:rPr lang="en-US" altLang="id-ID" sz="1600" dirty="0" err="1"/>
              <a:t>Hopfenbeck</a:t>
            </a:r>
            <a:r>
              <a:rPr lang="en-US" altLang="id-ID" sz="1600" dirty="0"/>
              <a:t> et al., 2023).</a:t>
            </a:r>
          </a:p>
          <a:p>
            <a:pPr lvl="1" fontAlgn="base">
              <a:lnSpc>
                <a:spcPct val="70000"/>
              </a:lnSpc>
              <a:spcAft>
                <a:spcPct val="0"/>
              </a:spcAft>
            </a:pPr>
            <a:endParaRPr lang="id-ID" altLang="id-ID" sz="1600" dirty="0"/>
          </a:p>
          <a:p>
            <a:pPr marL="0" indent="0" fontAlgn="base">
              <a:lnSpc>
                <a:spcPct val="70000"/>
              </a:lnSpc>
              <a:spcAft>
                <a:spcPct val="0"/>
              </a:spcAft>
              <a:buNone/>
            </a:pPr>
            <a:r>
              <a:rPr lang="en-US" altLang="id-ID" sz="2000" b="1" dirty="0"/>
              <a:t>Research Objectives: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Analyze the accuracy and consistency of ChatGPT in assessing German writing skills.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Evaluate the alignment of ChatGPT's assessment results with certified human evaluators.</a:t>
            </a:r>
          </a:p>
          <a:p>
            <a:pPr fontAlgn="base">
              <a:lnSpc>
                <a:spcPct val="70000"/>
              </a:lnSpc>
              <a:spcAft>
                <a:spcPct val="0"/>
              </a:spcAft>
            </a:pPr>
            <a:r>
              <a:rPr lang="en-US" altLang="id-ID" sz="2000" dirty="0"/>
              <a:t>Describe the potential and limitations of ChatGPT as an assessment tool.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Current State of Technology:</a:t>
            </a:r>
          </a:p>
          <a:p>
            <a:r>
              <a:rPr lang="en-US" sz="2000" dirty="0"/>
              <a:t>ChatGPT's evolution and capabilities (Brown et al., 2020; Hines, 2023).</a:t>
            </a:r>
          </a:p>
          <a:p>
            <a:r>
              <a:rPr lang="en-US" sz="2000" dirty="0"/>
              <a:t>Applications of AI in educational assessments (Barrot, 2023; Stojanov, 2023).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Challenges in Human Assessment:</a:t>
            </a:r>
          </a:p>
          <a:p>
            <a:r>
              <a:rPr lang="en-US" sz="2000" dirty="0"/>
              <a:t>Subjectivity and bias in human evaluations (</a:t>
            </a:r>
            <a:r>
              <a:rPr lang="en-US" sz="2000" dirty="0" err="1"/>
              <a:t>Suastra</a:t>
            </a:r>
            <a:r>
              <a:rPr lang="en-US" sz="2000" dirty="0"/>
              <a:t> &amp; </a:t>
            </a:r>
            <a:r>
              <a:rPr lang="en-US" sz="2000" dirty="0" err="1"/>
              <a:t>Menggo</a:t>
            </a:r>
            <a:r>
              <a:rPr lang="en-US" sz="2000" dirty="0"/>
              <a:t>, 2020).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Potential of AI in Assessment:</a:t>
            </a:r>
          </a:p>
          <a:p>
            <a:r>
              <a:rPr lang="en-US" sz="2000" dirty="0"/>
              <a:t>AI's role in improving objectivity and consistency (Baskara, 2023; Mahapatra, 2024).</a:t>
            </a:r>
          </a:p>
          <a:p>
            <a:r>
              <a:rPr lang="en-US" sz="2000" dirty="0"/>
              <a:t>ChatGPT's ability to provide specific feedback and identify errors (Shaikh et al., 2023).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917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Research Design</a:t>
            </a:r>
            <a:r>
              <a:rPr lang="en-US" sz="2400" dirty="0"/>
              <a:t>:</a:t>
            </a:r>
          </a:p>
          <a:p>
            <a:r>
              <a:rPr lang="en-US" sz="2400" dirty="0"/>
              <a:t>Mixed-methods approach combining quantitative and qualitative analysis.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Procedures</a:t>
            </a:r>
            <a:r>
              <a:rPr lang="en-US" sz="2400" dirty="0"/>
              <a:t>:</a:t>
            </a:r>
          </a:p>
          <a:p>
            <a:r>
              <a:rPr lang="en-US" sz="2400" dirty="0"/>
              <a:t>Sample Selection: 35 students of B1 level German from FPBS UPI.</a:t>
            </a:r>
          </a:p>
          <a:p>
            <a:r>
              <a:rPr lang="en-US" sz="2400" dirty="0"/>
              <a:t>Data Collection: Writing tasks assessed by ChatGPT and certified human evaluators.</a:t>
            </a:r>
          </a:p>
          <a:p>
            <a:r>
              <a:rPr lang="en-US" sz="2400" dirty="0"/>
              <a:t>Criteria Establishment: Based on CEFR framework.</a:t>
            </a:r>
          </a:p>
          <a:p>
            <a:r>
              <a:rPr lang="en-US" sz="2400" dirty="0"/>
              <a:t>Assessment Process: Independent evaluations by ChatGPT and human evaluators.</a:t>
            </a:r>
          </a:p>
          <a:p>
            <a:r>
              <a:rPr lang="en-US" sz="2400" dirty="0"/>
              <a:t>Data Analysis:</a:t>
            </a:r>
          </a:p>
          <a:p>
            <a:pPr lvl="1"/>
            <a:r>
              <a:rPr lang="en-US" sz="2000" dirty="0"/>
              <a:t>Quantitative: Statistical tests (t-test and correlation analysis) for accuracy and consistency.</a:t>
            </a:r>
          </a:p>
          <a:p>
            <a:pPr lvl="1"/>
            <a:r>
              <a:rPr lang="en-US" sz="2000" dirty="0"/>
              <a:t>Qualitative: Content analysis of ChatGPT feedback.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790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Consistency of ChatGPT's Evaluations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0AE85609-62AC-CD75-2DDB-F68E01143577}"/>
              </a:ext>
            </a:extLst>
          </p:cNvPr>
          <p:cNvSpPr txBox="1">
            <a:spLocks/>
          </p:cNvSpPr>
          <p:nvPr/>
        </p:nvSpPr>
        <p:spPr>
          <a:xfrm>
            <a:off x="1303508" y="2101176"/>
            <a:ext cx="9260732" cy="450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Pearson Correlation Coefficient: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Value: 0.616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Indicates a moderate to strong positive linear relationship between the first and second evaluations by ChatGPT.</a:t>
            </a:r>
          </a:p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Cohen's Kappa: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Value: 0.564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Indicates moderate agreement between the two evaluations, accounting for chance.</a:t>
            </a:r>
          </a:p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Cronbach's Alpha: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Value: 0.602</a:t>
            </a:r>
          </a:p>
          <a:p>
            <a:pPr lvl="1"/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Indicates a moderate level of internal consistency across the two evaluations.</a:t>
            </a:r>
          </a:p>
        </p:txBody>
      </p:sp>
    </p:spTree>
    <p:extLst>
      <p:ext uri="{BB962C8B-B14F-4D97-AF65-F5344CB8AC3E}">
        <p14:creationId xmlns:p14="http://schemas.microsoft.com/office/powerpoint/2010/main" val="284601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800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Accuracy of ChatGPT vs Human Raters</a:t>
            </a:r>
            <a:endParaRPr lang="en-US" sz="240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0AE85609-62AC-CD75-2DDB-F68E01143577}"/>
              </a:ext>
            </a:extLst>
          </p:cNvPr>
          <p:cNvSpPr txBox="1">
            <a:spLocks/>
          </p:cNvSpPr>
          <p:nvPr/>
        </p:nvSpPr>
        <p:spPr>
          <a:xfrm>
            <a:off x="1420240" y="2110905"/>
            <a:ext cx="9182909" cy="44163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Pearson Correlation Coefficient: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Value: 0.446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Indicates a moderate positive relationship between ChatGPT's scores and human raters' scores.</a:t>
            </a:r>
          </a:p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Cohen's Kappa: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Value: 0.188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Suggests a low level of agreement between ChatGPT's scores and human raters' scores beyond chance.</a:t>
            </a:r>
          </a:p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Paired t-test: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t-statistic: -2.026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p-value: 0.051</a:t>
            </a:r>
          </a:p>
          <a:p>
            <a:pPr lvl="1"/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Interpretation: Borderline significant difference between the mean scores of ChatGPT and human raters.</a:t>
            </a:r>
            <a:endParaRPr lang="en-US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620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0399" y="414457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8016" y="987545"/>
            <a:ext cx="3009924" cy="422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Scatter Plot</a:t>
            </a:r>
            <a:endParaRPr lang="en-US" sz="2000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97A2542D-709F-3B4D-0CE6-33216CF0FCD4}"/>
              </a:ext>
            </a:extLst>
          </p:cNvPr>
          <p:cNvSpPr txBox="1">
            <a:spLocks/>
          </p:cNvSpPr>
          <p:nvPr/>
        </p:nvSpPr>
        <p:spPr>
          <a:xfrm>
            <a:off x="718016" y="4406630"/>
            <a:ext cx="4480017" cy="17194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shows the relationship between ChatGPT's scores and human raters' scores.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indicates a moderate positive correlation with some dispersion around the line of equality.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14278A4-A9F6-1279-5EFB-B366F2F442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16" y="1350944"/>
            <a:ext cx="4480017" cy="292556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FA85C6E-0BF2-303A-D2D4-3C50340AF6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199" y="1363041"/>
            <a:ext cx="4480017" cy="2913466"/>
          </a:xfrm>
          <a:prstGeom prst="rect">
            <a:avLst/>
          </a:prstGeom>
        </p:spPr>
      </p:pic>
      <p:sp>
        <p:nvSpPr>
          <p:cNvPr id="23" name="Content Placeholder 4">
            <a:extLst>
              <a:ext uri="{FF2B5EF4-FFF2-40B4-BE49-F238E27FC236}">
                <a16:creationId xmlns:a16="http://schemas.microsoft.com/office/drawing/2014/main" id="{37FD474D-9036-7B2C-FC5D-785C241700C2}"/>
              </a:ext>
            </a:extLst>
          </p:cNvPr>
          <p:cNvSpPr txBox="1">
            <a:spLocks/>
          </p:cNvSpPr>
          <p:nvPr/>
        </p:nvSpPr>
        <p:spPr>
          <a:xfrm>
            <a:off x="5808199" y="4377447"/>
            <a:ext cx="4480017" cy="1719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visualizes the agreement between ChatGPT's scores and human raters' scores.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Most points fall within the limits of agreement, but there are a few outliers.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D9DBABA8-9B79-0BC5-FC0F-AE013D7AE4E4}"/>
              </a:ext>
            </a:extLst>
          </p:cNvPr>
          <p:cNvSpPr txBox="1">
            <a:spLocks/>
          </p:cNvSpPr>
          <p:nvPr/>
        </p:nvSpPr>
        <p:spPr>
          <a:xfrm>
            <a:off x="5808199" y="940076"/>
            <a:ext cx="3009924" cy="42296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/>
              <a:t>Bland-Altman Plot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051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77500" lnSpcReduction="20000"/>
          </a:bodyPr>
          <a:lstStyle/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Barrot, J. S. (2023). ChatGPT as a language learning tool: An emerging technology report.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Tech Know Learn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https://doi.org/10.1007/s10758-023-09711-4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Baskara, F. R. (2023). Integrating ChatGPT into EFL writing instruction: Benefits and challenges.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International Journal of Education and Learning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5(1). https://doi.org/10.31763/ijele.v5i1.858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Brown, T. B., et al. (2020). Language models are few-shot learners. </a:t>
            </a:r>
            <a:r>
              <a:rPr lang="en-US" sz="2000" i="1" dirty="0" err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arXiv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https://doi.org/10.48550/arXiv.2005.14165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Hines, K. (2023). History of ChatGPT: A timeline of generative AI chatbots. Retrieved January 30, 2024, from https://www.searchenginejournal.com/history-of-chatgpt-timeline/488370/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Mahapatra, S. (2024). Impact of ChatGPT on ESL students’ academic writing skills: A mixed methods intervention study.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Smart Learning Environments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11(1), 9. https://doi.org/10.1186/s40561-024-00295-9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Shaikh, S., </a:t>
            </a:r>
            <a:r>
              <a:rPr lang="en-US" sz="2000" dirty="0" err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Yayilgan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S. Y., Klimova, B., &amp; </a:t>
            </a:r>
            <a:r>
              <a:rPr lang="en-US" sz="2000" dirty="0" err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Pikhart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M. (2023). Assessing the usability of ChatGPT for formal English language learning.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European Journal of Investigation in Health, Psychology and Education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13(9). https://doi.org/10.3390/ejihpe13090140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Stojanov, A. (2023). Learning with ChatGPT 3.5 as a more knowledgeable other: An autoethnographic study.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International Journal of Educational Technology in Higher Education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20(1), 35. https://doi.org/10.1186/s41239-023-00404-7</a:t>
            </a:r>
          </a:p>
          <a:p>
            <a:pPr marL="541338" indent="-541338">
              <a:lnSpc>
                <a:spcPct val="100000"/>
              </a:lnSpc>
              <a:buNone/>
            </a:pPr>
            <a:r>
              <a:rPr lang="en-US" sz="2000" dirty="0" err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Suastra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I. M., &amp; </a:t>
            </a:r>
            <a:r>
              <a:rPr lang="en-US" sz="2000" dirty="0" err="1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Menggo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S. (2020). Empowering students’ writing skill through performance assessment. </a:t>
            </a:r>
            <a:r>
              <a:rPr lang="en-US" sz="2000" i="1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International Journal of Language Education (IJOLE)</a:t>
            </a:r>
            <a:r>
              <a:rPr lang="en-US" sz="2000" dirty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https://doi.org/10.26858/ijole.v4i3.15060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</TotalTime>
  <Words>1310</Words>
  <Application>Microsoft Office PowerPoint</Application>
  <PresentationFormat>Widescreen</PresentationFormat>
  <Paragraphs>110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Exploring the Use of AI in Language Assessment: ChatGPT for B1 German Writing Tasks</vt:lpstr>
      <vt:lpstr>INTRODUCTION</vt:lpstr>
      <vt:lpstr>LITERATURE REVIEW</vt:lpstr>
      <vt:lpstr>METHOD</vt:lpstr>
      <vt:lpstr>FINDING AND DISCUSSION</vt:lpstr>
      <vt:lpstr>FINDING AND DISCUSSION</vt:lpstr>
      <vt:lpstr>FINDING AND DISCUSSION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Pepen Permana</cp:lastModifiedBy>
  <cp:revision>15</cp:revision>
  <dcterms:created xsi:type="dcterms:W3CDTF">2023-04-14T06:04:15Z</dcterms:created>
  <dcterms:modified xsi:type="dcterms:W3CDTF">2025-08-04T08:34:06Z</dcterms:modified>
</cp:coreProperties>
</file>