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9" r:id="rId6"/>
    <p:sldId id="264" r:id="rId7"/>
    <p:sldId id="267" r:id="rId8"/>
    <p:sldId id="268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04/08/2025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764213"/>
            <a:ext cx="11812385" cy="87947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Comparing Self-Efficacy and Motivation between First- and Second-Semester Students in Learning German: A Longitudinal Study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4292712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Nur Muthmainah, Pepen Permana, Irma </a:t>
            </a:r>
            <a:r>
              <a:rPr lang="en-US" sz="1600" b="1" dirty="0" err="1">
                <a:solidFill>
                  <a:schemeClr val="bg1"/>
                </a:solidFill>
              </a:rPr>
              <a:t>Permatawati</a:t>
            </a: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819940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</a:t>
            </a:r>
            <a:r>
              <a:rPr lang="fi-FI" sz="180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Abstract: ABS-25186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376652"/>
            <a:ext cx="10918512" cy="50338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Background:</a:t>
            </a:r>
            <a:endParaRPr lang="en-US" sz="2000" dirty="0"/>
          </a:p>
          <a:p>
            <a:r>
              <a:rPr lang="en-US" sz="2000" dirty="0"/>
              <a:t>Learning German as a foreign language poses significant challenges due to its complex grammar and unfamiliar vocabulary.</a:t>
            </a:r>
          </a:p>
          <a:p>
            <a:r>
              <a:rPr lang="en-US" sz="2000" dirty="0"/>
              <a:t>Most students in the German Education Program at UPI start without any prior experience learning German.</a:t>
            </a:r>
          </a:p>
          <a:p>
            <a:r>
              <a:rPr lang="en-US" sz="2000" dirty="0"/>
              <a:t>Psychological factors like self-efficacy and motivation are believed to play a crucial role in coping with these challenges.</a:t>
            </a:r>
          </a:p>
          <a:p>
            <a:r>
              <a:rPr lang="en-US" sz="2000" dirty="0"/>
              <a:t>A previous study (2024) revealed no significant relationship between self-efficacy, motivation, and academic achievement in learning German.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Research Questions:</a:t>
            </a:r>
            <a:endParaRPr lang="en-US" sz="2000" dirty="0"/>
          </a:p>
          <a:p>
            <a:r>
              <a:rPr lang="en-US" sz="2000" dirty="0"/>
              <a:t>How does students’ self-efficacy change from the first to the second semester?</a:t>
            </a:r>
          </a:p>
          <a:p>
            <a:r>
              <a:rPr lang="en-US" sz="2000" dirty="0"/>
              <a:t>How does motivation change over the same period?</a:t>
            </a:r>
          </a:p>
          <a:p>
            <a:r>
              <a:rPr lang="en-US" sz="2000" dirty="0"/>
              <a:t>Is there a significant relationship between self-efficacy, motivation, and learning outcomes?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441856" cy="3876284"/>
          </a:xfrm>
        </p:spPr>
        <p:txBody>
          <a:bodyPr>
            <a:normAutofit/>
          </a:bodyPr>
          <a:lstStyle/>
          <a:p>
            <a:r>
              <a:rPr lang="en-US" sz="2400" dirty="0"/>
              <a:t>Bandura (1977): Self-efficacy is a key predictor of academic success.</a:t>
            </a:r>
          </a:p>
          <a:p>
            <a:r>
              <a:rPr lang="en-US" sz="2400" dirty="0"/>
              <a:t>Ryan &amp; Deci (2000): Intrinsic motivation leads to better learning outcomes.</a:t>
            </a:r>
          </a:p>
          <a:p>
            <a:r>
              <a:rPr lang="en-US" sz="2400" dirty="0"/>
              <a:t>Busse (2013), Graham (2022): In language learning, self-efficacy and motivation are closely connected.</a:t>
            </a:r>
          </a:p>
          <a:p>
            <a:endParaRPr lang="en-US" sz="2400" dirty="0"/>
          </a:p>
          <a:p>
            <a:r>
              <a:rPr lang="en-US" sz="2400" dirty="0"/>
              <a:t>Research Gap: Few longitudinal studies have explored these dynamics in the context of learning German in Indonesia.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917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b="1" dirty="0" err="1"/>
              <a:t>Research</a:t>
            </a:r>
            <a:r>
              <a:rPr lang="id-ID" b="1" dirty="0"/>
              <a:t> Design:</a:t>
            </a:r>
            <a:endParaRPr lang="id-ID" dirty="0"/>
          </a:p>
          <a:p>
            <a:r>
              <a:rPr lang="id-ID" dirty="0"/>
              <a:t>Longitudinal panel study (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– 2</a:t>
            </a:r>
            <a:r>
              <a:rPr lang="en-US" baseline="30000" dirty="0"/>
              <a:t>nd</a:t>
            </a:r>
            <a:r>
              <a:rPr lang="en-US" dirty="0"/>
              <a:t> Semester</a:t>
            </a:r>
            <a:r>
              <a:rPr lang="id-ID" dirty="0"/>
              <a:t>)</a:t>
            </a:r>
            <a:endParaRPr lang="en-US" dirty="0"/>
          </a:p>
          <a:p>
            <a:endParaRPr lang="id-ID" dirty="0"/>
          </a:p>
          <a:p>
            <a:pPr marL="0" indent="0">
              <a:buNone/>
            </a:pPr>
            <a:r>
              <a:rPr lang="id-ID" b="1" dirty="0" err="1"/>
              <a:t>Instruments</a:t>
            </a:r>
            <a:r>
              <a:rPr lang="id-ID" b="1" dirty="0"/>
              <a:t>:</a:t>
            </a:r>
            <a:endParaRPr lang="id-ID" dirty="0"/>
          </a:p>
          <a:p>
            <a:r>
              <a:rPr lang="id-ID" dirty="0"/>
              <a:t>General </a:t>
            </a:r>
            <a:r>
              <a:rPr lang="id-ID" dirty="0" err="1"/>
              <a:t>Self-Efficacy</a:t>
            </a:r>
            <a:r>
              <a:rPr lang="id-ID" dirty="0"/>
              <a:t> </a:t>
            </a:r>
            <a:r>
              <a:rPr lang="id-ID" dirty="0" err="1"/>
              <a:t>Scale</a:t>
            </a:r>
            <a:r>
              <a:rPr lang="id-ID" dirty="0"/>
              <a:t> (</a:t>
            </a:r>
            <a:r>
              <a:rPr lang="id-ID" dirty="0" err="1"/>
              <a:t>Schwarzer</a:t>
            </a:r>
            <a:r>
              <a:rPr lang="id-ID" dirty="0"/>
              <a:t> &amp; </a:t>
            </a:r>
            <a:r>
              <a:rPr lang="id-ID" dirty="0" err="1"/>
              <a:t>Jerusalem</a:t>
            </a:r>
            <a:r>
              <a:rPr lang="id-ID" dirty="0"/>
              <a:t>)</a:t>
            </a:r>
          </a:p>
          <a:p>
            <a:r>
              <a:rPr lang="id-ID" dirty="0" err="1"/>
              <a:t>Academic</a:t>
            </a:r>
            <a:r>
              <a:rPr lang="id-ID" dirty="0"/>
              <a:t> </a:t>
            </a:r>
            <a:r>
              <a:rPr lang="id-ID" dirty="0" err="1"/>
              <a:t>Motivation</a:t>
            </a:r>
            <a:r>
              <a:rPr lang="id-ID" dirty="0"/>
              <a:t> </a:t>
            </a:r>
            <a:r>
              <a:rPr lang="id-ID" dirty="0" err="1"/>
              <a:t>Scale</a:t>
            </a:r>
            <a:r>
              <a:rPr lang="id-ID" dirty="0"/>
              <a:t> (</a:t>
            </a:r>
            <a:r>
              <a:rPr lang="id-ID" dirty="0" err="1"/>
              <a:t>Vallerand</a:t>
            </a:r>
            <a:r>
              <a:rPr lang="id-ID" dirty="0"/>
              <a:t> </a:t>
            </a:r>
            <a:r>
              <a:rPr lang="id-ID" dirty="0" err="1"/>
              <a:t>et</a:t>
            </a:r>
            <a:r>
              <a:rPr lang="id-ID" dirty="0"/>
              <a:t> </a:t>
            </a:r>
            <a:r>
              <a:rPr lang="id-ID" dirty="0" err="1"/>
              <a:t>al.</a:t>
            </a:r>
            <a:r>
              <a:rPr lang="id-ID" dirty="0"/>
              <a:t>)</a:t>
            </a:r>
            <a:endParaRPr lang="en-US" dirty="0"/>
          </a:p>
          <a:p>
            <a:endParaRPr lang="id-ID" dirty="0"/>
          </a:p>
          <a:p>
            <a:pPr marL="0" indent="0">
              <a:buNone/>
            </a:pPr>
            <a:r>
              <a:rPr lang="id-ID" b="1" dirty="0" err="1"/>
              <a:t>Participants</a:t>
            </a:r>
            <a:r>
              <a:rPr lang="id-ID" b="1" dirty="0"/>
              <a:t>:</a:t>
            </a:r>
            <a:endParaRPr lang="id-ID" dirty="0"/>
          </a:p>
          <a:p>
            <a:r>
              <a:rPr lang="en-US" dirty="0"/>
              <a:t>76 students from the German Language Education Program at UPI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id-ID" b="1" dirty="0"/>
              <a:t>Data </a:t>
            </a:r>
            <a:r>
              <a:rPr lang="id-ID" b="1" dirty="0" err="1"/>
              <a:t>Analysis</a:t>
            </a:r>
            <a:r>
              <a:rPr lang="id-ID" b="1" dirty="0"/>
              <a:t>:</a:t>
            </a:r>
            <a:endParaRPr lang="id-ID" dirty="0"/>
          </a:p>
          <a:p>
            <a:r>
              <a:rPr lang="en-US" dirty="0"/>
              <a:t>Paired sample t-tests, longitudinal regression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72693-024C-0DED-AD12-13A87C92D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EA9D03-9C5A-5CBA-FB4F-AA9009161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699C81-BEAB-97EC-C90D-9C5C09883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2" y="1551751"/>
            <a:ext cx="9751192" cy="50338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2400" b="1" dirty="0" err="1"/>
              <a:t>Statistical</a:t>
            </a:r>
            <a:r>
              <a:rPr lang="id-ID" sz="2400" b="1" dirty="0"/>
              <a:t> </a:t>
            </a:r>
            <a:r>
              <a:rPr lang="id-ID" sz="2400" b="1" dirty="0" err="1"/>
              <a:t>Summary</a:t>
            </a:r>
            <a:r>
              <a:rPr lang="id-ID" sz="2400" b="1" dirty="0"/>
              <a:t> </a:t>
            </a:r>
            <a:r>
              <a:rPr lang="id-ID" sz="2400" b="1" dirty="0" err="1"/>
              <a:t>Table</a:t>
            </a:r>
            <a:endParaRPr lang="id-ID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Interpretation:</a:t>
            </a:r>
          </a:p>
          <a:p>
            <a:r>
              <a:rPr lang="en-US" sz="2400" dirty="0"/>
              <a:t>Both self-efficacy and motivation showed statistically significant improvement from T1 to T2. </a:t>
            </a:r>
          </a:p>
          <a:p>
            <a:r>
              <a:rPr lang="en-US" sz="2400" dirty="0"/>
              <a:t>Correlation values indicate a moderate and significant relationship between these variables and academic performance (GPA).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CFD7BA-E9C9-DB50-9F8C-1B7000E26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05102"/>
              </p:ext>
            </p:extLst>
          </p:nvPr>
        </p:nvGraphicFramePr>
        <p:xfrm>
          <a:off x="1420236" y="1929706"/>
          <a:ext cx="8161508" cy="2574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245">
                  <a:extLst>
                    <a:ext uri="{9D8B030D-6E8A-4147-A177-3AD203B41FA5}">
                      <a16:colId xmlns:a16="http://schemas.microsoft.com/office/drawing/2014/main" val="2248566185"/>
                    </a:ext>
                  </a:extLst>
                </a:gridCol>
                <a:gridCol w="1478509">
                  <a:extLst>
                    <a:ext uri="{9D8B030D-6E8A-4147-A177-3AD203B41FA5}">
                      <a16:colId xmlns:a16="http://schemas.microsoft.com/office/drawing/2014/main" val="2562886959"/>
                    </a:ext>
                  </a:extLst>
                </a:gridCol>
                <a:gridCol w="2040377">
                  <a:extLst>
                    <a:ext uri="{9D8B030D-6E8A-4147-A177-3AD203B41FA5}">
                      <a16:colId xmlns:a16="http://schemas.microsoft.com/office/drawing/2014/main" val="2974398190"/>
                    </a:ext>
                  </a:extLst>
                </a:gridCol>
                <a:gridCol w="2040377">
                  <a:extLst>
                    <a:ext uri="{9D8B030D-6E8A-4147-A177-3AD203B41FA5}">
                      <a16:colId xmlns:a16="http://schemas.microsoft.com/office/drawing/2014/main" val="3199381680"/>
                    </a:ext>
                  </a:extLst>
                </a:gridCol>
              </a:tblGrid>
              <a:tr h="5861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Analysis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Mean</a:t>
                      </a:r>
                      <a:r>
                        <a:rPr lang="id-ID" sz="1800" kern="100" dirty="0">
                          <a:effectLst/>
                        </a:rPr>
                        <a:t> (T1)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Mean</a:t>
                      </a:r>
                      <a:r>
                        <a:rPr lang="id-ID" sz="1800" kern="100" dirty="0">
                          <a:effectLst/>
                        </a:rPr>
                        <a:t> (T2)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p-</a:t>
                      </a:r>
                      <a:r>
                        <a:rPr lang="id-ID" sz="1800" kern="100" dirty="0" err="1">
                          <a:effectLst/>
                        </a:rPr>
                        <a:t>value</a:t>
                      </a:r>
                      <a:r>
                        <a:rPr lang="id-ID" sz="1800" kern="100" dirty="0">
                          <a:effectLst/>
                        </a:rPr>
                        <a:t> / </a:t>
                      </a:r>
                      <a:r>
                        <a:rPr lang="id-ID" sz="1800" kern="100" dirty="0" err="1">
                          <a:effectLst/>
                        </a:rPr>
                        <a:t>Correlation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42522669"/>
                  </a:ext>
                </a:extLst>
              </a:tr>
              <a:tr h="3029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Self-efficacy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3.2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>
                          <a:effectLst/>
                        </a:rPr>
                        <a:t>3.8</a:t>
                      </a:r>
                      <a:endParaRPr lang="id-ID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>
                          <a:effectLst/>
                        </a:rPr>
                        <a:t>p &lt; 0.01</a:t>
                      </a:r>
                      <a:endParaRPr lang="id-ID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56506362"/>
                  </a:ext>
                </a:extLst>
              </a:tr>
              <a:tr h="3029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Motivation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3.5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3.9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>
                          <a:effectLst/>
                        </a:rPr>
                        <a:t>p &lt; 0.05</a:t>
                      </a:r>
                      <a:endParaRPr lang="id-ID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67601469"/>
                  </a:ext>
                </a:extLst>
              </a:tr>
              <a:tr h="6910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Correlation</a:t>
                      </a:r>
                      <a:r>
                        <a:rPr lang="id-ID" sz="1800" kern="100" dirty="0">
                          <a:effectLst/>
                        </a:rPr>
                        <a:t> </a:t>
                      </a:r>
                      <a:endParaRPr lang="en-US" sz="1800" kern="1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(</a:t>
                      </a:r>
                      <a:r>
                        <a:rPr lang="id-ID" sz="1800" kern="100" dirty="0" err="1">
                          <a:effectLst/>
                        </a:rPr>
                        <a:t>Self-efficacy</a:t>
                      </a:r>
                      <a:r>
                        <a:rPr lang="id-ID" sz="1800" kern="100" dirty="0">
                          <a:effectLst/>
                        </a:rPr>
                        <a:t> &amp; GPA)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>
                          <a:effectLst/>
                        </a:rPr>
                        <a:t>–</a:t>
                      </a:r>
                      <a:endParaRPr lang="id-ID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–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r = 0.46, p &lt; 0.01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165963611"/>
                  </a:ext>
                </a:extLst>
              </a:tr>
              <a:tr h="6910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 err="1">
                          <a:effectLst/>
                        </a:rPr>
                        <a:t>Correlation</a:t>
                      </a:r>
                      <a:r>
                        <a:rPr lang="id-ID" sz="1800" kern="100" dirty="0">
                          <a:effectLst/>
                        </a:rPr>
                        <a:t> </a:t>
                      </a:r>
                      <a:endParaRPr lang="en-US" sz="1800" kern="1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(</a:t>
                      </a:r>
                      <a:r>
                        <a:rPr lang="id-ID" sz="1800" kern="100" dirty="0" err="1">
                          <a:effectLst/>
                        </a:rPr>
                        <a:t>Motivation</a:t>
                      </a:r>
                      <a:r>
                        <a:rPr lang="id-ID" sz="1800" kern="100" dirty="0">
                          <a:effectLst/>
                        </a:rPr>
                        <a:t> &amp; GPA)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–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–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id-ID" sz="1800" kern="100" dirty="0">
                          <a:effectLst/>
                        </a:rPr>
                        <a:t>r = 0.38, p &lt; 0.05</a:t>
                      </a:r>
                      <a:endParaRPr lang="id-ID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4368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9459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790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Quantitative Results:</a:t>
            </a:r>
          </a:p>
          <a:p>
            <a:r>
              <a:rPr lang="en-US" sz="2400" dirty="0"/>
              <a:t>Self-efficacy increased from 3.2 to 3.8 (p &lt; 0.01)</a:t>
            </a:r>
          </a:p>
          <a:p>
            <a:r>
              <a:rPr lang="en-US" sz="2400" dirty="0"/>
              <a:t>Motivation increased from 3.5 to 3.9 (p &lt; 0.05)</a:t>
            </a:r>
          </a:p>
          <a:p>
            <a:r>
              <a:rPr lang="en-US" sz="2400" dirty="0"/>
              <a:t>Positive correlation between self-efficacy, motivation, and GPA (r = 0.46, p &lt; 0.01)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Interpretation:</a:t>
            </a:r>
          </a:p>
          <a:p>
            <a:pPr marL="0" indent="0">
              <a:buNone/>
            </a:pPr>
            <a:r>
              <a:rPr lang="en-US" sz="2400" dirty="0"/>
              <a:t>Students’ confidence and drive improved over time, possibly due to adaptation and learning experiences.</a:t>
            </a:r>
          </a:p>
        </p:txBody>
      </p:sp>
    </p:spTree>
    <p:extLst>
      <p:ext uri="{BB962C8B-B14F-4D97-AF65-F5344CB8AC3E}">
        <p14:creationId xmlns:p14="http://schemas.microsoft.com/office/powerpoint/2010/main" val="284601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800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Insights:</a:t>
            </a:r>
            <a:endParaRPr lang="en-US" sz="2400" dirty="0"/>
          </a:p>
          <a:p>
            <a:r>
              <a:rPr lang="en-US" sz="2400" dirty="0"/>
              <a:t>Students cited peer support, constructive lecturer feedback, and practical assignments as motivating factors.</a:t>
            </a:r>
          </a:p>
          <a:p>
            <a:r>
              <a:rPr lang="en-US" sz="2400" dirty="0"/>
              <a:t>Anxiety and lack of prior exposure in the first semester undermined their confidence.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Conclusion from findings:</a:t>
            </a:r>
            <a:endParaRPr lang="en-US" sz="2400" dirty="0"/>
          </a:p>
          <a:p>
            <a:r>
              <a:rPr lang="en-US" sz="2400" dirty="0"/>
              <a:t>Both internal and external factors significantly shape students’ motivational and efficacy development in learning German.</a:t>
            </a:r>
          </a:p>
        </p:txBody>
      </p:sp>
    </p:spTree>
    <p:extLst>
      <p:ext uri="{BB962C8B-B14F-4D97-AF65-F5344CB8AC3E}">
        <p14:creationId xmlns:p14="http://schemas.microsoft.com/office/powerpoint/2010/main" val="3487620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A73E9-8535-FDCE-7D06-1EDA5D85F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FD311F-13F8-A54D-C216-6E695B543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3526E7-6146-4E87-77A2-8FA9C61E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800411"/>
          </a:xfrm>
        </p:spPr>
        <p:txBody>
          <a:bodyPr>
            <a:normAutofit/>
          </a:bodyPr>
          <a:lstStyle/>
          <a:p>
            <a:r>
              <a:rPr lang="en-US" sz="2400" dirty="0"/>
              <a:t>Self-efficacy and motivation showed significant improvement between 1</a:t>
            </a:r>
            <a:r>
              <a:rPr lang="en-US" sz="2400" baseline="30000" dirty="0"/>
              <a:t>st</a:t>
            </a:r>
            <a:r>
              <a:rPr lang="en-US" sz="2400" dirty="0"/>
              <a:t> and 2</a:t>
            </a:r>
            <a:r>
              <a:rPr lang="en-US" sz="2400" baseline="30000" dirty="0"/>
              <a:t>nd</a:t>
            </a:r>
            <a:r>
              <a:rPr lang="en-US" sz="2400" dirty="0"/>
              <a:t> Semester</a:t>
            </a:r>
          </a:p>
          <a:p>
            <a:r>
              <a:rPr lang="en-US" sz="2400" dirty="0"/>
              <a:t>Both factors positively correlated with academic performance.</a:t>
            </a:r>
          </a:p>
          <a:p>
            <a:r>
              <a:rPr lang="en-US" sz="2400" dirty="0"/>
              <a:t>Supportive learning environments and meaningful learning tasks are essential.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Recommendations:</a:t>
            </a:r>
            <a:endParaRPr lang="en-US" sz="2400" dirty="0"/>
          </a:p>
          <a:p>
            <a:r>
              <a:rPr lang="en-US" sz="2400" dirty="0"/>
              <a:t>Implement reflective activities</a:t>
            </a:r>
          </a:p>
          <a:p>
            <a:r>
              <a:rPr lang="en-US" sz="2400" dirty="0"/>
              <a:t>Improve feedback strategies</a:t>
            </a:r>
          </a:p>
          <a:p>
            <a:r>
              <a:rPr lang="en-US" sz="2400" dirty="0"/>
              <a:t>Encourage collaborative learning experiences</a:t>
            </a:r>
          </a:p>
        </p:txBody>
      </p:sp>
    </p:spTree>
    <p:extLst>
      <p:ext uri="{BB962C8B-B14F-4D97-AF65-F5344CB8AC3E}">
        <p14:creationId xmlns:p14="http://schemas.microsoft.com/office/powerpoint/2010/main" val="27684204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325123" cy="4255663"/>
          </a:xfrm>
        </p:spPr>
        <p:txBody>
          <a:bodyPr>
            <a:normAutofit/>
          </a:bodyPr>
          <a:lstStyle/>
          <a:p>
            <a:r>
              <a:rPr lang="id-ID" sz="2000" dirty="0" err="1"/>
              <a:t>Bandura</a:t>
            </a:r>
            <a:r>
              <a:rPr lang="id-ID" sz="2000" dirty="0"/>
              <a:t>, A. (1977). </a:t>
            </a:r>
            <a:r>
              <a:rPr lang="id-ID" sz="2000" dirty="0" err="1"/>
              <a:t>Self-efficacy</a:t>
            </a:r>
            <a:r>
              <a:rPr lang="id-ID" sz="2000" dirty="0"/>
              <a:t>: </a:t>
            </a:r>
            <a:r>
              <a:rPr lang="id-ID" sz="2000" dirty="0" err="1"/>
              <a:t>Toward</a:t>
            </a:r>
            <a:r>
              <a:rPr lang="id-ID" sz="2000" dirty="0"/>
              <a:t> a </a:t>
            </a:r>
            <a:r>
              <a:rPr lang="id-ID" sz="2000" dirty="0" err="1"/>
              <a:t>unifying</a:t>
            </a:r>
            <a:r>
              <a:rPr lang="id-ID" sz="2000" dirty="0"/>
              <a:t> </a:t>
            </a:r>
            <a:r>
              <a:rPr lang="id-ID" sz="2000" dirty="0" err="1"/>
              <a:t>theory</a:t>
            </a:r>
            <a:r>
              <a:rPr lang="id-ID" sz="2000" dirty="0"/>
              <a:t> </a:t>
            </a:r>
            <a:r>
              <a:rPr lang="id-ID" sz="2000" dirty="0" err="1"/>
              <a:t>of</a:t>
            </a:r>
            <a:r>
              <a:rPr lang="id-ID" sz="2000" dirty="0"/>
              <a:t> behavioral </a:t>
            </a:r>
            <a:r>
              <a:rPr lang="id-ID" sz="2000" dirty="0" err="1"/>
              <a:t>change</a:t>
            </a:r>
            <a:r>
              <a:rPr lang="id-ID" sz="2000" dirty="0"/>
              <a:t>. </a:t>
            </a:r>
            <a:r>
              <a:rPr lang="id-ID" sz="2000" i="1" dirty="0" err="1"/>
              <a:t>Psychological</a:t>
            </a:r>
            <a:r>
              <a:rPr lang="id-ID" sz="2000" i="1" dirty="0"/>
              <a:t> </a:t>
            </a:r>
            <a:r>
              <a:rPr lang="id-ID" sz="2000" i="1" dirty="0" err="1"/>
              <a:t>Review</a:t>
            </a:r>
            <a:r>
              <a:rPr lang="id-ID" sz="2000" i="1" dirty="0"/>
              <a:t>, 84</a:t>
            </a:r>
            <a:r>
              <a:rPr lang="id-ID" sz="2000" dirty="0"/>
              <a:t>(2), 191–215. https://doi.org/10.1037/0033-295X.84.2.191</a:t>
            </a:r>
          </a:p>
          <a:p>
            <a:r>
              <a:rPr lang="id-ID" sz="2000" dirty="0" err="1"/>
              <a:t>Busse</a:t>
            </a:r>
            <a:r>
              <a:rPr lang="id-ID" sz="2000" dirty="0"/>
              <a:t>, V. (2013). An </a:t>
            </a:r>
            <a:r>
              <a:rPr lang="id-ID" sz="2000" dirty="0" err="1"/>
              <a:t>exploration</a:t>
            </a:r>
            <a:r>
              <a:rPr lang="id-ID" sz="2000" dirty="0"/>
              <a:t> </a:t>
            </a:r>
            <a:r>
              <a:rPr lang="id-ID" sz="2000" dirty="0" err="1"/>
              <a:t>of</a:t>
            </a:r>
            <a:r>
              <a:rPr lang="id-ID" sz="2000" dirty="0"/>
              <a:t> </a:t>
            </a:r>
            <a:r>
              <a:rPr lang="id-ID" sz="2000" dirty="0" err="1"/>
              <a:t>motivation</a:t>
            </a:r>
            <a:r>
              <a:rPr lang="id-ID" sz="2000" dirty="0"/>
              <a:t> </a:t>
            </a:r>
            <a:r>
              <a:rPr lang="id-ID" sz="2000" dirty="0" err="1"/>
              <a:t>and</a:t>
            </a:r>
            <a:r>
              <a:rPr lang="id-ID" sz="2000" dirty="0"/>
              <a:t> </a:t>
            </a:r>
            <a:r>
              <a:rPr lang="id-ID" sz="2000" dirty="0" err="1"/>
              <a:t>self-beliefs</a:t>
            </a:r>
            <a:r>
              <a:rPr lang="id-ID" sz="2000" dirty="0"/>
              <a:t> </a:t>
            </a:r>
            <a:r>
              <a:rPr lang="id-ID" sz="2000" dirty="0" err="1"/>
              <a:t>of</a:t>
            </a:r>
            <a:r>
              <a:rPr lang="id-ID" sz="2000" dirty="0"/>
              <a:t> </a:t>
            </a:r>
            <a:r>
              <a:rPr lang="id-ID" sz="2000" dirty="0" err="1"/>
              <a:t>first-year</a:t>
            </a:r>
            <a:r>
              <a:rPr lang="id-ID" sz="2000" dirty="0"/>
              <a:t> </a:t>
            </a:r>
            <a:r>
              <a:rPr lang="id-ID" sz="2000" dirty="0" err="1"/>
              <a:t>students</a:t>
            </a:r>
            <a:r>
              <a:rPr lang="id-ID" sz="2000" dirty="0"/>
              <a:t> </a:t>
            </a:r>
            <a:r>
              <a:rPr lang="id-ID" sz="2000" dirty="0" err="1"/>
              <a:t>of</a:t>
            </a:r>
            <a:r>
              <a:rPr lang="id-ID" sz="2000" dirty="0"/>
              <a:t> </a:t>
            </a:r>
            <a:r>
              <a:rPr lang="id-ID" sz="2000" dirty="0" err="1"/>
              <a:t>German</a:t>
            </a:r>
            <a:r>
              <a:rPr lang="id-ID" sz="2000" dirty="0"/>
              <a:t>. </a:t>
            </a:r>
            <a:r>
              <a:rPr lang="id-ID" sz="2000" i="1" dirty="0"/>
              <a:t>System, 41</a:t>
            </a:r>
            <a:r>
              <a:rPr lang="id-ID" sz="2000" dirty="0"/>
              <a:t>(2), 379–398. https://doi.org/10.1016/j.system.2013.03.007</a:t>
            </a:r>
          </a:p>
          <a:p>
            <a:r>
              <a:rPr lang="id-ID" sz="2000" dirty="0"/>
              <a:t>Graham, S. (2022). </a:t>
            </a:r>
            <a:r>
              <a:rPr lang="id-ID" sz="2000" dirty="0" err="1"/>
              <a:t>Self-efficacy</a:t>
            </a:r>
            <a:r>
              <a:rPr lang="id-ID" sz="2000" dirty="0"/>
              <a:t> </a:t>
            </a:r>
            <a:r>
              <a:rPr lang="id-ID" sz="2000" dirty="0" err="1"/>
              <a:t>and</a:t>
            </a:r>
            <a:r>
              <a:rPr lang="id-ID" sz="2000" dirty="0"/>
              <a:t> </a:t>
            </a:r>
            <a:r>
              <a:rPr lang="id-ID" sz="2000" dirty="0" err="1"/>
              <a:t>language</a:t>
            </a:r>
            <a:r>
              <a:rPr lang="id-ID" sz="2000" dirty="0"/>
              <a:t> </a:t>
            </a:r>
            <a:r>
              <a:rPr lang="id-ID" sz="2000" dirty="0" err="1"/>
              <a:t>learning</a:t>
            </a:r>
            <a:r>
              <a:rPr lang="id-ID" sz="2000" dirty="0"/>
              <a:t> – </a:t>
            </a:r>
            <a:r>
              <a:rPr lang="id-ID" sz="2000" dirty="0" err="1"/>
              <a:t>what</a:t>
            </a:r>
            <a:r>
              <a:rPr lang="id-ID" sz="2000" dirty="0"/>
              <a:t> </a:t>
            </a:r>
            <a:r>
              <a:rPr lang="id-ID" sz="2000" dirty="0" err="1"/>
              <a:t>it</a:t>
            </a:r>
            <a:r>
              <a:rPr lang="id-ID" sz="2000" dirty="0"/>
              <a:t> </a:t>
            </a:r>
            <a:r>
              <a:rPr lang="id-ID" sz="2000" dirty="0" err="1"/>
              <a:t>is</a:t>
            </a:r>
            <a:r>
              <a:rPr lang="id-ID" sz="2000" dirty="0"/>
              <a:t> </a:t>
            </a:r>
            <a:r>
              <a:rPr lang="id-ID" sz="2000" dirty="0" err="1"/>
              <a:t>and</a:t>
            </a:r>
            <a:r>
              <a:rPr lang="id-ID" sz="2000" dirty="0"/>
              <a:t> </a:t>
            </a:r>
            <a:r>
              <a:rPr lang="id-ID" sz="2000" dirty="0" err="1"/>
              <a:t>what</a:t>
            </a:r>
            <a:r>
              <a:rPr lang="id-ID" sz="2000" dirty="0"/>
              <a:t> </a:t>
            </a:r>
            <a:r>
              <a:rPr lang="id-ID" sz="2000" dirty="0" err="1"/>
              <a:t>it</a:t>
            </a:r>
            <a:r>
              <a:rPr lang="id-ID" sz="2000" dirty="0"/>
              <a:t> </a:t>
            </a:r>
            <a:r>
              <a:rPr lang="id-ID" sz="2000" dirty="0" err="1"/>
              <a:t>isn’t</a:t>
            </a:r>
            <a:r>
              <a:rPr lang="id-ID" sz="2000" dirty="0"/>
              <a:t>. </a:t>
            </a:r>
            <a:r>
              <a:rPr lang="id-ID" sz="2000" i="1" dirty="0" err="1"/>
              <a:t>Language</a:t>
            </a:r>
            <a:r>
              <a:rPr lang="id-ID" sz="2000" i="1" dirty="0"/>
              <a:t> </a:t>
            </a:r>
            <a:r>
              <a:rPr lang="id-ID" sz="2000" i="1" dirty="0" err="1"/>
              <a:t>Learning</a:t>
            </a:r>
            <a:r>
              <a:rPr lang="id-ID" sz="2000" i="1" dirty="0"/>
              <a:t> </a:t>
            </a:r>
            <a:r>
              <a:rPr lang="id-ID" sz="2000" i="1" dirty="0" err="1"/>
              <a:t>Journal</a:t>
            </a:r>
            <a:r>
              <a:rPr lang="id-ID" sz="2000" i="1" dirty="0"/>
              <a:t>, 50</a:t>
            </a:r>
            <a:r>
              <a:rPr lang="id-ID" sz="2000" dirty="0"/>
              <a:t>(2), 186–207. https://doi.org/10.1080/09571736.2022.2045679</a:t>
            </a:r>
          </a:p>
          <a:p>
            <a:r>
              <a:rPr lang="id-ID" sz="2000" dirty="0"/>
              <a:t>Muthmainah, N., Permana, P., &amp; </a:t>
            </a:r>
            <a:r>
              <a:rPr lang="id-ID" sz="2000" dirty="0" err="1"/>
              <a:t>Permatawati</a:t>
            </a:r>
            <a:r>
              <a:rPr lang="id-ID" sz="2000" dirty="0"/>
              <a:t>, I. (2024). Studi kasus pengaruh efikasi diri dan motivasi terhadap prestasi belajar bahasa Jerman di kalangan mahasiswa tahun pertama Prodi Pendidikan Bahasa Jerman FPBS UPI (LA-UPI-PT-15). Universitas Pendidikan Indonesia.</a:t>
            </a:r>
          </a:p>
          <a:p>
            <a:r>
              <a:rPr lang="id-ID" sz="2000" dirty="0"/>
              <a:t>Ryan, R. M., &amp; Deci, E. L. (2000). </a:t>
            </a:r>
            <a:r>
              <a:rPr lang="id-ID" sz="2000" dirty="0" err="1"/>
              <a:t>Intrinsic</a:t>
            </a:r>
            <a:r>
              <a:rPr lang="id-ID" sz="2000" dirty="0"/>
              <a:t> </a:t>
            </a:r>
            <a:r>
              <a:rPr lang="id-ID" sz="2000" dirty="0" err="1"/>
              <a:t>and</a:t>
            </a:r>
            <a:r>
              <a:rPr lang="id-ID" sz="2000" dirty="0"/>
              <a:t> </a:t>
            </a:r>
            <a:r>
              <a:rPr lang="id-ID" sz="2000" dirty="0" err="1"/>
              <a:t>extrinsic</a:t>
            </a:r>
            <a:r>
              <a:rPr lang="id-ID" sz="2000" dirty="0"/>
              <a:t> </a:t>
            </a:r>
            <a:r>
              <a:rPr lang="id-ID" sz="2000" dirty="0" err="1"/>
              <a:t>motivations</a:t>
            </a:r>
            <a:r>
              <a:rPr lang="id-ID" sz="2000" dirty="0"/>
              <a:t>: </a:t>
            </a:r>
            <a:r>
              <a:rPr lang="id-ID" sz="2000" dirty="0" err="1"/>
              <a:t>Classic</a:t>
            </a:r>
            <a:r>
              <a:rPr lang="id-ID" sz="2000" dirty="0"/>
              <a:t> </a:t>
            </a:r>
            <a:r>
              <a:rPr lang="id-ID" sz="2000" dirty="0" err="1"/>
              <a:t>definitions</a:t>
            </a:r>
            <a:r>
              <a:rPr lang="id-ID" sz="2000" dirty="0"/>
              <a:t> </a:t>
            </a:r>
            <a:r>
              <a:rPr lang="id-ID" sz="2000" dirty="0" err="1"/>
              <a:t>and</a:t>
            </a:r>
            <a:r>
              <a:rPr lang="id-ID" sz="2000" dirty="0"/>
              <a:t> </a:t>
            </a:r>
            <a:r>
              <a:rPr lang="id-ID" sz="2000" dirty="0" err="1"/>
              <a:t>new</a:t>
            </a:r>
            <a:r>
              <a:rPr lang="id-ID" sz="2000" dirty="0"/>
              <a:t> </a:t>
            </a:r>
            <a:r>
              <a:rPr lang="id-ID" sz="2000" dirty="0" err="1"/>
              <a:t>directions</a:t>
            </a:r>
            <a:r>
              <a:rPr lang="id-ID" sz="2000" dirty="0"/>
              <a:t>. </a:t>
            </a:r>
            <a:r>
              <a:rPr lang="id-ID" sz="2000" i="1" dirty="0" err="1"/>
              <a:t>Contemporary</a:t>
            </a:r>
            <a:r>
              <a:rPr lang="id-ID" sz="2000" i="1" dirty="0"/>
              <a:t> </a:t>
            </a:r>
            <a:r>
              <a:rPr lang="id-ID" sz="2000" i="1" dirty="0" err="1"/>
              <a:t>Educational</a:t>
            </a:r>
            <a:r>
              <a:rPr lang="id-ID" sz="2000" i="1" dirty="0"/>
              <a:t> </a:t>
            </a:r>
            <a:r>
              <a:rPr lang="id-ID" sz="2000" i="1" dirty="0" err="1"/>
              <a:t>Psychology</a:t>
            </a:r>
            <a:r>
              <a:rPr lang="id-ID" sz="2000" i="1" dirty="0"/>
              <a:t>, 25</a:t>
            </a:r>
            <a:r>
              <a:rPr lang="id-ID" sz="2000" dirty="0"/>
              <a:t>(1), 54–67. https://doi.org/10.1006/ceps.1999.1020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218</TotalTime>
  <Words>727</Words>
  <Application>Microsoft Office PowerPoint</Application>
  <PresentationFormat>Widescreen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Comparing Self-Efficacy and Motivation between First- and Second-Semester Students in Learning German: A Longitudinal Study</vt:lpstr>
      <vt:lpstr>INTRODUCTION</vt:lpstr>
      <vt:lpstr>LITERATURE REVIEW</vt:lpstr>
      <vt:lpstr>METHOD</vt:lpstr>
      <vt:lpstr>FINDING AND DISCUSSION</vt:lpstr>
      <vt:lpstr>FINDING AND DISCUSSION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Pepen Permana</cp:lastModifiedBy>
  <cp:revision>33</cp:revision>
  <dcterms:created xsi:type="dcterms:W3CDTF">2023-04-14T06:04:15Z</dcterms:created>
  <dcterms:modified xsi:type="dcterms:W3CDTF">2025-08-04T08:33:28Z</dcterms:modified>
</cp:coreProperties>
</file>