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9" r:id="rId4"/>
    <p:sldId id="258" r:id="rId5"/>
    <p:sldId id="260" r:id="rId6"/>
    <p:sldId id="261" r:id="rId7"/>
    <p:sldId id="264" r:id="rId8"/>
    <p:sldId id="262"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8" autoAdjust="0"/>
    <p:restoredTop sz="94660"/>
  </p:normalViewPr>
  <p:slideViewPr>
    <p:cSldViewPr snapToGrid="0">
      <p:cViewPr varScale="1">
        <p:scale>
          <a:sx n="89" d="100"/>
          <a:sy n="89" d="100"/>
        </p:scale>
        <p:origin x="46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ABAA28-DA46-42EA-ACFF-278DA77E579D}" type="datetimeFigureOut">
              <a:rPr lang="en-ID" smtClean="0"/>
              <a:t>05/08/2025</a:t>
            </a:fld>
            <a:endParaRPr lang="en-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C56254-029C-4DD0-8802-8710D5610970}" type="slidenum">
              <a:rPr lang="en-ID" smtClean="0"/>
              <a:t>‹#›</a:t>
            </a:fld>
            <a:endParaRPr lang="en-ID"/>
          </a:p>
        </p:txBody>
      </p:sp>
    </p:spTree>
    <p:extLst>
      <p:ext uri="{BB962C8B-B14F-4D97-AF65-F5344CB8AC3E}">
        <p14:creationId xmlns:p14="http://schemas.microsoft.com/office/powerpoint/2010/main" val="1246300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p:spPr>
        <p:txBody>
          <a:bodyPr anchor="b"/>
          <a:lstStyle>
            <a:lvl1pPr algn="ctr">
              <a:defRPr sz="6000" b="1" cap="none" spc="50">
                <a:ln w="9525" cmpd="sng">
                  <a:solidFill>
                    <a:srgbClr val="002060"/>
                  </a:solidFill>
                  <a:prstDash val="solid"/>
                </a:ln>
                <a:solidFill>
                  <a:srgbClr val="70AD47">
                    <a:tint val="1000"/>
                  </a:srgbClr>
                </a:solidFill>
                <a:effectLst>
                  <a:glow rad="38100">
                    <a:schemeClr val="accent1">
                      <a:alpha val="40000"/>
                    </a:schemeClr>
                  </a:glow>
                </a:effectLst>
                <a:latin typeface="Franklin Gothic Demi Cond" panose="020B0706030402020204" pitchFamily="34" charset="0"/>
              </a:defRPr>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bg1">
                    <a:lumMod val="95000"/>
                  </a:schemeClr>
                </a:solidFill>
                <a:latin typeface="Franklin Gothic Medium Cond" panose="020B0606030402020204" pitchFamily="34"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B9278C43-7C78-4843-9DB0-26079ABFD95C}" type="datetimeFigureOut">
              <a:rPr lang="en-US" smtClean="0"/>
              <a:t>8/5/2025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2935066998"/>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a:t>Click to edit Master title style</a:t>
            </a:r>
          </a:p>
        </p:txBody>
      </p:sp>
      <p:sp>
        <p:nvSpPr>
          <p:cNvPr id="3" name="Vertical Text Placeholder 2"/>
          <p:cNvSpPr>
            <a:spLocks noGrp="1"/>
          </p:cNvSpPr>
          <p:nvPr>
            <p:ph type="body" orient="vert" idx="1"/>
          </p:nvPr>
        </p:nvSpPr>
        <p:spPr>
          <a:solidFill>
            <a:srgbClr val="FFFFFF">
              <a:alpha val="50196"/>
            </a:srgbClr>
          </a:solidFill>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9278C43-7C78-4843-9DB0-26079ABFD95C}" type="datetimeFigureOut">
              <a:rPr lang="en-US" smtClean="0"/>
              <a:t>8/5/2025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703471524"/>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85003"/>
            <a:ext cx="2628899" cy="5391959"/>
          </a:xfrm>
        </p:spPr>
        <p:txBody>
          <a:bodyPr vert="eaVert"/>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838200" y="785003"/>
            <a:ext cx="7772399" cy="5391959"/>
          </a:xfrm>
          <a:solidFill>
            <a:srgbClr val="FFFFFF">
              <a:alpha val="50196"/>
            </a:srgbClr>
          </a:solidFill>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9278C43-7C78-4843-9DB0-26079ABFD95C}" type="datetimeFigureOut">
              <a:rPr lang="en-US" smtClean="0"/>
              <a:t>8/5/2025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2643303837"/>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Content Placeholder 2"/>
          <p:cNvSpPr>
            <a:spLocks noGrp="1"/>
          </p:cNvSpPr>
          <p:nvPr>
            <p:ph idx="1"/>
          </p:nvPr>
        </p:nvSpPr>
        <p:spPr>
          <a:solidFill>
            <a:srgbClr val="FFFFFF">
              <a:alpha val="50196"/>
            </a:srgbClr>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9278C43-7C78-4843-9DB0-26079ABFD95C}" type="datetimeFigureOut">
              <a:rPr lang="en-US" smtClean="0"/>
              <a:t>8/5/2025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241628093"/>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lgn="ctr">
              <a:defRPr sz="6000"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lgn="ctr">
              <a:buNone/>
              <a:defRPr sz="2400">
                <a:solidFill>
                  <a:schemeClr val="bg1"/>
                </a:solidFill>
                <a:latin typeface="Franklin Gothic Medium Cond" panose="020B0606030402020204"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9278C43-7C78-4843-9DB0-26079ABFD95C}" type="datetimeFigureOut">
              <a:rPr lang="en-US" smtClean="0"/>
              <a:t>8/5/2025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2417565347"/>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Content Placeholder 2"/>
          <p:cNvSpPr>
            <a:spLocks noGrp="1"/>
          </p:cNvSpPr>
          <p:nvPr>
            <p:ph sz="half" idx="1"/>
          </p:nvPr>
        </p:nvSpPr>
        <p:spPr>
          <a:xfrm>
            <a:off x="838200" y="1825625"/>
            <a:ext cx="5181600" cy="4351338"/>
          </a:xfrm>
          <a:solidFill>
            <a:srgbClr val="FFFFFF">
              <a:alpha val="50196"/>
            </a:srgbClr>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a:solidFill>
            <a:srgbClr val="FFFFFF">
              <a:alpha val="50196"/>
            </a:srgbClr>
          </a:solidFill>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9278C43-7C78-4843-9DB0-26079ABFD95C}" type="datetimeFigureOut">
              <a:rPr lang="en-US" smtClean="0"/>
              <a:t>8/5/2025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29928696"/>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solidFill>
                  <a:schemeClr val="bg1"/>
                </a:solidFill>
                <a:latin typeface="Franklin Gothic Medium Cond" panose="020B0606030402020204" pitchFamily="34" charset="0"/>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9" y="2505075"/>
            <a:ext cx="5157787" cy="3684588"/>
          </a:xfrm>
          <a:solidFill>
            <a:srgbClr val="FFFFFF">
              <a:alpha val="50196"/>
            </a:srgbClr>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solidFill>
                  <a:schemeClr val="bg1"/>
                </a:solidFill>
                <a:latin typeface="Franklin Gothic Medium Cond" panose="020B0606030402020204" pitchFamily="34" charset="0"/>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a:solidFill>
            <a:srgbClr val="FFFFFF">
              <a:alpha val="50196"/>
            </a:srgbClr>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B9278C43-7C78-4843-9DB0-26079ABFD95C}" type="datetimeFigureOut">
              <a:rPr lang="en-US" smtClean="0"/>
              <a:t>8/5/2025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2675268220"/>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Date Placeholder 2"/>
          <p:cNvSpPr>
            <a:spLocks noGrp="1"/>
          </p:cNvSpPr>
          <p:nvPr>
            <p:ph type="dt" sz="half" idx="10"/>
          </p:nvPr>
        </p:nvSpPr>
        <p:spPr/>
        <p:txBody>
          <a:bodyPr/>
          <a:lstStyle/>
          <a:p>
            <a:fld id="{B9278C43-7C78-4843-9DB0-26079ABFD95C}" type="datetimeFigureOut">
              <a:rPr lang="en-US" smtClean="0"/>
              <a:t>8/5/2025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364474390"/>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278C43-7C78-4843-9DB0-26079ABFD95C}" type="datetimeFigureOut">
              <a:rPr lang="en-US" smtClean="0"/>
              <a:t>8/5/2025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750322247"/>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Content Placeholder 2"/>
          <p:cNvSpPr>
            <a:spLocks noGrp="1"/>
          </p:cNvSpPr>
          <p:nvPr>
            <p:ph idx="1"/>
          </p:nvPr>
        </p:nvSpPr>
        <p:spPr>
          <a:xfrm>
            <a:off x="5183188" y="987427"/>
            <a:ext cx="6172200" cy="4873625"/>
          </a:xfrm>
          <a:solidFill>
            <a:srgbClr val="FFFFFF">
              <a:alpha val="50196"/>
            </a:srgbClr>
          </a:solidFill>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bg1"/>
                </a:solidFill>
                <a:latin typeface="Franklin Gothic Medium Cond" panose="020B0606030402020204" pitchFamily="34" charset="0"/>
              </a:defRPr>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9278C43-7C78-4843-9DB0-26079ABFD95C}" type="datetimeFigureOut">
              <a:rPr lang="en-US" smtClean="0"/>
              <a:t>8/5/2025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4179384765"/>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bg1"/>
                </a:solidFill>
                <a:latin typeface="Franklin Gothic Medium Cond" panose="020B0606030402020204" pitchFamily="34" charset="0"/>
              </a:defRPr>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9278C43-7C78-4843-9DB0-26079ABFD95C}" type="datetimeFigureOut">
              <a:rPr lang="en-US" smtClean="0"/>
              <a:t>8/5/2025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426204985"/>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278C43-7C78-4843-9DB0-26079ABFD95C}" type="datetimeFigureOut">
              <a:rPr lang="en-US" smtClean="0"/>
              <a:t>8/5/2025</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1D7BE7-220C-4592-A6F3-146279601EDE}" type="slidenum">
              <a:rPr lang="en-US" smtClean="0"/>
              <a:t>‹#›</a:t>
            </a:fld>
            <a:endParaRPr lang="en-US"/>
          </a:p>
        </p:txBody>
      </p:sp>
    </p:spTree>
    <p:extLst>
      <p:ext uri="{BB962C8B-B14F-4D97-AF65-F5344CB8AC3E}">
        <p14:creationId xmlns:p14="http://schemas.microsoft.com/office/powerpoint/2010/main" val="30954319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078301" y="1106465"/>
            <a:ext cx="9730597" cy="2669875"/>
          </a:xfrm>
        </p:spPr>
        <p:txBody>
          <a:bodyPr>
            <a:noAutofit/>
          </a:bodyPr>
          <a:lstStyle/>
          <a:p>
            <a:r>
              <a:rPr lang="en-US" sz="4800" dirty="0">
                <a:effectLst/>
              </a:rPr>
              <a:t>Strengthening Productive German Language Skills through Writing and Speaking Training for A2 Exam Preparation in Yogyakarta</a:t>
            </a:r>
          </a:p>
        </p:txBody>
      </p:sp>
      <p:sp>
        <p:nvSpPr>
          <p:cNvPr id="6" name="Subtitle 5"/>
          <p:cNvSpPr>
            <a:spLocks noGrp="1"/>
          </p:cNvSpPr>
          <p:nvPr>
            <p:ph type="subTitle" idx="1"/>
          </p:nvPr>
        </p:nvSpPr>
        <p:spPr>
          <a:xfrm>
            <a:off x="3400074" y="4755207"/>
            <a:ext cx="5391850" cy="802098"/>
          </a:xfrm>
        </p:spPr>
        <p:txBody>
          <a:bodyPr>
            <a:normAutofit/>
          </a:bodyPr>
          <a:lstStyle/>
          <a:p>
            <a:pPr>
              <a:lnSpc>
                <a:spcPct val="100000"/>
              </a:lnSpc>
              <a:defRPr sz="1800"/>
            </a:pPr>
            <a:r>
              <a:rPr lang="en-US" sz="2000" dirty="0"/>
              <a:t>Novia Anjani Dewi, Amir</a:t>
            </a:r>
            <a:br>
              <a:rPr sz="2000" dirty="0"/>
            </a:br>
            <a:r>
              <a:rPr sz="2000" dirty="0"/>
              <a:t>Department of German Language Education, UPI</a:t>
            </a:r>
          </a:p>
        </p:txBody>
      </p:sp>
      <p:sp>
        <p:nvSpPr>
          <p:cNvPr id="7" name="Title 4"/>
          <p:cNvSpPr txBox="1">
            <a:spLocks/>
          </p:cNvSpPr>
          <p:nvPr/>
        </p:nvSpPr>
        <p:spPr>
          <a:xfrm>
            <a:off x="4748659" y="4149305"/>
            <a:ext cx="2694681" cy="388189"/>
          </a:xfrm>
          <a:prstGeom prst="rect">
            <a:avLst/>
          </a:prstGeom>
          <a:solidFill>
            <a:srgbClr val="7030A0"/>
          </a:solidFill>
          <a:ln w="19050">
            <a:solidFill>
              <a:schemeClr val="bg1"/>
            </a:solidFill>
          </a:ln>
          <a:effectLst>
            <a:outerShdw blurRad="50800" dist="38100" dir="2700000" algn="tl" rotWithShape="0">
              <a:prstClr val="black">
                <a:alpha val="40000"/>
              </a:prstClr>
            </a:outerShdw>
          </a:effectLst>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i-FI" sz="2000" dirty="0">
                <a:solidFill>
                  <a:schemeClr val="bg1"/>
                </a:solidFill>
                <a:latin typeface="Franklin Gothic Demi Cond" panose="020B0706030402020204" pitchFamily="34" charset="0"/>
                <a:cs typeface="Times New Roman" panose="02020603050405020304" pitchFamily="18" charset="0"/>
              </a:rPr>
              <a:t>No. Abstract: ABS-25190</a:t>
            </a:r>
            <a:endParaRPr lang="en-US" sz="2000" dirty="0">
              <a:solidFill>
                <a:schemeClr val="bg1"/>
              </a:solidFill>
              <a:latin typeface="Franklin Gothic Demi Cond" panose="020B0706030402020204" pitchFamily="34" charset="0"/>
              <a:cs typeface="Times New Roman" panose="02020603050405020304" pitchFamily="18" charset="0"/>
            </a:endParaRPr>
          </a:p>
        </p:txBody>
      </p:sp>
    </p:spTree>
    <p:extLst>
      <p:ext uri="{BB962C8B-B14F-4D97-AF65-F5344CB8AC3E}">
        <p14:creationId xmlns:p14="http://schemas.microsoft.com/office/powerpoint/2010/main" val="346991933"/>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t>INTRODUCTION</a:t>
            </a:r>
          </a:p>
        </p:txBody>
      </p:sp>
      <p:sp>
        <p:nvSpPr>
          <p:cNvPr id="5" name="Content Placeholder 4"/>
          <p:cNvSpPr>
            <a:spLocks noGrp="1"/>
          </p:cNvSpPr>
          <p:nvPr>
            <p:ph idx="1"/>
          </p:nvPr>
        </p:nvSpPr>
        <p:spPr>
          <a:xfrm>
            <a:off x="708979" y="1376652"/>
            <a:ext cx="10755528" cy="4739476"/>
          </a:xfrm>
        </p:spPr>
        <p:txBody>
          <a:bodyPr>
            <a:normAutofit lnSpcReduction="10000"/>
          </a:bodyPr>
          <a:lstStyle/>
          <a:p>
            <a:pPr marL="0" indent="0">
              <a:buNone/>
            </a:pPr>
            <a:r>
              <a:rPr lang="en-US" b="1" dirty="0"/>
              <a:t>Background</a:t>
            </a:r>
          </a:p>
          <a:p>
            <a:pPr marL="0" indent="0" algn="just">
              <a:buNone/>
            </a:pPr>
            <a:r>
              <a:rPr lang="en-US" dirty="0"/>
              <a:t>Productive language skills, writing and speaking, are essential components of the A2-level German language exam. However, many high school students lack sufficient training in these areas. This community engagement program offers structured and practical support to strengthen students' productive skills using simujerman.com.</a:t>
            </a:r>
          </a:p>
          <a:p>
            <a:pPr marL="0" indent="0">
              <a:buNone/>
            </a:pPr>
            <a:endParaRPr lang="en-US" b="1" dirty="0"/>
          </a:p>
          <a:p>
            <a:pPr marL="0" indent="0">
              <a:buNone/>
            </a:pPr>
            <a:r>
              <a:rPr lang="en-US" b="1" dirty="0"/>
              <a:t>Goal</a:t>
            </a:r>
          </a:p>
          <a:p>
            <a:pPr marL="0" indent="0" algn="just">
              <a:buNone/>
            </a:pPr>
            <a:r>
              <a:rPr lang="en-US" dirty="0"/>
              <a:t>To help students become more confident and competent in expressing ideas both in writing and orally, in accordance with CEFR A2 exam standards.</a:t>
            </a:r>
          </a:p>
        </p:txBody>
      </p:sp>
    </p:spTree>
    <p:extLst>
      <p:ext uri="{BB962C8B-B14F-4D97-AF65-F5344CB8AC3E}">
        <p14:creationId xmlns:p14="http://schemas.microsoft.com/office/powerpoint/2010/main" val="2950692155"/>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t>LITERATURE REVIEW</a:t>
            </a:r>
          </a:p>
        </p:txBody>
      </p:sp>
      <p:sp>
        <p:nvSpPr>
          <p:cNvPr id="5" name="Content Placeholder 4"/>
          <p:cNvSpPr>
            <a:spLocks noGrp="1"/>
          </p:cNvSpPr>
          <p:nvPr>
            <p:ph idx="1"/>
          </p:nvPr>
        </p:nvSpPr>
        <p:spPr>
          <a:xfrm>
            <a:off x="734858" y="1411209"/>
            <a:ext cx="10660635" cy="4480633"/>
          </a:xfrm>
        </p:spPr>
        <p:txBody>
          <a:bodyPr>
            <a:normAutofit lnSpcReduction="10000"/>
          </a:bodyPr>
          <a:lstStyle/>
          <a:p>
            <a:pPr algn="just"/>
            <a:r>
              <a:rPr lang="en-US" dirty="0"/>
              <a:t>An LMS is a digital tool used to manage and organize teaching and learning activities effectively (Ellis, 2009).</a:t>
            </a:r>
          </a:p>
          <a:p>
            <a:pPr algn="just"/>
            <a:r>
              <a:rPr lang="en-US" dirty="0"/>
              <a:t>Sahin-Kizil (2014) found that language learners showed positive attitudes toward using Moodle in their learning process.</a:t>
            </a:r>
          </a:p>
          <a:p>
            <a:pPr algn="just"/>
            <a:r>
              <a:rPr lang="en-US" dirty="0"/>
              <a:t>Prior research has demonstrated that LMS platforms can enhance vocabulary learning (Permatawati, 2017), grammar understanding (Permana, 2013), and especially writing skills (Permana, 2012).</a:t>
            </a:r>
          </a:p>
          <a:p>
            <a:pPr marL="0" indent="0">
              <a:buNone/>
            </a:pPr>
            <a:endParaRPr lang="en-US" dirty="0"/>
          </a:p>
          <a:p>
            <a:pPr marL="0" indent="0" algn="just">
              <a:buNone/>
            </a:pPr>
            <a:r>
              <a:rPr lang="en-US" dirty="0"/>
              <a:t>With tools like simujerman.com, built on Moodle, learners can also engage in guided practice and self-paced writing and speaking activities, making LMS a valuable tool for developing productive skills in German.</a:t>
            </a:r>
          </a:p>
        </p:txBody>
      </p:sp>
    </p:spTree>
    <p:extLst>
      <p:ext uri="{BB962C8B-B14F-4D97-AF65-F5344CB8AC3E}">
        <p14:creationId xmlns:p14="http://schemas.microsoft.com/office/powerpoint/2010/main" val="2324887373"/>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t>METHOD</a:t>
            </a:r>
          </a:p>
        </p:txBody>
      </p:sp>
      <p:sp>
        <p:nvSpPr>
          <p:cNvPr id="5" name="Content Placeholder 4"/>
          <p:cNvSpPr>
            <a:spLocks noGrp="1"/>
          </p:cNvSpPr>
          <p:nvPr>
            <p:ph idx="1"/>
          </p:nvPr>
        </p:nvSpPr>
        <p:spPr>
          <a:xfrm>
            <a:off x="734858" y="1376652"/>
            <a:ext cx="10360325" cy="4351339"/>
          </a:xfrm>
        </p:spPr>
        <p:txBody>
          <a:bodyPr>
            <a:normAutofit/>
          </a:bodyPr>
          <a:lstStyle/>
          <a:p>
            <a:pPr marL="0" indent="0">
              <a:buNone/>
            </a:pPr>
            <a:r>
              <a:rPr lang="en-ID" b="1" dirty="0"/>
              <a:t>Participants</a:t>
            </a:r>
          </a:p>
          <a:p>
            <a:pPr marL="0" indent="0">
              <a:buNone/>
            </a:pPr>
            <a:r>
              <a:rPr lang="en-ID" dirty="0"/>
              <a:t>31 high school students from SMAN 3, SMAN 7, SMA </a:t>
            </a:r>
            <a:r>
              <a:rPr lang="en-ID" dirty="0" err="1"/>
              <a:t>Kolese</a:t>
            </a:r>
            <a:r>
              <a:rPr lang="en-ID" dirty="0"/>
              <a:t> De Britto, and SMA Islam Al Azhar 9 in Yogyakarta.</a:t>
            </a:r>
          </a:p>
          <a:p>
            <a:pPr marL="0" indent="0">
              <a:buNone/>
            </a:pPr>
            <a:r>
              <a:rPr lang="en-ID" b="1" dirty="0"/>
              <a:t>Implementation Stages</a:t>
            </a:r>
            <a:endParaRPr lang="en-ID" dirty="0"/>
          </a:p>
          <a:p>
            <a:r>
              <a:rPr lang="en-ID" dirty="0"/>
              <a:t>Socialization &amp; onboarding via simujerman.com</a:t>
            </a:r>
          </a:p>
          <a:p>
            <a:r>
              <a:rPr lang="en-ID" dirty="0"/>
              <a:t>Online training: Students completed Simulation 1 for writing.</a:t>
            </a:r>
          </a:p>
          <a:p>
            <a:r>
              <a:rPr lang="en-ID" dirty="0"/>
              <a:t>Speaking module: Under development (tool selection in progress).</a:t>
            </a:r>
          </a:p>
          <a:p>
            <a:r>
              <a:rPr lang="en-ID" dirty="0"/>
              <a:t>Offline final session at SMAN 3 Yogyakarta on August 15, 2025</a:t>
            </a:r>
          </a:p>
        </p:txBody>
      </p:sp>
    </p:spTree>
    <p:extLst>
      <p:ext uri="{BB962C8B-B14F-4D97-AF65-F5344CB8AC3E}">
        <p14:creationId xmlns:p14="http://schemas.microsoft.com/office/powerpoint/2010/main" val="915989542"/>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t>FINDINGS AND DISCUSSION</a:t>
            </a:r>
          </a:p>
        </p:txBody>
      </p:sp>
      <p:sp>
        <p:nvSpPr>
          <p:cNvPr id="5" name="Content Placeholder 4"/>
          <p:cNvSpPr>
            <a:spLocks noGrp="1"/>
          </p:cNvSpPr>
          <p:nvPr>
            <p:ph idx="1"/>
          </p:nvPr>
        </p:nvSpPr>
        <p:spPr>
          <a:xfrm>
            <a:off x="726231" y="1376653"/>
            <a:ext cx="10772779" cy="3945846"/>
          </a:xfrm>
        </p:spPr>
        <p:txBody>
          <a:bodyPr>
            <a:normAutofit/>
          </a:bodyPr>
          <a:lstStyle/>
          <a:p>
            <a:pPr marL="0" indent="0">
              <a:buNone/>
            </a:pPr>
            <a:r>
              <a:rPr lang="en-US" b="1" dirty="0"/>
              <a:t>Progress Overview</a:t>
            </a:r>
          </a:p>
          <a:p>
            <a:r>
              <a:rPr lang="en-US" dirty="0"/>
              <a:t>Students successfully joined the platform and completed Writing Simulation 1.</a:t>
            </a:r>
          </a:p>
          <a:p>
            <a:r>
              <a:rPr lang="en-US" dirty="0"/>
              <a:t>Speaking component is still under development due to technical limitations.</a:t>
            </a:r>
          </a:p>
          <a:p>
            <a:r>
              <a:rPr lang="en-US" dirty="0"/>
              <a:t>Students showed enthusiasm and willingness to engage with the tasks.</a:t>
            </a:r>
            <a:endParaRPr lang="en-US" b="1" dirty="0"/>
          </a:p>
          <a:p>
            <a:pPr marL="0" indent="0">
              <a:buNone/>
            </a:pPr>
            <a:r>
              <a:rPr lang="en-US" b="1" dirty="0"/>
              <a:t>Technical Challenges</a:t>
            </a:r>
          </a:p>
          <a:p>
            <a:r>
              <a:rPr lang="en-US" dirty="0"/>
              <a:t>Difficulties in integrating a reliable speaking task tool in the LMS.</a:t>
            </a:r>
          </a:p>
        </p:txBody>
      </p:sp>
    </p:spTree>
    <p:extLst>
      <p:ext uri="{BB962C8B-B14F-4D97-AF65-F5344CB8AC3E}">
        <p14:creationId xmlns:p14="http://schemas.microsoft.com/office/powerpoint/2010/main" val="599952679"/>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t>FINDINGS AND DISCUSSION</a:t>
            </a:r>
          </a:p>
        </p:txBody>
      </p:sp>
      <p:sp>
        <p:nvSpPr>
          <p:cNvPr id="5" name="Content Placeholder 4"/>
          <p:cNvSpPr>
            <a:spLocks noGrp="1"/>
          </p:cNvSpPr>
          <p:nvPr>
            <p:ph idx="1"/>
          </p:nvPr>
        </p:nvSpPr>
        <p:spPr>
          <a:xfrm>
            <a:off x="743484" y="1376703"/>
            <a:ext cx="10634757" cy="4351339"/>
          </a:xfrm>
        </p:spPr>
        <p:txBody>
          <a:bodyPr>
            <a:normAutofit fontScale="85000" lnSpcReduction="10000"/>
          </a:bodyPr>
          <a:lstStyle/>
          <a:p>
            <a:pPr marL="0" indent="0">
              <a:buNone/>
            </a:pPr>
            <a:r>
              <a:rPr lang="en-US" b="1" dirty="0"/>
              <a:t>Strengths of the Program</a:t>
            </a:r>
          </a:p>
          <a:p>
            <a:r>
              <a:rPr lang="en-US" dirty="0"/>
              <a:t>Platform is user-friendly and accessible.</a:t>
            </a:r>
          </a:p>
          <a:p>
            <a:r>
              <a:rPr lang="en-US" dirty="0"/>
              <a:t>Real exam-like tasks increase students’ test awareness.</a:t>
            </a:r>
          </a:p>
          <a:p>
            <a:pPr marL="0" indent="0">
              <a:buNone/>
            </a:pPr>
            <a:r>
              <a:rPr lang="en-US" b="1" dirty="0"/>
              <a:t>Future Directions</a:t>
            </a:r>
          </a:p>
          <a:p>
            <a:r>
              <a:rPr lang="en-US" dirty="0"/>
              <a:t>Complete 3 additional writing simulations.</a:t>
            </a:r>
          </a:p>
          <a:p>
            <a:r>
              <a:rPr lang="en-US" dirty="0"/>
              <a:t>Finalize and pilot the speaking module (target: August 2025).</a:t>
            </a:r>
          </a:p>
          <a:p>
            <a:r>
              <a:rPr lang="en-US" dirty="0"/>
              <a:t>Conduct live feedback &amp; Q&amp;A session to consolidate learning.</a:t>
            </a:r>
          </a:p>
          <a:p>
            <a:pPr marL="0" indent="0">
              <a:buNone/>
            </a:pPr>
            <a:r>
              <a:rPr lang="en-US" b="1" dirty="0"/>
              <a:t>Impact Potential</a:t>
            </a:r>
          </a:p>
          <a:p>
            <a:r>
              <a:rPr lang="en-US" dirty="0"/>
              <a:t>Students will gain comprehensive preparation for both writing and speaking tasks.</a:t>
            </a:r>
          </a:p>
          <a:p>
            <a:r>
              <a:rPr lang="en-US" dirty="0"/>
              <a:t>Sustainable model for productive skill training using digital and blended methods.</a:t>
            </a:r>
          </a:p>
        </p:txBody>
      </p:sp>
    </p:spTree>
    <p:extLst>
      <p:ext uri="{BB962C8B-B14F-4D97-AF65-F5344CB8AC3E}">
        <p14:creationId xmlns:p14="http://schemas.microsoft.com/office/powerpoint/2010/main" val="2965204266"/>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CONCLUSION</a:t>
            </a:r>
          </a:p>
        </p:txBody>
      </p:sp>
      <p:sp>
        <p:nvSpPr>
          <p:cNvPr id="5" name="Content Placeholder 4"/>
          <p:cNvSpPr>
            <a:spLocks noGrp="1"/>
          </p:cNvSpPr>
          <p:nvPr>
            <p:ph idx="1"/>
          </p:nvPr>
        </p:nvSpPr>
        <p:spPr>
          <a:xfrm>
            <a:off x="760737" y="1376653"/>
            <a:ext cx="10608877" cy="2052348"/>
          </a:xfrm>
        </p:spPr>
        <p:txBody>
          <a:bodyPr>
            <a:normAutofit/>
          </a:bodyPr>
          <a:lstStyle/>
          <a:p>
            <a:pPr marL="0" indent="0" algn="just">
              <a:buNone/>
            </a:pPr>
            <a:r>
              <a:rPr lang="en-US" dirty="0"/>
              <a:t>At the halfway point, the program shows promising engagement from students, especially in writing training. While the speaking module still needs refinement, the integrated model supports productive skill development for A2 readiness. Final evaluation in August will provide deeper insights into learning outcomes.</a:t>
            </a:r>
          </a:p>
        </p:txBody>
      </p:sp>
    </p:spTree>
    <p:extLst>
      <p:ext uri="{BB962C8B-B14F-4D97-AF65-F5344CB8AC3E}">
        <p14:creationId xmlns:p14="http://schemas.microsoft.com/office/powerpoint/2010/main" val="2233390282"/>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REFERENCES</a:t>
            </a:r>
          </a:p>
        </p:txBody>
      </p:sp>
      <p:sp>
        <p:nvSpPr>
          <p:cNvPr id="5" name="Content Placeholder 4"/>
          <p:cNvSpPr>
            <a:spLocks noGrp="1"/>
          </p:cNvSpPr>
          <p:nvPr>
            <p:ph idx="1"/>
          </p:nvPr>
        </p:nvSpPr>
        <p:spPr>
          <a:xfrm>
            <a:off x="743485" y="1376652"/>
            <a:ext cx="10669262" cy="4351339"/>
          </a:xfrm>
        </p:spPr>
        <p:txBody>
          <a:bodyPr>
            <a:normAutofit fontScale="92500" lnSpcReduction="20000"/>
          </a:bodyPr>
          <a:lstStyle/>
          <a:p>
            <a:pPr algn="just"/>
            <a:r>
              <a:rPr lang="en-ID" dirty="0"/>
              <a:t>Ellis, R. (2009). A Field Guide to Learning Management Systems. Learning Circuit.</a:t>
            </a:r>
          </a:p>
          <a:p>
            <a:pPr algn="just"/>
            <a:r>
              <a:rPr lang="en-ID" dirty="0" err="1"/>
              <a:t>Permana</a:t>
            </a:r>
            <a:r>
              <a:rPr lang="en-ID" dirty="0"/>
              <a:t>, P. (2012). </a:t>
            </a:r>
            <a:r>
              <a:rPr lang="en-ID" dirty="0" err="1"/>
              <a:t>Efektivitas</a:t>
            </a:r>
            <a:r>
              <a:rPr lang="en-ID" dirty="0"/>
              <a:t> </a:t>
            </a:r>
            <a:r>
              <a:rPr lang="en-ID" dirty="0" err="1"/>
              <a:t>Aplikasi</a:t>
            </a:r>
            <a:r>
              <a:rPr lang="en-ID" dirty="0"/>
              <a:t> Learning Management System (LMS) </a:t>
            </a:r>
            <a:r>
              <a:rPr lang="en-ID" dirty="0" err="1"/>
              <a:t>dalam</a:t>
            </a:r>
            <a:r>
              <a:rPr lang="en-ID" dirty="0"/>
              <a:t> </a:t>
            </a:r>
            <a:r>
              <a:rPr lang="en-ID" dirty="0" err="1"/>
              <a:t>Meningkatkan</a:t>
            </a:r>
            <a:r>
              <a:rPr lang="en-ID" dirty="0"/>
              <a:t> </a:t>
            </a:r>
            <a:r>
              <a:rPr lang="en-ID" dirty="0" err="1"/>
              <a:t>Kemampuan</a:t>
            </a:r>
            <a:r>
              <a:rPr lang="en-ID" dirty="0"/>
              <a:t> </a:t>
            </a:r>
            <a:r>
              <a:rPr lang="en-ID" dirty="0" err="1"/>
              <a:t>Menulis</a:t>
            </a:r>
            <a:r>
              <a:rPr lang="en-ID" dirty="0"/>
              <a:t> </a:t>
            </a:r>
            <a:r>
              <a:rPr lang="en-ID" dirty="0" err="1"/>
              <a:t>Mahasiswa</a:t>
            </a:r>
            <a:r>
              <a:rPr lang="en-ID" dirty="0"/>
              <a:t> Bahasa Jerman. </a:t>
            </a:r>
            <a:r>
              <a:rPr lang="en-ID" dirty="0" err="1"/>
              <a:t>Penelitian</a:t>
            </a:r>
            <a:r>
              <a:rPr lang="en-ID" dirty="0"/>
              <a:t> </a:t>
            </a:r>
            <a:r>
              <a:rPr lang="en-ID" dirty="0" err="1"/>
              <a:t>Pembinaan</a:t>
            </a:r>
            <a:r>
              <a:rPr lang="en-ID" dirty="0"/>
              <a:t> Dosen Muda UPI Bandung: </a:t>
            </a:r>
            <a:r>
              <a:rPr lang="en-ID" dirty="0" err="1"/>
              <a:t>tidak</a:t>
            </a:r>
            <a:r>
              <a:rPr lang="en-ID" dirty="0"/>
              <a:t> </a:t>
            </a:r>
            <a:r>
              <a:rPr lang="en-ID" dirty="0" err="1"/>
              <a:t>diterbitkan</a:t>
            </a:r>
            <a:r>
              <a:rPr lang="en-ID" dirty="0"/>
              <a:t>. </a:t>
            </a:r>
          </a:p>
          <a:p>
            <a:pPr algn="just"/>
            <a:r>
              <a:rPr lang="en-ID" dirty="0" err="1"/>
              <a:t>Permana</a:t>
            </a:r>
            <a:r>
              <a:rPr lang="en-ID" dirty="0"/>
              <a:t>, P. (2013). </a:t>
            </a:r>
            <a:r>
              <a:rPr lang="en-ID" dirty="0" err="1"/>
              <a:t>Efektivitas</a:t>
            </a:r>
            <a:r>
              <a:rPr lang="en-ID" dirty="0"/>
              <a:t> </a:t>
            </a:r>
            <a:r>
              <a:rPr lang="en-ID" dirty="0" err="1"/>
              <a:t>Aplikasi</a:t>
            </a:r>
            <a:r>
              <a:rPr lang="en-ID" dirty="0"/>
              <a:t> Learning Management System (LMS) </a:t>
            </a:r>
            <a:r>
              <a:rPr lang="en-ID" dirty="0" err="1"/>
              <a:t>dalam</a:t>
            </a:r>
            <a:r>
              <a:rPr lang="en-ID" dirty="0"/>
              <a:t> </a:t>
            </a:r>
            <a:r>
              <a:rPr lang="en-ID" dirty="0" err="1"/>
              <a:t>Meningkatkan</a:t>
            </a:r>
            <a:r>
              <a:rPr lang="en-ID" dirty="0"/>
              <a:t> </a:t>
            </a:r>
            <a:r>
              <a:rPr lang="en-ID" dirty="0" err="1"/>
              <a:t>Penguasaan</a:t>
            </a:r>
            <a:r>
              <a:rPr lang="en-ID" dirty="0"/>
              <a:t> Grammatik </a:t>
            </a:r>
            <a:r>
              <a:rPr lang="en-ID" dirty="0" err="1"/>
              <a:t>Mahasiswa</a:t>
            </a:r>
            <a:r>
              <a:rPr lang="en-ID" dirty="0"/>
              <a:t> Bahasa Jerman. </a:t>
            </a:r>
            <a:r>
              <a:rPr lang="en-ID" dirty="0" err="1"/>
              <a:t>Penelitian</a:t>
            </a:r>
            <a:r>
              <a:rPr lang="en-ID" dirty="0"/>
              <a:t> </a:t>
            </a:r>
            <a:r>
              <a:rPr lang="en-ID" dirty="0" err="1"/>
              <a:t>Pembinaan</a:t>
            </a:r>
            <a:r>
              <a:rPr lang="en-ID" dirty="0"/>
              <a:t> Dosen Muda UPI Bandung: </a:t>
            </a:r>
            <a:r>
              <a:rPr lang="en-ID" dirty="0" err="1"/>
              <a:t>tidak</a:t>
            </a:r>
            <a:r>
              <a:rPr lang="en-ID" dirty="0"/>
              <a:t> </a:t>
            </a:r>
            <a:r>
              <a:rPr lang="en-ID" dirty="0" err="1"/>
              <a:t>diterbitkan</a:t>
            </a:r>
            <a:r>
              <a:rPr lang="en-ID" dirty="0"/>
              <a:t>.</a:t>
            </a:r>
          </a:p>
          <a:p>
            <a:pPr algn="just"/>
            <a:r>
              <a:rPr lang="en-ID" dirty="0" err="1"/>
              <a:t>Permatawati</a:t>
            </a:r>
            <a:r>
              <a:rPr lang="en-ID" dirty="0"/>
              <a:t>, I. (2017). </a:t>
            </a:r>
            <a:r>
              <a:rPr lang="en-ID" dirty="0" err="1"/>
              <a:t>Penerapan</a:t>
            </a:r>
            <a:r>
              <a:rPr lang="en-ID" dirty="0"/>
              <a:t> </a:t>
            </a:r>
            <a:r>
              <a:rPr lang="en-ID" dirty="0" err="1"/>
              <a:t>Aplikasi</a:t>
            </a:r>
            <a:r>
              <a:rPr lang="en-ID" dirty="0"/>
              <a:t> LMS </a:t>
            </a:r>
            <a:r>
              <a:rPr lang="en-ID" dirty="0" err="1"/>
              <a:t>dalam</a:t>
            </a:r>
            <a:r>
              <a:rPr lang="en-ID" dirty="0"/>
              <a:t> </a:t>
            </a:r>
            <a:r>
              <a:rPr lang="en-ID" dirty="0" err="1"/>
              <a:t>Pembelajaran</a:t>
            </a:r>
            <a:r>
              <a:rPr lang="en-ID" dirty="0"/>
              <a:t> </a:t>
            </a:r>
            <a:r>
              <a:rPr lang="en-ID" dirty="0" err="1"/>
              <a:t>Wortschatz</a:t>
            </a:r>
            <a:r>
              <a:rPr lang="en-ID" dirty="0"/>
              <a:t>. </a:t>
            </a:r>
            <a:r>
              <a:rPr lang="en-ID" dirty="0" err="1"/>
              <a:t>Penelitian</a:t>
            </a:r>
            <a:r>
              <a:rPr lang="en-ID" dirty="0"/>
              <a:t> </a:t>
            </a:r>
            <a:r>
              <a:rPr lang="en-ID" dirty="0" err="1"/>
              <a:t>Penguatan</a:t>
            </a:r>
            <a:r>
              <a:rPr lang="en-ID" dirty="0"/>
              <a:t> </a:t>
            </a:r>
            <a:r>
              <a:rPr lang="en-ID" dirty="0" err="1"/>
              <a:t>Kompetensi</a:t>
            </a:r>
            <a:r>
              <a:rPr lang="en-ID" dirty="0"/>
              <a:t> UPI Bandung: </a:t>
            </a:r>
            <a:r>
              <a:rPr lang="en-ID" dirty="0" err="1"/>
              <a:t>tidak</a:t>
            </a:r>
            <a:r>
              <a:rPr lang="en-ID" dirty="0"/>
              <a:t> </a:t>
            </a:r>
            <a:r>
              <a:rPr lang="en-ID" dirty="0" err="1"/>
              <a:t>diterbitkan</a:t>
            </a:r>
            <a:r>
              <a:rPr lang="en-ID" dirty="0"/>
              <a:t>. </a:t>
            </a:r>
          </a:p>
          <a:p>
            <a:pPr algn="just"/>
            <a:r>
              <a:rPr lang="en-ID" dirty="0"/>
              <a:t>Sahin-Kizil, A. (2014). Blended instruction for EFL learners: Engagement, learning and course satisfaction. </a:t>
            </a:r>
            <a:r>
              <a:rPr lang="en-ID" dirty="0" err="1"/>
              <a:t>Jalt</a:t>
            </a:r>
            <a:r>
              <a:rPr lang="en-ID" dirty="0"/>
              <a:t> Call Journal Vol. 10 No. 3. 175 – 188.</a:t>
            </a:r>
          </a:p>
        </p:txBody>
      </p:sp>
    </p:spTree>
    <p:extLst>
      <p:ext uri="{BB962C8B-B14F-4D97-AF65-F5344CB8AC3E}">
        <p14:creationId xmlns:p14="http://schemas.microsoft.com/office/powerpoint/2010/main" val="3004828107"/>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524000" y="2462551"/>
            <a:ext cx="9144000" cy="879475"/>
          </a:xfrm>
        </p:spPr>
        <p:txBody>
          <a:bodyPr>
            <a:normAutofit fontScale="90000"/>
          </a:bodyPr>
          <a:lstStyle/>
          <a:p>
            <a:r>
              <a:rPr lang="en-US" b="1" dirty="0">
                <a:solidFill>
                  <a:schemeClr val="bg1"/>
                </a:solidFill>
                <a:latin typeface="+mn-lt"/>
                <a:cs typeface="Times New Roman" panose="02020603050405020304" pitchFamily="18" charset="0"/>
              </a:rPr>
              <a:t>THANK YOU! </a:t>
            </a:r>
            <a:r>
              <a:rPr lang="en-US" b="1" dirty="0">
                <a:solidFill>
                  <a:schemeClr val="bg1"/>
                </a:solidFill>
                <a:latin typeface="+mn-lt"/>
                <a:cs typeface="Times New Roman" panose="02020603050405020304" pitchFamily="18" charset="0"/>
                <a:sym typeface="Wingdings" panose="05000000000000000000" pitchFamily="2" charset="2"/>
              </a:rPr>
              <a:t></a:t>
            </a:r>
            <a:endParaRPr lang="en-US" b="1" dirty="0">
              <a:solidFill>
                <a:schemeClr val="bg1"/>
              </a:solidFill>
              <a:latin typeface="+mn-lt"/>
              <a:cs typeface="Times New Roman" panose="02020603050405020304" pitchFamily="18" charset="0"/>
            </a:endParaRPr>
          </a:p>
        </p:txBody>
      </p:sp>
      <p:sp>
        <p:nvSpPr>
          <p:cNvPr id="6" name="Subtitle 5"/>
          <p:cNvSpPr>
            <a:spLocks noGrp="1"/>
          </p:cNvSpPr>
          <p:nvPr>
            <p:ph type="subTitle" idx="1"/>
          </p:nvPr>
        </p:nvSpPr>
        <p:spPr>
          <a:xfrm>
            <a:off x="4958751" y="3511062"/>
            <a:ext cx="2274498" cy="577858"/>
          </a:xfrm>
        </p:spPr>
        <p:txBody>
          <a:bodyPr>
            <a:normAutofit/>
          </a:bodyPr>
          <a:lstStyle/>
          <a:p>
            <a:pPr>
              <a:lnSpc>
                <a:spcPct val="100000"/>
              </a:lnSpc>
            </a:pPr>
            <a:r>
              <a:rPr lang="en-US" sz="2000" b="1" dirty="0">
                <a:solidFill>
                  <a:schemeClr val="bg1"/>
                </a:solidFill>
              </a:rPr>
              <a:t>Follow us @jermanupi</a:t>
            </a:r>
          </a:p>
        </p:txBody>
      </p:sp>
      <p:sp>
        <p:nvSpPr>
          <p:cNvPr id="7" name="Title 4"/>
          <p:cNvSpPr txBox="1">
            <a:spLocks/>
          </p:cNvSpPr>
          <p:nvPr/>
        </p:nvSpPr>
        <p:spPr>
          <a:xfrm>
            <a:off x="1524000" y="1656700"/>
            <a:ext cx="9144000" cy="317125"/>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1600" dirty="0">
              <a:solidFill>
                <a:schemeClr val="bg1"/>
              </a:solidFill>
              <a:latin typeface="+mn-lt"/>
              <a:cs typeface="Times New Roman" panose="02020603050405020304" pitchFamily="18" charset="0"/>
            </a:endParaRPr>
          </a:p>
        </p:txBody>
      </p:sp>
    </p:spTree>
    <p:extLst>
      <p:ext uri="{BB962C8B-B14F-4D97-AF65-F5344CB8AC3E}">
        <p14:creationId xmlns:p14="http://schemas.microsoft.com/office/powerpoint/2010/main" val="3668953771"/>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2013 - 2022 Theme</Template>
  <TotalTime>164</TotalTime>
  <Words>625</Words>
  <Application>Microsoft Office PowerPoint</Application>
  <PresentationFormat>Widescreen</PresentationFormat>
  <Paragraphs>51</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Aptos</vt:lpstr>
      <vt:lpstr>Arial</vt:lpstr>
      <vt:lpstr>Calibri</vt:lpstr>
      <vt:lpstr>Calibri Light</vt:lpstr>
      <vt:lpstr>Franklin Gothic Demi Cond</vt:lpstr>
      <vt:lpstr>Franklin Gothic Medium Cond</vt:lpstr>
      <vt:lpstr>Office Theme</vt:lpstr>
      <vt:lpstr>Strengthening Productive German Language Skills through Writing and Speaking Training for A2 Exam Preparation in Yogyakarta</vt:lpstr>
      <vt:lpstr>INTRODUCTION</vt:lpstr>
      <vt:lpstr>LITERATURE REVIEW</vt:lpstr>
      <vt:lpstr>METHOD</vt:lpstr>
      <vt:lpstr>FINDINGS AND DISCUSSION</vt:lpstr>
      <vt:lpstr>FINDINGS AND DISCUSSION</vt:lpstr>
      <vt:lpstr>CONCLUSION</vt:lpstr>
      <vt:lpstr>REFERENCES</vt:lpstr>
      <vt:lpstr>THANK YOU! </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HERE</dc:title>
  <dc:creator>ismail - [2010]</dc:creator>
  <cp:lastModifiedBy>Novia Anjani Dewi</cp:lastModifiedBy>
  <cp:revision>16</cp:revision>
  <dcterms:created xsi:type="dcterms:W3CDTF">2023-04-14T06:04:15Z</dcterms:created>
  <dcterms:modified xsi:type="dcterms:W3CDTF">2025-08-05T04:23:23Z</dcterms:modified>
</cp:coreProperties>
</file>