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60" r:id="rId6"/>
    <p:sldId id="264" r:id="rId7"/>
    <p:sldId id="265" r:id="rId8"/>
    <p:sldId id="266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74FF8A-800F-40A1-A368-A6BC82FB22E8}" v="1" dt="2025-08-05T07:05:50.7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BAA28-DA46-42EA-ACFF-278DA77E579D}" type="datetimeFigureOut">
              <a:rPr lang="en-ID" smtClean="0"/>
              <a:t>05/08/2025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56254-029C-4DD0-8802-8710D561097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630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none" spc="50">
                <a:ln w="9525" cmpd="sng">
                  <a:solidFill>
                    <a:srgbClr val="00206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9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669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715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85003"/>
            <a:ext cx="2628899" cy="5391959"/>
          </a:xfrm>
        </p:spPr>
        <p:txBody>
          <a:bodyPr vert="eaVert"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85003"/>
            <a:ext cx="7772399" cy="5391959"/>
          </a:xfrm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038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28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 algn="ctr">
              <a:defRPr sz="60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5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86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682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43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222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solidFill>
            <a:srgbClr val="FFFFFF">
              <a:alpha val="50196"/>
            </a:srgbClr>
          </a:solidFill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84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04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8C43-7C78-4843-9DB0-26079ABFD95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3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89808" y="2258380"/>
            <a:ext cx="11812385" cy="577954"/>
          </a:xfrm>
        </p:spPr>
        <p:txBody>
          <a:bodyPr>
            <a:noAutofit/>
          </a:bodyPr>
          <a:lstStyle/>
          <a:p>
            <a:r>
              <a:rPr lang="en-ID" sz="3600" dirty="0" err="1">
                <a:effectLst/>
              </a:rPr>
              <a:t>Eksplorasi</a:t>
            </a:r>
            <a:r>
              <a:rPr lang="en-ID" sz="3600" dirty="0">
                <a:effectLst/>
              </a:rPr>
              <a:t> </a:t>
            </a:r>
            <a:r>
              <a:rPr lang="en-ID" sz="3600" dirty="0" err="1">
                <a:effectLst/>
              </a:rPr>
              <a:t>Persepsi</a:t>
            </a:r>
            <a:r>
              <a:rPr lang="en-ID" sz="3600" dirty="0">
                <a:effectLst/>
              </a:rPr>
              <a:t> </a:t>
            </a:r>
            <a:r>
              <a:rPr lang="en-ID" sz="3600" dirty="0" err="1">
                <a:effectLst/>
              </a:rPr>
              <a:t>Warganet</a:t>
            </a:r>
            <a:r>
              <a:rPr lang="en-ID" sz="3600" dirty="0">
                <a:effectLst/>
              </a:rPr>
              <a:t> </a:t>
            </a:r>
            <a:r>
              <a:rPr lang="en-ID" sz="3600" dirty="0" err="1">
                <a:effectLst/>
              </a:rPr>
              <a:t>terhadap</a:t>
            </a:r>
            <a:r>
              <a:rPr lang="en-ID" sz="3600" dirty="0">
                <a:effectLst/>
              </a:rPr>
              <a:t> Lembaga </a:t>
            </a:r>
            <a:r>
              <a:rPr lang="en-ID" sz="3600" dirty="0" err="1">
                <a:effectLst/>
              </a:rPr>
              <a:t>Pemerintah</a:t>
            </a:r>
            <a:r>
              <a:rPr lang="en-ID" sz="3600" dirty="0">
                <a:effectLst/>
              </a:rPr>
              <a:t> </a:t>
            </a:r>
            <a:r>
              <a:rPr lang="en-ID" sz="3600" dirty="0" err="1">
                <a:effectLst/>
              </a:rPr>
              <a:t>dalam</a:t>
            </a:r>
            <a:r>
              <a:rPr lang="en-ID" sz="3600" dirty="0">
                <a:effectLst/>
              </a:rPr>
              <a:t> </a:t>
            </a:r>
            <a:r>
              <a:rPr lang="en-ID" sz="3600" dirty="0" err="1">
                <a:effectLst/>
              </a:rPr>
              <a:t>Komentar</a:t>
            </a:r>
            <a:r>
              <a:rPr lang="en-ID" sz="3600" dirty="0">
                <a:effectLst/>
              </a:rPr>
              <a:t> Instagram BUMN: </a:t>
            </a:r>
            <a:r>
              <a:rPr lang="en-ID" sz="3600" dirty="0" err="1">
                <a:effectLst/>
              </a:rPr>
              <a:t>Analisis</a:t>
            </a:r>
            <a:r>
              <a:rPr lang="en-ID" sz="3600" dirty="0">
                <a:effectLst/>
              </a:rPr>
              <a:t> </a:t>
            </a:r>
            <a:r>
              <a:rPr lang="en-ID" sz="3600" dirty="0" err="1">
                <a:effectLst/>
              </a:rPr>
              <a:t>Linguistik</a:t>
            </a:r>
            <a:r>
              <a:rPr lang="en-ID" sz="3600" dirty="0">
                <a:effectLst/>
              </a:rPr>
              <a:t> </a:t>
            </a:r>
            <a:r>
              <a:rPr lang="en-ID" sz="3600" dirty="0" err="1">
                <a:effectLst/>
              </a:rPr>
              <a:t>Korpus</a:t>
            </a:r>
            <a:r>
              <a:rPr lang="en-ID" sz="3600" dirty="0">
                <a:effectLst/>
              </a:rPr>
              <a:t> dan </a:t>
            </a:r>
            <a:r>
              <a:rPr lang="en-ID" sz="3600" dirty="0" err="1">
                <a:effectLst/>
              </a:rPr>
              <a:t>Netnografi</a:t>
            </a:r>
            <a:endParaRPr lang="en-US" sz="3600" b="1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51411" y="3329669"/>
            <a:ext cx="11089177" cy="9402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</a:rPr>
              <a:t>Jatmika </a:t>
            </a:r>
            <a:r>
              <a:rPr lang="en-US" sz="1600" b="1" dirty="0" err="1">
                <a:solidFill>
                  <a:schemeClr val="bg1"/>
                </a:solidFill>
              </a:rPr>
              <a:t>Nurhadi</a:t>
            </a:r>
            <a:r>
              <a:rPr lang="en-US" sz="1600" b="1" dirty="0">
                <a:solidFill>
                  <a:schemeClr val="bg1"/>
                </a:solidFill>
              </a:rPr>
              <a:t>, Diah Wulandari, </a:t>
            </a:r>
            <a:r>
              <a:rPr lang="en-US" sz="1600" b="1" dirty="0" err="1">
                <a:solidFill>
                  <a:schemeClr val="bg1"/>
                </a:solidFill>
              </a:rPr>
              <a:t>Syahla</a:t>
            </a:r>
            <a:r>
              <a:rPr lang="en-US" sz="1600" b="1" dirty="0">
                <a:solidFill>
                  <a:schemeClr val="bg1"/>
                </a:solidFill>
              </a:rPr>
              <a:t> Fitria, Yoseba Tabga</a:t>
            </a: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</a:rPr>
              <a:t>Universitas Pendidikan Indonesia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590500" y="3012544"/>
            <a:ext cx="9144000" cy="317125"/>
          </a:xfrm>
          <a:prstGeom prst="rect">
            <a:avLst/>
          </a:prstGeom>
          <a:solidFill>
            <a:srgbClr val="7030A0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1800" dirty="0">
                <a:solidFill>
                  <a:schemeClr val="bg1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No. Abstract: ABS-ICOLLITE-25191</a:t>
            </a:r>
            <a:endParaRPr lang="en-US" sz="1800" dirty="0">
              <a:solidFill>
                <a:schemeClr val="bg1"/>
              </a:solidFill>
              <a:latin typeface="Franklin Gothic Demi Cond" panose="020B07060304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919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REFERENCES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ID" dirty="0"/>
              <a:t>Baker, P. (2006). </a:t>
            </a:r>
            <a:r>
              <a:rPr lang="en-ID" i="1" dirty="0"/>
              <a:t>Using Corpora in Discourse Analysis.</a:t>
            </a:r>
            <a:r>
              <a:rPr lang="en-ID" dirty="0"/>
              <a:t> Continuum.</a:t>
            </a:r>
          </a:p>
          <a:p>
            <a:pPr marL="0" indent="0">
              <a:buNone/>
            </a:pPr>
            <a:r>
              <a:rPr lang="en-ID" dirty="0"/>
              <a:t>Biber, D., Conrad, S., &amp; Reppen, R. (1998</a:t>
            </a:r>
            <a:r>
              <a:rPr lang="en-ID" i="1" dirty="0"/>
              <a:t>). Corpus Linguistics: Investigating Language Structure and Use. </a:t>
            </a:r>
            <a:r>
              <a:rPr lang="en-ID" dirty="0"/>
              <a:t>Cambridge University Press.</a:t>
            </a:r>
          </a:p>
          <a:p>
            <a:pPr marL="0" indent="0">
              <a:buNone/>
            </a:pPr>
            <a:r>
              <a:rPr lang="en-ID" dirty="0"/>
              <a:t>Bourdieu, P. (1991). </a:t>
            </a:r>
            <a:r>
              <a:rPr lang="en-ID" i="1" dirty="0"/>
              <a:t>Language and Symbolic Power</a:t>
            </a:r>
            <a:r>
              <a:rPr lang="en-ID" dirty="0"/>
              <a:t>. Harvard University Press.</a:t>
            </a:r>
          </a:p>
          <a:p>
            <a:pPr marL="0" indent="0">
              <a:buNone/>
            </a:pPr>
            <a:r>
              <a:rPr lang="en-ID" dirty="0"/>
              <a:t>Fairclough, N. (1995). </a:t>
            </a:r>
            <a:r>
              <a:rPr lang="en-ID" i="1" dirty="0"/>
              <a:t>Critical Discourse Analysis: The Critical Study of Language</a:t>
            </a:r>
            <a:r>
              <a:rPr lang="en-ID" dirty="0"/>
              <a:t>. Longman.</a:t>
            </a:r>
          </a:p>
          <a:p>
            <a:pPr marL="0" indent="0">
              <a:buNone/>
            </a:pPr>
            <a:r>
              <a:rPr lang="en-ID" dirty="0"/>
              <a:t>Habermas, J. (1989). </a:t>
            </a:r>
            <a:r>
              <a:rPr lang="en-ID" i="1" dirty="0"/>
              <a:t>The Structural Transformation of the Public Sphere</a:t>
            </a:r>
            <a:r>
              <a:rPr lang="en-ID" dirty="0"/>
              <a:t>. MIT Press.</a:t>
            </a:r>
          </a:p>
          <a:p>
            <a:pPr marL="0" indent="0">
              <a:buNone/>
            </a:pPr>
            <a:r>
              <a:rPr lang="en-ID" dirty="0"/>
              <a:t>Herring, S. C. (2010). Computer-mediated conversation. In S. C. Herring, D. Stein, &amp; T. Virtanen (Eds.), </a:t>
            </a:r>
            <a:r>
              <a:rPr lang="en-ID" i="1" dirty="0"/>
              <a:t>Handbook of Pragmatics of Computer-Mediated Communication</a:t>
            </a:r>
            <a:r>
              <a:rPr lang="en-ID" dirty="0"/>
              <a:t> (pp. 201–225). Mouton de Gruyter.</a:t>
            </a:r>
          </a:p>
          <a:p>
            <a:pPr marL="0" indent="0">
              <a:buNone/>
            </a:pPr>
            <a:r>
              <a:rPr lang="en-ID" dirty="0" err="1"/>
              <a:t>Krippendorff</a:t>
            </a:r>
            <a:r>
              <a:rPr lang="en-ID" dirty="0"/>
              <a:t>, K. (2004). </a:t>
            </a:r>
            <a:r>
              <a:rPr lang="en-ID" i="1" dirty="0"/>
              <a:t>Content Analysis: An Introduction to Its Methodology</a:t>
            </a:r>
            <a:r>
              <a:rPr lang="en-ID" dirty="0"/>
              <a:t> (2nd ed.). Sage.</a:t>
            </a:r>
          </a:p>
          <a:p>
            <a:pPr marL="0" indent="0">
              <a:buNone/>
            </a:pPr>
            <a:r>
              <a:rPr lang="en-ID" dirty="0"/>
              <a:t>Liu, B. (2012). </a:t>
            </a:r>
            <a:r>
              <a:rPr lang="en-ID" i="1" dirty="0"/>
              <a:t>Sentiment Analysis and Opinion Mining</a:t>
            </a:r>
            <a:r>
              <a:rPr lang="en-ID" dirty="0"/>
              <a:t>. Morgan &amp; Claypool Publishers.</a:t>
            </a:r>
          </a:p>
          <a:p>
            <a:pPr marL="0" indent="0">
              <a:buNone/>
            </a:pPr>
            <a:r>
              <a:rPr lang="en-ID" dirty="0" err="1"/>
              <a:t>Mayring</a:t>
            </a:r>
            <a:r>
              <a:rPr lang="en-ID" dirty="0"/>
              <a:t>, P. (2014). </a:t>
            </a:r>
            <a:r>
              <a:rPr lang="en-ID" i="1" dirty="0"/>
              <a:t>Qualitative Content Analysis: Theoretical Foundation, Basic Procedures and Software Solution.</a:t>
            </a:r>
            <a:r>
              <a:rPr lang="en-ID" dirty="0"/>
              <a:t> Klagenfurt.</a:t>
            </a:r>
          </a:p>
          <a:p>
            <a:pPr marL="0" indent="0">
              <a:buNone/>
            </a:pPr>
            <a:r>
              <a:rPr lang="en-ID" dirty="0"/>
              <a:t>Pang, B., &amp; Lee, L. (2008). Opinion mining and sentiment analysis. </a:t>
            </a:r>
            <a:r>
              <a:rPr lang="en-ID" i="1" dirty="0"/>
              <a:t>Foundations and Trends in Information Retrieval</a:t>
            </a:r>
            <a:r>
              <a:rPr lang="en-ID" dirty="0"/>
              <a:t>, 2(1–2), 1–135.</a:t>
            </a:r>
          </a:p>
          <a:p>
            <a:pPr marL="0" indent="0">
              <a:buNone/>
            </a:pPr>
            <a:r>
              <a:rPr lang="en-ID" dirty="0"/>
              <a:t>Tannen, D. (1993). </a:t>
            </a:r>
            <a:r>
              <a:rPr lang="en-ID" i="1" dirty="0"/>
              <a:t>Framing in Discourse</a:t>
            </a:r>
            <a:r>
              <a:rPr lang="en-ID" dirty="0"/>
              <a:t>. Oxford University Press.</a:t>
            </a:r>
          </a:p>
          <a:p>
            <a:pPr marL="0" indent="0">
              <a:buNone/>
            </a:pPr>
            <a:r>
              <a:rPr lang="en-ID" dirty="0"/>
              <a:t>Van Dijk, T. A. (2006). Discourse and manipulation. </a:t>
            </a:r>
            <a:r>
              <a:rPr lang="en-ID" i="1" dirty="0"/>
              <a:t>Discourse &amp; Society,</a:t>
            </a:r>
            <a:r>
              <a:rPr lang="en-ID" dirty="0"/>
              <a:t> 17(3), 359–383.</a:t>
            </a:r>
          </a:p>
          <a:p>
            <a:pPr marL="0" indent="0">
              <a:buNone/>
            </a:pPr>
            <a:r>
              <a:rPr lang="en-ID" dirty="0"/>
              <a:t>Wetherell, M. (2015). </a:t>
            </a:r>
            <a:r>
              <a:rPr lang="en-ID" i="1" dirty="0"/>
              <a:t>Affect and Emotion: A New Social Science Understanding</a:t>
            </a:r>
            <a:r>
              <a:rPr lang="en-ID" dirty="0"/>
              <a:t>. Sage. </a:t>
            </a:r>
          </a:p>
          <a:p>
            <a:pPr marL="0" indent="0">
              <a:buNone/>
            </a:pPr>
            <a:r>
              <a:rPr lang="en-ID" dirty="0"/>
              <a:t> </a:t>
            </a:r>
            <a:r>
              <a:rPr lang="en-ID" dirty="0" err="1"/>
              <a:t>Wodak</a:t>
            </a:r>
            <a:r>
              <a:rPr lang="en-ID" dirty="0"/>
              <a:t>, R., &amp; Meyer, M. (2001). </a:t>
            </a:r>
            <a:r>
              <a:rPr lang="en-ID" i="1" dirty="0"/>
              <a:t>Methods of Critical Discourse Analysis</a:t>
            </a:r>
            <a:r>
              <a:rPr lang="en-ID" dirty="0"/>
              <a:t>. Sage.</a:t>
            </a:r>
          </a:p>
        </p:txBody>
      </p:sp>
    </p:spTree>
    <p:extLst>
      <p:ext uri="{BB962C8B-B14F-4D97-AF65-F5344CB8AC3E}">
        <p14:creationId xmlns:p14="http://schemas.microsoft.com/office/powerpoint/2010/main" val="3004828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35789"/>
            <a:ext cx="9144000" cy="8794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THANK YOU!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1690889"/>
            <a:ext cx="9144000" cy="9402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chemeClr val="bg1"/>
                </a:solidFill>
              </a:rPr>
              <a:t>Follow us @...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524000" y="1656700"/>
            <a:ext cx="9144000" cy="3171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5163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000" dirty="0"/>
              <a:t>- Media </a:t>
            </a:r>
            <a:r>
              <a:rPr lang="en-ID" sz="2000" dirty="0" err="1"/>
              <a:t>sosial</a:t>
            </a:r>
            <a:r>
              <a:rPr lang="en-ID" sz="2000" dirty="0"/>
              <a:t> </a:t>
            </a:r>
            <a:r>
              <a:rPr lang="en-ID" sz="2000" dirty="0" err="1"/>
              <a:t>berfungsi</a:t>
            </a:r>
            <a:r>
              <a:rPr lang="en-ID" sz="2000" dirty="0"/>
              <a:t> </a:t>
            </a:r>
            <a:r>
              <a:rPr lang="en-ID" sz="2000" dirty="0" err="1"/>
              <a:t>sebagai</a:t>
            </a:r>
            <a:r>
              <a:rPr lang="en-ID" sz="2000" dirty="0"/>
              <a:t> arena </a:t>
            </a:r>
            <a:r>
              <a:rPr lang="en-ID" sz="2000" dirty="0" err="1"/>
              <a:t>ekspresi</a:t>
            </a:r>
            <a:r>
              <a:rPr lang="en-ID" sz="2000" dirty="0"/>
              <a:t> </a:t>
            </a:r>
            <a:r>
              <a:rPr lang="en-ID" sz="2000" dirty="0" err="1"/>
              <a:t>publik</a:t>
            </a:r>
            <a:r>
              <a:rPr lang="en-ID" sz="2000" dirty="0"/>
              <a:t> dan </a:t>
            </a:r>
            <a:r>
              <a:rPr lang="en-ID" sz="2000" dirty="0" err="1"/>
              <a:t>alat</a:t>
            </a:r>
            <a:r>
              <a:rPr lang="en-ID" sz="2000" dirty="0"/>
              <a:t> </a:t>
            </a:r>
            <a:r>
              <a:rPr lang="en-ID" sz="2000" dirty="0" err="1"/>
              <a:t>komunikasi</a:t>
            </a:r>
            <a:r>
              <a:rPr lang="en-ID" sz="2000" dirty="0"/>
              <a:t> </a:t>
            </a:r>
            <a:r>
              <a:rPr lang="en-ID" sz="2000" dirty="0" err="1"/>
              <a:t>pemerintahan</a:t>
            </a:r>
            <a:r>
              <a:rPr lang="en-ID" sz="2000" dirty="0"/>
              <a:t>.</a:t>
            </a:r>
          </a:p>
          <a:p>
            <a:pPr marL="0" indent="0">
              <a:buNone/>
            </a:pPr>
            <a:br>
              <a:rPr lang="en-ID" sz="2000" dirty="0"/>
            </a:br>
            <a:r>
              <a:rPr lang="en-ID" sz="2000" dirty="0"/>
              <a:t>- Akun Instagram BUMN </a:t>
            </a:r>
            <a:r>
              <a:rPr lang="en-ID" sz="2000" dirty="0" err="1"/>
              <a:t>menyediakan</a:t>
            </a:r>
            <a:r>
              <a:rPr lang="en-ID" sz="2000" dirty="0"/>
              <a:t> </a:t>
            </a:r>
            <a:r>
              <a:rPr lang="en-ID" sz="2000" dirty="0" err="1"/>
              <a:t>ruang</a:t>
            </a:r>
            <a:r>
              <a:rPr lang="en-ID" sz="2000" dirty="0"/>
              <a:t> </a:t>
            </a:r>
            <a:r>
              <a:rPr lang="en-ID" sz="2000" dirty="0" err="1"/>
              <a:t>bagi</a:t>
            </a:r>
            <a:r>
              <a:rPr lang="en-ID" sz="2000" dirty="0"/>
              <a:t> </a:t>
            </a:r>
            <a:r>
              <a:rPr lang="en-ID" sz="2000" dirty="0" err="1"/>
              <a:t>warganet</a:t>
            </a:r>
            <a:r>
              <a:rPr lang="en-ID" sz="2000" dirty="0"/>
              <a:t> </a:t>
            </a:r>
            <a:r>
              <a:rPr lang="en-ID" sz="2000" dirty="0" err="1"/>
              <a:t>menyuarakan</a:t>
            </a:r>
            <a:r>
              <a:rPr lang="en-ID" sz="2000" dirty="0"/>
              <a:t> </a:t>
            </a:r>
            <a:r>
              <a:rPr lang="en-ID" sz="2000" dirty="0" err="1"/>
              <a:t>pendapat</a:t>
            </a:r>
            <a:r>
              <a:rPr lang="en-ID" sz="2000" dirty="0"/>
              <a:t> </a:t>
            </a:r>
            <a:r>
              <a:rPr lang="en-ID" sz="2000" dirty="0" err="1"/>
              <a:t>secara</a:t>
            </a:r>
            <a:r>
              <a:rPr lang="en-ID" sz="2000" dirty="0"/>
              <a:t> </a:t>
            </a:r>
            <a:r>
              <a:rPr lang="en-ID" sz="2000" dirty="0" err="1"/>
              <a:t>langsung</a:t>
            </a:r>
            <a:r>
              <a:rPr lang="en-ID" sz="2000" dirty="0"/>
              <a:t>.</a:t>
            </a:r>
          </a:p>
          <a:p>
            <a:pPr marL="0" indent="0">
              <a:buNone/>
            </a:pPr>
            <a:br>
              <a:rPr lang="en-ID" sz="2000" dirty="0"/>
            </a:br>
            <a:r>
              <a:rPr lang="en-ID" sz="2000" dirty="0"/>
              <a:t>- </a:t>
            </a:r>
            <a:r>
              <a:rPr lang="en-ID" sz="2000" dirty="0" err="1"/>
              <a:t>Diperlukan</a:t>
            </a:r>
            <a:r>
              <a:rPr lang="en-ID" sz="2000" dirty="0"/>
              <a:t> </a:t>
            </a:r>
            <a:r>
              <a:rPr lang="en-ID" sz="2000" dirty="0" err="1"/>
              <a:t>pendekatan</a:t>
            </a:r>
            <a:r>
              <a:rPr lang="en-ID" sz="2000" dirty="0"/>
              <a:t> </a:t>
            </a:r>
            <a:r>
              <a:rPr lang="en-ID" sz="2000" dirty="0" err="1"/>
              <a:t>interdisipliner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memahami</a:t>
            </a:r>
            <a:r>
              <a:rPr lang="en-ID" sz="2000" dirty="0"/>
              <a:t> </a:t>
            </a:r>
            <a:r>
              <a:rPr lang="en-ID" sz="2000" dirty="0" err="1"/>
              <a:t>persepsi</a:t>
            </a:r>
            <a:r>
              <a:rPr lang="en-ID" sz="2000" dirty="0"/>
              <a:t> </a:t>
            </a:r>
            <a:r>
              <a:rPr lang="en-ID" sz="2000" dirty="0" err="1"/>
              <a:t>publik</a:t>
            </a:r>
            <a:r>
              <a:rPr lang="en-ID" sz="2000" dirty="0"/>
              <a:t>: </a:t>
            </a:r>
            <a:r>
              <a:rPr lang="en-ID" sz="2000" dirty="0" err="1"/>
              <a:t>linguistik</a:t>
            </a:r>
            <a:r>
              <a:rPr lang="en-ID" sz="2000" dirty="0"/>
              <a:t>, </a:t>
            </a:r>
            <a:r>
              <a:rPr lang="en-ID" sz="2000" dirty="0" err="1"/>
              <a:t>afeksi</a:t>
            </a:r>
            <a:r>
              <a:rPr lang="en-ID" sz="2000" dirty="0"/>
              <a:t>, dan </a:t>
            </a:r>
            <a:r>
              <a:rPr lang="en-ID" sz="2000" dirty="0" err="1"/>
              <a:t>konteks</a:t>
            </a:r>
            <a:r>
              <a:rPr lang="en-ID" sz="2000" dirty="0"/>
              <a:t> </a:t>
            </a:r>
            <a:r>
              <a:rPr lang="en-ID" sz="2000" dirty="0" err="1"/>
              <a:t>budaya</a:t>
            </a:r>
            <a:r>
              <a:rPr lang="en-ID" sz="2000" dirty="0"/>
              <a:t>.</a:t>
            </a:r>
          </a:p>
          <a:p>
            <a:pPr marL="0" indent="0">
              <a:buNone/>
            </a:pPr>
            <a:br>
              <a:rPr lang="en-ID" sz="2000" dirty="0"/>
            </a:br>
            <a:r>
              <a:rPr lang="en-ID" sz="2000" dirty="0"/>
              <a:t>- </a:t>
            </a:r>
            <a:r>
              <a:rPr lang="en-ID" sz="2000" dirty="0" err="1"/>
              <a:t>Analisis</a:t>
            </a:r>
            <a:r>
              <a:rPr lang="en-ID" sz="2000" dirty="0"/>
              <a:t> </a:t>
            </a:r>
            <a:r>
              <a:rPr lang="en-ID" sz="2000" dirty="0" err="1"/>
              <a:t>komentar</a:t>
            </a:r>
            <a:r>
              <a:rPr lang="en-ID" sz="2000" dirty="0"/>
              <a:t> </a:t>
            </a:r>
            <a:r>
              <a:rPr lang="en-ID" sz="2000" dirty="0" err="1"/>
              <a:t>publik</a:t>
            </a:r>
            <a:r>
              <a:rPr lang="en-ID" sz="2000" dirty="0"/>
              <a:t> </a:t>
            </a:r>
            <a:r>
              <a:rPr lang="en-ID" sz="2000" dirty="0" err="1"/>
              <a:t>dapat</a:t>
            </a:r>
            <a:r>
              <a:rPr lang="en-ID" sz="2000" dirty="0"/>
              <a:t> </a:t>
            </a:r>
            <a:r>
              <a:rPr lang="en-ID" sz="2000" dirty="0" err="1"/>
              <a:t>digunakan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merumuskan</a:t>
            </a:r>
            <a:r>
              <a:rPr lang="en-ID" sz="2000" dirty="0"/>
              <a:t> model </a:t>
            </a:r>
            <a:r>
              <a:rPr lang="en-ID" sz="2000" dirty="0" err="1"/>
              <a:t>evaluasi</a:t>
            </a:r>
            <a:r>
              <a:rPr lang="en-ID" sz="2000" dirty="0"/>
              <a:t> </a:t>
            </a:r>
            <a:r>
              <a:rPr lang="en-ID" sz="2000" dirty="0" err="1"/>
              <a:t>citra</a:t>
            </a:r>
            <a:r>
              <a:rPr lang="en-ID" sz="2000" dirty="0"/>
              <a:t> yang </a:t>
            </a:r>
            <a:r>
              <a:rPr lang="en-ID" sz="2000" dirty="0" err="1"/>
              <a:t>akurat</a:t>
            </a:r>
            <a:r>
              <a:rPr lang="en-ID" sz="2000" dirty="0"/>
              <a:t> dan real time.</a:t>
            </a:r>
          </a:p>
        </p:txBody>
      </p:sp>
    </p:spTree>
    <p:extLst>
      <p:ext uri="{BB962C8B-B14F-4D97-AF65-F5344CB8AC3E}">
        <p14:creationId xmlns:p14="http://schemas.microsoft.com/office/powerpoint/2010/main" val="29506921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LITERATURE REVIEW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851428"/>
          </a:xfrm>
        </p:spPr>
        <p:txBody>
          <a:bodyPr>
            <a:normAutofit lnSpcReduction="10000"/>
          </a:bodyPr>
          <a:lstStyle/>
          <a:p>
            <a:pPr lvl="0"/>
            <a:r>
              <a:rPr lang="en-ID" sz="1600" dirty="0"/>
              <a:t>Media Sosial </a:t>
            </a:r>
            <a:r>
              <a:rPr lang="en-ID" sz="1600" dirty="0" err="1"/>
              <a:t>sebagai</a:t>
            </a:r>
            <a:r>
              <a:rPr lang="en-ID" sz="1600" dirty="0"/>
              <a:t> Alat </a:t>
            </a:r>
            <a:r>
              <a:rPr lang="en-ID" sz="1600" dirty="0" err="1"/>
              <a:t>Komunikasi</a:t>
            </a:r>
            <a:endParaRPr lang="en-ID" sz="1600" dirty="0"/>
          </a:p>
          <a:p>
            <a:pPr marL="0" lvl="0" indent="0">
              <a:buNone/>
            </a:pPr>
            <a:r>
              <a:rPr lang="en-ID" sz="1600" dirty="0"/>
              <a:t>Instagram </a:t>
            </a:r>
            <a:r>
              <a:rPr lang="en-ID" sz="1600" dirty="0" err="1"/>
              <a:t>menjadi</a:t>
            </a:r>
            <a:r>
              <a:rPr lang="en-ID" sz="1600" dirty="0"/>
              <a:t> </a:t>
            </a:r>
            <a:r>
              <a:rPr lang="en-ID" sz="1600" dirty="0" err="1"/>
              <a:t>saluran</a:t>
            </a:r>
            <a:r>
              <a:rPr lang="en-ID" sz="1600" dirty="0"/>
              <a:t> </a:t>
            </a:r>
            <a:r>
              <a:rPr lang="en-ID" sz="1600" dirty="0" err="1"/>
              <a:t>penting</a:t>
            </a:r>
            <a:r>
              <a:rPr lang="en-ID" sz="1600" dirty="0"/>
              <a:t> </a:t>
            </a:r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interaksi</a:t>
            </a:r>
            <a:r>
              <a:rPr lang="en-ID" sz="1600" dirty="0"/>
              <a:t> </a:t>
            </a:r>
            <a:r>
              <a:rPr lang="en-ID" sz="1600" dirty="0" err="1"/>
              <a:t>antara</a:t>
            </a:r>
            <a:r>
              <a:rPr lang="en-ID" sz="1600" dirty="0"/>
              <a:t> </a:t>
            </a:r>
            <a:r>
              <a:rPr lang="en-ID" sz="1600" dirty="0" err="1"/>
              <a:t>pemerintah</a:t>
            </a:r>
            <a:r>
              <a:rPr lang="en-ID" sz="1600" dirty="0"/>
              <a:t> dan </a:t>
            </a:r>
            <a:r>
              <a:rPr lang="en-ID" sz="1600" dirty="0" err="1"/>
              <a:t>publik</a:t>
            </a:r>
            <a:r>
              <a:rPr lang="en-ID" sz="1600" dirty="0"/>
              <a:t>. Media </a:t>
            </a:r>
            <a:r>
              <a:rPr lang="en-ID" sz="1600" dirty="0" err="1"/>
              <a:t>sosial</a:t>
            </a:r>
            <a:r>
              <a:rPr lang="en-ID" sz="1600" dirty="0"/>
              <a:t> </a:t>
            </a:r>
            <a:r>
              <a:rPr lang="en-ID" sz="1600" dirty="0" err="1"/>
              <a:t>memungkinkan</a:t>
            </a:r>
            <a:r>
              <a:rPr lang="en-ID" sz="1600" dirty="0"/>
              <a:t> </a:t>
            </a:r>
            <a:r>
              <a:rPr lang="en-ID" sz="1600" dirty="0" err="1"/>
              <a:t>masyarakat</a:t>
            </a:r>
            <a:r>
              <a:rPr lang="en-ID" sz="1600" dirty="0"/>
              <a:t> </a:t>
            </a:r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menyuarakan</a:t>
            </a:r>
            <a:r>
              <a:rPr lang="en-ID" sz="1600" dirty="0"/>
              <a:t> </a:t>
            </a:r>
            <a:r>
              <a:rPr lang="en-ID" sz="1600" dirty="0" err="1"/>
              <a:t>pendapat</a:t>
            </a:r>
            <a:r>
              <a:rPr lang="en-ID" sz="1600" dirty="0"/>
              <a:t> </a:t>
            </a:r>
            <a:r>
              <a:rPr lang="en-ID" sz="1600" dirty="0" err="1"/>
              <a:t>secara</a:t>
            </a:r>
            <a:r>
              <a:rPr lang="en-ID" sz="1600" dirty="0"/>
              <a:t> </a:t>
            </a:r>
            <a:r>
              <a:rPr lang="en-ID" sz="1600" dirty="0" err="1"/>
              <a:t>langsung</a:t>
            </a:r>
            <a:r>
              <a:rPr lang="en-ID" sz="1600" dirty="0"/>
              <a:t> </a:t>
            </a:r>
            <a:r>
              <a:rPr lang="en-ID" sz="1600" dirty="0" err="1"/>
              <a:t>kepada</a:t>
            </a:r>
            <a:r>
              <a:rPr lang="en-ID" sz="1600" dirty="0"/>
              <a:t> </a:t>
            </a:r>
            <a:r>
              <a:rPr lang="en-ID" sz="1600" dirty="0" err="1"/>
              <a:t>lembaga</a:t>
            </a:r>
            <a:r>
              <a:rPr lang="en-ID" sz="1600" dirty="0"/>
              <a:t> </a:t>
            </a:r>
            <a:r>
              <a:rPr lang="en-ID" sz="1600" dirty="0" err="1"/>
              <a:t>pemerintah</a:t>
            </a:r>
            <a:r>
              <a:rPr lang="en-ID" sz="1600" dirty="0"/>
              <a:t> (Herring, 2010).</a:t>
            </a:r>
          </a:p>
          <a:p>
            <a:pPr lvl="0"/>
            <a:r>
              <a:rPr lang="en-ID" sz="1600" dirty="0" err="1"/>
              <a:t>Linguistik</a:t>
            </a:r>
            <a:r>
              <a:rPr lang="en-ID" sz="1600" dirty="0"/>
              <a:t> </a:t>
            </a:r>
            <a:r>
              <a:rPr lang="en-ID" sz="1600" dirty="0" err="1"/>
              <a:t>Korpus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Analisis</a:t>
            </a:r>
            <a:r>
              <a:rPr lang="en-ID" sz="1600" dirty="0"/>
              <a:t> Media Sosial</a:t>
            </a:r>
          </a:p>
          <a:p>
            <a:pPr marL="0" indent="0">
              <a:buNone/>
            </a:pPr>
            <a:r>
              <a:rPr lang="en-ID" sz="1600" dirty="0"/>
              <a:t>Teknik </a:t>
            </a:r>
            <a:r>
              <a:rPr lang="en-ID" sz="1600" dirty="0" err="1"/>
              <a:t>linguistik</a:t>
            </a:r>
            <a:r>
              <a:rPr lang="en-ID" sz="1600" dirty="0"/>
              <a:t> </a:t>
            </a:r>
            <a:r>
              <a:rPr lang="en-ID" sz="1600" dirty="0" err="1"/>
              <a:t>korpus</a:t>
            </a:r>
            <a:r>
              <a:rPr lang="en-ID" sz="1600" dirty="0"/>
              <a:t>, </a:t>
            </a:r>
            <a:r>
              <a:rPr lang="en-ID" sz="1600" dirty="0" err="1"/>
              <a:t>seperti</a:t>
            </a:r>
            <a:r>
              <a:rPr lang="en-ID" sz="1600" dirty="0"/>
              <a:t> </a:t>
            </a:r>
            <a:r>
              <a:rPr lang="en-ID" sz="1600" dirty="0" err="1"/>
              <a:t>analisis</a:t>
            </a:r>
            <a:r>
              <a:rPr lang="en-ID" sz="1600" dirty="0"/>
              <a:t> </a:t>
            </a:r>
            <a:r>
              <a:rPr lang="en-ID" sz="1600" dirty="0" err="1"/>
              <a:t>frekuensi</a:t>
            </a:r>
            <a:r>
              <a:rPr lang="en-ID" sz="1600" dirty="0"/>
              <a:t> kata dan </a:t>
            </a:r>
            <a:r>
              <a:rPr lang="en-ID" sz="1600" dirty="0" err="1"/>
              <a:t>kolokasi</a:t>
            </a:r>
            <a:r>
              <a:rPr lang="en-ID" sz="1600" dirty="0"/>
              <a:t>, </a:t>
            </a:r>
            <a:r>
              <a:rPr lang="en-ID" sz="1600" dirty="0" err="1"/>
              <a:t>digunakan</a:t>
            </a:r>
            <a:r>
              <a:rPr lang="en-ID" sz="1600" dirty="0"/>
              <a:t> </a:t>
            </a:r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mengidentifikasi</a:t>
            </a:r>
            <a:r>
              <a:rPr lang="en-ID" sz="1600" dirty="0"/>
              <a:t> </a:t>
            </a:r>
            <a:r>
              <a:rPr lang="en-ID" sz="1600" dirty="0" err="1"/>
              <a:t>tema</a:t>
            </a:r>
            <a:r>
              <a:rPr lang="en-ID" sz="1600" dirty="0"/>
              <a:t> dan </a:t>
            </a:r>
            <a:r>
              <a:rPr lang="en-ID" sz="1600" dirty="0" err="1"/>
              <a:t>sentimen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komentar</a:t>
            </a:r>
            <a:r>
              <a:rPr lang="en-ID" sz="1600" dirty="0"/>
              <a:t> </a:t>
            </a:r>
            <a:r>
              <a:rPr lang="en-ID" sz="1600" dirty="0" err="1"/>
              <a:t>publik</a:t>
            </a:r>
            <a:r>
              <a:rPr lang="en-ID" sz="1600" dirty="0"/>
              <a:t>, yang </a:t>
            </a:r>
            <a:r>
              <a:rPr lang="en-ID" sz="1600" dirty="0" err="1"/>
              <a:t>mencerminkan</a:t>
            </a:r>
            <a:r>
              <a:rPr lang="en-ID" sz="1600" dirty="0"/>
              <a:t> </a:t>
            </a:r>
            <a:r>
              <a:rPr lang="en-ID" sz="1600" dirty="0" err="1"/>
              <a:t>persepsi</a:t>
            </a:r>
            <a:r>
              <a:rPr lang="en-ID" sz="1600" dirty="0"/>
              <a:t> </a:t>
            </a:r>
            <a:r>
              <a:rPr lang="en-ID" sz="1600" dirty="0" err="1"/>
              <a:t>terhadap</a:t>
            </a:r>
            <a:r>
              <a:rPr lang="en-ID" sz="1600" dirty="0"/>
              <a:t> </a:t>
            </a:r>
            <a:r>
              <a:rPr lang="en-ID" sz="1600" dirty="0" err="1"/>
              <a:t>pemerintah</a:t>
            </a:r>
            <a:r>
              <a:rPr lang="en-ID" sz="1600" dirty="0"/>
              <a:t> (Biber et al., 1998).</a:t>
            </a:r>
          </a:p>
          <a:p>
            <a:pPr lvl="0"/>
            <a:r>
              <a:rPr lang="en-ID" sz="1600" dirty="0" err="1"/>
              <a:t>Analisis</a:t>
            </a:r>
            <a:r>
              <a:rPr lang="en-ID" sz="1600" dirty="0"/>
              <a:t> </a:t>
            </a:r>
            <a:r>
              <a:rPr lang="en-ID" sz="1600" dirty="0" err="1"/>
              <a:t>Sentimen</a:t>
            </a:r>
            <a:endParaRPr lang="en-ID" sz="1600" dirty="0"/>
          </a:p>
          <a:p>
            <a:pPr marL="0" indent="0">
              <a:buNone/>
            </a:pPr>
            <a:r>
              <a:rPr lang="en-ID" sz="1600" dirty="0" err="1"/>
              <a:t>Sentimen</a:t>
            </a:r>
            <a:r>
              <a:rPr lang="en-ID" sz="1600" dirty="0"/>
              <a:t> </a:t>
            </a:r>
            <a:r>
              <a:rPr lang="en-ID" sz="1600" dirty="0" err="1"/>
              <a:t>negatif</a:t>
            </a:r>
            <a:r>
              <a:rPr lang="en-ID" sz="1600" dirty="0"/>
              <a:t> </a:t>
            </a:r>
            <a:r>
              <a:rPr lang="en-ID" sz="1600" dirty="0" err="1"/>
              <a:t>mendominasi</a:t>
            </a:r>
            <a:r>
              <a:rPr lang="en-ID" sz="1600" dirty="0"/>
              <a:t> </a:t>
            </a:r>
            <a:r>
              <a:rPr lang="en-ID" sz="1600" dirty="0" err="1"/>
              <a:t>komentar</a:t>
            </a:r>
            <a:r>
              <a:rPr lang="en-ID" sz="1600" dirty="0"/>
              <a:t> </a:t>
            </a:r>
            <a:r>
              <a:rPr lang="en-ID" sz="1600" dirty="0" err="1"/>
              <a:t>publik</a:t>
            </a:r>
            <a:r>
              <a:rPr lang="en-ID" sz="1600" dirty="0"/>
              <a:t>, </a:t>
            </a:r>
            <a:r>
              <a:rPr lang="en-ID" sz="1600" dirty="0" err="1"/>
              <a:t>mencerminkan</a:t>
            </a:r>
            <a:r>
              <a:rPr lang="en-ID" sz="1600" dirty="0"/>
              <a:t> </a:t>
            </a:r>
            <a:r>
              <a:rPr lang="en-ID" sz="1600" dirty="0" err="1"/>
              <a:t>ketidakpuasan</a:t>
            </a:r>
            <a:r>
              <a:rPr lang="en-ID" sz="1600" dirty="0"/>
              <a:t> </a:t>
            </a:r>
            <a:r>
              <a:rPr lang="en-ID" sz="1600" dirty="0" err="1"/>
              <a:t>masyarakat</a:t>
            </a:r>
            <a:r>
              <a:rPr lang="en-ID" sz="1600" dirty="0"/>
              <a:t> </a:t>
            </a:r>
            <a:r>
              <a:rPr lang="en-ID" sz="1600" dirty="0" err="1"/>
              <a:t>terhadap</a:t>
            </a:r>
            <a:r>
              <a:rPr lang="en-ID" sz="1600" dirty="0"/>
              <a:t> </a:t>
            </a:r>
            <a:r>
              <a:rPr lang="en-ID" sz="1600" dirty="0" err="1"/>
              <a:t>kinerja</a:t>
            </a:r>
            <a:r>
              <a:rPr lang="en-ID" sz="1600" dirty="0"/>
              <a:t> </a:t>
            </a:r>
            <a:r>
              <a:rPr lang="en-ID" sz="1600" dirty="0" err="1"/>
              <a:t>pemerintah</a:t>
            </a:r>
            <a:r>
              <a:rPr lang="en-ID" sz="1600" dirty="0"/>
              <a:t> (Pang &amp; Lee, 2008; Liu, 2012).</a:t>
            </a:r>
          </a:p>
          <a:p>
            <a:pPr lvl="0"/>
            <a:r>
              <a:rPr lang="en-ID" sz="1600" dirty="0" err="1"/>
              <a:t>Respons</a:t>
            </a:r>
            <a:r>
              <a:rPr lang="en-ID" sz="1600" dirty="0"/>
              <a:t> </a:t>
            </a:r>
            <a:r>
              <a:rPr lang="en-ID" sz="1600" dirty="0" err="1"/>
              <a:t>Emosional</a:t>
            </a:r>
            <a:endParaRPr lang="en-ID" sz="1600" dirty="0"/>
          </a:p>
          <a:p>
            <a:pPr marL="0" indent="0">
              <a:buNone/>
            </a:pPr>
            <a:r>
              <a:rPr lang="en-ID" sz="1600" dirty="0"/>
              <a:t>Teori </a:t>
            </a:r>
            <a:r>
              <a:rPr lang="en-ID" sz="1600" dirty="0" err="1"/>
              <a:t>emosi</a:t>
            </a:r>
            <a:r>
              <a:rPr lang="en-ID" sz="1600" dirty="0"/>
              <a:t> (Plutchik, 1980; Ekman, 1992) </a:t>
            </a:r>
            <a:r>
              <a:rPr lang="en-ID" sz="1600" dirty="0" err="1"/>
              <a:t>digunakan</a:t>
            </a:r>
            <a:r>
              <a:rPr lang="en-ID" sz="1600" dirty="0"/>
              <a:t> </a:t>
            </a:r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mengidentifikasi</a:t>
            </a:r>
            <a:r>
              <a:rPr lang="en-ID" sz="1600" dirty="0"/>
              <a:t> </a:t>
            </a:r>
            <a:r>
              <a:rPr lang="en-ID" sz="1600" dirty="0" err="1"/>
              <a:t>perasaan</a:t>
            </a:r>
            <a:r>
              <a:rPr lang="en-ID" sz="1600" dirty="0"/>
              <a:t> </a:t>
            </a:r>
            <a:r>
              <a:rPr lang="en-ID" sz="1600" dirty="0" err="1"/>
              <a:t>seperti</a:t>
            </a:r>
            <a:r>
              <a:rPr lang="en-ID" sz="1600" dirty="0"/>
              <a:t> </a:t>
            </a:r>
            <a:r>
              <a:rPr lang="en-ID" sz="1600" dirty="0" err="1"/>
              <a:t>kemarahan</a:t>
            </a:r>
            <a:r>
              <a:rPr lang="en-ID" sz="1600" dirty="0"/>
              <a:t> dan </a:t>
            </a:r>
            <a:r>
              <a:rPr lang="en-ID" sz="1600" dirty="0" err="1"/>
              <a:t>frustrasi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komentar</a:t>
            </a:r>
            <a:r>
              <a:rPr lang="en-ID" sz="1600" dirty="0"/>
              <a:t> </a:t>
            </a:r>
            <a:r>
              <a:rPr lang="en-ID" sz="1600" dirty="0" err="1"/>
              <a:t>publik</a:t>
            </a:r>
            <a:r>
              <a:rPr lang="en-ID" sz="1600" dirty="0"/>
              <a:t> </a:t>
            </a:r>
            <a:r>
              <a:rPr lang="en-ID" sz="1600" dirty="0" err="1"/>
              <a:t>terhadap</a:t>
            </a:r>
            <a:r>
              <a:rPr lang="en-ID" sz="1600" dirty="0"/>
              <a:t> </a:t>
            </a:r>
            <a:r>
              <a:rPr lang="en-ID" sz="1600" dirty="0" err="1"/>
              <a:t>pemerintah</a:t>
            </a:r>
            <a:r>
              <a:rPr lang="en-ID" sz="1600" dirty="0"/>
              <a:t>.</a:t>
            </a:r>
          </a:p>
          <a:p>
            <a:pPr lvl="0"/>
            <a:r>
              <a:rPr lang="en-ID" sz="1600" dirty="0" err="1"/>
              <a:t>Analisis</a:t>
            </a:r>
            <a:r>
              <a:rPr lang="en-ID" sz="1600" dirty="0"/>
              <a:t> </a:t>
            </a:r>
            <a:r>
              <a:rPr lang="en-ID" sz="1600" dirty="0" err="1"/>
              <a:t>Wacana</a:t>
            </a:r>
            <a:r>
              <a:rPr lang="en-ID" sz="1600" dirty="0"/>
              <a:t> </a:t>
            </a:r>
            <a:r>
              <a:rPr lang="en-ID" sz="1600" dirty="0" err="1"/>
              <a:t>Kritis</a:t>
            </a:r>
            <a:r>
              <a:rPr lang="en-ID" sz="1600" dirty="0"/>
              <a:t> (CDA)</a:t>
            </a:r>
          </a:p>
          <a:p>
            <a:pPr marL="0" indent="0">
              <a:buNone/>
            </a:pPr>
            <a:r>
              <a:rPr lang="en-ID" sz="1600" dirty="0"/>
              <a:t>Kritik </a:t>
            </a:r>
            <a:r>
              <a:rPr lang="en-ID" sz="1600" dirty="0" err="1"/>
              <a:t>terhadap</a:t>
            </a:r>
            <a:r>
              <a:rPr lang="en-ID" sz="1600" dirty="0"/>
              <a:t> </a:t>
            </a:r>
            <a:r>
              <a:rPr lang="en-ID" sz="1600" dirty="0" err="1"/>
              <a:t>pemerintah</a:t>
            </a:r>
            <a:r>
              <a:rPr lang="en-ID" sz="1600" dirty="0"/>
              <a:t> </a:t>
            </a:r>
            <a:r>
              <a:rPr lang="en-ID" sz="1600" dirty="0" err="1"/>
              <a:t>sering</a:t>
            </a:r>
            <a:r>
              <a:rPr lang="en-ID" sz="1600" dirty="0"/>
              <a:t> kali </a:t>
            </a:r>
            <a:r>
              <a:rPr lang="en-ID" sz="1600" dirty="0" err="1"/>
              <a:t>mencerminkan</a:t>
            </a:r>
            <a:r>
              <a:rPr lang="en-ID" sz="1600" dirty="0"/>
              <a:t> </a:t>
            </a:r>
            <a:r>
              <a:rPr lang="en-ID" sz="1600" dirty="0" err="1"/>
              <a:t>perlawanan</a:t>
            </a:r>
            <a:r>
              <a:rPr lang="en-ID" sz="1600" dirty="0"/>
              <a:t> </a:t>
            </a:r>
            <a:r>
              <a:rPr lang="en-ID" sz="1600" dirty="0" err="1"/>
              <a:t>terhadap</a:t>
            </a:r>
            <a:r>
              <a:rPr lang="en-ID" sz="1600" dirty="0"/>
              <a:t> </a:t>
            </a:r>
            <a:r>
              <a:rPr lang="en-ID" sz="1600" dirty="0" err="1"/>
              <a:t>ketidakadilan</a:t>
            </a:r>
            <a:r>
              <a:rPr lang="en-ID" sz="1600" dirty="0"/>
              <a:t> </a:t>
            </a:r>
            <a:r>
              <a:rPr lang="en-ID" sz="1600" dirty="0" err="1"/>
              <a:t>sistemik</a:t>
            </a:r>
            <a:r>
              <a:rPr lang="en-ID" sz="1600" dirty="0"/>
              <a:t> (Fairclough, 1995; Van Dijk, 2006).</a:t>
            </a:r>
          </a:p>
          <a:p>
            <a:pPr lvl="0"/>
            <a:r>
              <a:rPr lang="en-ID" sz="1600" dirty="0"/>
              <a:t>Narasi Sosial dan </a:t>
            </a:r>
            <a:r>
              <a:rPr lang="en-ID" sz="1600" dirty="0" err="1"/>
              <a:t>Budaya</a:t>
            </a:r>
            <a:endParaRPr lang="en-ID" sz="1600" dirty="0"/>
          </a:p>
          <a:p>
            <a:pPr marL="0" indent="0">
              <a:buNone/>
            </a:pPr>
            <a:r>
              <a:rPr lang="en-ID" sz="1600" dirty="0"/>
              <a:t>Narasi </a:t>
            </a:r>
            <a:r>
              <a:rPr lang="en-ID" sz="1600" dirty="0" err="1"/>
              <a:t>seperti</a:t>
            </a:r>
            <a:r>
              <a:rPr lang="en-ID" sz="1600" dirty="0"/>
              <a:t> "</a:t>
            </a:r>
            <a:r>
              <a:rPr lang="en-ID" sz="1600" dirty="0" err="1"/>
              <a:t>ordal</a:t>
            </a:r>
            <a:r>
              <a:rPr lang="en-ID" sz="1600" dirty="0"/>
              <a:t>" </a:t>
            </a:r>
            <a:r>
              <a:rPr lang="en-ID" sz="1600" dirty="0" err="1"/>
              <a:t>menunjukkan</a:t>
            </a:r>
            <a:r>
              <a:rPr lang="en-ID" sz="1600" dirty="0"/>
              <a:t> </a:t>
            </a:r>
            <a:r>
              <a:rPr lang="en-ID" sz="1600" dirty="0" err="1"/>
              <a:t>ketidakpercayaan</a:t>
            </a:r>
            <a:r>
              <a:rPr lang="en-ID" sz="1600" dirty="0"/>
              <a:t> dan </a:t>
            </a:r>
            <a:r>
              <a:rPr lang="en-ID" sz="1600" dirty="0" err="1"/>
              <a:t>ketidakadilan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sistem</a:t>
            </a:r>
            <a:r>
              <a:rPr lang="en-ID" sz="1600" dirty="0"/>
              <a:t> </a:t>
            </a:r>
            <a:r>
              <a:rPr lang="en-ID" sz="1600" dirty="0" err="1"/>
              <a:t>birokrasi</a:t>
            </a:r>
            <a:r>
              <a:rPr lang="en-ID" sz="1600" dirty="0"/>
              <a:t> (Bourdieu, 1991).</a:t>
            </a:r>
          </a:p>
        </p:txBody>
      </p:sp>
    </p:spTree>
    <p:extLst>
      <p:ext uri="{BB962C8B-B14F-4D97-AF65-F5344CB8AC3E}">
        <p14:creationId xmlns:p14="http://schemas.microsoft.com/office/powerpoint/2010/main" val="23248873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METHOD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000" dirty="0"/>
              <a:t>Jenis </a:t>
            </a:r>
            <a:r>
              <a:rPr lang="en-ID" sz="2000" dirty="0" err="1"/>
              <a:t>Penelitian</a:t>
            </a:r>
            <a:r>
              <a:rPr lang="en-ID" sz="2000" dirty="0"/>
              <a:t>: </a:t>
            </a:r>
            <a:r>
              <a:rPr lang="en-ID" sz="2000" dirty="0" err="1"/>
              <a:t>Kualitatif</a:t>
            </a:r>
            <a:r>
              <a:rPr lang="en-ID" sz="2000" dirty="0"/>
              <a:t> </a:t>
            </a:r>
            <a:r>
              <a:rPr lang="en-ID" sz="2000" dirty="0" err="1"/>
              <a:t>eksploratif-deskriptif</a:t>
            </a:r>
            <a:r>
              <a:rPr lang="en-ID" sz="2000" dirty="0"/>
              <a:t>.</a:t>
            </a:r>
          </a:p>
          <a:p>
            <a:pPr marL="0" indent="0">
              <a:buNone/>
            </a:pPr>
            <a:br>
              <a:rPr lang="en-ID" sz="2000" dirty="0"/>
            </a:br>
            <a:r>
              <a:rPr lang="en-ID" sz="2000" dirty="0"/>
              <a:t>Data: 617 </a:t>
            </a:r>
            <a:r>
              <a:rPr lang="en-ID" sz="2000" dirty="0" err="1"/>
              <a:t>komentar</a:t>
            </a:r>
            <a:r>
              <a:rPr lang="en-ID" sz="2000" dirty="0"/>
              <a:t> netizen di </a:t>
            </a:r>
            <a:r>
              <a:rPr lang="en-ID" sz="2000" dirty="0" err="1"/>
              <a:t>akun</a:t>
            </a:r>
            <a:r>
              <a:rPr lang="en-ID" sz="2000" dirty="0"/>
              <a:t> Instagram </a:t>
            </a:r>
            <a:r>
              <a:rPr lang="en-ID" sz="2000" dirty="0" err="1"/>
              <a:t>resmi</a:t>
            </a:r>
            <a:r>
              <a:rPr lang="en-ID" sz="2000" dirty="0"/>
              <a:t> BUMN </a:t>
            </a:r>
            <a:r>
              <a:rPr lang="en-ID" sz="2000" dirty="0" err="1"/>
              <a:t>selama</a:t>
            </a:r>
            <a:r>
              <a:rPr lang="en-ID" sz="2000" dirty="0"/>
              <a:t> April 2025.</a:t>
            </a:r>
          </a:p>
          <a:p>
            <a:pPr marL="0" indent="0">
              <a:buNone/>
            </a:pPr>
            <a:br>
              <a:rPr lang="en-ID" sz="2000" dirty="0"/>
            </a:br>
            <a:r>
              <a:rPr lang="en-ID" sz="2000" dirty="0"/>
              <a:t>Teknik </a:t>
            </a:r>
            <a:r>
              <a:rPr lang="en-ID" sz="2000" dirty="0" err="1"/>
              <a:t>Analisis</a:t>
            </a:r>
            <a:r>
              <a:rPr lang="en-ID" sz="2000" dirty="0"/>
              <a:t>:</a:t>
            </a:r>
            <a:br>
              <a:rPr lang="en-ID" sz="2000" dirty="0"/>
            </a:br>
            <a:r>
              <a:rPr lang="en-ID" sz="2000" dirty="0"/>
              <a:t>1. </a:t>
            </a:r>
            <a:r>
              <a:rPr lang="en-ID" sz="2000" dirty="0" err="1"/>
              <a:t>Pra-pemrosesan</a:t>
            </a:r>
            <a:r>
              <a:rPr lang="en-ID" sz="2000" dirty="0"/>
              <a:t>: </a:t>
            </a:r>
            <a:r>
              <a:rPr lang="en-ID" sz="2000" dirty="0" err="1"/>
              <a:t>normalisasi</a:t>
            </a:r>
            <a:r>
              <a:rPr lang="en-ID" sz="2000" dirty="0"/>
              <a:t>, </a:t>
            </a:r>
            <a:r>
              <a:rPr lang="en-ID" sz="2000" dirty="0" err="1"/>
              <a:t>tokenisasi</a:t>
            </a:r>
            <a:r>
              <a:rPr lang="en-ID" sz="2000" dirty="0"/>
              <a:t>, </a:t>
            </a:r>
            <a:r>
              <a:rPr lang="en-ID" sz="2000" dirty="0" err="1"/>
              <a:t>stopword</a:t>
            </a:r>
            <a:r>
              <a:rPr lang="en-ID" sz="2000" dirty="0"/>
              <a:t> removal, </a:t>
            </a:r>
            <a:r>
              <a:rPr lang="en-ID" sz="2000" dirty="0" err="1"/>
              <a:t>lemmatisasi</a:t>
            </a:r>
            <a:r>
              <a:rPr lang="en-ID" sz="2000" dirty="0"/>
              <a:t>.</a:t>
            </a:r>
            <a:br>
              <a:rPr lang="en-ID" sz="2000" dirty="0"/>
            </a:br>
            <a:r>
              <a:rPr lang="en-ID" sz="2000" dirty="0"/>
              <a:t>2. </a:t>
            </a:r>
            <a:r>
              <a:rPr lang="en-ID" sz="2000" dirty="0" err="1"/>
              <a:t>Linguistik</a:t>
            </a:r>
            <a:r>
              <a:rPr lang="en-ID" sz="2000" dirty="0"/>
              <a:t> </a:t>
            </a:r>
            <a:r>
              <a:rPr lang="en-ID" sz="2000" dirty="0" err="1"/>
              <a:t>korpus</a:t>
            </a:r>
            <a:r>
              <a:rPr lang="en-ID" sz="2000" dirty="0"/>
              <a:t>: </a:t>
            </a:r>
            <a:r>
              <a:rPr lang="en-ID" sz="2000" dirty="0" err="1"/>
              <a:t>kolokasi</a:t>
            </a:r>
            <a:r>
              <a:rPr lang="en-ID" sz="2000" dirty="0"/>
              <a:t>, </a:t>
            </a:r>
            <a:r>
              <a:rPr lang="en-ID" sz="2000" dirty="0" err="1"/>
              <a:t>frekuensi</a:t>
            </a:r>
            <a:r>
              <a:rPr lang="en-ID" sz="2000" dirty="0"/>
              <a:t> kata, KWIC, n-gram.</a:t>
            </a:r>
            <a:br>
              <a:rPr lang="en-ID" sz="2000" dirty="0"/>
            </a:br>
            <a:r>
              <a:rPr lang="en-ID" sz="2000" dirty="0"/>
              <a:t>3. </a:t>
            </a:r>
            <a:r>
              <a:rPr lang="en-ID" sz="2000" dirty="0" err="1"/>
              <a:t>Klasifikasi</a:t>
            </a:r>
            <a:r>
              <a:rPr lang="en-ID" sz="2000" dirty="0"/>
              <a:t> </a:t>
            </a:r>
            <a:r>
              <a:rPr lang="en-ID" sz="2000" dirty="0" err="1"/>
              <a:t>sentimen</a:t>
            </a:r>
            <a:r>
              <a:rPr lang="en-ID" sz="2000" dirty="0"/>
              <a:t>: manual tagging, </a:t>
            </a:r>
            <a:r>
              <a:rPr lang="en-ID" sz="2000" dirty="0" err="1"/>
              <a:t>validasi</a:t>
            </a:r>
            <a:r>
              <a:rPr lang="en-ID" sz="2000" dirty="0"/>
              <a:t> inter-rater agreement (</a:t>
            </a:r>
            <a:r>
              <a:rPr lang="en-ID" sz="2000" dirty="0" err="1"/>
              <a:t>Krippendorff</a:t>
            </a:r>
            <a:r>
              <a:rPr lang="en-ID" sz="2000" dirty="0"/>
              <a:t> α = 0.87).</a:t>
            </a:r>
            <a:br>
              <a:rPr lang="en-ID" sz="2000" dirty="0"/>
            </a:br>
            <a:r>
              <a:rPr lang="en-ID" sz="2000" dirty="0"/>
              <a:t>4. </a:t>
            </a:r>
            <a:r>
              <a:rPr lang="en-ID" sz="2000" dirty="0" err="1"/>
              <a:t>Identifikasi</a:t>
            </a:r>
            <a:r>
              <a:rPr lang="en-ID" sz="2000" dirty="0"/>
              <a:t> </a:t>
            </a:r>
            <a:r>
              <a:rPr lang="en-ID" sz="2000" dirty="0" err="1"/>
              <a:t>emosi</a:t>
            </a:r>
            <a:r>
              <a:rPr lang="en-ID" sz="2000" dirty="0"/>
              <a:t>: </a:t>
            </a:r>
            <a:r>
              <a:rPr lang="en-ID" sz="2000" dirty="0" err="1"/>
              <a:t>teori</a:t>
            </a:r>
            <a:r>
              <a:rPr lang="en-ID" sz="2000" dirty="0"/>
              <a:t> Plutchik (1980) dan Ekman (1992).</a:t>
            </a:r>
            <a:br>
              <a:rPr lang="en-ID" sz="2000" dirty="0"/>
            </a:br>
            <a:r>
              <a:rPr lang="en-ID" sz="2000" dirty="0"/>
              <a:t>5. </a:t>
            </a:r>
            <a:r>
              <a:rPr lang="en-ID" sz="2000" dirty="0" err="1"/>
              <a:t>Netnografi</a:t>
            </a:r>
            <a:r>
              <a:rPr lang="en-ID" sz="2000" dirty="0"/>
              <a:t>: </a:t>
            </a:r>
            <a:r>
              <a:rPr lang="en-ID" sz="2000" dirty="0" err="1"/>
              <a:t>identifikasi</a:t>
            </a:r>
            <a:r>
              <a:rPr lang="en-ID" sz="2000" dirty="0"/>
              <a:t> </a:t>
            </a:r>
            <a:r>
              <a:rPr lang="en-ID" sz="2000" dirty="0" err="1"/>
              <a:t>narasi</a:t>
            </a:r>
            <a:r>
              <a:rPr lang="en-ID" sz="2000" dirty="0"/>
              <a:t> </a:t>
            </a:r>
            <a:r>
              <a:rPr lang="en-ID" sz="2000" dirty="0" err="1"/>
              <a:t>sosial</a:t>
            </a:r>
            <a:r>
              <a:rPr lang="en-ID" sz="2000" dirty="0"/>
              <a:t> dan </a:t>
            </a:r>
            <a:r>
              <a:rPr lang="en-ID" sz="2000" dirty="0" err="1"/>
              <a:t>budaya</a:t>
            </a:r>
            <a:r>
              <a:rPr lang="en-ID" sz="2000" dirty="0"/>
              <a:t> </a:t>
            </a:r>
            <a:r>
              <a:rPr lang="en-ID" sz="2000" dirty="0" err="1"/>
              <a:t>seperti</a:t>
            </a:r>
            <a:r>
              <a:rPr lang="en-ID" sz="2000" dirty="0"/>
              <a:t> "</a:t>
            </a:r>
            <a:r>
              <a:rPr lang="en-ID" sz="2000" dirty="0" err="1"/>
              <a:t>ordal</a:t>
            </a:r>
            <a:r>
              <a:rPr lang="en-ID" sz="2000" dirty="0"/>
              <a:t>", "</a:t>
            </a:r>
            <a:r>
              <a:rPr lang="en-ID" sz="2000" dirty="0" err="1"/>
              <a:t>sabar</a:t>
            </a:r>
            <a:r>
              <a:rPr lang="en-ID" sz="2000" dirty="0"/>
              <a:t>", dan </a:t>
            </a:r>
            <a:r>
              <a:rPr lang="en-ID" sz="2000" dirty="0" err="1"/>
              <a:t>ketidakpercayaan</a:t>
            </a:r>
            <a:r>
              <a:rPr lang="en-ID" sz="2000" dirty="0"/>
              <a:t> </a:t>
            </a:r>
            <a:r>
              <a:rPr lang="en-ID" sz="2000" dirty="0" err="1"/>
              <a:t>sistemik</a:t>
            </a:r>
            <a:r>
              <a:rPr lang="en-ID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59895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Tabel Hasil </a:t>
            </a:r>
            <a:r>
              <a:rPr lang="en-US" sz="2000" dirty="0" err="1"/>
              <a:t>Analisis</a:t>
            </a:r>
            <a:r>
              <a:rPr lang="en-US" sz="2000" dirty="0"/>
              <a:t> </a:t>
            </a:r>
            <a:r>
              <a:rPr lang="en-US" sz="2000" dirty="0" err="1"/>
              <a:t>Sentimen</a:t>
            </a:r>
            <a:br>
              <a:rPr lang="en-US" sz="2000" dirty="0"/>
            </a:br>
            <a:br>
              <a:rPr lang="en-US" sz="2000" dirty="0"/>
            </a:br>
            <a:endParaRPr lang="en-US" sz="2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7062F76-4A61-04D9-76EB-E56C693BC3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024288"/>
              </p:ext>
            </p:extLst>
          </p:nvPr>
        </p:nvGraphicFramePr>
        <p:xfrm>
          <a:off x="736600" y="1801229"/>
          <a:ext cx="9982200" cy="216963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327400">
                  <a:extLst>
                    <a:ext uri="{9D8B030D-6E8A-4147-A177-3AD203B41FA5}">
                      <a16:colId xmlns:a16="http://schemas.microsoft.com/office/drawing/2014/main" val="2337601904"/>
                    </a:ext>
                  </a:extLst>
                </a:gridCol>
                <a:gridCol w="3327400">
                  <a:extLst>
                    <a:ext uri="{9D8B030D-6E8A-4147-A177-3AD203B41FA5}">
                      <a16:colId xmlns:a16="http://schemas.microsoft.com/office/drawing/2014/main" val="1705419900"/>
                    </a:ext>
                  </a:extLst>
                </a:gridCol>
                <a:gridCol w="3327400">
                  <a:extLst>
                    <a:ext uri="{9D8B030D-6E8A-4147-A177-3AD203B41FA5}">
                      <a16:colId xmlns:a16="http://schemas.microsoft.com/office/drawing/2014/main" val="2215065419"/>
                    </a:ext>
                  </a:extLst>
                </a:gridCol>
              </a:tblGrid>
              <a:tr h="542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I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Kategori Sentimen</a:t>
                      </a:r>
                      <a:endParaRPr lang="en-ID" sz="18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I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Jumlah Komentar</a:t>
                      </a:r>
                      <a:endParaRPr lang="en-ID" sz="18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I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Persentase (%)</a:t>
                      </a:r>
                      <a:endParaRPr lang="en-ID" sz="18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428818"/>
                  </a:ext>
                </a:extLst>
              </a:tr>
              <a:tr h="542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I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Negatif</a:t>
                      </a:r>
                      <a:endParaRPr lang="en-ID" sz="18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I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</a:t>
                      </a:r>
                      <a:endParaRPr lang="en-ID" sz="18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I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69.0</a:t>
                      </a:r>
                      <a:endParaRPr lang="en-ID" sz="18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1085901"/>
                  </a:ext>
                </a:extLst>
              </a:tr>
              <a:tr h="542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I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Netral</a:t>
                      </a:r>
                      <a:endParaRPr lang="en-ID" sz="18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I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en-ID" sz="18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I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11.7</a:t>
                      </a:r>
                      <a:endParaRPr lang="en-ID" sz="18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1094967"/>
                  </a:ext>
                </a:extLst>
              </a:tr>
              <a:tr h="542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I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Positif</a:t>
                      </a:r>
                      <a:endParaRPr lang="en-ID" sz="18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I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  <a:endParaRPr lang="en-ID" sz="18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ID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19.3</a:t>
                      </a:r>
                      <a:endParaRPr lang="en-ID" sz="1800" dirty="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1328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9526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067683-2ACA-EE76-449F-E67135509E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90D4134-AF6F-5918-E018-419377EC5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D9877BF-B483-A1FB-7889-1F2E8BA98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dirty="0" err="1"/>
              <a:t>Visualisasi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dominasi</a:t>
            </a:r>
            <a:r>
              <a:rPr lang="en-ID" dirty="0"/>
              <a:t> </a:t>
            </a:r>
            <a:r>
              <a:rPr lang="en-ID" dirty="0" err="1"/>
              <a:t>sentimen</a:t>
            </a:r>
            <a:r>
              <a:rPr lang="en-ID" dirty="0"/>
              <a:t> </a:t>
            </a:r>
            <a:r>
              <a:rPr lang="en-ID" dirty="0" err="1"/>
              <a:t>negatif</a:t>
            </a:r>
            <a:r>
              <a:rPr lang="en-ID" dirty="0"/>
              <a:t> yang </a:t>
            </a:r>
            <a:r>
              <a:rPr lang="en-ID" dirty="0" err="1"/>
              <a:t>signifikan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BUMN:</a:t>
            </a:r>
          </a:p>
        </p:txBody>
      </p:sp>
      <p:pic>
        <p:nvPicPr>
          <p:cNvPr id="3" name="image1.png">
            <a:extLst>
              <a:ext uri="{FF2B5EF4-FFF2-40B4-BE49-F238E27FC236}">
                <a16:creationId xmlns:a16="http://schemas.microsoft.com/office/drawing/2014/main" id="{E7296312-621E-51BB-E764-D67371E5ABEA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450167" y="2258907"/>
            <a:ext cx="5291667" cy="3222441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1068409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58DC8E-7D9D-0924-E68E-DEFB721430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009681-6ED2-A911-ADA3-03285D42E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FA6A05-628D-4CBE-1255-BDB3C6CD7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/>
              <a:t>Analisis</a:t>
            </a:r>
            <a:r>
              <a:rPr lang="en-US" sz="2000" b="1" dirty="0"/>
              <a:t> Emosi dan </a:t>
            </a:r>
            <a:r>
              <a:rPr lang="en-US" sz="2000" b="1" dirty="0" err="1"/>
              <a:t>Leksikal</a:t>
            </a:r>
            <a:endParaRPr lang="en-US" sz="2000" b="1" dirty="0"/>
          </a:p>
          <a:p>
            <a:pPr marL="0" indent="0">
              <a:buNone/>
            </a:pPr>
            <a:r>
              <a:rPr lang="en-ID" sz="2100" dirty="0"/>
              <a:t>Emosi </a:t>
            </a:r>
            <a:r>
              <a:rPr lang="en-ID" sz="2100" dirty="0" err="1"/>
              <a:t>Dominan</a:t>
            </a:r>
            <a:r>
              <a:rPr lang="en-ID" sz="2100" dirty="0"/>
              <a:t> (Model Plutchik &amp; Ekman):</a:t>
            </a:r>
            <a:br>
              <a:rPr lang="en-ID" sz="2100" dirty="0"/>
            </a:br>
            <a:r>
              <a:rPr lang="en-ID" sz="2100" dirty="0"/>
              <a:t>- Marah (52%): </a:t>
            </a:r>
            <a:r>
              <a:rPr lang="en-ID" sz="2100" dirty="0" err="1"/>
              <a:t>layanan</a:t>
            </a:r>
            <a:r>
              <a:rPr lang="en-ID" sz="2100" dirty="0"/>
              <a:t> </a:t>
            </a:r>
            <a:r>
              <a:rPr lang="en-ID" sz="2100" dirty="0" err="1"/>
              <a:t>buruk</a:t>
            </a:r>
            <a:r>
              <a:rPr lang="en-ID" sz="2100" dirty="0"/>
              <a:t>, </a:t>
            </a:r>
            <a:r>
              <a:rPr lang="en-ID" sz="2100" dirty="0" err="1"/>
              <a:t>harga</a:t>
            </a:r>
            <a:r>
              <a:rPr lang="en-ID" sz="2100" dirty="0"/>
              <a:t> </a:t>
            </a:r>
            <a:r>
              <a:rPr lang="en-ID" sz="2100" dirty="0" err="1"/>
              <a:t>tinggi</a:t>
            </a:r>
            <a:r>
              <a:rPr lang="en-ID" sz="2100" dirty="0"/>
              <a:t>.</a:t>
            </a:r>
            <a:br>
              <a:rPr lang="en-ID" sz="2100" dirty="0"/>
            </a:br>
            <a:r>
              <a:rPr lang="en-ID" sz="2100" dirty="0"/>
              <a:t>- </a:t>
            </a:r>
            <a:r>
              <a:rPr lang="en-ID" sz="2100" dirty="0" err="1"/>
              <a:t>Frustrasi</a:t>
            </a:r>
            <a:r>
              <a:rPr lang="en-ID" sz="2100" dirty="0"/>
              <a:t> (31%): </a:t>
            </a:r>
            <a:r>
              <a:rPr lang="en-ID" sz="2100" dirty="0" err="1"/>
              <a:t>sistem</a:t>
            </a:r>
            <a:r>
              <a:rPr lang="en-ID" sz="2100" dirty="0"/>
              <a:t> error, website </a:t>
            </a:r>
            <a:r>
              <a:rPr lang="en-ID" sz="2100" dirty="0" err="1"/>
              <a:t>gagal</a:t>
            </a:r>
            <a:r>
              <a:rPr lang="en-ID" sz="2100" dirty="0"/>
              <a:t> </a:t>
            </a:r>
            <a:r>
              <a:rPr lang="en-ID" sz="2100" dirty="0" err="1"/>
              <a:t>akses</a:t>
            </a:r>
            <a:r>
              <a:rPr lang="en-ID" sz="2100" dirty="0"/>
              <a:t>.</a:t>
            </a:r>
            <a:br>
              <a:rPr lang="en-ID" sz="2100" dirty="0"/>
            </a:br>
            <a:r>
              <a:rPr lang="en-ID" sz="2100" dirty="0"/>
              <a:t>- Sedih (14%): </a:t>
            </a:r>
            <a:r>
              <a:rPr lang="en-ID" sz="2100" dirty="0" err="1"/>
              <a:t>ketidakadilan</a:t>
            </a:r>
            <a:r>
              <a:rPr lang="en-ID" sz="2100" dirty="0"/>
              <a:t> </a:t>
            </a:r>
            <a:r>
              <a:rPr lang="en-ID" sz="2100" dirty="0" err="1"/>
              <a:t>sosial</a:t>
            </a:r>
            <a:r>
              <a:rPr lang="en-ID" sz="2100" dirty="0"/>
              <a:t>.</a:t>
            </a:r>
            <a:br>
              <a:rPr lang="en-ID" sz="2100" dirty="0"/>
            </a:br>
            <a:r>
              <a:rPr lang="en-ID" sz="2100" dirty="0"/>
              <a:t>- </a:t>
            </a:r>
            <a:r>
              <a:rPr lang="en-ID" sz="2100" dirty="0" err="1"/>
              <a:t>Resignatif</a:t>
            </a:r>
            <a:r>
              <a:rPr lang="en-ID" sz="2100" dirty="0"/>
              <a:t> (3%): </a:t>
            </a:r>
            <a:r>
              <a:rPr lang="en-ID" sz="2100" dirty="0" err="1"/>
              <a:t>ekspresi</a:t>
            </a:r>
            <a:r>
              <a:rPr lang="en-ID" sz="2100" dirty="0"/>
              <a:t> </a:t>
            </a:r>
            <a:r>
              <a:rPr lang="en-ID" sz="2100" dirty="0" err="1"/>
              <a:t>pasrah</a:t>
            </a:r>
            <a:r>
              <a:rPr lang="en-ID" sz="2100" dirty="0"/>
              <a:t> dan </a:t>
            </a:r>
            <a:r>
              <a:rPr lang="en-ID" sz="2100" dirty="0" err="1"/>
              <a:t>tidak</a:t>
            </a:r>
            <a:r>
              <a:rPr lang="en-ID" sz="2100" dirty="0"/>
              <a:t> </a:t>
            </a:r>
            <a:r>
              <a:rPr lang="en-ID" sz="2100" dirty="0" err="1"/>
              <a:t>berdaya</a:t>
            </a:r>
            <a:r>
              <a:rPr lang="en-ID" sz="2100" dirty="0"/>
              <a:t>.</a:t>
            </a:r>
            <a:br>
              <a:rPr lang="en-ID" sz="2100" dirty="0"/>
            </a:br>
            <a:br>
              <a:rPr lang="en-ID" sz="2100" dirty="0"/>
            </a:br>
            <a:r>
              <a:rPr lang="en-ID" sz="2100" dirty="0" err="1"/>
              <a:t>Kolokasi</a:t>
            </a:r>
            <a:r>
              <a:rPr lang="en-ID" sz="2100" dirty="0"/>
              <a:t> </a:t>
            </a:r>
            <a:r>
              <a:rPr lang="en-ID" sz="2100" dirty="0" err="1"/>
              <a:t>Kritis</a:t>
            </a:r>
            <a:r>
              <a:rPr lang="en-ID" sz="2100" dirty="0"/>
              <a:t>:</a:t>
            </a:r>
            <a:br>
              <a:rPr lang="en-ID" sz="2100" dirty="0"/>
            </a:br>
            <a:r>
              <a:rPr lang="en-ID" sz="2100" dirty="0"/>
              <a:t>- "</a:t>
            </a:r>
            <a:r>
              <a:rPr lang="en-ID" sz="2100" dirty="0" err="1"/>
              <a:t>gabah</a:t>
            </a:r>
            <a:r>
              <a:rPr lang="en-ID" sz="2100" dirty="0"/>
              <a:t> </a:t>
            </a:r>
            <a:r>
              <a:rPr lang="en-ID" sz="2100" dirty="0" err="1"/>
              <a:t>murah</a:t>
            </a:r>
            <a:r>
              <a:rPr lang="en-ID" sz="2100" dirty="0"/>
              <a:t>", "</a:t>
            </a:r>
            <a:r>
              <a:rPr lang="en-ID" sz="2100" dirty="0" err="1"/>
              <a:t>akses</a:t>
            </a:r>
            <a:r>
              <a:rPr lang="en-ID" sz="2100" dirty="0"/>
              <a:t> error", "</a:t>
            </a:r>
            <a:r>
              <a:rPr lang="en-ID" sz="2100" dirty="0" err="1"/>
              <a:t>pupuk</a:t>
            </a:r>
            <a:r>
              <a:rPr lang="en-ID" sz="2100" dirty="0"/>
              <a:t> mahal", "</a:t>
            </a:r>
            <a:r>
              <a:rPr lang="en-ID" sz="2100" dirty="0" err="1"/>
              <a:t>korupsi</a:t>
            </a:r>
            <a:r>
              <a:rPr lang="en-ID" sz="2100" dirty="0"/>
              <a:t> BUMN"</a:t>
            </a:r>
            <a:br>
              <a:rPr lang="en-ID" sz="2100" dirty="0"/>
            </a:br>
            <a:r>
              <a:rPr lang="en-ID" sz="2100" dirty="0"/>
              <a:t>Gaya </a:t>
            </a:r>
            <a:r>
              <a:rPr lang="en-ID" sz="2100" dirty="0" err="1"/>
              <a:t>Retoris</a:t>
            </a:r>
            <a:r>
              <a:rPr lang="en-ID" sz="2100" dirty="0"/>
              <a:t>:</a:t>
            </a:r>
            <a:br>
              <a:rPr lang="en-ID" sz="2100" dirty="0"/>
            </a:br>
            <a:r>
              <a:rPr lang="en-ID" sz="2100" dirty="0"/>
              <a:t>- </a:t>
            </a:r>
            <a:r>
              <a:rPr lang="en-ID" sz="2100" dirty="0" err="1"/>
              <a:t>Sarkasme</a:t>
            </a:r>
            <a:r>
              <a:rPr lang="en-ID" sz="2100" dirty="0"/>
              <a:t>, </a:t>
            </a:r>
            <a:r>
              <a:rPr lang="en-ID" sz="2100" dirty="0" err="1"/>
              <a:t>hiperbola</a:t>
            </a:r>
            <a:r>
              <a:rPr lang="en-ID" sz="2100" dirty="0"/>
              <a:t>, </a:t>
            </a:r>
            <a:r>
              <a:rPr lang="en-ID" sz="2100" dirty="0" err="1"/>
              <a:t>repetisi</a:t>
            </a:r>
            <a:r>
              <a:rPr lang="en-ID" sz="2100" dirty="0"/>
              <a:t> </a:t>
            </a:r>
            <a:r>
              <a:rPr lang="en-ID" sz="2100" dirty="0" err="1"/>
              <a:t>menunjukkan</a:t>
            </a:r>
            <a:r>
              <a:rPr lang="en-ID" sz="2100" dirty="0"/>
              <a:t> </a:t>
            </a:r>
            <a:r>
              <a:rPr lang="en-ID" sz="2100" dirty="0" err="1"/>
              <a:t>tekanan</a:t>
            </a:r>
            <a:r>
              <a:rPr lang="en-ID" sz="2100" dirty="0"/>
              <a:t> </a:t>
            </a:r>
            <a:r>
              <a:rPr lang="en-ID" sz="2100" dirty="0" err="1"/>
              <a:t>psikologis</a:t>
            </a:r>
            <a:r>
              <a:rPr lang="en-ID" sz="2100" dirty="0"/>
              <a:t> </a:t>
            </a:r>
            <a:r>
              <a:rPr lang="en-ID" sz="2100" dirty="0" err="1"/>
              <a:t>kolektif</a:t>
            </a:r>
            <a:r>
              <a:rPr lang="en-ID" sz="2100" dirty="0"/>
              <a:t> </a:t>
            </a:r>
            <a:r>
              <a:rPr lang="en-ID" sz="2100" dirty="0" err="1"/>
              <a:t>masyarakat</a:t>
            </a:r>
            <a:r>
              <a:rPr lang="en-ID" sz="2100" dirty="0"/>
              <a:t>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833112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A50E8B-3B58-5DAD-F8ED-7539100024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71680F-740C-2FCD-BE69-065ED6B7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06D1DB-ED42-7924-846A-2E8A4D18C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400" dirty="0" err="1"/>
              <a:t>Komentar</a:t>
            </a:r>
            <a:r>
              <a:rPr lang="en-ID" sz="2400" dirty="0"/>
              <a:t> </a:t>
            </a:r>
            <a:r>
              <a:rPr lang="en-ID" sz="2400" dirty="0" err="1"/>
              <a:t>warganet</a:t>
            </a:r>
            <a:r>
              <a:rPr lang="en-ID" sz="2400" dirty="0"/>
              <a:t> </a:t>
            </a:r>
            <a:r>
              <a:rPr lang="en-ID" sz="2400" dirty="0" err="1"/>
              <a:t>menunjukkan</a:t>
            </a:r>
            <a:r>
              <a:rPr lang="en-ID" sz="2400" dirty="0"/>
              <a:t> </a:t>
            </a:r>
            <a:r>
              <a:rPr lang="en-ID" sz="2400" dirty="0" err="1"/>
              <a:t>bahwa</a:t>
            </a:r>
            <a:r>
              <a:rPr lang="en-ID" sz="2400" dirty="0"/>
              <a:t> </a:t>
            </a:r>
            <a:r>
              <a:rPr lang="en-ID" sz="2400" dirty="0" err="1"/>
              <a:t>ketidakpuasan</a:t>
            </a:r>
            <a:r>
              <a:rPr lang="en-ID" sz="2400" dirty="0"/>
              <a:t> </a:t>
            </a:r>
            <a:r>
              <a:rPr lang="en-ID" sz="2400" dirty="0" err="1"/>
              <a:t>bersifat</a:t>
            </a:r>
            <a:r>
              <a:rPr lang="en-ID" sz="2400" dirty="0"/>
              <a:t> </a:t>
            </a:r>
            <a:r>
              <a:rPr lang="en-ID" sz="2400" dirty="0" err="1"/>
              <a:t>struktural</a:t>
            </a:r>
            <a:r>
              <a:rPr lang="en-ID" sz="2400" dirty="0"/>
              <a:t>. </a:t>
            </a:r>
            <a:r>
              <a:rPr lang="en-ID" sz="2400" dirty="0" err="1"/>
              <a:t>Wacana</a:t>
            </a:r>
            <a:r>
              <a:rPr lang="en-ID" sz="2400" dirty="0"/>
              <a:t> </a:t>
            </a:r>
            <a:r>
              <a:rPr lang="en-ID" sz="2400" dirty="0" err="1"/>
              <a:t>publik</a:t>
            </a:r>
            <a:r>
              <a:rPr lang="en-ID" sz="2400" dirty="0"/>
              <a:t> </a:t>
            </a:r>
            <a:r>
              <a:rPr lang="en-ID" sz="2400" dirty="0" err="1"/>
              <a:t>mengungkapkan</a:t>
            </a:r>
            <a:r>
              <a:rPr lang="en-ID" sz="2400" dirty="0"/>
              <a:t> </a:t>
            </a:r>
            <a:r>
              <a:rPr lang="en-ID" sz="2400" dirty="0" err="1"/>
              <a:t>krisis</a:t>
            </a:r>
            <a:r>
              <a:rPr lang="en-ID" sz="2400" dirty="0"/>
              <a:t> </a:t>
            </a:r>
            <a:r>
              <a:rPr lang="en-ID" sz="2400" dirty="0" err="1"/>
              <a:t>kepercayaan</a:t>
            </a:r>
            <a:r>
              <a:rPr lang="en-ID" sz="2400" dirty="0"/>
              <a:t> </a:t>
            </a:r>
            <a:r>
              <a:rPr lang="en-ID" sz="2400" dirty="0" err="1"/>
              <a:t>terhadap</a:t>
            </a:r>
            <a:r>
              <a:rPr lang="en-ID" sz="2400" dirty="0"/>
              <a:t> </a:t>
            </a:r>
            <a:r>
              <a:rPr lang="en-ID" sz="2400" dirty="0" err="1"/>
              <a:t>sistem</a:t>
            </a:r>
            <a:r>
              <a:rPr lang="en-ID" sz="2400" dirty="0"/>
              <a:t> BUMN,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semata</a:t>
            </a:r>
            <a:r>
              <a:rPr lang="en-ID" sz="2400" dirty="0"/>
              <a:t> </a:t>
            </a:r>
            <a:r>
              <a:rPr lang="en-ID" sz="2400" dirty="0" err="1"/>
              <a:t>kinerja</a:t>
            </a:r>
            <a:r>
              <a:rPr lang="en-ID" sz="2400" dirty="0"/>
              <a:t> </a:t>
            </a:r>
            <a:r>
              <a:rPr lang="en-ID" sz="2400" dirty="0" err="1"/>
              <a:t>operasional</a:t>
            </a:r>
            <a:r>
              <a:rPr lang="en-ID" sz="2400" dirty="0"/>
              <a:t>.</a:t>
            </a:r>
          </a:p>
          <a:p>
            <a:pPr marL="0" indent="0">
              <a:buNone/>
            </a:pPr>
            <a:r>
              <a:rPr lang="en-ID" sz="2400" dirty="0"/>
              <a:t>Gaya </a:t>
            </a:r>
            <a:r>
              <a:rPr lang="en-ID" sz="2400" dirty="0" err="1"/>
              <a:t>bahasa</a:t>
            </a:r>
            <a:r>
              <a:rPr lang="en-ID" sz="2400" dirty="0"/>
              <a:t> yang </a:t>
            </a:r>
            <a:r>
              <a:rPr lang="en-ID" sz="2400" dirty="0" err="1"/>
              <a:t>digunakan</a:t>
            </a:r>
            <a:r>
              <a:rPr lang="en-ID" sz="2400" dirty="0"/>
              <a:t> </a:t>
            </a:r>
            <a:r>
              <a:rPr lang="en-ID" sz="2400" dirty="0" err="1"/>
              <a:t>menyiratkan</a:t>
            </a:r>
            <a:r>
              <a:rPr lang="en-ID" sz="2400" dirty="0"/>
              <a:t> </a:t>
            </a:r>
            <a:r>
              <a:rPr lang="en-ID" sz="2400" dirty="0" err="1"/>
              <a:t>bentuk</a:t>
            </a:r>
            <a:r>
              <a:rPr lang="en-ID" sz="2400" dirty="0"/>
              <a:t> </a:t>
            </a:r>
            <a:r>
              <a:rPr lang="en-ID" sz="2400" dirty="0" err="1"/>
              <a:t>perlawanan</a:t>
            </a:r>
            <a:r>
              <a:rPr lang="en-ID" sz="2400" dirty="0"/>
              <a:t> </a:t>
            </a:r>
            <a:r>
              <a:rPr lang="en-ID" sz="2400" dirty="0" err="1"/>
              <a:t>kultural</a:t>
            </a:r>
            <a:r>
              <a:rPr lang="en-ID" sz="2400" dirty="0"/>
              <a:t> yang </a:t>
            </a:r>
            <a:r>
              <a:rPr lang="en-ID" sz="2400" dirty="0" err="1"/>
              <a:t>dilakukan</a:t>
            </a:r>
            <a:r>
              <a:rPr lang="en-ID" sz="2400" dirty="0"/>
              <a:t> </a:t>
            </a:r>
            <a:r>
              <a:rPr lang="en-ID" sz="2400" dirty="0" err="1"/>
              <a:t>melalui</a:t>
            </a:r>
            <a:r>
              <a:rPr lang="en-ID" sz="2400" dirty="0"/>
              <a:t> </a:t>
            </a:r>
            <a:r>
              <a:rPr lang="en-ID" sz="2400" dirty="0" err="1"/>
              <a:t>simbolisme</a:t>
            </a:r>
            <a:r>
              <a:rPr lang="en-ID" sz="2400" dirty="0"/>
              <a:t> </a:t>
            </a:r>
            <a:r>
              <a:rPr lang="en-ID" sz="2400" dirty="0" err="1"/>
              <a:t>linguistik</a:t>
            </a:r>
            <a:r>
              <a:rPr lang="en-ID" sz="2400" dirty="0"/>
              <a:t>—</a:t>
            </a:r>
            <a:r>
              <a:rPr lang="en-ID" sz="2400" dirty="0" err="1"/>
              <a:t>termasuk</a:t>
            </a:r>
            <a:r>
              <a:rPr lang="en-ID" sz="2400" dirty="0"/>
              <a:t> </a:t>
            </a:r>
            <a:r>
              <a:rPr lang="en-ID" sz="2400" dirty="0" err="1"/>
              <a:t>ironi</a:t>
            </a:r>
            <a:r>
              <a:rPr lang="en-ID" sz="2400" dirty="0"/>
              <a:t> dan </a:t>
            </a:r>
            <a:r>
              <a:rPr lang="en-ID" sz="2400" dirty="0" err="1"/>
              <a:t>repetisi</a:t>
            </a:r>
            <a:r>
              <a:rPr lang="en-ID" sz="2400" dirty="0"/>
              <a:t>. Ini </a:t>
            </a:r>
            <a:r>
              <a:rPr lang="en-ID" sz="2400" dirty="0" err="1"/>
              <a:t>memperkuat</a:t>
            </a:r>
            <a:r>
              <a:rPr lang="en-ID" sz="2400" dirty="0"/>
              <a:t> </a:t>
            </a:r>
            <a:r>
              <a:rPr lang="en-ID" sz="2400" dirty="0" err="1"/>
              <a:t>argumen</a:t>
            </a:r>
            <a:r>
              <a:rPr lang="en-ID" sz="2400" dirty="0"/>
              <a:t> </a:t>
            </a:r>
            <a:r>
              <a:rPr lang="en-ID" sz="2400" dirty="0" err="1"/>
              <a:t>bahwa</a:t>
            </a:r>
            <a:r>
              <a:rPr lang="en-ID" sz="2400" dirty="0"/>
              <a:t> media </a:t>
            </a:r>
            <a:r>
              <a:rPr lang="en-ID" sz="2400" dirty="0" err="1"/>
              <a:t>sosial</a:t>
            </a:r>
            <a:r>
              <a:rPr lang="en-ID" sz="2400" dirty="0"/>
              <a:t> </a:t>
            </a:r>
            <a:r>
              <a:rPr lang="en-ID" sz="2400" dirty="0" err="1"/>
              <a:t>bukan</a:t>
            </a:r>
            <a:r>
              <a:rPr lang="en-ID" sz="2400" dirty="0"/>
              <a:t> </a:t>
            </a:r>
            <a:r>
              <a:rPr lang="en-ID" sz="2400" dirty="0" err="1"/>
              <a:t>hanya</a:t>
            </a:r>
            <a:r>
              <a:rPr lang="en-ID" sz="2400" dirty="0"/>
              <a:t> </a:t>
            </a:r>
            <a:r>
              <a:rPr lang="en-ID" sz="2400" dirty="0" err="1"/>
              <a:t>ruang</a:t>
            </a:r>
            <a:r>
              <a:rPr lang="en-ID" sz="2400" dirty="0"/>
              <a:t> </a:t>
            </a:r>
            <a:r>
              <a:rPr lang="en-ID" sz="2400" dirty="0" err="1"/>
              <a:t>keluhan</a:t>
            </a:r>
            <a:r>
              <a:rPr lang="en-ID" sz="2400" dirty="0"/>
              <a:t>, </a:t>
            </a:r>
            <a:r>
              <a:rPr lang="en-ID" sz="2400" dirty="0" err="1"/>
              <a:t>melainkan</a:t>
            </a:r>
            <a:r>
              <a:rPr lang="en-ID" sz="2400" dirty="0"/>
              <a:t> arena </a:t>
            </a:r>
            <a:r>
              <a:rPr lang="en-ID" sz="2400" dirty="0" err="1"/>
              <a:t>perlawanan</a:t>
            </a:r>
            <a:r>
              <a:rPr lang="en-ID" sz="2400" dirty="0"/>
              <a:t> </a:t>
            </a:r>
            <a:r>
              <a:rPr lang="en-ID" sz="2400" dirty="0" err="1"/>
              <a:t>simbolik</a:t>
            </a:r>
            <a:r>
              <a:rPr lang="en-ID" sz="2400" dirty="0"/>
              <a:t>.</a:t>
            </a:r>
          </a:p>
          <a:p>
            <a:pPr marL="0" indent="0">
              <a:buNone/>
            </a:pPr>
            <a:r>
              <a:rPr lang="en-ID" sz="2400" dirty="0"/>
              <a:t>Narasi </a:t>
            </a:r>
            <a:r>
              <a:rPr lang="en-ID" sz="2400" dirty="0" err="1"/>
              <a:t>seperti</a:t>
            </a:r>
            <a:r>
              <a:rPr lang="en-ID" sz="2400" dirty="0"/>
              <a:t> "</a:t>
            </a:r>
            <a:r>
              <a:rPr lang="en-ID" sz="2400" dirty="0" err="1"/>
              <a:t>ordal</a:t>
            </a:r>
            <a:r>
              <a:rPr lang="en-ID" sz="2400" dirty="0"/>
              <a:t>" </a:t>
            </a:r>
            <a:r>
              <a:rPr lang="en-ID" sz="2400" dirty="0" err="1"/>
              <a:t>menunjukkan</a:t>
            </a:r>
            <a:r>
              <a:rPr lang="en-ID" sz="2400" dirty="0"/>
              <a:t> </a:t>
            </a:r>
            <a:r>
              <a:rPr lang="en-ID" sz="2400" dirty="0" err="1"/>
              <a:t>bahwa</a:t>
            </a:r>
            <a:r>
              <a:rPr lang="en-ID" sz="2400" dirty="0"/>
              <a:t> </a:t>
            </a:r>
            <a:r>
              <a:rPr lang="en-ID" sz="2400" dirty="0" err="1"/>
              <a:t>publik</a:t>
            </a:r>
            <a:r>
              <a:rPr lang="en-ID" sz="2400" dirty="0"/>
              <a:t> </a:t>
            </a:r>
            <a:r>
              <a:rPr lang="en-ID" sz="2400" dirty="0" err="1"/>
              <a:t>mencurigai</a:t>
            </a:r>
            <a:r>
              <a:rPr lang="en-ID" sz="2400" dirty="0"/>
              <a:t> </a:t>
            </a:r>
            <a:r>
              <a:rPr lang="en-ID" sz="2400" dirty="0" err="1"/>
              <a:t>adanya</a:t>
            </a:r>
            <a:r>
              <a:rPr lang="en-ID" sz="2400" dirty="0"/>
              <a:t> </a:t>
            </a:r>
            <a:r>
              <a:rPr lang="en-ID" sz="2400" dirty="0" err="1"/>
              <a:t>ketidakadilan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akses</a:t>
            </a:r>
            <a:r>
              <a:rPr lang="en-ID" sz="2400" dirty="0"/>
              <a:t> dan </a:t>
            </a:r>
            <a:r>
              <a:rPr lang="en-ID" sz="2400" dirty="0" err="1"/>
              <a:t>peluang</a:t>
            </a:r>
            <a:r>
              <a:rPr lang="en-ID" sz="2400" dirty="0"/>
              <a:t>, </a:t>
            </a:r>
            <a:r>
              <a:rPr lang="en-ID" sz="2400" dirty="0" err="1"/>
              <a:t>memperlihatkan</a:t>
            </a:r>
            <a:r>
              <a:rPr lang="en-ID" sz="2400" dirty="0"/>
              <a:t> </a:t>
            </a:r>
            <a:r>
              <a:rPr lang="en-ID" sz="2400" dirty="0" err="1"/>
              <a:t>stratifikasi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birokrasi</a:t>
            </a:r>
            <a:r>
              <a:rPr lang="en-ID" sz="2400" dirty="0"/>
              <a:t>.</a:t>
            </a:r>
            <a:br>
              <a:rPr lang="en-ID" sz="2400" dirty="0"/>
            </a:br>
            <a:br>
              <a:rPr lang="en-ID" sz="2400" dirty="0"/>
            </a:br>
            <a:r>
              <a:rPr lang="en-ID" sz="2400" dirty="0"/>
              <a:t>Model </a:t>
            </a:r>
            <a:r>
              <a:rPr lang="en-ID" sz="2400" dirty="0" err="1"/>
              <a:t>konseptual</a:t>
            </a:r>
            <a:r>
              <a:rPr lang="en-ID" sz="2400" dirty="0"/>
              <a:t> yang </a:t>
            </a:r>
            <a:r>
              <a:rPr lang="en-ID" sz="2400" dirty="0" err="1"/>
              <a:t>dikembangkan</a:t>
            </a:r>
            <a:r>
              <a:rPr lang="en-ID" sz="2400" dirty="0"/>
              <a:t> </a:t>
            </a:r>
            <a:r>
              <a:rPr lang="en-ID" sz="2400" dirty="0" err="1"/>
              <a:t>mengintegrasikan</a:t>
            </a:r>
            <a:r>
              <a:rPr lang="en-ID" sz="2400" dirty="0"/>
              <a:t> </a:t>
            </a:r>
            <a:r>
              <a:rPr lang="en-ID" sz="2400" dirty="0" err="1"/>
              <a:t>pola</a:t>
            </a:r>
            <a:r>
              <a:rPr lang="en-ID" sz="2400" dirty="0"/>
              <a:t> </a:t>
            </a:r>
            <a:r>
              <a:rPr lang="en-ID" sz="2400" dirty="0" err="1"/>
              <a:t>bahasa</a:t>
            </a:r>
            <a:r>
              <a:rPr lang="en-ID" sz="2400" dirty="0"/>
              <a:t>, </a:t>
            </a:r>
            <a:r>
              <a:rPr lang="en-ID" sz="2400" dirty="0" err="1"/>
              <a:t>emosi</a:t>
            </a:r>
            <a:r>
              <a:rPr lang="en-ID" sz="2400" dirty="0"/>
              <a:t>, dan </a:t>
            </a:r>
            <a:r>
              <a:rPr lang="en-ID" sz="2400" dirty="0" err="1"/>
              <a:t>konteks</a:t>
            </a:r>
            <a:r>
              <a:rPr lang="en-ID" sz="2400" dirty="0"/>
              <a:t> </a:t>
            </a:r>
            <a:r>
              <a:rPr lang="en-ID" sz="2400" dirty="0" err="1"/>
              <a:t>budaya</a:t>
            </a:r>
            <a:r>
              <a:rPr lang="en-ID" sz="2400" dirty="0"/>
              <a:t> </a:t>
            </a:r>
            <a:r>
              <a:rPr lang="en-ID" sz="2400" dirty="0" err="1"/>
              <a:t>sebagai</a:t>
            </a:r>
            <a:r>
              <a:rPr lang="en-ID" sz="2400" dirty="0"/>
              <a:t> </a:t>
            </a:r>
            <a:r>
              <a:rPr lang="en-ID" sz="2400" dirty="0" err="1"/>
              <a:t>indikator</a:t>
            </a:r>
            <a:r>
              <a:rPr lang="en-ID" sz="2400" dirty="0"/>
              <a:t> </a:t>
            </a:r>
            <a:r>
              <a:rPr lang="en-ID" sz="2400" dirty="0" err="1"/>
              <a:t>sentimen</a:t>
            </a:r>
            <a:r>
              <a:rPr lang="en-ID" sz="2400" dirty="0"/>
              <a:t> </a:t>
            </a:r>
            <a:r>
              <a:rPr lang="en-ID" sz="2400" dirty="0" err="1"/>
              <a:t>publik</a:t>
            </a:r>
            <a:r>
              <a:rPr lang="en-ID" sz="2400" dirty="0"/>
              <a:t> </a:t>
            </a:r>
            <a:r>
              <a:rPr lang="en-ID" sz="2400" dirty="0" err="1"/>
              <a:t>terhadap</a:t>
            </a:r>
            <a:r>
              <a:rPr lang="en-ID" sz="2400" dirty="0"/>
              <a:t> </a:t>
            </a:r>
            <a:r>
              <a:rPr lang="en-ID" sz="2400" dirty="0" err="1"/>
              <a:t>institusi</a:t>
            </a:r>
            <a:r>
              <a:rPr lang="en-ID" sz="2400" dirty="0"/>
              <a:t> </a:t>
            </a:r>
            <a:r>
              <a:rPr lang="en-ID" sz="2400" dirty="0" err="1"/>
              <a:t>pemerintah</a:t>
            </a:r>
            <a:r>
              <a:rPr lang="en-ID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00034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CONCLUSION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dirty="0" err="1"/>
              <a:t>Simpulan</a:t>
            </a:r>
            <a:r>
              <a:rPr lang="en-ID" dirty="0"/>
              <a:t>: </a:t>
            </a:r>
            <a:r>
              <a:rPr lang="en-ID" dirty="0" err="1"/>
              <a:t>Mayoritas</a:t>
            </a:r>
            <a:r>
              <a:rPr lang="en-ID" dirty="0"/>
              <a:t> </a:t>
            </a:r>
            <a:r>
              <a:rPr lang="en-ID" dirty="0" err="1"/>
              <a:t>komentar</a:t>
            </a:r>
            <a:r>
              <a:rPr lang="en-ID" dirty="0"/>
              <a:t> </a:t>
            </a:r>
            <a:r>
              <a:rPr lang="en-ID" dirty="0" err="1"/>
              <a:t>publik</a:t>
            </a:r>
            <a:r>
              <a:rPr lang="en-ID" dirty="0"/>
              <a:t> (69%)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krisis</a:t>
            </a:r>
            <a:r>
              <a:rPr lang="en-ID" dirty="0"/>
              <a:t> </a:t>
            </a:r>
            <a:r>
              <a:rPr lang="en-ID" dirty="0" err="1"/>
              <a:t>persepsi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BUMN, </a:t>
            </a:r>
            <a:r>
              <a:rPr lang="en-ID" dirty="0" err="1"/>
              <a:t>didorong</a:t>
            </a:r>
            <a:r>
              <a:rPr lang="en-ID" dirty="0"/>
              <a:t> oleh </a:t>
            </a:r>
            <a:r>
              <a:rPr lang="en-ID" dirty="0" err="1"/>
              <a:t>kombinasi</a:t>
            </a:r>
            <a:r>
              <a:rPr lang="en-ID" dirty="0"/>
              <a:t> </a:t>
            </a:r>
            <a:r>
              <a:rPr lang="en-ID" dirty="0" err="1"/>
              <a:t>kegagalan</a:t>
            </a:r>
            <a:r>
              <a:rPr lang="en-ID" dirty="0"/>
              <a:t> </a:t>
            </a:r>
            <a:r>
              <a:rPr lang="en-ID" dirty="0" err="1"/>
              <a:t>teknis</a:t>
            </a:r>
            <a:r>
              <a:rPr lang="en-ID" dirty="0"/>
              <a:t>, </a:t>
            </a:r>
            <a:r>
              <a:rPr lang="en-ID" dirty="0" err="1"/>
              <a:t>ketimpangan</a:t>
            </a:r>
            <a:r>
              <a:rPr lang="en-ID" dirty="0"/>
              <a:t> </a:t>
            </a:r>
            <a:r>
              <a:rPr lang="en-ID" dirty="0" err="1"/>
              <a:t>layanan</a:t>
            </a:r>
            <a:r>
              <a:rPr lang="en-ID" dirty="0"/>
              <a:t>, dan </a:t>
            </a:r>
            <a:r>
              <a:rPr lang="en-ID" dirty="0" err="1"/>
              <a:t>sejarah</a:t>
            </a:r>
            <a:r>
              <a:rPr lang="en-ID" dirty="0"/>
              <a:t> </a:t>
            </a:r>
            <a:r>
              <a:rPr lang="en-ID" dirty="0" err="1"/>
              <a:t>ketidakpercayaan</a:t>
            </a:r>
            <a:r>
              <a:rPr lang="en-ID" dirty="0"/>
              <a:t> </a:t>
            </a:r>
            <a:r>
              <a:rPr lang="en-ID" dirty="0" err="1"/>
              <a:t>publik</a:t>
            </a:r>
            <a:r>
              <a:rPr lang="en-ID" dirty="0"/>
              <a:t>.</a:t>
            </a:r>
            <a:br>
              <a:rPr lang="en-ID" dirty="0"/>
            </a:br>
            <a:br>
              <a:rPr lang="en-ID" dirty="0"/>
            </a:br>
            <a:r>
              <a:rPr lang="en-ID" dirty="0" err="1"/>
              <a:t>Rekomendasi</a:t>
            </a:r>
            <a:r>
              <a:rPr lang="en-ID" dirty="0"/>
              <a:t>: Lembaga </a:t>
            </a:r>
            <a:r>
              <a:rPr lang="en-ID" dirty="0" err="1"/>
              <a:t>publik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menerapkan</a:t>
            </a:r>
            <a:r>
              <a:rPr lang="en-ID" dirty="0"/>
              <a:t> strategi </a:t>
            </a:r>
            <a:r>
              <a:rPr lang="en-ID" dirty="0" err="1"/>
              <a:t>komunikasi</a:t>
            </a:r>
            <a:r>
              <a:rPr lang="en-ID" dirty="0"/>
              <a:t> </a:t>
            </a:r>
            <a:r>
              <a:rPr lang="en-ID" dirty="0" err="1"/>
              <a:t>berbasis</a:t>
            </a:r>
            <a:r>
              <a:rPr lang="en-ID" dirty="0"/>
              <a:t> data </a:t>
            </a:r>
            <a:r>
              <a:rPr lang="en-ID" dirty="0" err="1"/>
              <a:t>sosial</a:t>
            </a:r>
            <a:r>
              <a:rPr lang="en-ID" dirty="0"/>
              <a:t> dan </a:t>
            </a:r>
            <a:r>
              <a:rPr lang="en-ID" dirty="0" err="1"/>
              <a:t>linguistik</a:t>
            </a:r>
            <a:r>
              <a:rPr lang="en-ID" dirty="0"/>
              <a:t>, yang </a:t>
            </a:r>
            <a:r>
              <a:rPr lang="en-ID" dirty="0" err="1"/>
              <a:t>empatik</a:t>
            </a:r>
            <a:r>
              <a:rPr lang="en-ID" dirty="0"/>
              <a:t> dan </a:t>
            </a:r>
            <a:r>
              <a:rPr lang="en-ID" dirty="0" err="1"/>
              <a:t>responsif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konteks</a:t>
            </a:r>
            <a:r>
              <a:rPr lang="en-ID" dirty="0"/>
              <a:t> </a:t>
            </a:r>
            <a:r>
              <a:rPr lang="en-ID" dirty="0" err="1"/>
              <a:t>budaya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52042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124</TotalTime>
  <Words>994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Aptos</vt:lpstr>
      <vt:lpstr>Arial</vt:lpstr>
      <vt:lpstr>Calibri</vt:lpstr>
      <vt:lpstr>Calibri Light</vt:lpstr>
      <vt:lpstr>Franklin Gothic Demi Cond</vt:lpstr>
      <vt:lpstr>Franklin Gothic Medium Cond</vt:lpstr>
      <vt:lpstr>Times New Roman</vt:lpstr>
      <vt:lpstr>Office Theme</vt:lpstr>
      <vt:lpstr>Eksplorasi Persepsi Warganet terhadap Lembaga Pemerintah dalam Komentar Instagram BUMN: Analisis Linguistik Korpus dan Netnografi</vt:lpstr>
      <vt:lpstr>INTRODUCTION</vt:lpstr>
      <vt:lpstr>LITERATURE REVIEW</vt:lpstr>
      <vt:lpstr>METHOD</vt:lpstr>
      <vt:lpstr>FINDING AND DISCUSSION</vt:lpstr>
      <vt:lpstr>FINDING AND DISCUSSION</vt:lpstr>
      <vt:lpstr>FINDING AND DISCUSSION</vt:lpstr>
      <vt:lpstr>FINDING AND DISCUSSION</vt:lpstr>
      <vt:lpstr>CONCLUSION</vt:lpstr>
      <vt:lpstr>REFERENCES</vt:lpstr>
      <vt:lpstr>THANK YOU!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ismail - [2010]</dc:creator>
  <cp:lastModifiedBy>Yoseba Tabga</cp:lastModifiedBy>
  <cp:revision>10</cp:revision>
  <dcterms:created xsi:type="dcterms:W3CDTF">2023-04-14T06:04:15Z</dcterms:created>
  <dcterms:modified xsi:type="dcterms:W3CDTF">2025-08-05T07:06:16Z</dcterms:modified>
</cp:coreProperties>
</file>