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58" r:id="rId5"/>
    <p:sldId id="260" r:id="rId6"/>
    <p:sldId id="261" r:id="rId7"/>
    <p:sldId id="264" r:id="rId8"/>
    <p:sldId id="262"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05/08/2025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8/5/2025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808" y="2258379"/>
            <a:ext cx="11812385" cy="879475"/>
          </a:xfrm>
        </p:spPr>
        <p:txBody>
          <a:bodyPr>
            <a:noAutofit/>
          </a:bodyPr>
          <a:lstStyle/>
          <a:p>
            <a:r>
              <a:rPr sz="4400" dirty="0"/>
              <a:t>Developing Receptive German Language Skills for A2 Exam Readiness</a:t>
            </a:r>
            <a:r>
              <a:rPr lang="en-US" sz="4400" dirty="0"/>
              <a:t>: A Training Program for Senior High School Students in Yogyakarta</a:t>
            </a:r>
            <a:endParaRPr sz="4400" dirty="0"/>
          </a:p>
        </p:txBody>
      </p:sp>
      <p:sp>
        <p:nvSpPr>
          <p:cNvPr id="6" name="Subtitle 5"/>
          <p:cNvSpPr>
            <a:spLocks noGrp="1"/>
          </p:cNvSpPr>
          <p:nvPr>
            <p:ph type="subTitle" idx="1"/>
          </p:nvPr>
        </p:nvSpPr>
        <p:spPr>
          <a:xfrm>
            <a:off x="551411" y="3329669"/>
            <a:ext cx="11089177" cy="940248"/>
          </a:xfrm>
        </p:spPr>
        <p:txBody>
          <a:bodyPr>
            <a:normAutofit/>
          </a:bodyPr>
          <a:lstStyle/>
          <a:p>
            <a:pPr>
              <a:lnSpc>
                <a:spcPct val="100000"/>
              </a:lnSpc>
              <a:defRPr sz="1800"/>
            </a:pPr>
            <a:r>
              <a:rPr dirty="0"/>
              <a:t>Lucky </a:t>
            </a:r>
            <a:r>
              <a:rPr dirty="0" err="1"/>
              <a:t>Herliawan</a:t>
            </a:r>
            <a:r>
              <a:rPr dirty="0"/>
              <a:t> Y.A.</a:t>
            </a:r>
            <a:r>
              <a:rPr lang="en-US" dirty="0"/>
              <a:t>, Ending </a:t>
            </a:r>
            <a:r>
              <a:rPr lang="en-US" dirty="0" err="1"/>
              <a:t>Khoerudin</a:t>
            </a:r>
            <a:r>
              <a:rPr lang="en-US" dirty="0"/>
              <a:t>, Pepen Permana, Irma Permatawati</a:t>
            </a:r>
            <a:br>
              <a:rPr dirty="0"/>
            </a:br>
            <a:r>
              <a:rPr dirty="0"/>
              <a:t>Department of German Language Education, UPI</a:t>
            </a:r>
            <a:br>
              <a:rPr dirty="0"/>
            </a:br>
            <a:endParaRPr dirty="0"/>
          </a:p>
        </p:txBody>
      </p:sp>
      <p:sp>
        <p:nvSpPr>
          <p:cNvPr id="7" name="Title 4"/>
          <p:cNvSpPr txBox="1">
            <a:spLocks/>
          </p:cNvSpPr>
          <p:nvPr/>
        </p:nvSpPr>
        <p:spPr>
          <a:xfrm>
            <a:off x="1590500" y="3012544"/>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 ABS-25204</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INTRODUCTION</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r>
              <a:rPr lang="en-US" b="1" dirty="0"/>
              <a:t>Background</a:t>
            </a:r>
          </a:p>
          <a:p>
            <a:pPr marL="0" indent="0">
              <a:buNone/>
            </a:pPr>
            <a:r>
              <a:rPr lang="en-US" dirty="0"/>
              <a:t>Preparing students for A2-level German language certification is essential, especially for those aiming to access academic and professional opportunities. However, students often face difficulties in reading and listening, the two main receptive skills assessed in the exam.</a:t>
            </a:r>
          </a:p>
          <a:p>
            <a:pPr marL="0" indent="0">
              <a:buNone/>
            </a:pPr>
            <a:r>
              <a:rPr lang="en-US" b="1" dirty="0"/>
              <a:t>Purpose</a:t>
            </a:r>
          </a:p>
          <a:p>
            <a:pPr marL="0" indent="0">
              <a:buNone/>
            </a:pPr>
            <a:r>
              <a:rPr lang="en-US" dirty="0"/>
              <a:t>This program aims to support students from four senior high schools in Yogyakarta in improving their reading and listening skills through structured training using the simujerman.com platform.</a:t>
            </a:r>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LITERATURE REVIEW</a:t>
            </a:r>
          </a:p>
        </p:txBody>
      </p:sp>
      <p:sp>
        <p:nvSpPr>
          <p:cNvPr id="5" name="Content Placeholder 4"/>
          <p:cNvSpPr>
            <a:spLocks noGrp="1"/>
          </p:cNvSpPr>
          <p:nvPr>
            <p:ph idx="1"/>
          </p:nvPr>
        </p:nvSpPr>
        <p:spPr>
          <a:xfrm>
            <a:off x="579583" y="1376652"/>
            <a:ext cx="10515600" cy="4351339"/>
          </a:xfrm>
        </p:spPr>
        <p:txBody>
          <a:bodyPr>
            <a:normAutofit fontScale="92500"/>
          </a:bodyPr>
          <a:lstStyle/>
          <a:p>
            <a:r>
              <a:rPr lang="en-US" dirty="0"/>
              <a:t>A Learning Management System (LMS) is an online platform that helps manage, monitor, and report learning activities (Ellis, 2009).</a:t>
            </a:r>
          </a:p>
          <a:p>
            <a:r>
              <a:rPr lang="en-US" dirty="0"/>
              <a:t>According to Sahin-Kizil (2014), learners—especially language learners—respond positively to Moodle-based learning environments.</a:t>
            </a:r>
          </a:p>
          <a:p>
            <a:r>
              <a:rPr lang="en-US" dirty="0"/>
              <a:t>Previous studies have shown that Moodle can support vocabulary development (Permatawati, 2017), grammar learning (Permana, 2013), and significantly improve students’ reading skills (Permana, 2011) as well as listening comprehension (Permatawati, 2019).</a:t>
            </a:r>
          </a:p>
          <a:p>
            <a:pPr marL="0" indent="0">
              <a:buNone/>
            </a:pPr>
            <a:r>
              <a:rPr lang="en-US"/>
              <a:t>These </a:t>
            </a:r>
            <a:r>
              <a:rPr lang="en-US" dirty="0"/>
              <a:t>findings suggest that LMS platforms </a:t>
            </a:r>
            <a:r>
              <a:rPr lang="en-US"/>
              <a:t>like simujerman</a:t>
            </a:r>
            <a:r>
              <a:rPr lang="en-US" dirty="0"/>
              <a:t>.com, built with Moodle, have strong potential to enhance receptive German language skills.</a:t>
            </a:r>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METHOD</a:t>
            </a:r>
          </a:p>
        </p:txBody>
      </p:sp>
      <p:sp>
        <p:nvSpPr>
          <p:cNvPr id="5" name="Content Placeholder 4"/>
          <p:cNvSpPr>
            <a:spLocks noGrp="1"/>
          </p:cNvSpPr>
          <p:nvPr>
            <p:ph idx="1"/>
          </p:nvPr>
        </p:nvSpPr>
        <p:spPr>
          <a:xfrm>
            <a:off x="579583" y="1376652"/>
            <a:ext cx="10515600" cy="4351339"/>
          </a:xfrm>
        </p:spPr>
        <p:txBody>
          <a:bodyPr>
            <a:normAutofit lnSpcReduction="10000"/>
          </a:bodyPr>
          <a:lstStyle/>
          <a:p>
            <a:pPr marL="0" indent="0">
              <a:buNone/>
            </a:pPr>
            <a:r>
              <a:rPr lang="en-ID" b="1" dirty="0"/>
              <a:t>Methodology</a:t>
            </a:r>
          </a:p>
          <a:p>
            <a:r>
              <a:rPr lang="en-ID" dirty="0"/>
              <a:t>Participants: 31 students from SMAN 3, SMAN 7, SMA </a:t>
            </a:r>
            <a:r>
              <a:rPr lang="en-ID" dirty="0" err="1"/>
              <a:t>Kolese</a:t>
            </a:r>
            <a:r>
              <a:rPr lang="en-ID" dirty="0"/>
              <a:t> de Britto, and SMA Islam Al Azhar 9 Yogyakarta</a:t>
            </a:r>
          </a:p>
          <a:p>
            <a:r>
              <a:rPr lang="en-ID" dirty="0"/>
              <a:t>Tools: simujerman.com, an LMS platform for online practice simulations</a:t>
            </a:r>
          </a:p>
          <a:p>
            <a:r>
              <a:rPr lang="en-ID" dirty="0"/>
              <a:t>Stages:</a:t>
            </a:r>
          </a:p>
          <a:p>
            <a:pPr marL="0" indent="0">
              <a:buNone/>
            </a:pPr>
            <a:r>
              <a:rPr lang="en-ID" dirty="0"/>
              <a:t>1. Socialization (July 2025)</a:t>
            </a:r>
          </a:p>
          <a:p>
            <a:pPr marL="0" indent="0">
              <a:buNone/>
            </a:pPr>
            <a:r>
              <a:rPr lang="en-ID" dirty="0"/>
              <a:t>2. Online Training – Students completed Simulation 1 for reading and listening modules.</a:t>
            </a:r>
          </a:p>
          <a:p>
            <a:pPr marL="0" indent="0">
              <a:buNone/>
            </a:pPr>
            <a:r>
              <a:rPr lang="en-ID" dirty="0"/>
              <a:t>3. Final Offline Meeting scheduled for August 15, 2025.</a:t>
            </a:r>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FINDINGS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r>
              <a:rPr lang="en-US" b="1" dirty="0"/>
              <a:t>Current Progress</a:t>
            </a:r>
          </a:p>
          <a:p>
            <a:r>
              <a:rPr lang="en-US" dirty="0"/>
              <a:t>Socialization and user onboarding completed.</a:t>
            </a:r>
          </a:p>
          <a:p>
            <a:r>
              <a:rPr lang="en-US" dirty="0"/>
              <a:t>31 students successfully registered and participated in Simulation 1.</a:t>
            </a:r>
          </a:p>
          <a:p>
            <a:r>
              <a:rPr lang="en-US" dirty="0"/>
              <a:t>Initial feedback shows high engagement but varying comprehension levels across schools.</a:t>
            </a:r>
          </a:p>
          <a:p>
            <a:pPr marL="0" indent="0">
              <a:buNone/>
            </a:pPr>
            <a:r>
              <a:rPr lang="en-US" b="1" dirty="0"/>
              <a:t>Platform Usage</a:t>
            </a:r>
          </a:p>
          <a:p>
            <a:r>
              <a:rPr lang="en-US" dirty="0"/>
              <a:t>Interactive interface allows repeated practice.</a:t>
            </a:r>
          </a:p>
          <a:p>
            <a:r>
              <a:rPr lang="en-US" dirty="0"/>
              <a:t>Instant feedback supports self-paced learning.</a:t>
            </a:r>
          </a:p>
        </p:txBody>
      </p:sp>
    </p:spTree>
    <p:extLst>
      <p:ext uri="{BB962C8B-B14F-4D97-AF65-F5344CB8AC3E}">
        <p14:creationId xmlns:p14="http://schemas.microsoft.com/office/powerpoint/2010/main" val="5999526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FINDINGS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r>
              <a:rPr lang="en-US" b="1" dirty="0"/>
              <a:t>Student Engagement</a:t>
            </a:r>
          </a:p>
          <a:p>
            <a:r>
              <a:rPr lang="en-US" dirty="0"/>
              <a:t>High motivation observed among students from PASCH schools.</a:t>
            </a:r>
          </a:p>
          <a:p>
            <a:r>
              <a:rPr lang="en-US" dirty="0"/>
              <a:t>Non-PASCH schools showed strong interest despite limited previous exposure.</a:t>
            </a:r>
          </a:p>
          <a:p>
            <a:pPr marL="0" indent="0">
              <a:buNone/>
            </a:pPr>
            <a:r>
              <a:rPr lang="en-US" b="1" dirty="0"/>
              <a:t>Insights from Simulation 1</a:t>
            </a:r>
          </a:p>
          <a:p>
            <a:r>
              <a:rPr lang="en-US" dirty="0"/>
              <a:t>Reading: Students struggled with time management.</a:t>
            </a:r>
          </a:p>
          <a:p>
            <a:r>
              <a:rPr lang="en-US" dirty="0"/>
              <a:t>Listening: Common issues included recognizing key information and question formats.</a:t>
            </a:r>
          </a:p>
          <a:p>
            <a:endParaRPr lang="en-US" dirty="0"/>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r>
              <a:rPr lang="en-US" dirty="0"/>
              <a:t>The preliminary phase of the training program confirms the necessity of structured, tech-supported preparation for A2 exams. Continued implementation of all four simulations and the final Q&amp;A session will further enhance readiness. This approach holds promise as a replicable model for language training in other regions.</a:t>
            </a:r>
          </a:p>
        </p:txBody>
      </p:sp>
    </p:spTree>
    <p:extLst>
      <p:ext uri="{BB962C8B-B14F-4D97-AF65-F5344CB8AC3E}">
        <p14:creationId xmlns:p14="http://schemas.microsoft.com/office/powerpoint/2010/main" val="223339028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579583" y="1376652"/>
            <a:ext cx="10515600" cy="4351339"/>
          </a:xfrm>
        </p:spPr>
        <p:txBody>
          <a:bodyPr>
            <a:normAutofit fontScale="70000" lnSpcReduction="20000"/>
          </a:bodyPr>
          <a:lstStyle/>
          <a:p>
            <a:pPr marL="0" indent="0">
              <a:buNone/>
            </a:pPr>
            <a:r>
              <a:rPr lang="en-ID" dirty="0"/>
              <a:t>Ellis, R. (2009). A Field Guide to Learning Management Systems. Learning Circuit.</a:t>
            </a:r>
          </a:p>
          <a:p>
            <a:pPr marL="0" indent="0">
              <a:buNone/>
            </a:pPr>
            <a:r>
              <a:rPr lang="en-ID" dirty="0"/>
              <a:t>Permana, P. (2011). </a:t>
            </a:r>
            <a:r>
              <a:rPr lang="en-ID" dirty="0" err="1"/>
              <a:t>Aplikasi</a:t>
            </a:r>
            <a:r>
              <a:rPr lang="en-ID" dirty="0"/>
              <a:t> Learning Management System (LMS) </a:t>
            </a:r>
            <a:r>
              <a:rPr lang="en-ID" dirty="0" err="1"/>
              <a:t>untuk</a:t>
            </a:r>
            <a:r>
              <a:rPr lang="en-ID" dirty="0"/>
              <a:t> </a:t>
            </a:r>
            <a:r>
              <a:rPr lang="en-ID" dirty="0" err="1"/>
              <a:t>Meningkatkan</a:t>
            </a:r>
            <a:r>
              <a:rPr lang="en-ID" dirty="0"/>
              <a:t> </a:t>
            </a:r>
            <a:r>
              <a:rPr lang="en-ID" dirty="0" err="1"/>
              <a:t>Kemampuan</a:t>
            </a:r>
            <a:r>
              <a:rPr lang="en-ID" dirty="0"/>
              <a:t> 	</a:t>
            </a:r>
            <a:r>
              <a:rPr lang="en-ID" dirty="0" err="1"/>
              <a:t>Membaca</a:t>
            </a:r>
            <a:r>
              <a:rPr lang="en-ID" dirty="0"/>
              <a:t> </a:t>
            </a:r>
            <a:r>
              <a:rPr lang="en-ID" dirty="0" err="1"/>
              <a:t>Mahasiswa</a:t>
            </a:r>
            <a:r>
              <a:rPr lang="en-ID" dirty="0"/>
              <a:t> Bahasa Jerman. </a:t>
            </a:r>
            <a:r>
              <a:rPr lang="en-ID" dirty="0" err="1"/>
              <a:t>Penelitian</a:t>
            </a:r>
            <a:r>
              <a:rPr lang="en-ID" dirty="0"/>
              <a:t> </a:t>
            </a:r>
            <a:r>
              <a:rPr lang="en-ID" dirty="0" err="1"/>
              <a:t>Pembinaan</a:t>
            </a:r>
            <a:r>
              <a:rPr lang="en-ID" dirty="0"/>
              <a:t> Dosen Muda UPI Bandung: 	</a:t>
            </a:r>
            <a:r>
              <a:rPr lang="en-ID" dirty="0" err="1"/>
              <a:t>tidak</a:t>
            </a:r>
            <a:r>
              <a:rPr lang="en-ID" dirty="0"/>
              <a:t> </a:t>
            </a:r>
            <a:r>
              <a:rPr lang="en-ID" dirty="0" err="1"/>
              <a:t>diterbitkan</a:t>
            </a:r>
            <a:r>
              <a:rPr lang="en-ID" dirty="0"/>
              <a:t>. </a:t>
            </a:r>
          </a:p>
          <a:p>
            <a:pPr marL="0" indent="0">
              <a:buNone/>
            </a:pPr>
            <a:r>
              <a:rPr lang="en-ID" dirty="0"/>
              <a:t>Permana, P. (2012). </a:t>
            </a:r>
            <a:r>
              <a:rPr lang="en-ID" dirty="0" err="1"/>
              <a:t>Efektivitas</a:t>
            </a:r>
            <a:r>
              <a:rPr lang="en-ID" dirty="0"/>
              <a:t> </a:t>
            </a:r>
            <a:r>
              <a:rPr lang="en-ID" dirty="0" err="1"/>
              <a:t>Aplikasi</a:t>
            </a:r>
            <a:r>
              <a:rPr lang="en-ID" dirty="0"/>
              <a:t> Learning Management System (LMS) </a:t>
            </a:r>
            <a:r>
              <a:rPr lang="en-ID" dirty="0" err="1"/>
              <a:t>dalam</a:t>
            </a:r>
            <a:r>
              <a:rPr lang="en-ID" dirty="0"/>
              <a:t> </a:t>
            </a:r>
            <a:r>
              <a:rPr lang="en-ID" dirty="0" err="1"/>
              <a:t>Meningkatkan</a:t>
            </a:r>
            <a:r>
              <a:rPr lang="en-ID" dirty="0"/>
              <a:t> 	</a:t>
            </a:r>
            <a:r>
              <a:rPr lang="en-ID" dirty="0" err="1"/>
              <a:t>Kemampuan</a:t>
            </a:r>
            <a:r>
              <a:rPr lang="en-ID" dirty="0"/>
              <a:t> </a:t>
            </a:r>
            <a:r>
              <a:rPr lang="en-ID" dirty="0" err="1"/>
              <a:t>Menulis</a:t>
            </a:r>
            <a:r>
              <a:rPr lang="en-ID" dirty="0"/>
              <a:t> </a:t>
            </a:r>
            <a:r>
              <a:rPr lang="en-ID" dirty="0" err="1"/>
              <a:t>Mahasiswa</a:t>
            </a:r>
            <a:r>
              <a:rPr lang="en-ID" dirty="0"/>
              <a:t> Bahasa Jerman. </a:t>
            </a:r>
            <a:r>
              <a:rPr lang="en-ID" dirty="0" err="1"/>
              <a:t>Penelitian</a:t>
            </a:r>
            <a:r>
              <a:rPr lang="en-ID" dirty="0"/>
              <a:t> </a:t>
            </a:r>
            <a:r>
              <a:rPr lang="en-ID" dirty="0" err="1"/>
              <a:t>Pembinaan</a:t>
            </a:r>
            <a:r>
              <a:rPr lang="en-ID" dirty="0"/>
              <a:t> Dosen Muda UPI 	Bandung: </a:t>
            </a:r>
            <a:r>
              <a:rPr lang="en-ID" dirty="0" err="1"/>
              <a:t>tidak</a:t>
            </a:r>
            <a:r>
              <a:rPr lang="en-ID" dirty="0"/>
              <a:t> </a:t>
            </a:r>
            <a:r>
              <a:rPr lang="en-ID" dirty="0" err="1"/>
              <a:t>diterbitkan</a:t>
            </a:r>
            <a:r>
              <a:rPr lang="en-ID" dirty="0"/>
              <a:t>. </a:t>
            </a:r>
          </a:p>
          <a:p>
            <a:pPr marL="0" indent="0">
              <a:buNone/>
            </a:pPr>
            <a:r>
              <a:rPr lang="en-ID" dirty="0"/>
              <a:t>Permana, P. (2013). </a:t>
            </a:r>
            <a:r>
              <a:rPr lang="en-ID" dirty="0" err="1"/>
              <a:t>Efektivitas</a:t>
            </a:r>
            <a:r>
              <a:rPr lang="en-ID" dirty="0"/>
              <a:t> </a:t>
            </a:r>
            <a:r>
              <a:rPr lang="en-ID" dirty="0" err="1"/>
              <a:t>Aplikasi</a:t>
            </a:r>
            <a:r>
              <a:rPr lang="en-ID" dirty="0"/>
              <a:t> Learning Management System (LMS) </a:t>
            </a:r>
            <a:r>
              <a:rPr lang="en-ID" dirty="0" err="1"/>
              <a:t>dalam</a:t>
            </a:r>
            <a:r>
              <a:rPr lang="en-ID" dirty="0"/>
              <a:t> </a:t>
            </a:r>
            <a:r>
              <a:rPr lang="en-ID" dirty="0" err="1"/>
              <a:t>Meningkatkan</a:t>
            </a:r>
            <a:r>
              <a:rPr lang="en-ID" dirty="0"/>
              <a:t> 	</a:t>
            </a:r>
            <a:r>
              <a:rPr lang="en-ID" dirty="0" err="1"/>
              <a:t>Penguasaan</a:t>
            </a:r>
            <a:r>
              <a:rPr lang="en-ID" dirty="0"/>
              <a:t> Grammatik </a:t>
            </a:r>
            <a:r>
              <a:rPr lang="en-ID" dirty="0" err="1"/>
              <a:t>Mahasiswa</a:t>
            </a:r>
            <a:r>
              <a:rPr lang="en-ID" dirty="0"/>
              <a:t> Bahasa Jerman. </a:t>
            </a:r>
            <a:r>
              <a:rPr lang="en-ID" dirty="0" err="1"/>
              <a:t>Penelitian</a:t>
            </a:r>
            <a:r>
              <a:rPr lang="en-ID" dirty="0"/>
              <a:t> </a:t>
            </a:r>
            <a:r>
              <a:rPr lang="en-ID" dirty="0" err="1"/>
              <a:t>Pembinaan</a:t>
            </a:r>
            <a:r>
              <a:rPr lang="en-ID" dirty="0"/>
              <a:t> Dosen Muda 	UPI Bandung: </a:t>
            </a:r>
            <a:r>
              <a:rPr lang="en-ID" dirty="0" err="1"/>
              <a:t>tidak</a:t>
            </a:r>
            <a:r>
              <a:rPr lang="en-ID" dirty="0"/>
              <a:t> </a:t>
            </a:r>
            <a:r>
              <a:rPr lang="en-ID" dirty="0" err="1"/>
              <a:t>diterbitkan</a:t>
            </a:r>
            <a:r>
              <a:rPr lang="en-ID" dirty="0"/>
              <a:t>.</a:t>
            </a:r>
          </a:p>
          <a:p>
            <a:pPr marL="0" indent="0">
              <a:buNone/>
            </a:pPr>
            <a:r>
              <a:rPr lang="en-ID" dirty="0"/>
              <a:t>Permatawati, I. (2017). </a:t>
            </a:r>
            <a:r>
              <a:rPr lang="en-ID" dirty="0" err="1"/>
              <a:t>Penerapan</a:t>
            </a:r>
            <a:r>
              <a:rPr lang="en-ID" dirty="0"/>
              <a:t> </a:t>
            </a:r>
            <a:r>
              <a:rPr lang="en-ID" dirty="0" err="1"/>
              <a:t>Aplikasi</a:t>
            </a:r>
            <a:r>
              <a:rPr lang="en-ID" dirty="0"/>
              <a:t> LMS </a:t>
            </a:r>
            <a:r>
              <a:rPr lang="en-ID" dirty="0" err="1"/>
              <a:t>dalam</a:t>
            </a:r>
            <a:r>
              <a:rPr lang="en-ID" dirty="0"/>
              <a:t> </a:t>
            </a:r>
            <a:r>
              <a:rPr lang="en-ID" dirty="0" err="1"/>
              <a:t>Pembelajaran</a:t>
            </a:r>
            <a:r>
              <a:rPr lang="en-ID" dirty="0"/>
              <a:t> </a:t>
            </a:r>
            <a:r>
              <a:rPr lang="en-ID" dirty="0" err="1"/>
              <a:t>Wortschatz</a:t>
            </a:r>
            <a:r>
              <a:rPr lang="en-ID" dirty="0"/>
              <a:t>. </a:t>
            </a:r>
            <a:r>
              <a:rPr lang="en-ID" dirty="0" err="1"/>
              <a:t>Penelitian</a:t>
            </a:r>
            <a:r>
              <a:rPr lang="en-ID" dirty="0"/>
              <a:t> 	</a:t>
            </a:r>
            <a:r>
              <a:rPr lang="en-ID" dirty="0" err="1"/>
              <a:t>Penguatan</a:t>
            </a:r>
            <a:r>
              <a:rPr lang="en-ID" dirty="0"/>
              <a:t> </a:t>
            </a:r>
            <a:r>
              <a:rPr lang="en-ID" dirty="0" err="1"/>
              <a:t>Kompetensi</a:t>
            </a:r>
            <a:r>
              <a:rPr lang="en-ID" dirty="0"/>
              <a:t> UPI Bandung: </a:t>
            </a:r>
            <a:r>
              <a:rPr lang="en-ID" dirty="0" err="1"/>
              <a:t>tidak</a:t>
            </a:r>
            <a:r>
              <a:rPr lang="en-ID" dirty="0"/>
              <a:t> </a:t>
            </a:r>
            <a:r>
              <a:rPr lang="en-ID" dirty="0" err="1"/>
              <a:t>diterbitkan</a:t>
            </a:r>
            <a:r>
              <a:rPr lang="en-ID" dirty="0"/>
              <a:t>. </a:t>
            </a:r>
          </a:p>
          <a:p>
            <a:pPr marL="0" indent="0">
              <a:buNone/>
            </a:pPr>
            <a:r>
              <a:rPr lang="en-ID" dirty="0"/>
              <a:t>Permatawati, I. (2019). </a:t>
            </a:r>
            <a:r>
              <a:rPr lang="en-ID" dirty="0" err="1"/>
              <a:t>Penerapan</a:t>
            </a:r>
            <a:r>
              <a:rPr lang="en-ID" dirty="0"/>
              <a:t> </a:t>
            </a:r>
            <a:r>
              <a:rPr lang="en-ID" dirty="0" err="1"/>
              <a:t>Aplikasi</a:t>
            </a:r>
            <a:r>
              <a:rPr lang="en-ID" dirty="0"/>
              <a:t> Moodle </a:t>
            </a:r>
            <a:r>
              <a:rPr lang="en-ID" dirty="0" err="1"/>
              <a:t>dalam</a:t>
            </a:r>
            <a:r>
              <a:rPr lang="en-ID" dirty="0"/>
              <a:t> </a:t>
            </a:r>
            <a:r>
              <a:rPr lang="en-ID" dirty="0" err="1"/>
              <a:t>Pembelajaran</a:t>
            </a:r>
            <a:r>
              <a:rPr lang="en-ID" dirty="0"/>
              <a:t> </a:t>
            </a:r>
            <a:r>
              <a:rPr lang="en-ID" dirty="0" err="1"/>
              <a:t>Menyimak</a:t>
            </a:r>
            <a:r>
              <a:rPr lang="en-ID" dirty="0"/>
              <a:t> Bahasa Jerman. 	</a:t>
            </a:r>
            <a:r>
              <a:rPr lang="en-ID" dirty="0" err="1"/>
              <a:t>Penelitian</a:t>
            </a:r>
            <a:r>
              <a:rPr lang="en-ID" dirty="0"/>
              <a:t> </a:t>
            </a:r>
            <a:r>
              <a:rPr lang="en-ID" dirty="0" err="1"/>
              <a:t>Penguatan</a:t>
            </a:r>
            <a:r>
              <a:rPr lang="en-ID" dirty="0"/>
              <a:t> </a:t>
            </a:r>
            <a:r>
              <a:rPr lang="en-ID" dirty="0" err="1"/>
              <a:t>Kompetensi</a:t>
            </a:r>
            <a:r>
              <a:rPr lang="en-ID" dirty="0"/>
              <a:t> UPI Bandung: </a:t>
            </a:r>
            <a:r>
              <a:rPr lang="en-ID" dirty="0" err="1"/>
              <a:t>tidak</a:t>
            </a:r>
            <a:r>
              <a:rPr lang="en-ID" dirty="0"/>
              <a:t> </a:t>
            </a:r>
            <a:r>
              <a:rPr lang="en-ID" dirty="0" err="1"/>
              <a:t>diterbitkan</a:t>
            </a:r>
            <a:r>
              <a:rPr lang="en-ID" dirty="0"/>
              <a:t>.</a:t>
            </a:r>
          </a:p>
          <a:p>
            <a:pPr marL="0" indent="0">
              <a:buNone/>
            </a:pPr>
            <a:r>
              <a:rPr lang="en-ID" dirty="0"/>
              <a:t>Sahin-Kizil, A. (2014). Blended instruction for EFL learners: Engagement, learning and course 	satisfaction. </a:t>
            </a:r>
            <a:r>
              <a:rPr lang="en-ID" dirty="0" err="1"/>
              <a:t>Jalt</a:t>
            </a:r>
            <a:r>
              <a:rPr lang="en-ID" dirty="0"/>
              <a:t> Call Journal Vol. 10 No. 3. 175 – 188.</a:t>
            </a:r>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r>
              <a:rPr lang="en-US" sz="2000" b="1" dirty="0">
                <a:solidFill>
                  <a:schemeClr val="bg1"/>
                </a:solidFill>
              </a:rPr>
              <a:t>Follow us @jermanupi</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366895377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202</TotalTime>
  <Words>677</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Calibri</vt:lpstr>
      <vt:lpstr>Calibri Light</vt:lpstr>
      <vt:lpstr>Franklin Gothic Demi Cond</vt:lpstr>
      <vt:lpstr>Franklin Gothic Medium Cond</vt:lpstr>
      <vt:lpstr>Office Theme</vt:lpstr>
      <vt:lpstr>Developing Receptive German Language Skills for A2 Exam Readiness: A Training Program for Senior High School Students in Yogyakarta</vt:lpstr>
      <vt:lpstr>INTRODUCTION</vt:lpstr>
      <vt:lpstr>LITERATURE REVIEW</vt:lpstr>
      <vt:lpstr>METHOD</vt:lpstr>
      <vt:lpstr>FINDINGS AND DISCUSSION</vt:lpstr>
      <vt:lpstr>FINDINGS AND DISCUSSION</vt:lpstr>
      <vt:lpstr>CONCLUSION</vt:lpstr>
      <vt:lpstr>REFERENCES</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Irma Permatawati</cp:lastModifiedBy>
  <cp:revision>12</cp:revision>
  <dcterms:created xsi:type="dcterms:W3CDTF">2023-04-14T06:04:15Z</dcterms:created>
  <dcterms:modified xsi:type="dcterms:W3CDTF">2025-08-05T03:45:45Z</dcterms:modified>
</cp:coreProperties>
</file>