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7" r:id="rId4"/>
    <p:sldId id="259" r:id="rId5"/>
    <p:sldId id="258" r:id="rId6"/>
    <p:sldId id="269" r:id="rId7"/>
    <p:sldId id="270" r:id="rId8"/>
    <p:sldId id="272" r:id="rId9"/>
    <p:sldId id="260" r:id="rId10"/>
    <p:sldId id="265" r:id="rId11"/>
    <p:sldId id="266" r:id="rId12"/>
    <p:sldId id="264" r:id="rId13"/>
    <p:sldId id="261" r:id="rId14"/>
    <p:sldId id="262"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4A9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D:\Penelitian%202023\Penelitian%202025\Copy%20of%20Nilai%20Akhir_Hyouki%20Sakubun%202_2C(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Penelitian%202023\Penelitian%202025\Copy%20of%20Nilai%20Akhir_Hyouki%20Sakubun%202_2C(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Penelitian%202023\Penelitian%202025\Copy%20of%20Nilai%20Akhir_Hyouki%20Sakubun%202_2C(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Penelitian%202023\Penelitian%202025\Copy%20of%20Nilai%20Akhir_Hyouki%20Sakubun%202_2C(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D" dirty="0"/>
              <a:t>QUIZ 1 CHAPTER  1</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ID"/>
        </a:p>
      </c:txPr>
    </c:title>
    <c:autoTitleDeleted val="0"/>
    <c:plotArea>
      <c:layout/>
      <c:barChart>
        <c:barDir val="col"/>
        <c:grouping val="clustered"/>
        <c:varyColors val="0"/>
        <c:ser>
          <c:idx val="0"/>
          <c:order val="0"/>
          <c:tx>
            <c:strRef>
              <c:f>'QUIZ 1'!$F$3</c:f>
              <c:strCache>
                <c:ptCount val="1"/>
                <c:pt idx="0">
                  <c:v>Score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'QUIZ 1'!$F$4:$F$12</c:f>
              <c:numCache>
                <c:formatCode>General</c:formatCode>
                <c:ptCount val="9"/>
                <c:pt idx="0">
                  <c:v>100</c:v>
                </c:pt>
                <c:pt idx="1">
                  <c:v>95</c:v>
                </c:pt>
                <c:pt idx="2">
                  <c:v>90</c:v>
                </c:pt>
                <c:pt idx="3">
                  <c:v>85</c:v>
                </c:pt>
                <c:pt idx="4">
                  <c:v>80</c:v>
                </c:pt>
                <c:pt idx="5">
                  <c:v>75</c:v>
                </c:pt>
                <c:pt idx="6">
                  <c:v>70</c:v>
                </c:pt>
                <c:pt idx="7">
                  <c:v>55</c:v>
                </c:pt>
                <c:pt idx="8">
                  <c:v>0</c:v>
                </c:pt>
              </c:numCache>
            </c:numRef>
          </c:val>
          <c:extLst>
            <c:ext xmlns:c16="http://schemas.microsoft.com/office/drawing/2014/chart" uri="{C3380CC4-5D6E-409C-BE32-E72D297353CC}">
              <c16:uniqueId val="{00000000-8124-4A38-BC10-AC0E93715D46}"/>
            </c:ext>
          </c:extLst>
        </c:ser>
        <c:ser>
          <c:idx val="1"/>
          <c:order val="1"/>
          <c:tx>
            <c:strRef>
              <c:f>'QUIZ 1'!$G$3</c:f>
              <c:strCache>
                <c:ptCount val="1"/>
                <c:pt idx="0">
                  <c:v>Student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'QUIZ 1'!$G$4:$G$12</c:f>
              <c:numCache>
                <c:formatCode>General</c:formatCode>
                <c:ptCount val="9"/>
                <c:pt idx="0">
                  <c:v>6</c:v>
                </c:pt>
                <c:pt idx="1">
                  <c:v>3</c:v>
                </c:pt>
                <c:pt idx="2">
                  <c:v>5</c:v>
                </c:pt>
                <c:pt idx="3">
                  <c:v>1</c:v>
                </c:pt>
                <c:pt idx="4">
                  <c:v>3</c:v>
                </c:pt>
                <c:pt idx="5">
                  <c:v>1</c:v>
                </c:pt>
                <c:pt idx="6">
                  <c:v>2</c:v>
                </c:pt>
                <c:pt idx="7">
                  <c:v>1</c:v>
                </c:pt>
                <c:pt idx="8">
                  <c:v>4</c:v>
                </c:pt>
              </c:numCache>
            </c:numRef>
          </c:val>
          <c:extLst>
            <c:ext xmlns:c16="http://schemas.microsoft.com/office/drawing/2014/chart" uri="{C3380CC4-5D6E-409C-BE32-E72D297353CC}">
              <c16:uniqueId val="{00000001-8124-4A38-BC10-AC0E93715D46}"/>
            </c:ext>
          </c:extLst>
        </c:ser>
        <c:dLbls>
          <c:dLblPos val="outEnd"/>
          <c:showLegendKey val="0"/>
          <c:showVal val="1"/>
          <c:showCatName val="0"/>
          <c:showSerName val="0"/>
          <c:showPercent val="0"/>
          <c:showBubbleSize val="0"/>
        </c:dLbls>
        <c:gapWidth val="100"/>
        <c:overlap val="-24"/>
        <c:axId val="1056252911"/>
        <c:axId val="1056236591"/>
      </c:barChart>
      <c:catAx>
        <c:axId val="1056252911"/>
        <c:scaling>
          <c:orientation val="minMax"/>
        </c:scaling>
        <c:delete val="0"/>
        <c:axPos val="b"/>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056236591"/>
        <c:crosses val="autoZero"/>
        <c:auto val="1"/>
        <c:lblAlgn val="ctr"/>
        <c:lblOffset val="100"/>
        <c:noMultiLvlLbl val="0"/>
      </c:catAx>
      <c:valAx>
        <c:axId val="1056236591"/>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05625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100" baseline="0">
                <a:solidFill>
                  <a:prstClr val="white">
                    <a:lumMod val="95000"/>
                  </a:prstClr>
                </a:solidFill>
                <a:effectLst>
                  <a:outerShdw blurRad="50800" dist="38100" dir="5400000" algn="t" rotWithShape="0">
                    <a:prstClr val="black">
                      <a:alpha val="40000"/>
                    </a:prstClr>
                  </a:outerShdw>
                </a:effectLst>
                <a:latin typeface="+mn-lt"/>
                <a:ea typeface="+mn-ea"/>
                <a:cs typeface="+mn-cs"/>
              </a:defRPr>
            </a:pPr>
            <a:r>
              <a:rPr lang="en-ID" sz="1800" b="1" i="0" baseline="0" dirty="0">
                <a:effectLst>
                  <a:outerShdw blurRad="50800" dist="38100" dir="5400000" algn="t" rotWithShape="0">
                    <a:srgbClr val="000000">
                      <a:alpha val="40000"/>
                    </a:srgbClr>
                  </a:outerShdw>
                </a:effectLst>
              </a:rPr>
              <a:t>QUIZ 2 CHAPTER  2</a:t>
            </a:r>
            <a:endParaRPr lang="en-US"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white">
                    <a:lumMod val="95000"/>
                  </a:prstClr>
                </a:solidFill>
              </a:defRPr>
            </a:pPr>
            <a:endParaRPr lang="en-US"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100" baseline="0">
              <a:solidFill>
                <a:prstClr val="white">
                  <a:lumMod val="95000"/>
                </a:prst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'QUIZ 2'!$E$2</c:f>
              <c:strCache>
                <c:ptCount val="1"/>
                <c:pt idx="0">
                  <c:v>Score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'QUIZ 2'!$E$3:$E$12</c:f>
              <c:numCache>
                <c:formatCode>General</c:formatCode>
                <c:ptCount val="10"/>
                <c:pt idx="0">
                  <c:v>100</c:v>
                </c:pt>
                <c:pt idx="1">
                  <c:v>95</c:v>
                </c:pt>
                <c:pt idx="2">
                  <c:v>90</c:v>
                </c:pt>
                <c:pt idx="3">
                  <c:v>80</c:v>
                </c:pt>
                <c:pt idx="4">
                  <c:v>75</c:v>
                </c:pt>
                <c:pt idx="5">
                  <c:v>65</c:v>
                </c:pt>
                <c:pt idx="6">
                  <c:v>60</c:v>
                </c:pt>
                <c:pt idx="7">
                  <c:v>40</c:v>
                </c:pt>
                <c:pt idx="8">
                  <c:v>35</c:v>
                </c:pt>
                <c:pt idx="9">
                  <c:v>0</c:v>
                </c:pt>
              </c:numCache>
            </c:numRef>
          </c:val>
          <c:extLst>
            <c:ext xmlns:c16="http://schemas.microsoft.com/office/drawing/2014/chart" uri="{C3380CC4-5D6E-409C-BE32-E72D297353CC}">
              <c16:uniqueId val="{00000000-9EF1-4667-8992-91ED9CFF29DC}"/>
            </c:ext>
          </c:extLst>
        </c:ser>
        <c:ser>
          <c:idx val="1"/>
          <c:order val="1"/>
          <c:tx>
            <c:strRef>
              <c:f>'QUIZ 2'!$F$2</c:f>
              <c:strCache>
                <c:ptCount val="1"/>
                <c:pt idx="0">
                  <c:v>Student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'QUIZ 2'!$F$3:$F$12</c:f>
              <c:numCache>
                <c:formatCode>General</c:formatCode>
                <c:ptCount val="10"/>
                <c:pt idx="0">
                  <c:v>6</c:v>
                </c:pt>
                <c:pt idx="1">
                  <c:v>6</c:v>
                </c:pt>
                <c:pt idx="2">
                  <c:v>2</c:v>
                </c:pt>
                <c:pt idx="3">
                  <c:v>3</c:v>
                </c:pt>
                <c:pt idx="4">
                  <c:v>1</c:v>
                </c:pt>
                <c:pt idx="5">
                  <c:v>1</c:v>
                </c:pt>
                <c:pt idx="6">
                  <c:v>2</c:v>
                </c:pt>
                <c:pt idx="7">
                  <c:v>1</c:v>
                </c:pt>
                <c:pt idx="8">
                  <c:v>1</c:v>
                </c:pt>
                <c:pt idx="9">
                  <c:v>2</c:v>
                </c:pt>
              </c:numCache>
            </c:numRef>
          </c:val>
          <c:extLst>
            <c:ext xmlns:c16="http://schemas.microsoft.com/office/drawing/2014/chart" uri="{C3380CC4-5D6E-409C-BE32-E72D297353CC}">
              <c16:uniqueId val="{00000001-9EF1-4667-8992-91ED9CFF29DC}"/>
            </c:ext>
          </c:extLst>
        </c:ser>
        <c:dLbls>
          <c:dLblPos val="inEnd"/>
          <c:showLegendKey val="0"/>
          <c:showVal val="1"/>
          <c:showCatName val="0"/>
          <c:showSerName val="0"/>
          <c:showPercent val="0"/>
          <c:showBubbleSize val="0"/>
        </c:dLbls>
        <c:gapWidth val="100"/>
        <c:overlap val="-24"/>
        <c:axId val="859716800"/>
        <c:axId val="859724480"/>
      </c:barChart>
      <c:catAx>
        <c:axId val="859716800"/>
        <c:scaling>
          <c:orientation val="minMax"/>
        </c:scaling>
        <c:delete val="0"/>
        <c:axPos val="b"/>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859724480"/>
        <c:crosses val="autoZero"/>
        <c:auto val="1"/>
        <c:lblAlgn val="ctr"/>
        <c:lblOffset val="100"/>
        <c:noMultiLvlLbl val="0"/>
      </c:catAx>
      <c:valAx>
        <c:axId val="85972448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859716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D" sz="1800" b="1" i="0" baseline="0" dirty="0">
                <a:effectLst>
                  <a:outerShdw blurRad="50800" dist="38100" dir="5400000" algn="t" rotWithShape="0">
                    <a:srgbClr val="000000">
                      <a:alpha val="40000"/>
                    </a:srgbClr>
                  </a:outerShdw>
                </a:effectLst>
              </a:rPr>
              <a:t>QUIZ 3 CHAPTER  3</a:t>
            </a:r>
            <a:endParaRPr lang="en-US" dirty="0">
              <a:effectLst/>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 QUIZ 3'!$E$2</c:f>
              <c:strCache>
                <c:ptCount val="1"/>
                <c:pt idx="0">
                  <c:v>Score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 QUIZ 3'!$E$3:$E$13</c:f>
              <c:numCache>
                <c:formatCode>General</c:formatCode>
                <c:ptCount val="11"/>
                <c:pt idx="0">
                  <c:v>100</c:v>
                </c:pt>
                <c:pt idx="1">
                  <c:v>95</c:v>
                </c:pt>
                <c:pt idx="2">
                  <c:v>90</c:v>
                </c:pt>
                <c:pt idx="3">
                  <c:v>85</c:v>
                </c:pt>
                <c:pt idx="4">
                  <c:v>80</c:v>
                </c:pt>
                <c:pt idx="5">
                  <c:v>70</c:v>
                </c:pt>
                <c:pt idx="6">
                  <c:v>60</c:v>
                </c:pt>
                <c:pt idx="7">
                  <c:v>55</c:v>
                </c:pt>
                <c:pt idx="8">
                  <c:v>40</c:v>
                </c:pt>
                <c:pt idx="9">
                  <c:v>20</c:v>
                </c:pt>
                <c:pt idx="10">
                  <c:v>0</c:v>
                </c:pt>
              </c:numCache>
            </c:numRef>
          </c:val>
          <c:extLst>
            <c:ext xmlns:c16="http://schemas.microsoft.com/office/drawing/2014/chart" uri="{C3380CC4-5D6E-409C-BE32-E72D297353CC}">
              <c16:uniqueId val="{00000000-2380-43B2-AC80-2781005EBF3C}"/>
            </c:ext>
          </c:extLst>
        </c:ser>
        <c:ser>
          <c:idx val="1"/>
          <c:order val="1"/>
          <c:tx>
            <c:strRef>
              <c:f>' QUIZ 3'!$F$2</c:f>
              <c:strCache>
                <c:ptCount val="1"/>
                <c:pt idx="0">
                  <c:v>Student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 QUIZ 3'!$F$3:$F$13</c:f>
              <c:numCache>
                <c:formatCode>General</c:formatCode>
                <c:ptCount val="11"/>
                <c:pt idx="0">
                  <c:v>4</c:v>
                </c:pt>
                <c:pt idx="1">
                  <c:v>1</c:v>
                </c:pt>
                <c:pt idx="2">
                  <c:v>5</c:v>
                </c:pt>
                <c:pt idx="3">
                  <c:v>3</c:v>
                </c:pt>
                <c:pt idx="4">
                  <c:v>2</c:v>
                </c:pt>
                <c:pt idx="5">
                  <c:v>2</c:v>
                </c:pt>
                <c:pt idx="6">
                  <c:v>4</c:v>
                </c:pt>
                <c:pt idx="7">
                  <c:v>2</c:v>
                </c:pt>
                <c:pt idx="8">
                  <c:v>1</c:v>
                </c:pt>
                <c:pt idx="9">
                  <c:v>1</c:v>
                </c:pt>
                <c:pt idx="10">
                  <c:v>1</c:v>
                </c:pt>
              </c:numCache>
            </c:numRef>
          </c:val>
          <c:extLst>
            <c:ext xmlns:c16="http://schemas.microsoft.com/office/drawing/2014/chart" uri="{C3380CC4-5D6E-409C-BE32-E72D297353CC}">
              <c16:uniqueId val="{00000001-2380-43B2-AC80-2781005EBF3C}"/>
            </c:ext>
          </c:extLst>
        </c:ser>
        <c:dLbls>
          <c:showLegendKey val="0"/>
          <c:showVal val="1"/>
          <c:showCatName val="0"/>
          <c:showSerName val="0"/>
          <c:showPercent val="0"/>
          <c:showBubbleSize val="0"/>
        </c:dLbls>
        <c:gapWidth val="100"/>
        <c:overlap val="-24"/>
        <c:axId val="612325248"/>
        <c:axId val="612317088"/>
      </c:barChart>
      <c:catAx>
        <c:axId val="612325248"/>
        <c:scaling>
          <c:orientation val="minMax"/>
        </c:scaling>
        <c:delete val="0"/>
        <c:axPos val="b"/>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12317088"/>
        <c:crosses val="autoZero"/>
        <c:auto val="1"/>
        <c:lblAlgn val="ctr"/>
        <c:lblOffset val="100"/>
        <c:noMultiLvlLbl val="0"/>
      </c:catAx>
      <c:valAx>
        <c:axId val="61231708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12325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D" sz="1800" b="1" i="0" baseline="0" dirty="0">
                <a:effectLst>
                  <a:outerShdw blurRad="50800" dist="38100" dir="5400000" algn="t" rotWithShape="0">
                    <a:srgbClr val="000000">
                      <a:alpha val="40000"/>
                    </a:srgbClr>
                  </a:outerShdw>
                </a:effectLst>
              </a:rPr>
              <a:t>QUIZ 4 CHAPTER  4</a:t>
            </a:r>
            <a:endParaRPr lang="en-US" dirty="0">
              <a:effectLst/>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quiz4!$D$3</c:f>
              <c:strCache>
                <c:ptCount val="1"/>
                <c:pt idx="0">
                  <c:v>Score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quiz4!$D$4:$D$13</c:f>
              <c:numCache>
                <c:formatCode>General</c:formatCode>
                <c:ptCount val="10"/>
                <c:pt idx="0">
                  <c:v>100</c:v>
                </c:pt>
                <c:pt idx="1">
                  <c:v>95</c:v>
                </c:pt>
                <c:pt idx="2">
                  <c:v>90</c:v>
                </c:pt>
                <c:pt idx="3">
                  <c:v>80</c:v>
                </c:pt>
                <c:pt idx="4">
                  <c:v>70</c:v>
                </c:pt>
                <c:pt idx="5">
                  <c:v>60</c:v>
                </c:pt>
                <c:pt idx="6">
                  <c:v>55</c:v>
                </c:pt>
                <c:pt idx="7">
                  <c:v>25</c:v>
                </c:pt>
                <c:pt idx="8">
                  <c:v>20</c:v>
                </c:pt>
                <c:pt idx="9">
                  <c:v>0</c:v>
                </c:pt>
              </c:numCache>
            </c:numRef>
          </c:val>
          <c:extLst>
            <c:ext xmlns:c16="http://schemas.microsoft.com/office/drawing/2014/chart" uri="{C3380CC4-5D6E-409C-BE32-E72D297353CC}">
              <c16:uniqueId val="{00000000-301D-4F7A-9865-8833D89FA43A}"/>
            </c:ext>
          </c:extLst>
        </c:ser>
        <c:ser>
          <c:idx val="1"/>
          <c:order val="1"/>
          <c:tx>
            <c:strRef>
              <c:f>quiz4!$E$3</c:f>
              <c:strCache>
                <c:ptCount val="1"/>
                <c:pt idx="0">
                  <c:v>Student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quiz4!$E$4:$E$13</c:f>
              <c:numCache>
                <c:formatCode>General</c:formatCode>
                <c:ptCount val="10"/>
                <c:pt idx="0">
                  <c:v>6</c:v>
                </c:pt>
                <c:pt idx="1">
                  <c:v>2</c:v>
                </c:pt>
                <c:pt idx="2">
                  <c:v>4</c:v>
                </c:pt>
                <c:pt idx="3">
                  <c:v>5</c:v>
                </c:pt>
                <c:pt idx="4">
                  <c:v>1</c:v>
                </c:pt>
                <c:pt idx="5">
                  <c:v>1</c:v>
                </c:pt>
                <c:pt idx="6">
                  <c:v>1</c:v>
                </c:pt>
                <c:pt idx="7">
                  <c:v>1</c:v>
                </c:pt>
                <c:pt idx="8">
                  <c:v>1</c:v>
                </c:pt>
                <c:pt idx="9">
                  <c:v>3</c:v>
                </c:pt>
              </c:numCache>
            </c:numRef>
          </c:val>
          <c:extLst>
            <c:ext xmlns:c16="http://schemas.microsoft.com/office/drawing/2014/chart" uri="{C3380CC4-5D6E-409C-BE32-E72D297353CC}">
              <c16:uniqueId val="{00000001-301D-4F7A-9865-8833D89FA43A}"/>
            </c:ext>
          </c:extLst>
        </c:ser>
        <c:dLbls>
          <c:dLblPos val="inEnd"/>
          <c:showLegendKey val="0"/>
          <c:showVal val="1"/>
          <c:showCatName val="0"/>
          <c:showSerName val="0"/>
          <c:showPercent val="0"/>
          <c:showBubbleSize val="0"/>
        </c:dLbls>
        <c:gapWidth val="100"/>
        <c:overlap val="-24"/>
        <c:axId val="859696160"/>
        <c:axId val="859695200"/>
      </c:barChart>
      <c:catAx>
        <c:axId val="859696160"/>
        <c:scaling>
          <c:orientation val="minMax"/>
        </c:scaling>
        <c:delete val="0"/>
        <c:axPos val="b"/>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859695200"/>
        <c:crosses val="autoZero"/>
        <c:auto val="1"/>
        <c:lblAlgn val="ctr"/>
        <c:lblOffset val="100"/>
        <c:noMultiLvlLbl val="0"/>
      </c:catAx>
      <c:valAx>
        <c:axId val="85969520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859696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BAA28-DA46-42EA-ACFF-278DA77E579D}" type="datetimeFigureOut">
              <a:rPr lang="en-ID" smtClean="0"/>
              <a:t>04/08/2025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56254-029C-4DD0-8802-8710D5610970}" type="slidenum">
              <a:rPr lang="en-ID" smtClean="0"/>
              <a:t>‹#›</a:t>
            </a:fld>
            <a:endParaRPr lang="en-ID"/>
          </a:p>
        </p:txBody>
      </p:sp>
    </p:spTree>
    <p:extLst>
      <p:ext uri="{BB962C8B-B14F-4D97-AF65-F5344CB8AC3E}">
        <p14:creationId xmlns:p14="http://schemas.microsoft.com/office/powerpoint/2010/main" val="124630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1" cap="none" spc="50">
                <a:ln w="9525" cmpd="sng">
                  <a:solidFill>
                    <a:srgbClr val="002060"/>
                  </a:solidFill>
                  <a:prstDash val="solid"/>
                </a:ln>
                <a:solidFill>
                  <a:srgbClr val="70AD47">
                    <a:tint val="1000"/>
                  </a:srgbClr>
                </a:solidFill>
                <a:effectLst>
                  <a:glow rad="38100">
                    <a:schemeClr val="accent1">
                      <a:alpha val="40000"/>
                    </a:schemeClr>
                  </a:glow>
                </a:effectLst>
                <a:latin typeface="Franklin Gothic Demi Cond" panose="020B07060304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lumMod val="95000"/>
                  </a:schemeClr>
                </a:solidFill>
                <a:latin typeface="Franklin Gothic Medium Cond" panose="020B06060304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a:t>Click to edit Master title style</a:t>
            </a:r>
          </a:p>
        </p:txBody>
      </p:sp>
      <p:sp>
        <p:nvSpPr>
          <p:cNvPr id="3" name="Vertical Text Placeholder 2"/>
          <p:cNvSpPr>
            <a:spLocks noGrp="1"/>
          </p:cNvSpPr>
          <p:nvPr>
            <p:ph type="body" orient="vert" idx="1"/>
          </p:nvPr>
        </p:nvSpPr>
        <p:spPr>
          <a:solidFill>
            <a:srgbClr val="FFFFFF">
              <a:alpha val="50196"/>
            </a:srgbClr>
          </a:solidFill>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85003"/>
            <a:ext cx="2628899" cy="5391959"/>
          </a:xfrm>
        </p:spPr>
        <p:txBody>
          <a:bodyPr vert="eaVert"/>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785003"/>
            <a:ext cx="7772399" cy="5391959"/>
          </a:xfrm>
          <a:solidFill>
            <a:srgbClr val="FFFFFF">
              <a:alpha val="50196"/>
            </a:srgbClr>
          </a:solidFill>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idx="1"/>
          </p:nvPr>
        </p:nvSpPr>
        <p:spPr>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lgn="ctr">
              <a:defRPr sz="6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lgn="ctr">
              <a:buNone/>
              <a:defRPr sz="2400">
                <a:solidFill>
                  <a:schemeClr val="bg1"/>
                </a:solidFill>
                <a:latin typeface="Franklin Gothic Medium Cond" panose="020B06060304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solidFill>
            <a:srgbClr val="FFFFFF">
              <a:alpha val="50196"/>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bg1"/>
                </a:solidFill>
                <a:latin typeface="Franklin Gothic Medium Cond" panose="020B06060304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chemeClr val="bg1"/>
                </a:solidFill>
                <a:latin typeface="Franklin Gothic Medium Cond" panose="020B06060304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8/4/2025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8/4/2025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solidFill>
            <a:srgbClr val="FFFFFF">
              <a:alpha val="50196"/>
            </a:srgbClr>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Franklin Gothic Medium Cond" panose="020B06060304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Franklin Gothic Medium Cond" panose="020B06060304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8/4/2025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9806" y="682283"/>
            <a:ext cx="11812385" cy="2070009"/>
          </a:xfrm>
          <a:ln>
            <a:noFill/>
          </a:ln>
          <a:effectLst>
            <a:outerShdw blurRad="50800" dist="38100" dir="5400000" algn="t" rotWithShape="0">
              <a:prstClr val="black">
                <a:alpha val="40000"/>
              </a:prstClr>
            </a:outerShdw>
          </a:effectLst>
        </p:spPr>
        <p:txBody>
          <a:bodyPr>
            <a:noAutofit/>
          </a:bodyPr>
          <a:lstStyle/>
          <a:p>
            <a:br>
              <a:rPr lang="en-ID" sz="4000" dirty="0">
                <a:solidFill>
                  <a:schemeClr val="bg1"/>
                </a:solidFill>
                <a:effectLst>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rPr>
            </a:br>
            <a:r>
              <a:rPr lang="en-ID" sz="4000" dirty="0">
                <a:solidFill>
                  <a:schemeClr val="bg1"/>
                </a:solidFill>
                <a:effectLst>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rPr>
              <a:t>Designing a Flip e-Book for N4 Kanji to Improve Reading and Writing Skills of Beginner-Level Students</a:t>
            </a:r>
            <a:br>
              <a:rPr lang="en-ID" dirty="0">
                <a:solidFill>
                  <a:schemeClr val="bg1"/>
                </a:solidFill>
                <a:effectLst>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rPr>
            </a:br>
            <a:endParaRPr lang="en-US" sz="4800" b="1" dirty="0">
              <a:solidFill>
                <a:schemeClr val="bg1"/>
              </a:solidFill>
              <a:effectLst>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endParaRPr>
          </a:p>
        </p:txBody>
      </p:sp>
      <p:sp>
        <p:nvSpPr>
          <p:cNvPr id="6" name="Subtitle 5"/>
          <p:cNvSpPr>
            <a:spLocks noGrp="1"/>
          </p:cNvSpPr>
          <p:nvPr>
            <p:ph type="subTitle" idx="1"/>
          </p:nvPr>
        </p:nvSpPr>
        <p:spPr>
          <a:xfrm>
            <a:off x="551409" y="4230001"/>
            <a:ext cx="11089177" cy="1284534"/>
          </a:xfrm>
          <a:effectLst>
            <a:outerShdw blurRad="50800" dist="38100" dir="16200000" rotWithShape="0">
              <a:prstClr val="black">
                <a:alpha val="40000"/>
              </a:prstClr>
            </a:outerShdw>
          </a:effectLst>
        </p:spPr>
        <p:txBody>
          <a:bodyPr>
            <a:normAutofit lnSpcReduction="10000"/>
          </a:bodyPr>
          <a:lstStyle/>
          <a:p>
            <a:pPr>
              <a:lnSpc>
                <a:spcPct val="100000"/>
              </a:lnSpc>
            </a:pPr>
            <a:r>
              <a:rPr lang="en-US" sz="2000" dirty="0">
                <a:solidFill>
                  <a:schemeClr val="bg1"/>
                </a:solidFill>
                <a:latin typeface="Arial" panose="020B0604020202020204" pitchFamily="34" charset="0"/>
                <a:cs typeface="Arial" panose="020B0604020202020204" pitchFamily="34" charset="0"/>
              </a:rPr>
              <a:t>Herniwati, </a:t>
            </a:r>
            <a:r>
              <a:rPr lang="en-US" sz="2000" dirty="0" err="1">
                <a:solidFill>
                  <a:schemeClr val="bg1"/>
                </a:solidFill>
                <a:latin typeface="Arial" panose="020B0604020202020204" pitchFamily="34" charset="0"/>
                <a:cs typeface="Arial" panose="020B0604020202020204" pitchFamily="34" charset="0"/>
              </a:rPr>
              <a:t>Noviyanti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Aneros</a:t>
            </a:r>
            <a:r>
              <a:rPr lang="en-US" sz="2000" dirty="0">
                <a:solidFill>
                  <a:schemeClr val="bg1"/>
                </a:solidFill>
                <a:latin typeface="Arial" panose="020B0604020202020204" pitchFamily="34" charset="0"/>
                <a:cs typeface="Arial" panose="020B0604020202020204" pitchFamily="34" charset="0"/>
              </a:rPr>
              <a:t>, Melia Dewi </a:t>
            </a:r>
            <a:r>
              <a:rPr lang="en-US" sz="2000" dirty="0" err="1">
                <a:solidFill>
                  <a:schemeClr val="bg1"/>
                </a:solidFill>
                <a:latin typeface="Arial" panose="020B0604020202020204" pitchFamily="34" charset="0"/>
                <a:cs typeface="Arial" panose="020B0604020202020204" pitchFamily="34" charset="0"/>
              </a:rPr>
              <a:t>Judiasri</a:t>
            </a:r>
            <a:r>
              <a:rPr lang="en-US" sz="2000" dirty="0">
                <a:solidFill>
                  <a:schemeClr val="bg1"/>
                </a:solidFill>
                <a:latin typeface="Arial" panose="020B0604020202020204" pitchFamily="34" charset="0"/>
                <a:cs typeface="Arial" panose="020B0604020202020204" pitchFamily="34" charset="0"/>
              </a:rPr>
              <a:t>, Dianni </a:t>
            </a:r>
            <a:r>
              <a:rPr lang="en-US" sz="2000" dirty="0" err="1">
                <a:solidFill>
                  <a:schemeClr val="bg1"/>
                </a:solidFill>
                <a:latin typeface="Arial" panose="020B0604020202020204" pitchFamily="34" charset="0"/>
                <a:cs typeface="Arial" panose="020B0604020202020204" pitchFamily="34" charset="0"/>
              </a:rPr>
              <a:t>Risda</a:t>
            </a:r>
            <a:r>
              <a:rPr lang="en-US" sz="2000" dirty="0">
                <a:solidFill>
                  <a:schemeClr val="bg1"/>
                </a:solidFill>
                <a:latin typeface="Arial" panose="020B0604020202020204" pitchFamily="34" charset="0"/>
                <a:cs typeface="Arial" panose="020B0604020202020204" pitchFamily="34" charset="0"/>
              </a:rPr>
              <a:t>, Shakura Hanna </a:t>
            </a:r>
            <a:r>
              <a:rPr lang="en-US" sz="2000" dirty="0" err="1">
                <a:solidFill>
                  <a:schemeClr val="bg1"/>
                </a:solidFill>
                <a:latin typeface="Arial" panose="020B0604020202020204" pitchFamily="34" charset="0"/>
                <a:cs typeface="Arial" panose="020B0604020202020204" pitchFamily="34" charset="0"/>
              </a:rPr>
              <a:t>Fazila</a:t>
            </a:r>
            <a:endParaRPr lang="en-US" sz="2000" dirty="0">
              <a:solidFill>
                <a:schemeClr val="bg1"/>
              </a:solidFill>
              <a:latin typeface="Arial" panose="020B0604020202020204" pitchFamily="34" charset="0"/>
              <a:cs typeface="Arial" panose="020B0604020202020204" pitchFamily="34" charset="0"/>
            </a:endParaRPr>
          </a:p>
          <a:p>
            <a:pPr>
              <a:lnSpc>
                <a:spcPct val="100000"/>
              </a:lnSpc>
            </a:pPr>
            <a:endParaRPr lang="en-US" sz="2000" dirty="0">
              <a:solidFill>
                <a:schemeClr val="bg1"/>
              </a:solidFill>
              <a:latin typeface="Arial" panose="020B0604020202020204" pitchFamily="34" charset="0"/>
              <a:cs typeface="Arial" panose="020B0604020202020204" pitchFamily="34" charset="0"/>
            </a:endParaRPr>
          </a:p>
          <a:p>
            <a:pPr>
              <a:lnSpc>
                <a:spcPct val="100000"/>
              </a:lnSpc>
            </a:pPr>
            <a:r>
              <a:rPr lang="en-US" sz="2800" dirty="0">
                <a:solidFill>
                  <a:schemeClr val="bg1"/>
                </a:solidFill>
                <a:latin typeface="Arial" panose="020B0604020202020204" pitchFamily="34" charset="0"/>
                <a:cs typeface="Arial" panose="020B0604020202020204" pitchFamily="34" charset="0"/>
              </a:rPr>
              <a:t>Universitas Pendidikan Indonesia</a:t>
            </a:r>
          </a:p>
        </p:txBody>
      </p:sp>
      <p:sp>
        <p:nvSpPr>
          <p:cNvPr id="7" name="Title 4"/>
          <p:cNvSpPr txBox="1">
            <a:spLocks/>
          </p:cNvSpPr>
          <p:nvPr/>
        </p:nvSpPr>
        <p:spPr>
          <a:xfrm>
            <a:off x="1523998" y="2968284"/>
            <a:ext cx="9144000" cy="491512"/>
          </a:xfrm>
          <a:prstGeom prst="rect">
            <a:avLst/>
          </a:prstGeom>
          <a:solidFill>
            <a:srgbClr val="7030A0"/>
          </a:solidFill>
          <a:ln w="19050">
            <a:solidFill>
              <a:schemeClr val="bg1"/>
            </a:solidFill>
          </a:ln>
          <a:effectLst>
            <a:outerShdw blurRad="50800" dist="38100" dir="2700000" algn="tl" rotWithShape="0">
              <a:prstClr val="black">
                <a:alpha val="40000"/>
              </a:prstClr>
            </a:outerShdw>
          </a:effectLst>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2400" dirty="0">
                <a:solidFill>
                  <a:schemeClr val="bg1"/>
                </a:solidFill>
                <a:latin typeface="Franklin Gothic Demi Cond" panose="020B0706030402020204" pitchFamily="34" charset="0"/>
                <a:cs typeface="Times New Roman" panose="02020603050405020304" pitchFamily="18" charset="0"/>
              </a:rPr>
              <a:t>No. Abstract: ABS-25080</a:t>
            </a:r>
            <a:endParaRPr lang="en-US" sz="2400" dirty="0">
              <a:solidFill>
                <a:schemeClr val="bg1"/>
              </a:solidFill>
              <a:latin typeface="Franklin Gothic Demi Cond" panose="020B0706030402020204" pitchFamily="34" charset="0"/>
              <a:cs typeface="Times New Roman" panose="02020603050405020304" pitchFamily="18" charset="0"/>
            </a:endParaRPr>
          </a:p>
        </p:txBody>
      </p:sp>
    </p:spTree>
    <p:extLst>
      <p:ext uri="{BB962C8B-B14F-4D97-AF65-F5344CB8AC3E}">
        <p14:creationId xmlns:p14="http://schemas.microsoft.com/office/powerpoint/2010/main" val="3469919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B83EC-E62D-5DB6-98AA-AF753478898D}"/>
              </a:ext>
            </a:extLst>
          </p:cNvPr>
          <p:cNvSpPr>
            <a:spLocks noGrp="1"/>
          </p:cNvSpPr>
          <p:nvPr>
            <p:ph type="title"/>
          </p:nvPr>
        </p:nvSpPr>
        <p:spPr/>
        <p:txBody>
          <a:bodyPr/>
          <a:lstStyle/>
          <a:p>
            <a:r>
              <a:rPr lang="en-US" dirty="0"/>
              <a:t>Materi ajar </a:t>
            </a:r>
            <a:r>
              <a:rPr lang="en-US" dirty="0" err="1"/>
              <a:t>tiap</a:t>
            </a:r>
            <a:r>
              <a:rPr lang="en-US" dirty="0"/>
              <a:t> </a:t>
            </a:r>
            <a:r>
              <a:rPr lang="en-US" dirty="0" err="1"/>
              <a:t>tema</a:t>
            </a:r>
            <a:endParaRPr lang="en-ID" dirty="0"/>
          </a:p>
        </p:txBody>
      </p:sp>
      <p:pic>
        <p:nvPicPr>
          <p:cNvPr id="4" name="Content Placeholder 3">
            <a:extLst>
              <a:ext uri="{FF2B5EF4-FFF2-40B4-BE49-F238E27FC236}">
                <a16:creationId xmlns:a16="http://schemas.microsoft.com/office/drawing/2014/main" id="{40708445-D0BF-04C6-B2F7-971BB818A870}"/>
              </a:ext>
            </a:extLst>
          </p:cNvPr>
          <p:cNvPicPr>
            <a:picLocks noGrp="1" noChangeAspect="1"/>
          </p:cNvPicPr>
          <p:nvPr>
            <p:ph idx="1"/>
          </p:nvPr>
        </p:nvPicPr>
        <p:blipFill rotWithShape="1">
          <a:blip r:embed="rId2"/>
          <a:srcRect l="29888" t="24752" r="31348" b="6732"/>
          <a:stretch>
            <a:fillRect/>
          </a:stretch>
        </p:blipFill>
        <p:spPr bwMode="auto">
          <a:xfrm>
            <a:off x="216735" y="1444527"/>
            <a:ext cx="3977893" cy="4522782"/>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51409C18-653F-59F9-2E22-047FA578170D}"/>
              </a:ext>
            </a:extLst>
          </p:cNvPr>
          <p:cNvPicPr>
            <a:picLocks noChangeAspect="1"/>
          </p:cNvPicPr>
          <p:nvPr/>
        </p:nvPicPr>
        <p:blipFill rotWithShape="1">
          <a:blip r:embed="rId3"/>
          <a:srcRect l="30025" t="25803" r="31088" b="6835"/>
          <a:stretch>
            <a:fillRect/>
          </a:stretch>
        </p:blipFill>
        <p:spPr bwMode="auto">
          <a:xfrm>
            <a:off x="4363990" y="1444527"/>
            <a:ext cx="3410223" cy="3798922"/>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E59166B5-2F0C-8530-475E-65F33D65F19B}"/>
              </a:ext>
            </a:extLst>
          </p:cNvPr>
          <p:cNvPicPr>
            <a:picLocks noChangeAspect="1"/>
          </p:cNvPicPr>
          <p:nvPr/>
        </p:nvPicPr>
        <p:blipFill rotWithShape="1">
          <a:blip r:embed="rId4">
            <a:extLst>
              <a:ext uri="{28A0092B-C50C-407E-A947-70E740481C1C}">
                <a14:useLocalDpi xmlns:a14="http://schemas.microsoft.com/office/drawing/2010/main" val="0"/>
              </a:ext>
            </a:extLst>
          </a:blip>
          <a:srcRect l="29802" t="29151" r="30977" b="6047"/>
          <a:stretch>
            <a:fillRect/>
          </a:stretch>
        </p:blipFill>
        <p:spPr bwMode="auto">
          <a:xfrm>
            <a:off x="7943577" y="1444527"/>
            <a:ext cx="3410223" cy="3798922"/>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4629078" y="5305589"/>
            <a:ext cx="6841039" cy="1323439"/>
          </a:xfrm>
          <a:prstGeom prst="rect">
            <a:avLst/>
          </a:prstGeom>
          <a:noFill/>
        </p:spPr>
        <p:txBody>
          <a:bodyPr wrap="square" rtlCol="0">
            <a:spAutoFit/>
          </a:bodyPr>
          <a:lstStyle/>
          <a:p>
            <a:r>
              <a:rPr lang="en-US" sz="2000" b="1" i="1" dirty="0">
                <a:solidFill>
                  <a:schemeClr val="bg1"/>
                </a:solidFill>
              </a:rPr>
              <a:t>In the past, people usually looked for trees to rest under. </a:t>
            </a:r>
          </a:p>
          <a:p>
            <a:r>
              <a:rPr lang="en-US" sz="2000" i="1" dirty="0">
                <a:solidFill>
                  <a:schemeClr val="bg1"/>
                </a:solidFill>
              </a:rPr>
              <a:t>Kanji can be understood by looking at the written form of the kanji in the form of a picture, for example the kanji </a:t>
            </a:r>
            <a:r>
              <a:rPr lang="en-US" sz="2000" i="1" dirty="0" err="1">
                <a:solidFill>
                  <a:schemeClr val="bg1"/>
                </a:solidFill>
              </a:rPr>
              <a:t>yasumi</a:t>
            </a:r>
            <a:r>
              <a:rPr lang="en-US" sz="2000" i="1" dirty="0">
                <a:solidFill>
                  <a:schemeClr val="bg1"/>
                </a:solidFill>
              </a:rPr>
              <a:t> (rest) consists of the kanji for person and the kanji for tree.</a:t>
            </a:r>
          </a:p>
        </p:txBody>
      </p:sp>
      <p:cxnSp>
        <p:nvCxnSpPr>
          <p:cNvPr id="8" name="Curved Connector 7"/>
          <p:cNvCxnSpPr>
            <a:endCxn id="3" idx="1"/>
          </p:cNvCxnSpPr>
          <p:nvPr/>
        </p:nvCxnSpPr>
        <p:spPr>
          <a:xfrm>
            <a:off x="1669144" y="3705916"/>
            <a:ext cx="2959934" cy="2261393"/>
          </a:xfrm>
          <a:prstGeom prst="curvedConnector3">
            <a:avLst/>
          </a:prstGeom>
          <a:ln w="38100" cmpd="sng">
            <a:headEnd type="triangle"/>
            <a:tailEnd type="triangle"/>
          </a:ln>
          <a:effectLst>
            <a:outerShdw blurRad="50800" dist="50800" dir="5400000" algn="ctr" rotWithShape="0">
              <a:schemeClr val="tx1">
                <a:lumMod val="95000"/>
                <a:lumOff val="5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4554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C306-1F2B-2C52-CD13-B1BBBAC10865}"/>
              </a:ext>
            </a:extLst>
          </p:cNvPr>
          <p:cNvSpPr>
            <a:spLocks noGrp="1"/>
          </p:cNvSpPr>
          <p:nvPr>
            <p:ph type="title"/>
          </p:nvPr>
        </p:nvSpPr>
        <p:spPr>
          <a:xfrm>
            <a:off x="838200" y="365127"/>
            <a:ext cx="10515600" cy="667997"/>
          </a:xfrm>
        </p:spPr>
        <p:txBody>
          <a:bodyPr>
            <a:normAutofit fontScale="90000"/>
          </a:bodyPr>
          <a:lstStyle/>
          <a:p>
            <a:r>
              <a:rPr lang="en-ID" dirty="0"/>
              <a:t>READING AND WRITING PRACTICE</a:t>
            </a:r>
          </a:p>
        </p:txBody>
      </p:sp>
      <p:pic>
        <p:nvPicPr>
          <p:cNvPr id="5" name="Content Placeholder 4">
            <a:extLst>
              <a:ext uri="{FF2B5EF4-FFF2-40B4-BE49-F238E27FC236}">
                <a16:creationId xmlns:a16="http://schemas.microsoft.com/office/drawing/2014/main" id="{2937AA53-3C81-8169-E1D8-87A68652C134}"/>
              </a:ext>
            </a:extLst>
          </p:cNvPr>
          <p:cNvPicPr>
            <a:picLocks noGrp="1" noChangeAspect="1"/>
          </p:cNvPicPr>
          <p:nvPr>
            <p:ph idx="1"/>
          </p:nvPr>
        </p:nvPicPr>
        <p:blipFill>
          <a:blip r:embed="rId2"/>
          <a:srcRect l="29243" t="24465" r="30018" b="7239"/>
          <a:stretch>
            <a:fillRect/>
          </a:stretch>
        </p:blipFill>
        <p:spPr>
          <a:xfrm>
            <a:off x="620485" y="1943100"/>
            <a:ext cx="3151414" cy="2971800"/>
          </a:xfrm>
        </p:spPr>
      </p:pic>
      <p:pic>
        <p:nvPicPr>
          <p:cNvPr id="7" name="Picture 6">
            <a:extLst>
              <a:ext uri="{FF2B5EF4-FFF2-40B4-BE49-F238E27FC236}">
                <a16:creationId xmlns:a16="http://schemas.microsoft.com/office/drawing/2014/main" id="{6E63EB24-3E70-ABF1-6EB5-C5819692B229}"/>
              </a:ext>
            </a:extLst>
          </p:cNvPr>
          <p:cNvPicPr>
            <a:picLocks noChangeAspect="1"/>
          </p:cNvPicPr>
          <p:nvPr/>
        </p:nvPicPr>
        <p:blipFill>
          <a:blip r:embed="rId3"/>
          <a:srcRect l="28794" t="24653" r="31964" b="7381"/>
          <a:stretch>
            <a:fillRect/>
          </a:stretch>
        </p:blipFill>
        <p:spPr>
          <a:xfrm>
            <a:off x="620485" y="1309914"/>
            <a:ext cx="5475515" cy="5008448"/>
          </a:xfrm>
          <a:prstGeom prst="rect">
            <a:avLst/>
          </a:prstGeom>
        </p:spPr>
      </p:pic>
      <p:pic>
        <p:nvPicPr>
          <p:cNvPr id="9" name="Picture 8">
            <a:extLst>
              <a:ext uri="{FF2B5EF4-FFF2-40B4-BE49-F238E27FC236}">
                <a16:creationId xmlns:a16="http://schemas.microsoft.com/office/drawing/2014/main" id="{7F744894-ED19-4C40-3811-C6D1D8FA7143}"/>
              </a:ext>
            </a:extLst>
          </p:cNvPr>
          <p:cNvPicPr>
            <a:picLocks noChangeAspect="1"/>
          </p:cNvPicPr>
          <p:nvPr/>
        </p:nvPicPr>
        <p:blipFill>
          <a:blip r:embed="rId4"/>
          <a:srcRect l="29598" t="24652" r="31161" b="5324"/>
          <a:stretch>
            <a:fillRect/>
          </a:stretch>
        </p:blipFill>
        <p:spPr>
          <a:xfrm>
            <a:off x="6299200" y="1309914"/>
            <a:ext cx="5257800" cy="4877819"/>
          </a:xfrm>
          <a:prstGeom prst="rect">
            <a:avLst/>
          </a:prstGeom>
        </p:spPr>
      </p:pic>
    </p:spTree>
    <p:extLst>
      <p:ext uri="{BB962C8B-B14F-4D97-AF65-F5344CB8AC3E}">
        <p14:creationId xmlns:p14="http://schemas.microsoft.com/office/powerpoint/2010/main" val="39902780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877E-50A7-947D-B0BE-4DB3457337A0}"/>
              </a:ext>
            </a:extLst>
          </p:cNvPr>
          <p:cNvSpPr>
            <a:spLocks noGrp="1"/>
          </p:cNvSpPr>
          <p:nvPr>
            <p:ph type="title"/>
          </p:nvPr>
        </p:nvSpPr>
        <p:spPr>
          <a:xfrm>
            <a:off x="838200" y="365128"/>
            <a:ext cx="10515600" cy="745216"/>
          </a:xfrm>
        </p:spPr>
        <p:txBody>
          <a:bodyPr>
            <a:normAutofit/>
          </a:bodyPr>
          <a:lstStyle/>
          <a:p>
            <a:r>
              <a:rPr lang="en-US" sz="2800" dirty="0"/>
              <a:t>AVERAGE KANJI QUIZ SCORE CHAPTER 1 TO CHAPTER 4</a:t>
            </a:r>
          </a:p>
        </p:txBody>
      </p:sp>
      <p:graphicFrame>
        <p:nvGraphicFramePr>
          <p:cNvPr id="4" name="Content Placeholder 3">
            <a:extLst>
              <a:ext uri="{FF2B5EF4-FFF2-40B4-BE49-F238E27FC236}">
                <a16:creationId xmlns:a16="http://schemas.microsoft.com/office/drawing/2014/main" id="{4908B091-AB68-83F1-364F-01A192E8B73A}"/>
              </a:ext>
            </a:extLst>
          </p:cNvPr>
          <p:cNvGraphicFramePr>
            <a:graphicFrameLocks noGrp="1"/>
          </p:cNvGraphicFramePr>
          <p:nvPr>
            <p:ph idx="1"/>
            <p:extLst>
              <p:ext uri="{D42A27DB-BD31-4B8C-83A1-F6EECF244321}">
                <p14:modId xmlns:p14="http://schemas.microsoft.com/office/powerpoint/2010/main" val="275190538"/>
              </p:ext>
            </p:extLst>
          </p:nvPr>
        </p:nvGraphicFramePr>
        <p:xfrm>
          <a:off x="266700" y="1299188"/>
          <a:ext cx="4769758" cy="2645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4BB90CDC-A157-C155-5359-ED65D29C08E9}"/>
              </a:ext>
            </a:extLst>
          </p:cNvPr>
          <p:cNvGraphicFramePr>
            <a:graphicFrameLocks/>
          </p:cNvGraphicFramePr>
          <p:nvPr>
            <p:extLst>
              <p:ext uri="{D42A27DB-BD31-4B8C-83A1-F6EECF244321}">
                <p14:modId xmlns:p14="http://schemas.microsoft.com/office/powerpoint/2010/main" val="3499653318"/>
              </p:ext>
            </p:extLst>
          </p:nvPr>
        </p:nvGraphicFramePr>
        <p:xfrm>
          <a:off x="6431642" y="1337453"/>
          <a:ext cx="4922158" cy="24093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336FF9B-544A-0947-6D2A-F7FB37671B68}"/>
              </a:ext>
            </a:extLst>
          </p:cNvPr>
          <p:cNvGraphicFramePr>
            <a:graphicFrameLocks/>
          </p:cNvGraphicFramePr>
          <p:nvPr>
            <p:extLst>
              <p:ext uri="{D42A27DB-BD31-4B8C-83A1-F6EECF244321}">
                <p14:modId xmlns:p14="http://schemas.microsoft.com/office/powerpoint/2010/main" val="478367425"/>
              </p:ext>
            </p:extLst>
          </p:nvPr>
        </p:nvGraphicFramePr>
        <p:xfrm>
          <a:off x="266698" y="4470401"/>
          <a:ext cx="4665438" cy="2277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9747E26F-931C-E640-B658-9FB64B427E71}"/>
              </a:ext>
            </a:extLst>
          </p:cNvPr>
          <p:cNvGraphicFramePr>
            <a:graphicFrameLocks/>
          </p:cNvGraphicFramePr>
          <p:nvPr>
            <p:extLst>
              <p:ext uri="{D42A27DB-BD31-4B8C-83A1-F6EECF244321}">
                <p14:modId xmlns:p14="http://schemas.microsoft.com/office/powerpoint/2010/main" val="837236626"/>
              </p:ext>
            </p:extLst>
          </p:nvPr>
        </p:nvGraphicFramePr>
        <p:xfrm>
          <a:off x="6431642" y="4225018"/>
          <a:ext cx="4922158" cy="2267854"/>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6431642" y="969220"/>
            <a:ext cx="4922158" cy="369332"/>
          </a:xfrm>
          <a:prstGeom prst="rect">
            <a:avLst/>
          </a:prstGeom>
          <a:solidFill>
            <a:schemeClr val="bg1"/>
          </a:solidFill>
        </p:spPr>
        <p:txBody>
          <a:bodyPr wrap="square" rtlCol="0">
            <a:spAutoFit/>
          </a:bodyPr>
          <a:lstStyle/>
          <a:p>
            <a:pPr algn="ctr"/>
            <a:r>
              <a:rPr lang="en-US" dirty="0"/>
              <a:t>Average score for Quiz 2 = 80.60</a:t>
            </a:r>
          </a:p>
        </p:txBody>
      </p:sp>
      <p:sp>
        <p:nvSpPr>
          <p:cNvPr id="11" name="TextBox 10"/>
          <p:cNvSpPr txBox="1"/>
          <p:nvPr/>
        </p:nvSpPr>
        <p:spPr>
          <a:xfrm>
            <a:off x="6431642" y="3845641"/>
            <a:ext cx="4922158" cy="369332"/>
          </a:xfrm>
          <a:prstGeom prst="rect">
            <a:avLst/>
          </a:prstGeom>
          <a:solidFill>
            <a:schemeClr val="bg1"/>
          </a:solidFill>
        </p:spPr>
        <p:txBody>
          <a:bodyPr wrap="square" rtlCol="0">
            <a:spAutoFit/>
          </a:bodyPr>
          <a:lstStyle/>
          <a:p>
            <a:pPr algn="ctr"/>
            <a:r>
              <a:rPr lang="en-US" dirty="0"/>
              <a:t>Rata-rata score Quiz 4 = 72.80</a:t>
            </a:r>
          </a:p>
        </p:txBody>
      </p:sp>
      <p:sp>
        <p:nvSpPr>
          <p:cNvPr id="12" name="TextBox 11"/>
          <p:cNvSpPr txBox="1"/>
          <p:nvPr/>
        </p:nvSpPr>
        <p:spPr>
          <a:xfrm>
            <a:off x="266698" y="943431"/>
            <a:ext cx="4769759" cy="369332"/>
          </a:xfrm>
          <a:prstGeom prst="rect">
            <a:avLst/>
          </a:prstGeom>
          <a:solidFill>
            <a:schemeClr val="bg1"/>
          </a:solidFill>
        </p:spPr>
        <p:txBody>
          <a:bodyPr wrap="square" rtlCol="0">
            <a:spAutoFit/>
          </a:bodyPr>
          <a:lstStyle/>
          <a:p>
            <a:pPr algn="ctr"/>
            <a:r>
              <a:rPr lang="en-US" dirty="0"/>
              <a:t>Average score for Quiz 1 = 77.20</a:t>
            </a:r>
          </a:p>
        </p:txBody>
      </p:sp>
      <p:sp>
        <p:nvSpPr>
          <p:cNvPr id="13" name="TextBox 12"/>
          <p:cNvSpPr txBox="1"/>
          <p:nvPr/>
        </p:nvSpPr>
        <p:spPr>
          <a:xfrm>
            <a:off x="234949" y="4115511"/>
            <a:ext cx="4728936" cy="369332"/>
          </a:xfrm>
          <a:prstGeom prst="rect">
            <a:avLst/>
          </a:prstGeom>
          <a:solidFill>
            <a:schemeClr val="bg1"/>
          </a:solidFill>
        </p:spPr>
        <p:txBody>
          <a:bodyPr wrap="square" rtlCol="0">
            <a:spAutoFit/>
          </a:bodyPr>
          <a:lstStyle/>
          <a:p>
            <a:pPr algn="ctr"/>
            <a:r>
              <a:rPr lang="en-US" dirty="0"/>
              <a:t>Average score for Quiz 3 = 76.40</a:t>
            </a:r>
          </a:p>
        </p:txBody>
      </p:sp>
    </p:spTree>
    <p:extLst>
      <p:ext uri="{BB962C8B-B14F-4D97-AF65-F5344CB8AC3E}">
        <p14:creationId xmlns:p14="http://schemas.microsoft.com/office/powerpoint/2010/main" val="428132191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CONCLUSION</a:t>
            </a:r>
          </a:p>
        </p:txBody>
      </p:sp>
      <p:sp>
        <p:nvSpPr>
          <p:cNvPr id="5" name="Content Placeholder 4"/>
          <p:cNvSpPr>
            <a:spLocks noGrp="1"/>
          </p:cNvSpPr>
          <p:nvPr>
            <p:ph idx="1"/>
          </p:nvPr>
        </p:nvSpPr>
        <p:spPr>
          <a:xfrm>
            <a:off x="579583" y="1376652"/>
            <a:ext cx="10515600" cy="4351339"/>
          </a:xfrm>
        </p:spPr>
        <p:txBody>
          <a:bodyPr>
            <a:normAutofit/>
          </a:bodyPr>
          <a:lstStyle/>
          <a:p>
            <a:pPr marL="457200" indent="-457200">
              <a:buFont typeface="Arial" panose="020B0604020202020204" pitchFamily="34" charset="0"/>
              <a:buAutoNum type="arabicPeriod"/>
            </a:pPr>
            <a:r>
              <a:rPr lang="en-US" dirty="0"/>
              <a:t>The pilot project to develop N4 kanji teaching materials using Flip   e-books required strong collaboration among students to adapt all the kanji data to be written.</a:t>
            </a:r>
          </a:p>
          <a:p>
            <a:pPr marL="457200" indent="-457200">
              <a:buFont typeface="Arial" panose="020B0604020202020204" pitchFamily="34" charset="0"/>
              <a:buAutoNum type="arabicPeriod"/>
            </a:pPr>
            <a:r>
              <a:rPr lang="en-US" dirty="0"/>
              <a:t>The development of the N4 Kanji Flip e-book can improve N4 kanji reading and writing skills, and this innovation is expected to help learners overcome difficulties in reading and writing kanji through more effective and engaging strategies.</a:t>
            </a:r>
          </a:p>
          <a:p>
            <a:pPr marL="457200" indent="-457200">
              <a:buFont typeface="Arial" panose="020B0604020202020204" pitchFamily="34" charset="0"/>
              <a:buAutoNum type="arabicPeriod"/>
            </a:pPr>
            <a:r>
              <a:rPr lang="en-US" dirty="0"/>
              <a:t>The final evaluation has not yet been completed, as JLPT N4 results will not be announced until September.</a:t>
            </a:r>
            <a:endParaRPr lang="en-ID" dirty="0"/>
          </a:p>
          <a:p>
            <a:pPr marL="457200" indent="-457200">
              <a:buAutoNum type="arabicPeriod"/>
            </a:pPr>
            <a:endParaRPr lang="en-US" sz="2000" dirty="0"/>
          </a:p>
          <a:p>
            <a:pPr marL="0" indent="0">
              <a:buNone/>
            </a:pPr>
            <a:endParaRPr lang="en-US" sz="2000" dirty="0"/>
          </a:p>
        </p:txBody>
      </p:sp>
    </p:spTree>
    <p:extLst>
      <p:ext uri="{BB962C8B-B14F-4D97-AF65-F5344CB8AC3E}">
        <p14:creationId xmlns:p14="http://schemas.microsoft.com/office/powerpoint/2010/main" val="29652042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579583" y="1376652"/>
            <a:ext cx="10515600" cy="4351339"/>
          </a:xfrm>
        </p:spPr>
        <p:txBody>
          <a:bodyPr>
            <a:normAutofit lnSpcReduction="10000"/>
          </a:bodyPr>
          <a:lstStyle/>
          <a:p>
            <a:pPr marL="0" indent="0">
              <a:buNone/>
            </a:pPr>
            <a:endParaRPr lang="en-US" sz="2000" dirty="0"/>
          </a:p>
          <a:p>
            <a:pPr marL="457200" indent="-457200">
              <a:buFont typeface="Arial" panose="020B0604020202020204" pitchFamily="34" charset="0"/>
              <a:buAutoNum type="arabicPeriod"/>
            </a:pPr>
            <a:r>
              <a:rPr lang="en-US" sz="2000" dirty="0"/>
              <a:t>David V. Kanji Handbook: (JLPT All Levels) This Japanese Character Dictionary and Kanji Textbook Uses an Innovative and Effective System. Tuttle Publishing. 2013.</a:t>
            </a:r>
          </a:p>
          <a:p>
            <a:pPr marL="457200" indent="-457200">
              <a:buAutoNum type="arabicPeriod"/>
            </a:pPr>
            <a:r>
              <a:rPr lang="en-US" sz="2000" dirty="0"/>
              <a:t>Fujiwara H. Kanji </a:t>
            </a:r>
            <a:r>
              <a:rPr lang="en-US" sz="2000" dirty="0" err="1"/>
              <a:t>Kakijun</a:t>
            </a:r>
            <a:r>
              <a:rPr lang="en-US" sz="2000" dirty="0"/>
              <a:t> Jiten. Tokyo: Dai </a:t>
            </a:r>
            <a:r>
              <a:rPr lang="en-US" sz="2000" dirty="0" err="1"/>
              <a:t>Ippoki</a:t>
            </a:r>
            <a:r>
              <a:rPr lang="en-US" sz="2000" dirty="0"/>
              <a:t> </a:t>
            </a:r>
            <a:r>
              <a:rPr lang="en-US" sz="2000" dirty="0" err="1"/>
              <a:t>Shuppan</a:t>
            </a:r>
            <a:r>
              <a:rPr lang="en-US" sz="2000" dirty="0"/>
              <a:t>. 1990.</a:t>
            </a:r>
          </a:p>
          <a:p>
            <a:pPr marL="457200" indent="-457200">
              <a:buAutoNum type="arabicPeriod"/>
            </a:pPr>
            <a:r>
              <a:rPr lang="en-US" sz="2000" dirty="0"/>
              <a:t>Kano C, Shimizu Y, Takenaka H. Basic Kanji Book. Vol. 2: </a:t>
            </a:r>
            <a:r>
              <a:rPr lang="en-US" sz="2000" dirty="0" err="1"/>
              <a:t>Kihon</a:t>
            </a:r>
            <a:r>
              <a:rPr lang="en-US" sz="2000" dirty="0"/>
              <a:t> Kanji 500. </a:t>
            </a:r>
            <a:r>
              <a:rPr lang="en-US" sz="2000" dirty="0" err="1"/>
              <a:t>Bonjinsha</a:t>
            </a:r>
            <a:r>
              <a:rPr lang="en-US" sz="2000" dirty="0"/>
              <a:t>; 1989. </a:t>
            </a:r>
          </a:p>
          <a:p>
            <a:pPr marL="457200" indent="-457200">
              <a:buAutoNum type="arabicPeriod"/>
            </a:pPr>
            <a:r>
              <a:rPr lang="en-US" sz="2000" dirty="0"/>
              <a:t>Oomori M, Suzuki E. Nihongo </a:t>
            </a:r>
            <a:r>
              <a:rPr lang="en-US" sz="2000" dirty="0" err="1"/>
              <a:t>Kyoushi</a:t>
            </a:r>
            <a:r>
              <a:rPr lang="en-US" sz="2000" dirty="0"/>
              <a:t> no </a:t>
            </a:r>
            <a:r>
              <a:rPr lang="en-US" sz="2000" dirty="0" err="1"/>
              <a:t>Nanatsu</a:t>
            </a:r>
            <a:r>
              <a:rPr lang="en-US" sz="2000" dirty="0"/>
              <a:t> </a:t>
            </a:r>
            <a:r>
              <a:rPr lang="en-US" sz="2000" dirty="0" err="1"/>
              <a:t>Dougu</a:t>
            </a:r>
            <a:r>
              <a:rPr lang="en-US" sz="2000" dirty="0"/>
              <a:t> </a:t>
            </a:r>
            <a:r>
              <a:rPr lang="en-US" sz="2000" dirty="0" err="1"/>
              <a:t>Shiriizu</a:t>
            </a:r>
            <a:r>
              <a:rPr lang="en-US" sz="2000" dirty="0"/>
              <a:t> 2 Kanji </a:t>
            </a:r>
            <a:r>
              <a:rPr lang="en-US" sz="2000" dirty="0" err="1"/>
              <a:t>Jugyou</a:t>
            </a:r>
            <a:r>
              <a:rPr lang="en-US" sz="2000" dirty="0"/>
              <a:t> no </a:t>
            </a:r>
            <a:r>
              <a:rPr lang="en-US" sz="2000" dirty="0" err="1"/>
              <a:t>Tsukurikata</a:t>
            </a:r>
            <a:r>
              <a:rPr lang="en-US" sz="2000" dirty="0"/>
              <a:t> hen. Tokyo: </a:t>
            </a:r>
            <a:r>
              <a:rPr lang="en-US" sz="2000" dirty="0" err="1"/>
              <a:t>Aruku</a:t>
            </a:r>
            <a:r>
              <a:rPr lang="en-US" sz="2000" dirty="0"/>
              <a:t> Kabushiki </a:t>
            </a:r>
            <a:r>
              <a:rPr lang="en-US" sz="2000" dirty="0" err="1"/>
              <a:t>Gaisha</a:t>
            </a:r>
            <a:r>
              <a:rPr lang="en-US" sz="2000" dirty="0"/>
              <a:t>. 2013.</a:t>
            </a:r>
          </a:p>
          <a:p>
            <a:pPr marL="457200" indent="-457200">
              <a:buFont typeface="Arial" panose="020B0604020202020204" pitchFamily="34" charset="0"/>
              <a:buAutoNum type="arabicPeriod"/>
            </a:pPr>
            <a:r>
              <a:rPr lang="en-US" sz="2000" dirty="0"/>
              <a:t>Suzuki J, Ishida T. </a:t>
            </a:r>
            <a:r>
              <a:rPr lang="en-US" sz="2000" dirty="0" err="1"/>
              <a:t>Gaikokujin</a:t>
            </a:r>
            <a:r>
              <a:rPr lang="en-US" sz="2000" dirty="0"/>
              <a:t> no Tame no Nihongo </a:t>
            </a:r>
            <a:r>
              <a:rPr lang="en-US" sz="2000" dirty="0" err="1"/>
              <a:t>Reibun</a:t>
            </a:r>
            <a:r>
              <a:rPr lang="en-US" sz="2000" dirty="0"/>
              <a:t> </a:t>
            </a:r>
            <a:r>
              <a:rPr lang="en-US" sz="2000" dirty="0" err="1"/>
              <a:t>Mondai</a:t>
            </a:r>
            <a:r>
              <a:rPr lang="en-US" sz="2000" dirty="0"/>
              <a:t> </a:t>
            </a:r>
            <a:r>
              <a:rPr lang="en-US" sz="2000" dirty="0" err="1"/>
              <a:t>Shiriizu</a:t>
            </a:r>
            <a:r>
              <a:rPr lang="en-US" sz="2000" dirty="0"/>
              <a:t> 11 </a:t>
            </a:r>
            <a:r>
              <a:rPr lang="en-US" sz="2000" dirty="0" err="1"/>
              <a:t>Hyoukihou</a:t>
            </a:r>
            <a:r>
              <a:rPr lang="en-US" sz="2000" dirty="0"/>
              <a:t>. </a:t>
            </a:r>
            <a:r>
              <a:rPr lang="en-US" sz="2000" dirty="0" err="1"/>
              <a:t>Edisi</a:t>
            </a:r>
            <a:r>
              <a:rPr lang="en-US" sz="2000" dirty="0"/>
              <a:t> </a:t>
            </a:r>
            <a:r>
              <a:rPr lang="en-US" sz="2000" dirty="0" err="1"/>
              <a:t>ketiga</a:t>
            </a:r>
            <a:r>
              <a:rPr lang="en-US" sz="2000" dirty="0"/>
              <a:t>. Tokyo: </a:t>
            </a:r>
            <a:r>
              <a:rPr lang="en-US" sz="2000" dirty="0" err="1"/>
              <a:t>Aratake</a:t>
            </a:r>
            <a:r>
              <a:rPr lang="en-US" sz="2000" dirty="0"/>
              <a:t> </a:t>
            </a:r>
            <a:r>
              <a:rPr lang="en-US" sz="2000" dirty="0" err="1"/>
              <a:t>Shuppan</a:t>
            </a:r>
            <a:r>
              <a:rPr lang="en-US" sz="2000" dirty="0"/>
              <a:t> Kabushiki </a:t>
            </a:r>
            <a:r>
              <a:rPr lang="en-US" sz="2000" dirty="0" err="1"/>
              <a:t>Gaisha</a:t>
            </a:r>
            <a:r>
              <a:rPr lang="en-US" sz="2000" dirty="0"/>
              <a:t>. </a:t>
            </a:r>
            <a:r>
              <a:rPr lang="en-US" sz="2000"/>
              <a:t>1999.</a:t>
            </a:r>
          </a:p>
          <a:p>
            <a:pPr marL="457200" indent="-457200">
              <a:buAutoNum type="arabicPeriod"/>
            </a:pPr>
            <a:r>
              <a:rPr lang="en-US" sz="2000"/>
              <a:t>Sudjianto</a:t>
            </a:r>
            <a:r>
              <a:rPr lang="en-US" sz="2000" dirty="0"/>
              <a:t>, </a:t>
            </a:r>
            <a:r>
              <a:rPr lang="en-US" sz="2000" dirty="0" err="1"/>
              <a:t>Dahidi</a:t>
            </a:r>
            <a:r>
              <a:rPr lang="en-US" sz="2000" dirty="0"/>
              <a:t>, A. </a:t>
            </a:r>
            <a:r>
              <a:rPr lang="en-US" sz="2000" dirty="0" err="1"/>
              <a:t>Pengantar</a:t>
            </a:r>
            <a:r>
              <a:rPr lang="en-US" sz="2000" dirty="0"/>
              <a:t> </a:t>
            </a:r>
            <a:r>
              <a:rPr lang="en-US" sz="2000" dirty="0" err="1"/>
              <a:t>Linguistik</a:t>
            </a:r>
            <a:r>
              <a:rPr lang="en-US" sz="2000" dirty="0"/>
              <a:t> Bahasa </a:t>
            </a:r>
            <a:r>
              <a:rPr lang="en-US" sz="2000" dirty="0" err="1"/>
              <a:t>Jepang</a:t>
            </a:r>
            <a:r>
              <a:rPr lang="en-US" sz="2000" dirty="0"/>
              <a:t>. Bekasi: </a:t>
            </a:r>
            <a:r>
              <a:rPr lang="en-US" sz="2000" dirty="0" err="1"/>
              <a:t>Kesaint</a:t>
            </a:r>
            <a:r>
              <a:rPr lang="en-US" sz="2000" dirty="0"/>
              <a:t> Blanc. 2009.</a:t>
            </a:r>
          </a:p>
          <a:p>
            <a:pPr marL="457200" indent="-457200">
              <a:buFont typeface="Arial" panose="020B0604020202020204" pitchFamily="34" charset="0"/>
              <a:buAutoNum type="arabicPeriod"/>
            </a:pPr>
            <a:r>
              <a:rPr lang="en-US" sz="2000" dirty="0"/>
              <a:t>Takamizawa H. </a:t>
            </a:r>
            <a:r>
              <a:rPr lang="en-US" sz="2000" dirty="0" err="1"/>
              <a:t>Hajimete</a:t>
            </a:r>
            <a:r>
              <a:rPr lang="en-US" sz="2000" dirty="0"/>
              <a:t> no Nihongo </a:t>
            </a:r>
            <a:r>
              <a:rPr lang="en-US" sz="2000" dirty="0" err="1"/>
              <a:t>Kyouiku-Kihon</a:t>
            </a:r>
            <a:r>
              <a:rPr lang="en-US" sz="2000" dirty="0"/>
              <a:t> </a:t>
            </a:r>
            <a:r>
              <a:rPr lang="en-US" sz="2000" dirty="0" err="1"/>
              <a:t>Yoogo</a:t>
            </a:r>
            <a:r>
              <a:rPr lang="en-US" sz="2000" dirty="0"/>
              <a:t> Jiten. Tokyo: </a:t>
            </a:r>
            <a:r>
              <a:rPr lang="en-US" sz="2000" dirty="0" err="1"/>
              <a:t>Bojinsha</a:t>
            </a:r>
            <a:r>
              <a:rPr lang="en-US" sz="2000" dirty="0"/>
              <a:t>. 2002.</a:t>
            </a:r>
          </a:p>
          <a:p>
            <a:pPr marL="457200" indent="-457200">
              <a:buAutoNum type="arabicPeriod"/>
            </a:pPr>
            <a:r>
              <a:rPr lang="en-US" sz="2000" dirty="0"/>
              <a:t>Williams NK. The key to Kanji: a visual history of 1100 characters. Cheng &amp; </a:t>
            </a:r>
            <a:r>
              <a:rPr lang="en-US" sz="2000" dirty="0" err="1"/>
              <a:t>Tsui</a:t>
            </a:r>
            <a:r>
              <a:rPr lang="en-US" sz="2000" dirty="0"/>
              <a:t>. 2010.\</a:t>
            </a:r>
          </a:p>
          <a:p>
            <a:pPr marL="457200" indent="-457200">
              <a:buAutoNum type="arabicPeriod"/>
            </a:pPr>
            <a:endParaRPr lang="en-US" sz="2000" dirty="0"/>
          </a:p>
          <a:p>
            <a:pPr marL="0" indent="0">
              <a:buNone/>
            </a:pPr>
            <a:endParaRPr lang="en-US" sz="2000" dirty="0"/>
          </a:p>
        </p:txBody>
      </p:sp>
    </p:spTree>
    <p:extLst>
      <p:ext uri="{BB962C8B-B14F-4D97-AF65-F5344CB8AC3E}">
        <p14:creationId xmlns:p14="http://schemas.microsoft.com/office/powerpoint/2010/main" val="30048281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628648"/>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6" name="Subtitle 5"/>
          <p:cNvSpPr>
            <a:spLocks noGrp="1"/>
          </p:cNvSpPr>
          <p:nvPr>
            <p:ph type="subTitle" idx="1"/>
          </p:nvPr>
        </p:nvSpPr>
        <p:spPr>
          <a:xfrm>
            <a:off x="1364343" y="2997175"/>
            <a:ext cx="9144000" cy="940248"/>
          </a:xfrm>
        </p:spPr>
        <p:txBody>
          <a:bodyPr>
            <a:normAutofit/>
          </a:bodyPr>
          <a:lstStyle/>
          <a:p>
            <a:pPr>
              <a:lnSpc>
                <a:spcPct val="100000"/>
              </a:lnSpc>
            </a:pPr>
            <a:r>
              <a:rPr lang="en-US" sz="2000" b="1" dirty="0">
                <a:solidFill>
                  <a:schemeClr val="bg1"/>
                </a:solidFill>
              </a:rPr>
              <a:t>Follow us @...</a:t>
            </a: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575163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719158"/>
            <a:ext cx="10515600" cy="573088"/>
          </a:xfrm>
          <a:effectLst>
            <a:outerShdw blurRad="50800" dist="38100" dir="16200000" rotWithShape="0">
              <a:prstClr val="black">
                <a:alpha val="40000"/>
              </a:prstClr>
            </a:outerShdw>
          </a:effectLst>
        </p:spPr>
        <p:txBody>
          <a:bodyPr>
            <a:normAutofit fontScale="90000"/>
          </a:bodyPr>
          <a:lstStyle/>
          <a:p>
            <a:r>
              <a:rPr lang="en-US" b="1" dirty="0">
                <a:solidFill>
                  <a:schemeClr val="bg1"/>
                </a:solidFill>
                <a:latin typeface="Calibri" panose="020F0502020204030204" pitchFamily="34" charset="0"/>
                <a:cs typeface="Calibri" panose="020F0502020204030204" pitchFamily="34" charset="0"/>
              </a:rPr>
              <a:t>INTRODUCTION</a:t>
            </a:r>
          </a:p>
        </p:txBody>
      </p:sp>
      <p:sp>
        <p:nvSpPr>
          <p:cNvPr id="5" name="Content Placeholder 4"/>
          <p:cNvSpPr>
            <a:spLocks noGrp="1"/>
          </p:cNvSpPr>
          <p:nvPr>
            <p:ph idx="1"/>
          </p:nvPr>
        </p:nvSpPr>
        <p:spPr>
          <a:xfrm>
            <a:off x="579583" y="1531396"/>
            <a:ext cx="10515600" cy="4351339"/>
          </a:xfrm>
          <a:solidFill>
            <a:srgbClr val="7030A0">
              <a:alpha val="52000"/>
            </a:srgbClr>
          </a:solidFill>
        </p:spPr>
        <p:txBody>
          <a:bodyPr>
            <a:normAutofit/>
          </a:bodyPr>
          <a:lstStyle/>
          <a:p>
            <a:pPr marL="457200" indent="-457200" algn="just">
              <a:spcBef>
                <a:spcPts val="1800"/>
              </a:spcBef>
              <a:spcAft>
                <a:spcPts val="1800"/>
              </a:spcAft>
              <a:buAutoNum type="arabicPeriod"/>
            </a:pPr>
            <a:r>
              <a:rPr lang="en-US" sz="2200" i="1" dirty="0">
                <a:solidFill>
                  <a:schemeClr val="bg1"/>
                </a:solidFill>
              </a:rPr>
              <a:t>The ability to write and read kanji is a crucial aspect of learning Japanese for non-native speakers. For many learners, mastering kanji presents a significant challenge due to the complexity of their writing, reading, origins, and </a:t>
            </a:r>
            <a:r>
              <a:rPr lang="en-US" sz="2200" i="1" dirty="0" err="1">
                <a:solidFill>
                  <a:schemeClr val="bg1"/>
                </a:solidFill>
              </a:rPr>
              <a:t>memorisation</a:t>
            </a:r>
            <a:r>
              <a:rPr lang="en-US" sz="2200" i="1" dirty="0">
                <a:solidFill>
                  <a:schemeClr val="bg1"/>
                </a:solidFill>
              </a:rPr>
              <a:t> strategies. This is due to the unique characteristics of Japanese in its written form, which differ from other alphabet-based languages.</a:t>
            </a:r>
          </a:p>
          <a:p>
            <a:pPr marL="457200" indent="-457200" algn="just">
              <a:buAutoNum type="arabicPeriod"/>
            </a:pPr>
            <a:r>
              <a:rPr lang="en-US" sz="2200" i="1" dirty="0">
                <a:solidFill>
                  <a:schemeClr val="bg1"/>
                </a:solidFill>
              </a:rPr>
              <a:t>The number of kanji and the number of strokes of kanji at each level make it difficult for students to </a:t>
            </a:r>
            <a:r>
              <a:rPr lang="en-US" sz="2200" i="1" dirty="0" err="1">
                <a:solidFill>
                  <a:schemeClr val="bg1"/>
                </a:solidFill>
              </a:rPr>
              <a:t>memorise</a:t>
            </a:r>
            <a:r>
              <a:rPr lang="en-US" sz="2200" i="1" dirty="0">
                <a:solidFill>
                  <a:schemeClr val="bg1"/>
                </a:solidFill>
              </a:rPr>
              <a:t> both reading and writing Japanese sentences. The number of kanji that Japanese language learners must </a:t>
            </a:r>
            <a:r>
              <a:rPr lang="en-US" sz="2200" i="1" dirty="0" err="1">
                <a:solidFill>
                  <a:schemeClr val="bg1"/>
                </a:solidFill>
              </a:rPr>
              <a:t>memorise</a:t>
            </a:r>
            <a:r>
              <a:rPr lang="en-US" sz="2200" i="1" dirty="0">
                <a:solidFill>
                  <a:schemeClr val="bg1"/>
                </a:solidFill>
              </a:rPr>
              <a:t> from the basic level N5 = 100 kanji, N4 = 300 kanji, N3 = 650, N2 = 1000 kanji and N1 = 2000 kanji. Low kanji reading and writing skills make it difficult to pass the International Japanese Language Proficiency Test (JLPT). In fact, in Japanese, kanji is a very important part of understanding the meaning of the sentence as a whole.</a:t>
            </a:r>
          </a:p>
          <a:p>
            <a:pPr marL="0" indent="0">
              <a:buNone/>
            </a:pPr>
            <a:endParaRPr lang="en-US" sz="2000" i="1" dirty="0"/>
          </a:p>
        </p:txBody>
      </p:sp>
    </p:spTree>
    <p:extLst>
      <p:ext uri="{BB962C8B-B14F-4D97-AF65-F5344CB8AC3E}">
        <p14:creationId xmlns:p14="http://schemas.microsoft.com/office/powerpoint/2010/main" val="29506921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46BD82-2EC4-4254-6D12-B5DAD581D2B1}"/>
              </a:ext>
            </a:extLst>
          </p:cNvPr>
          <p:cNvSpPr>
            <a:spLocks noGrp="1"/>
          </p:cNvSpPr>
          <p:nvPr>
            <p:ph idx="1"/>
          </p:nvPr>
        </p:nvSpPr>
        <p:spPr>
          <a:xfrm>
            <a:off x="838200" y="2138289"/>
            <a:ext cx="10515600" cy="4038673"/>
          </a:xfrm>
          <a:solidFill>
            <a:srgbClr val="7030A0">
              <a:alpha val="53000"/>
            </a:srgbClr>
          </a:solidFill>
        </p:spPr>
        <p:txBody>
          <a:bodyPr/>
          <a:lstStyle/>
          <a:p>
            <a:pPr marL="0" indent="0">
              <a:buNone/>
            </a:pPr>
            <a:r>
              <a:rPr lang="en-US" dirty="0">
                <a:solidFill>
                  <a:schemeClr val="bg1"/>
                </a:solidFill>
              </a:rPr>
              <a:t>3. </a:t>
            </a:r>
            <a:r>
              <a:rPr lang="en-US" i="1" dirty="0">
                <a:solidFill>
                  <a:schemeClr val="bg1"/>
                </a:solidFill>
              </a:rPr>
              <a:t>Thus, the urgency is in line with the demands of SDGs 'Quality Education' and education 4.0 with development innovation in compiling N4 Flip e-Book kanji teaching materials to improve Japanese reading and writing skills.</a:t>
            </a:r>
            <a:endParaRPr lang="en-ID" i="1" dirty="0">
              <a:solidFill>
                <a:schemeClr val="bg1"/>
              </a:solidFill>
            </a:endParaRPr>
          </a:p>
        </p:txBody>
      </p:sp>
      <p:sp>
        <p:nvSpPr>
          <p:cNvPr id="4" name="Title 3"/>
          <p:cNvSpPr txBox="1">
            <a:spLocks/>
          </p:cNvSpPr>
          <p:nvPr/>
        </p:nvSpPr>
        <p:spPr>
          <a:xfrm>
            <a:off x="838200" y="803564"/>
            <a:ext cx="10515600" cy="573088"/>
          </a:xfrm>
          <a:prstGeom prst="rect">
            <a:avLst/>
          </a:prstGeom>
          <a:effectLst>
            <a:outerShdw blurRad="50800" dist="38100" dir="16200000" rotWithShape="0">
              <a:prstClr val="black">
                <a:alpha val="40000"/>
              </a:prstClr>
            </a:outerShdw>
          </a:effectLst>
        </p:spPr>
        <p:txBody>
          <a:bodyPr vert="horz" lIns="91440" tIns="45720" rIns="91440" bIns="45720" rtlCol="0" anchor="ctr">
            <a:normAutofit fontScale="90000" lnSpcReduction="20000"/>
          </a:bodyPr>
          <a:lstStyle>
            <a:lvl1pPr algn="l" defTabSz="914377" rtl="0" eaLnBrk="1" latinLnBrk="0" hangingPunct="1">
              <a:lnSpc>
                <a:spcPct val="90000"/>
              </a:lnSpc>
              <a:spcBef>
                <a:spcPct val="0"/>
              </a:spcBef>
              <a:buNone/>
              <a:defRPr sz="4400" b="1" kern="1200"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ea typeface="+mj-ea"/>
                <a:cs typeface="+mj-cs"/>
              </a:defRPr>
            </a:lvl1pPr>
          </a:lstStyle>
          <a:p>
            <a:r>
              <a:rPr lang="en-US" dirty="0">
                <a:solidFill>
                  <a:schemeClr val="bg1"/>
                </a:solidFill>
                <a:latin typeface="Calibri" panose="020F0502020204030204" pitchFamily="34" charset="0"/>
                <a:cs typeface="Calibri" panose="020F0502020204030204" pitchFamily="34" charset="0"/>
              </a:rPr>
              <a:t>INTRODUCTION</a:t>
            </a:r>
          </a:p>
        </p:txBody>
      </p:sp>
    </p:spTree>
    <p:extLst>
      <p:ext uri="{BB962C8B-B14F-4D97-AF65-F5344CB8AC3E}">
        <p14:creationId xmlns:p14="http://schemas.microsoft.com/office/powerpoint/2010/main" val="6344733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a:effectLst>
            <a:glow>
              <a:schemeClr val="accent1">
                <a:alpha val="40000"/>
              </a:schemeClr>
            </a:glow>
            <a:outerShdw blurRad="50800" dist="38100" dir="16200000" rotWithShape="0">
              <a:prstClr val="black">
                <a:alpha val="40000"/>
              </a:prstClr>
            </a:outerShdw>
          </a:effectLst>
        </p:spPr>
        <p:txBody>
          <a:bodyPr>
            <a:normAutofit fontScale="90000"/>
          </a:bodyPr>
          <a:lstStyle/>
          <a:p>
            <a:r>
              <a:rPr lang="en-US" b="1" dirty="0">
                <a:solidFill>
                  <a:schemeClr val="bg1"/>
                </a:solidFill>
                <a:latin typeface="+mn-lt"/>
              </a:rPr>
              <a:t>LITERATURE REVIEW</a:t>
            </a:r>
          </a:p>
        </p:txBody>
      </p:sp>
      <p:sp>
        <p:nvSpPr>
          <p:cNvPr id="5" name="Content Placeholder 4"/>
          <p:cNvSpPr>
            <a:spLocks noGrp="1"/>
          </p:cNvSpPr>
          <p:nvPr>
            <p:ph idx="1"/>
          </p:nvPr>
        </p:nvSpPr>
        <p:spPr>
          <a:xfrm>
            <a:off x="579583" y="1728345"/>
            <a:ext cx="10515600" cy="2899926"/>
          </a:xfrm>
          <a:solidFill>
            <a:srgbClr val="7030A0">
              <a:alpha val="53000"/>
            </a:srgbClr>
          </a:solidFill>
        </p:spPr>
        <p:txBody>
          <a:bodyPr>
            <a:normAutofit/>
          </a:bodyPr>
          <a:lstStyle/>
          <a:p>
            <a:pPr marL="0" indent="0">
              <a:buNone/>
            </a:pPr>
            <a:endParaRPr lang="en-US" i="1" dirty="0">
              <a:solidFill>
                <a:schemeClr val="bg1"/>
              </a:solidFill>
            </a:endParaRPr>
          </a:p>
          <a:p>
            <a:pPr marL="0" indent="0">
              <a:buNone/>
            </a:pPr>
            <a:r>
              <a:rPr lang="en-US" sz="3200" i="1" dirty="0">
                <a:solidFill>
                  <a:schemeClr val="bg1"/>
                </a:solidFill>
              </a:rPr>
              <a:t>This research is based on several key theories, namely the kanji theories of Suzuki and Ishida, Oomori and Suzuki, Takamizawa, and </a:t>
            </a:r>
            <a:r>
              <a:rPr lang="en-US" sz="3200" i="1" dirty="0" err="1">
                <a:solidFill>
                  <a:schemeClr val="bg1"/>
                </a:solidFill>
              </a:rPr>
              <a:t>Iwabuchi</a:t>
            </a:r>
            <a:r>
              <a:rPr lang="en-US" sz="3200" i="1" dirty="0">
                <a:solidFill>
                  <a:schemeClr val="bg1"/>
                </a:solidFill>
              </a:rPr>
              <a:t>, as cited in </a:t>
            </a:r>
            <a:r>
              <a:rPr lang="en-US" sz="3200" i="1" dirty="0" err="1">
                <a:solidFill>
                  <a:schemeClr val="bg1"/>
                </a:solidFill>
              </a:rPr>
              <a:t>Sudjianto</a:t>
            </a:r>
            <a:r>
              <a:rPr lang="en-US" i="1" dirty="0">
                <a:solidFill>
                  <a:schemeClr val="bg1"/>
                </a:solidFill>
              </a:rPr>
              <a:t>.</a:t>
            </a:r>
          </a:p>
        </p:txBody>
      </p:sp>
    </p:spTree>
    <p:extLst>
      <p:ext uri="{BB962C8B-B14F-4D97-AF65-F5344CB8AC3E}">
        <p14:creationId xmlns:p14="http://schemas.microsoft.com/office/powerpoint/2010/main" val="23248873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440871"/>
            <a:ext cx="10515600" cy="573088"/>
          </a:xfrm>
          <a:effectLst>
            <a:outerShdw blurRad="50800" dist="38100" dir="16200000" rotWithShape="0">
              <a:prstClr val="black">
                <a:alpha val="40000"/>
              </a:prstClr>
            </a:outerShdw>
          </a:effectLst>
        </p:spPr>
        <p:txBody>
          <a:bodyPr>
            <a:normAutofit fontScale="90000"/>
          </a:bodyPr>
          <a:lstStyle/>
          <a:p>
            <a:r>
              <a:rPr lang="en-US" b="1" dirty="0">
                <a:solidFill>
                  <a:schemeClr val="bg1"/>
                </a:solidFill>
                <a:latin typeface="+mn-lt"/>
              </a:rPr>
              <a:t>METHOD</a:t>
            </a:r>
          </a:p>
        </p:txBody>
      </p:sp>
      <p:sp>
        <p:nvSpPr>
          <p:cNvPr id="5" name="Content Placeholder 4"/>
          <p:cNvSpPr>
            <a:spLocks noGrp="1"/>
          </p:cNvSpPr>
          <p:nvPr>
            <p:ph idx="1"/>
          </p:nvPr>
        </p:nvSpPr>
        <p:spPr>
          <a:xfrm>
            <a:off x="132543" y="1376652"/>
            <a:ext cx="11896897" cy="4831108"/>
          </a:xfrm>
          <a:solidFill>
            <a:srgbClr val="7030A0">
              <a:alpha val="53000"/>
            </a:srgbClr>
          </a:solidFill>
        </p:spPr>
        <p:txBody>
          <a:bodyPr>
            <a:normAutofit/>
          </a:bodyPr>
          <a:lstStyle/>
          <a:p>
            <a:pPr marL="0" indent="0">
              <a:buNone/>
            </a:pPr>
            <a:r>
              <a:rPr lang="en-US" sz="2400" i="1" dirty="0">
                <a:solidFill>
                  <a:schemeClr val="bg1"/>
                </a:solidFill>
              </a:rPr>
              <a:t>The research method used was a pilot project-based learning (mini-research) with Japanese Language Education Master's students in the Japanese language curriculum and teaching materials development course. Data for N4 kanji teaching materials were gathered from various kanji reference books and JLPT N4 Practices. The data were then classified and </a:t>
            </a:r>
            <a:r>
              <a:rPr lang="en-US" sz="2400" i="1" dirty="0" err="1">
                <a:solidFill>
                  <a:schemeClr val="bg1"/>
                </a:solidFill>
              </a:rPr>
              <a:t>organised</a:t>
            </a:r>
            <a:r>
              <a:rPr lang="en-US" sz="2400" i="1" dirty="0">
                <a:solidFill>
                  <a:schemeClr val="bg1"/>
                </a:solidFill>
              </a:rPr>
              <a:t> according to themes, and an N4 Kanji Flip e-Book was designed.</a:t>
            </a:r>
          </a:p>
          <a:p>
            <a:pPr marL="0" indent="0">
              <a:buNone/>
            </a:pPr>
            <a:endParaRPr lang="en-US" sz="2400" i="1" dirty="0">
              <a:solidFill>
                <a:schemeClr val="bg1"/>
              </a:solidFill>
            </a:endParaRPr>
          </a:p>
          <a:p>
            <a:pPr marL="0" indent="0">
              <a:buNone/>
            </a:pPr>
            <a:r>
              <a:rPr lang="en-US" sz="2400" i="1" dirty="0">
                <a:solidFill>
                  <a:schemeClr val="bg1"/>
                </a:solidFill>
              </a:rPr>
              <a:t>Kanji Themes: Verbs, Adjectives, Myself and Home, School, Cities, Vacation and Shopping, Seasons and Time.</a:t>
            </a:r>
          </a:p>
          <a:p>
            <a:pPr marL="0" indent="0">
              <a:buNone/>
            </a:pPr>
            <a:endParaRPr lang="en-US" sz="2400" i="1" dirty="0">
              <a:solidFill>
                <a:schemeClr val="bg1"/>
              </a:solidFill>
            </a:endParaRPr>
          </a:p>
          <a:p>
            <a:pPr marL="0" indent="0">
              <a:buNone/>
            </a:pPr>
            <a:r>
              <a:rPr lang="en-US" sz="2400" i="1" dirty="0">
                <a:solidFill>
                  <a:schemeClr val="bg1"/>
                </a:solidFill>
              </a:rPr>
              <a:t>Number of Kanji N4: 128 Kanji</a:t>
            </a:r>
          </a:p>
        </p:txBody>
      </p:sp>
    </p:spTree>
    <p:extLst>
      <p:ext uri="{BB962C8B-B14F-4D97-AF65-F5344CB8AC3E}">
        <p14:creationId xmlns:p14="http://schemas.microsoft.com/office/powerpoint/2010/main" val="9159895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2474" y="645418"/>
            <a:ext cx="9312425" cy="923330"/>
          </a:xfrm>
          <a:prstGeom prst="rect">
            <a:avLst/>
          </a:prstGeom>
          <a:solidFill>
            <a:schemeClr val="accent5">
              <a:lumMod val="40000"/>
              <a:lumOff val="60000"/>
            </a:schemeClr>
          </a:solidFill>
        </p:spPr>
        <p:txBody>
          <a:bodyPr wrap="square" rtlCol="0">
            <a:spAutoFit/>
          </a:bodyPr>
          <a:lstStyle/>
          <a:p>
            <a:pPr algn="ctr"/>
            <a:r>
              <a:rPr lang="en-US" i="1" dirty="0"/>
              <a:t>Designing a Kanji History e-book to strengthen Japanese language skills</a:t>
            </a:r>
            <a:endParaRPr lang="en-US" dirty="0"/>
          </a:p>
          <a:p>
            <a:pPr algn="ctr"/>
            <a:r>
              <a:rPr lang="en-US" i="1" dirty="0"/>
              <a:t>Needs analysis</a:t>
            </a:r>
            <a:endParaRPr lang="en-US" dirty="0"/>
          </a:p>
          <a:p>
            <a:endParaRPr lang="en-US" b="1" dirty="0">
              <a:solidFill>
                <a:schemeClr val="bg1"/>
              </a:solidFill>
            </a:endParaRPr>
          </a:p>
        </p:txBody>
      </p:sp>
      <p:sp>
        <p:nvSpPr>
          <p:cNvPr id="7" name="Rounded Rectangle 6"/>
          <p:cNvSpPr/>
          <p:nvPr/>
        </p:nvSpPr>
        <p:spPr>
          <a:xfrm>
            <a:off x="2180365" y="1362965"/>
            <a:ext cx="3497943" cy="769257"/>
          </a:xfrm>
          <a:prstGeom prst="roundRect">
            <a:avLst/>
          </a:prstGeom>
          <a:solidFill>
            <a:schemeClr val="accent6">
              <a:lumMod val="40000"/>
              <a:lumOff val="60000"/>
            </a:schemeClr>
          </a:solidFill>
          <a:ln>
            <a:solidFill>
              <a:schemeClr val="accent4">
                <a:lumMod val="60000"/>
                <a:lumOff val="4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a:p>
            <a:pPr algn="ctr"/>
            <a:r>
              <a:rPr lang="en-US" sz="1400" i="1" dirty="0">
                <a:solidFill>
                  <a:schemeClr val="tx1"/>
                </a:solidFill>
              </a:rPr>
              <a:t>Analyzing and searching for kanji history data for each kanji character from Japanese language reference books</a:t>
            </a:r>
            <a:endParaRPr lang="en-US" sz="1400" dirty="0">
              <a:solidFill>
                <a:schemeClr val="tx1"/>
              </a:solidFill>
            </a:endParaRPr>
          </a:p>
          <a:p>
            <a:pPr algn="ctr"/>
            <a:endParaRPr lang="en-US" dirty="0"/>
          </a:p>
        </p:txBody>
      </p:sp>
      <p:sp>
        <p:nvSpPr>
          <p:cNvPr id="8" name="Rectangle 7"/>
          <p:cNvSpPr/>
          <p:nvPr/>
        </p:nvSpPr>
        <p:spPr>
          <a:xfrm>
            <a:off x="2119086" y="2376280"/>
            <a:ext cx="1640115" cy="2194534"/>
          </a:xfrm>
          <a:prstGeom prst="rect">
            <a:avLst/>
          </a:prstGeom>
          <a:solidFill>
            <a:schemeClr val="accent1">
              <a:lumMod val="5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Designing a Kanji History e-book to improve reading and writing skills</a:t>
            </a:r>
            <a:endParaRPr lang="en-US" dirty="0"/>
          </a:p>
          <a:p>
            <a:pPr algn="ctr"/>
            <a:endParaRPr lang="en-US" sz="1200" dirty="0"/>
          </a:p>
        </p:txBody>
      </p:sp>
      <p:sp>
        <p:nvSpPr>
          <p:cNvPr id="9" name="Rectangle 8"/>
          <p:cNvSpPr/>
          <p:nvPr/>
        </p:nvSpPr>
        <p:spPr>
          <a:xfrm>
            <a:off x="3879396" y="2760895"/>
            <a:ext cx="1640115" cy="2194534"/>
          </a:xfrm>
          <a:prstGeom prst="rect">
            <a:avLst/>
          </a:prstGeom>
          <a:solidFill>
            <a:schemeClr val="accent1">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Compiling kanji history according to predetermined themes</a:t>
            </a:r>
            <a:endParaRPr lang="en-US" dirty="0"/>
          </a:p>
          <a:p>
            <a:pPr algn="ctr"/>
            <a:endParaRPr lang="en-US" sz="1200" dirty="0"/>
          </a:p>
        </p:txBody>
      </p:sp>
      <p:sp>
        <p:nvSpPr>
          <p:cNvPr id="10" name="Rectangle 9"/>
          <p:cNvSpPr/>
          <p:nvPr/>
        </p:nvSpPr>
        <p:spPr>
          <a:xfrm>
            <a:off x="5579538" y="3159857"/>
            <a:ext cx="1640115" cy="2174350"/>
          </a:xfrm>
          <a:prstGeom prst="rect">
            <a:avLst/>
          </a:prstGeom>
          <a:solidFill>
            <a:schemeClr val="accent2">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sz="1600" i="1" dirty="0">
                <a:solidFill>
                  <a:schemeClr val="bg1"/>
                </a:solidFill>
              </a:rPr>
              <a:t>Workshop 1</a:t>
            </a:r>
          </a:p>
          <a:p>
            <a:pPr marL="342900" indent="-342900" algn="ctr">
              <a:buAutoNum type="arabicPeriod"/>
            </a:pPr>
            <a:r>
              <a:rPr lang="en-US" sz="1600" i="1" dirty="0">
                <a:solidFill>
                  <a:schemeClr val="bg1"/>
                </a:solidFill>
              </a:rPr>
              <a:t>Workshop 2</a:t>
            </a:r>
          </a:p>
          <a:p>
            <a:pPr marL="342900" indent="-342900" algn="ctr">
              <a:buAutoNum type="arabicPeriod"/>
            </a:pPr>
            <a:r>
              <a:rPr lang="en-US" sz="1600" i="1" dirty="0">
                <a:solidFill>
                  <a:schemeClr val="bg1"/>
                </a:solidFill>
              </a:rPr>
              <a:t>Workshop 3</a:t>
            </a:r>
          </a:p>
          <a:p>
            <a:pPr marL="342900" indent="-342900" algn="ctr">
              <a:buAutoNum type="arabicPeriod"/>
            </a:pPr>
            <a:r>
              <a:rPr lang="en-US" sz="1600" i="1" dirty="0">
                <a:solidFill>
                  <a:schemeClr val="bg1"/>
                </a:solidFill>
              </a:rPr>
              <a:t>Workshop 4</a:t>
            </a:r>
          </a:p>
          <a:p>
            <a:pPr marL="342900" indent="-342900" algn="ctr">
              <a:buAutoNum type="arabicPeriod"/>
            </a:pPr>
            <a:r>
              <a:rPr lang="en-US" sz="1600" i="1" dirty="0">
                <a:solidFill>
                  <a:schemeClr val="bg1"/>
                </a:solidFill>
              </a:rPr>
              <a:t>Workshop 5</a:t>
            </a:r>
          </a:p>
          <a:p>
            <a:pPr marL="342900" indent="-342900" algn="ctr">
              <a:buAutoNum type="arabicPeriod"/>
            </a:pPr>
            <a:r>
              <a:rPr lang="en-US" sz="1600" i="1" dirty="0">
                <a:solidFill>
                  <a:schemeClr val="bg1"/>
                </a:solidFill>
              </a:rPr>
              <a:t>Workshop 6</a:t>
            </a:r>
          </a:p>
          <a:p>
            <a:pPr marL="342900" indent="-342900" algn="ctr">
              <a:buAutoNum type="arabicPeriod"/>
            </a:pPr>
            <a:r>
              <a:rPr lang="en-US" sz="1600" i="1" dirty="0">
                <a:solidFill>
                  <a:schemeClr val="bg1"/>
                </a:solidFill>
              </a:rPr>
              <a:t>Workshop 7</a:t>
            </a:r>
            <a:endParaRPr lang="en-US" sz="1600" dirty="0">
              <a:solidFill>
                <a:schemeClr val="bg1"/>
              </a:solidFill>
            </a:endParaRPr>
          </a:p>
          <a:p>
            <a:pPr algn="ctr"/>
            <a:endParaRPr lang="en-US" sz="1600" dirty="0">
              <a:solidFill>
                <a:schemeClr val="tx1"/>
              </a:solidFill>
            </a:endParaRPr>
          </a:p>
        </p:txBody>
      </p:sp>
      <p:sp>
        <p:nvSpPr>
          <p:cNvPr id="11" name="Rectangle 10"/>
          <p:cNvSpPr/>
          <p:nvPr/>
        </p:nvSpPr>
        <p:spPr>
          <a:xfrm>
            <a:off x="7544898" y="2885494"/>
            <a:ext cx="2071307" cy="884551"/>
          </a:xfrm>
          <a:prstGeom prst="rect">
            <a:avLst/>
          </a:prstGeom>
          <a:solidFill>
            <a:schemeClr val="accent5">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t>Trial on second-year Japanese language students</a:t>
            </a:r>
            <a:endParaRPr lang="en-US" sz="1600" dirty="0"/>
          </a:p>
        </p:txBody>
      </p:sp>
      <p:sp>
        <p:nvSpPr>
          <p:cNvPr id="14" name="Oval 13"/>
          <p:cNvSpPr/>
          <p:nvPr/>
        </p:nvSpPr>
        <p:spPr>
          <a:xfrm>
            <a:off x="5794272" y="1587541"/>
            <a:ext cx="1857828" cy="1691183"/>
          </a:xfrm>
          <a:prstGeom prst="ellipse">
            <a:avLst/>
          </a:prstGeom>
          <a:solidFill>
            <a:schemeClr val="tx2">
              <a:lumMod val="75000"/>
            </a:schemeClr>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Lecturers and Students</a:t>
            </a:r>
          </a:p>
        </p:txBody>
      </p:sp>
      <p:sp>
        <p:nvSpPr>
          <p:cNvPr id="15" name="Curved Down Arrow 14"/>
          <p:cNvSpPr/>
          <p:nvPr/>
        </p:nvSpPr>
        <p:spPr>
          <a:xfrm rot="1332061">
            <a:off x="3667368" y="2287608"/>
            <a:ext cx="820057" cy="734661"/>
          </a:xfrm>
          <a:prstGeom prst="curved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Down Arrow 16"/>
          <p:cNvSpPr/>
          <p:nvPr/>
        </p:nvSpPr>
        <p:spPr>
          <a:xfrm rot="1332061">
            <a:off x="5364400" y="2448872"/>
            <a:ext cx="820057" cy="734661"/>
          </a:xfrm>
          <a:prstGeom prst="curved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Up Arrow 19"/>
          <p:cNvSpPr/>
          <p:nvPr/>
        </p:nvSpPr>
        <p:spPr>
          <a:xfrm>
            <a:off x="4635195" y="2132222"/>
            <a:ext cx="304801" cy="873964"/>
          </a:xfrm>
          <a:prstGeom prst="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566016" y="4002376"/>
            <a:ext cx="2071307" cy="1454537"/>
          </a:xfrm>
          <a:prstGeom prst="rect">
            <a:avLst/>
          </a:prstGeom>
          <a:solidFill>
            <a:schemeClr val="accent6">
              <a:lumMod val="5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t>Outcome: A draft of a kanji history book has been created and registered with an ISBN</a:t>
            </a:r>
            <a:endParaRPr lang="en-US" sz="1600" dirty="0"/>
          </a:p>
        </p:txBody>
      </p:sp>
      <p:sp>
        <p:nvSpPr>
          <p:cNvPr id="23" name="Right Arrow 22"/>
          <p:cNvSpPr/>
          <p:nvPr/>
        </p:nvSpPr>
        <p:spPr>
          <a:xfrm>
            <a:off x="7101346" y="3314956"/>
            <a:ext cx="650157" cy="392283"/>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7139826" y="4843834"/>
            <a:ext cx="650157" cy="392283"/>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9116103" y="3595950"/>
            <a:ext cx="650157" cy="392283"/>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232025" y="4986528"/>
            <a:ext cx="3294742" cy="1259581"/>
          </a:xfrm>
          <a:prstGeom prst="rect">
            <a:avLst/>
          </a:prstGeom>
          <a:solidFill>
            <a:schemeClr val="accent4">
              <a:lumMod val="7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dirty="0"/>
              <a:t>Goals: </a:t>
            </a:r>
          </a:p>
          <a:p>
            <a:r>
              <a:rPr lang="en-US" sz="1600" i="1" dirty="0"/>
              <a:t>Learners will easily memorize kanji characters and be able to read and write Japanese sentences</a:t>
            </a:r>
            <a:endParaRPr lang="en-US" sz="1600" dirty="0"/>
          </a:p>
          <a:p>
            <a:pPr algn="ctr"/>
            <a:endParaRPr lang="en-US" sz="1200" dirty="0"/>
          </a:p>
        </p:txBody>
      </p:sp>
      <p:sp>
        <p:nvSpPr>
          <p:cNvPr id="27" name="Bent-Up Arrow 26"/>
          <p:cNvSpPr/>
          <p:nvPr/>
        </p:nvSpPr>
        <p:spPr>
          <a:xfrm>
            <a:off x="5509611" y="5425834"/>
            <a:ext cx="3260430" cy="46130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3473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9370" y="507998"/>
            <a:ext cx="7170057" cy="798286"/>
          </a:xfrm>
          <a:prstGeom prst="rect">
            <a:avLst/>
          </a:prstGeom>
          <a:solidFill>
            <a:srgbClr val="634A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Design of the Kanji History e-Book as an effort to strengthen Japanese language literacy</a:t>
            </a:r>
          </a:p>
        </p:txBody>
      </p:sp>
      <p:sp>
        <p:nvSpPr>
          <p:cNvPr id="6" name="TextBox 5"/>
          <p:cNvSpPr txBox="1"/>
          <p:nvPr/>
        </p:nvSpPr>
        <p:spPr>
          <a:xfrm>
            <a:off x="1335314" y="2407195"/>
            <a:ext cx="58057" cy="369332"/>
          </a:xfrm>
          <a:prstGeom prst="rect">
            <a:avLst/>
          </a:prstGeom>
          <a:noFill/>
        </p:spPr>
        <p:txBody>
          <a:bodyPr wrap="square" rtlCol="0">
            <a:spAutoFit/>
          </a:bodyPr>
          <a:lstStyle/>
          <a:p>
            <a:endParaRPr lang="en-US" dirty="0"/>
          </a:p>
        </p:txBody>
      </p:sp>
      <p:sp>
        <p:nvSpPr>
          <p:cNvPr id="9" name="Rounded Rectangle 8"/>
          <p:cNvSpPr/>
          <p:nvPr/>
        </p:nvSpPr>
        <p:spPr>
          <a:xfrm>
            <a:off x="653144" y="1675616"/>
            <a:ext cx="2598057" cy="1204686"/>
          </a:xfrm>
          <a:prstGeom prst="roundRect">
            <a:avLst/>
          </a:prstGeom>
          <a:solidFill>
            <a:schemeClr val="accent6">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Organizational Structure of the History of Kanji Book</a:t>
            </a:r>
          </a:p>
        </p:txBody>
      </p:sp>
      <p:sp>
        <p:nvSpPr>
          <p:cNvPr id="10" name="Rounded Rectangle 9"/>
          <p:cNvSpPr/>
          <p:nvPr/>
        </p:nvSpPr>
        <p:spPr>
          <a:xfrm>
            <a:off x="1277256" y="2591861"/>
            <a:ext cx="2264228" cy="209005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dirty="0">
                <a:solidFill>
                  <a:schemeClr val="tx1"/>
                </a:solidFill>
              </a:rPr>
              <a:t>the origin story of kanji</a:t>
            </a:r>
          </a:p>
          <a:p>
            <a:pPr marL="342900" indent="-342900">
              <a:buFont typeface="Arial" panose="020B0604020202020204" pitchFamily="34" charset="0"/>
              <a:buChar char="•"/>
            </a:pPr>
            <a:r>
              <a:rPr lang="en-US" dirty="0">
                <a:solidFill>
                  <a:schemeClr val="tx1"/>
                </a:solidFill>
              </a:rPr>
              <a:t>How to write kanji</a:t>
            </a:r>
          </a:p>
          <a:p>
            <a:pPr marL="342900" indent="-342900">
              <a:buFont typeface="Arial" panose="020B0604020202020204" pitchFamily="34" charset="0"/>
              <a:buChar char="•"/>
            </a:pPr>
            <a:r>
              <a:rPr lang="en-US" dirty="0">
                <a:solidFill>
                  <a:schemeClr val="tx1"/>
                </a:solidFill>
              </a:rPr>
              <a:t>Kanji practice</a:t>
            </a:r>
          </a:p>
        </p:txBody>
      </p:sp>
      <p:sp>
        <p:nvSpPr>
          <p:cNvPr id="11" name="TextBox 10"/>
          <p:cNvSpPr txBox="1"/>
          <p:nvPr/>
        </p:nvSpPr>
        <p:spPr>
          <a:xfrm>
            <a:off x="4557483" y="2407195"/>
            <a:ext cx="58057" cy="369332"/>
          </a:xfrm>
          <a:prstGeom prst="rect">
            <a:avLst/>
          </a:prstGeom>
          <a:noFill/>
        </p:spPr>
        <p:txBody>
          <a:bodyPr wrap="square" rtlCol="0">
            <a:spAutoFit/>
          </a:bodyPr>
          <a:lstStyle/>
          <a:p>
            <a:endParaRPr lang="en-US" dirty="0"/>
          </a:p>
        </p:txBody>
      </p:sp>
      <p:sp>
        <p:nvSpPr>
          <p:cNvPr id="12" name="Rounded Rectangle 11"/>
          <p:cNvSpPr/>
          <p:nvPr/>
        </p:nvSpPr>
        <p:spPr>
          <a:xfrm>
            <a:off x="3875313" y="1675616"/>
            <a:ext cx="2598057" cy="1204686"/>
          </a:xfrm>
          <a:prstGeom prst="roundRect">
            <a:avLst/>
          </a:prstGeom>
          <a:solidFill>
            <a:schemeClr val="accent6">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Making kanji illustrations</a:t>
            </a:r>
          </a:p>
        </p:txBody>
      </p:sp>
      <p:sp>
        <p:nvSpPr>
          <p:cNvPr id="13" name="Rounded Rectangle 12"/>
          <p:cNvSpPr/>
          <p:nvPr/>
        </p:nvSpPr>
        <p:spPr>
          <a:xfrm>
            <a:off x="4267200" y="2591861"/>
            <a:ext cx="2264228" cy="209005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dirty="0">
                <a:solidFill>
                  <a:schemeClr val="tx1"/>
                </a:solidFill>
              </a:rPr>
              <a:t>Illustrations of the entire history of kanji </a:t>
            </a:r>
          </a:p>
          <a:p>
            <a:pPr marL="342900" indent="-342900">
              <a:buFont typeface="Arial" panose="020B0604020202020204" pitchFamily="34" charset="0"/>
              <a:buChar char="•"/>
            </a:pPr>
            <a:r>
              <a:rPr lang="en-US" dirty="0">
                <a:solidFill>
                  <a:schemeClr val="tx1"/>
                </a:solidFill>
              </a:rPr>
              <a:t>Arranging the order of the kanji displayed</a:t>
            </a:r>
          </a:p>
        </p:txBody>
      </p:sp>
      <p:sp>
        <p:nvSpPr>
          <p:cNvPr id="14" name="TextBox 13"/>
          <p:cNvSpPr txBox="1"/>
          <p:nvPr/>
        </p:nvSpPr>
        <p:spPr>
          <a:xfrm>
            <a:off x="7859479" y="2407195"/>
            <a:ext cx="58057" cy="369332"/>
          </a:xfrm>
          <a:prstGeom prst="rect">
            <a:avLst/>
          </a:prstGeom>
          <a:noFill/>
        </p:spPr>
        <p:txBody>
          <a:bodyPr wrap="square" rtlCol="0">
            <a:spAutoFit/>
          </a:bodyPr>
          <a:lstStyle/>
          <a:p>
            <a:endParaRPr lang="en-US" dirty="0"/>
          </a:p>
        </p:txBody>
      </p:sp>
      <p:sp>
        <p:nvSpPr>
          <p:cNvPr id="15" name="Rounded Rectangle 14"/>
          <p:cNvSpPr/>
          <p:nvPr/>
        </p:nvSpPr>
        <p:spPr>
          <a:xfrm>
            <a:off x="7177309" y="1675616"/>
            <a:ext cx="2598057" cy="1204686"/>
          </a:xfrm>
          <a:prstGeom prst="roundRect">
            <a:avLst/>
          </a:prstGeom>
          <a:solidFill>
            <a:schemeClr val="accent6">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e-book design Kanji history</a:t>
            </a:r>
          </a:p>
        </p:txBody>
      </p:sp>
      <p:sp>
        <p:nvSpPr>
          <p:cNvPr id="16" name="Rounded Rectangle 15"/>
          <p:cNvSpPr/>
          <p:nvPr/>
        </p:nvSpPr>
        <p:spPr>
          <a:xfrm>
            <a:off x="7801421" y="2591861"/>
            <a:ext cx="2264228" cy="209005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rPr>
              <a:t>creating application designs</a:t>
            </a:r>
          </a:p>
          <a:p>
            <a:pPr marL="285750" indent="-285750">
              <a:buFont typeface="Arial" panose="020B0604020202020204" pitchFamily="34" charset="0"/>
              <a:buChar char="•"/>
            </a:pPr>
            <a:r>
              <a:rPr lang="en-US" sz="1600" dirty="0">
                <a:solidFill>
                  <a:schemeClr val="tx1"/>
                </a:solidFill>
              </a:rPr>
              <a:t> inputting data from books to e-books</a:t>
            </a:r>
          </a:p>
          <a:p>
            <a:pPr marL="285750" indent="-285750">
              <a:buFont typeface="Arial" panose="020B0604020202020204" pitchFamily="34" charset="0"/>
              <a:buChar char="•"/>
            </a:pPr>
            <a:r>
              <a:rPr lang="en-US" sz="1600" dirty="0">
                <a:solidFill>
                  <a:schemeClr val="tx1"/>
                </a:solidFill>
              </a:rPr>
              <a:t> editing inappropriate data</a:t>
            </a:r>
          </a:p>
        </p:txBody>
      </p:sp>
      <p:sp>
        <p:nvSpPr>
          <p:cNvPr id="17" name="Rounded Rectangle 16"/>
          <p:cNvSpPr/>
          <p:nvPr/>
        </p:nvSpPr>
        <p:spPr>
          <a:xfrm>
            <a:off x="798286" y="5065486"/>
            <a:ext cx="2743198" cy="725714"/>
          </a:xfrm>
          <a:prstGeom prst="roundRect">
            <a:avLst/>
          </a:prstGeom>
          <a:ln>
            <a:solidFill>
              <a:schemeClr val="accent4">
                <a:lumMod val="60000"/>
                <a:lumOff val="4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Stage 1</a:t>
            </a:r>
          </a:p>
        </p:txBody>
      </p:sp>
      <p:sp>
        <p:nvSpPr>
          <p:cNvPr id="18" name="Rounded Rectangle 17"/>
          <p:cNvSpPr/>
          <p:nvPr/>
        </p:nvSpPr>
        <p:spPr>
          <a:xfrm>
            <a:off x="4078510" y="5065486"/>
            <a:ext cx="2743198" cy="725714"/>
          </a:xfrm>
          <a:prstGeom prst="roundRect">
            <a:avLst/>
          </a:prstGeom>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a:p>
            <a:pPr algn="ctr"/>
            <a:r>
              <a:rPr lang="en-US" sz="2800" dirty="0"/>
              <a:t>Stage 2</a:t>
            </a:r>
          </a:p>
          <a:p>
            <a:pPr algn="ctr"/>
            <a:endParaRPr lang="en-US" sz="2800" dirty="0"/>
          </a:p>
        </p:txBody>
      </p:sp>
      <p:sp>
        <p:nvSpPr>
          <p:cNvPr id="19" name="Rounded Rectangle 18"/>
          <p:cNvSpPr/>
          <p:nvPr/>
        </p:nvSpPr>
        <p:spPr>
          <a:xfrm>
            <a:off x="7235367" y="5094515"/>
            <a:ext cx="2743198" cy="725714"/>
          </a:xfrm>
          <a:prstGeom prst="roundRect">
            <a:avLst/>
          </a:prstGeom>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a:p>
            <a:pPr algn="ctr"/>
            <a:r>
              <a:rPr lang="en-US" sz="2800" dirty="0"/>
              <a:t>Stage 3</a:t>
            </a:r>
          </a:p>
          <a:p>
            <a:pPr algn="ctr"/>
            <a:endParaRPr lang="en-US" dirty="0"/>
          </a:p>
        </p:txBody>
      </p:sp>
      <p:sp>
        <p:nvSpPr>
          <p:cNvPr id="20" name="Right Arrow 19"/>
          <p:cNvSpPr/>
          <p:nvPr/>
        </p:nvSpPr>
        <p:spPr>
          <a:xfrm>
            <a:off x="3280230" y="1977961"/>
            <a:ext cx="624112" cy="458261"/>
          </a:xfrm>
          <a:prstGeom prst="rightArrow">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1" name="Right Arrow 20"/>
          <p:cNvSpPr/>
          <p:nvPr/>
        </p:nvSpPr>
        <p:spPr>
          <a:xfrm>
            <a:off x="6524170" y="1902430"/>
            <a:ext cx="624112" cy="458261"/>
          </a:xfrm>
          <a:prstGeom prst="rightArrow">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2" name="Right Arrow 21"/>
          <p:cNvSpPr/>
          <p:nvPr/>
        </p:nvSpPr>
        <p:spPr>
          <a:xfrm>
            <a:off x="3497942" y="5199212"/>
            <a:ext cx="624112" cy="458261"/>
          </a:xfrm>
          <a:prstGeom prst="rightArrow">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3" name="Right Arrow 22"/>
          <p:cNvSpPr/>
          <p:nvPr/>
        </p:nvSpPr>
        <p:spPr>
          <a:xfrm>
            <a:off x="6727364" y="5228241"/>
            <a:ext cx="624112" cy="458261"/>
          </a:xfrm>
          <a:prstGeom prst="rightArrow">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4" name="Right Arrow 23"/>
          <p:cNvSpPr/>
          <p:nvPr/>
        </p:nvSpPr>
        <p:spPr>
          <a:xfrm rot="16200000">
            <a:off x="1628699" y="4553328"/>
            <a:ext cx="624112" cy="458261"/>
          </a:xfrm>
          <a:prstGeom prst="rightArrow">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5" name="Right Arrow 24"/>
          <p:cNvSpPr/>
          <p:nvPr/>
        </p:nvSpPr>
        <p:spPr>
          <a:xfrm rot="16200000">
            <a:off x="9070368" y="4667542"/>
            <a:ext cx="624112" cy="458261"/>
          </a:xfrm>
          <a:prstGeom prst="rightArrow">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9332191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114" y="624114"/>
            <a:ext cx="7881257" cy="707886"/>
          </a:xfrm>
          <a:prstGeom prst="rect">
            <a:avLst/>
          </a:prstGeom>
          <a:solidFill>
            <a:schemeClr val="accent2">
              <a:lumMod val="75000"/>
            </a:schemeClr>
          </a:solidFill>
        </p:spPr>
        <p:txBody>
          <a:bodyPr wrap="square" rtlCol="0">
            <a:spAutoFit/>
          </a:bodyPr>
          <a:lstStyle/>
          <a:p>
            <a:r>
              <a:rPr lang="en-US" sz="2000" i="1" dirty="0"/>
              <a:t>Designing a Kanji History e-book to strengthen Japanese language skills</a:t>
            </a:r>
          </a:p>
          <a:p>
            <a:endParaRPr lang="en-US" sz="2000" i="1" dirty="0"/>
          </a:p>
        </p:txBody>
      </p:sp>
      <p:sp>
        <p:nvSpPr>
          <p:cNvPr id="3" name="TextBox 2"/>
          <p:cNvSpPr txBox="1"/>
          <p:nvPr/>
        </p:nvSpPr>
        <p:spPr>
          <a:xfrm>
            <a:off x="1799771" y="1131945"/>
            <a:ext cx="4963886" cy="400110"/>
          </a:xfrm>
          <a:prstGeom prst="rect">
            <a:avLst/>
          </a:prstGeom>
          <a:solidFill>
            <a:schemeClr val="accent1"/>
          </a:solidFill>
        </p:spPr>
        <p:txBody>
          <a:bodyPr wrap="square" rtlCol="0">
            <a:spAutoFit/>
          </a:bodyPr>
          <a:lstStyle/>
          <a:p>
            <a:pPr algn="ctr"/>
            <a:r>
              <a:rPr lang="en-US" sz="2000" dirty="0"/>
              <a:t>Kanji e-book Design Plan</a:t>
            </a:r>
          </a:p>
        </p:txBody>
      </p:sp>
      <p:sp>
        <p:nvSpPr>
          <p:cNvPr id="4" name="Rectangle 3"/>
          <p:cNvSpPr/>
          <p:nvPr/>
        </p:nvSpPr>
        <p:spPr>
          <a:xfrm>
            <a:off x="584200" y="1716315"/>
            <a:ext cx="3715657" cy="827314"/>
          </a:xfrm>
          <a:prstGeom prst="rect">
            <a:avLst/>
          </a:prstGeom>
          <a:solidFill>
            <a:schemeClr val="accent4">
              <a:lumMod val="60000"/>
              <a:lumOff val="40000"/>
            </a:schemeClr>
          </a:solidFill>
          <a:ln>
            <a:solidFill>
              <a:schemeClr val="accent2">
                <a:lumMod val="50000"/>
                <a:alpha val="98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Theme-based kanji history list</a:t>
            </a:r>
          </a:p>
        </p:txBody>
      </p:sp>
      <p:sp>
        <p:nvSpPr>
          <p:cNvPr id="5" name="Rectangle 4"/>
          <p:cNvSpPr/>
          <p:nvPr/>
        </p:nvSpPr>
        <p:spPr>
          <a:xfrm>
            <a:off x="624114" y="2605315"/>
            <a:ext cx="3715657" cy="827314"/>
          </a:xfrm>
          <a:prstGeom prst="rect">
            <a:avLst/>
          </a:prstGeom>
          <a:solidFill>
            <a:schemeClr val="accent4">
              <a:lumMod val="75000"/>
            </a:schemeClr>
          </a:solidFill>
          <a:ln>
            <a:solidFill>
              <a:schemeClr val="accent2">
                <a:lumMod val="50000"/>
                <a:alpha val="98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origin of the formation of the history of kanji</a:t>
            </a:r>
          </a:p>
        </p:txBody>
      </p:sp>
      <p:sp>
        <p:nvSpPr>
          <p:cNvPr id="6" name="Rectangle 5"/>
          <p:cNvSpPr/>
          <p:nvPr/>
        </p:nvSpPr>
        <p:spPr>
          <a:xfrm>
            <a:off x="624114" y="3519714"/>
            <a:ext cx="3715657" cy="827314"/>
          </a:xfrm>
          <a:prstGeom prst="rect">
            <a:avLst/>
          </a:prstGeom>
          <a:solidFill>
            <a:schemeClr val="accent4">
              <a:lumMod val="60000"/>
              <a:lumOff val="40000"/>
            </a:schemeClr>
          </a:solidFill>
          <a:ln>
            <a:solidFill>
              <a:schemeClr val="accent2">
                <a:lumMod val="50000"/>
                <a:alpha val="98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Examples of the use of historical kanji in Japanese sentences</a:t>
            </a:r>
          </a:p>
        </p:txBody>
      </p:sp>
      <p:sp>
        <p:nvSpPr>
          <p:cNvPr id="7" name="Rectangle 6"/>
          <p:cNvSpPr/>
          <p:nvPr/>
        </p:nvSpPr>
        <p:spPr>
          <a:xfrm>
            <a:off x="624114" y="4434113"/>
            <a:ext cx="3715657" cy="827314"/>
          </a:xfrm>
          <a:prstGeom prst="rect">
            <a:avLst/>
          </a:prstGeom>
          <a:solidFill>
            <a:schemeClr val="accent4">
              <a:lumMod val="75000"/>
            </a:schemeClr>
          </a:solidFill>
          <a:ln>
            <a:solidFill>
              <a:schemeClr val="accent2">
                <a:lumMod val="50000"/>
                <a:alpha val="98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kanji writing practice</a:t>
            </a:r>
          </a:p>
        </p:txBody>
      </p:sp>
      <p:sp>
        <p:nvSpPr>
          <p:cNvPr id="8" name="Rectangle 7"/>
          <p:cNvSpPr/>
          <p:nvPr/>
        </p:nvSpPr>
        <p:spPr>
          <a:xfrm>
            <a:off x="5450115" y="1705829"/>
            <a:ext cx="2677886" cy="827314"/>
          </a:xfrm>
          <a:prstGeom prst="rect">
            <a:avLst/>
          </a:prstGeom>
          <a:solidFill>
            <a:schemeClr val="accent6">
              <a:lumMod val="60000"/>
              <a:lumOff val="40000"/>
            </a:schemeClr>
          </a:solidFill>
          <a:ln>
            <a:solidFill>
              <a:schemeClr val="accent2">
                <a:lumMod val="50000"/>
                <a:alpha val="98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Audio Native</a:t>
            </a:r>
          </a:p>
        </p:txBody>
      </p:sp>
      <p:sp>
        <p:nvSpPr>
          <p:cNvPr id="9" name="Rectangle 8"/>
          <p:cNvSpPr/>
          <p:nvPr/>
        </p:nvSpPr>
        <p:spPr>
          <a:xfrm>
            <a:off x="5450115" y="2620625"/>
            <a:ext cx="2677886" cy="827314"/>
          </a:xfrm>
          <a:prstGeom prst="rect">
            <a:avLst/>
          </a:prstGeom>
          <a:solidFill>
            <a:schemeClr val="accent6">
              <a:lumMod val="75000"/>
            </a:schemeClr>
          </a:solidFill>
          <a:ln>
            <a:solidFill>
              <a:schemeClr val="accent2">
                <a:lumMod val="50000"/>
                <a:alpha val="98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Naritachi</a:t>
            </a:r>
            <a:r>
              <a:rPr lang="en-US" dirty="0"/>
              <a:t> Kanji Illustration</a:t>
            </a:r>
          </a:p>
        </p:txBody>
      </p:sp>
      <p:sp>
        <p:nvSpPr>
          <p:cNvPr id="10" name="Rectangle 9"/>
          <p:cNvSpPr/>
          <p:nvPr/>
        </p:nvSpPr>
        <p:spPr>
          <a:xfrm>
            <a:off x="5424714" y="3519714"/>
            <a:ext cx="2677886" cy="827314"/>
          </a:xfrm>
          <a:prstGeom prst="rect">
            <a:avLst/>
          </a:prstGeom>
          <a:solidFill>
            <a:schemeClr val="accent6">
              <a:lumMod val="60000"/>
              <a:lumOff val="40000"/>
            </a:schemeClr>
          </a:solidFill>
          <a:ln>
            <a:solidFill>
              <a:schemeClr val="accent2">
                <a:lumMod val="50000"/>
                <a:alpha val="98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QUIZ</a:t>
            </a:r>
          </a:p>
        </p:txBody>
      </p:sp>
      <p:sp>
        <p:nvSpPr>
          <p:cNvPr id="11" name="Rectangle 10"/>
          <p:cNvSpPr/>
          <p:nvPr/>
        </p:nvSpPr>
        <p:spPr>
          <a:xfrm>
            <a:off x="5450115" y="4418803"/>
            <a:ext cx="2677886" cy="827314"/>
          </a:xfrm>
          <a:prstGeom prst="rect">
            <a:avLst/>
          </a:prstGeom>
          <a:solidFill>
            <a:schemeClr val="accent6">
              <a:lumMod val="75000"/>
            </a:schemeClr>
          </a:solidFill>
          <a:ln>
            <a:solidFill>
              <a:schemeClr val="accent2">
                <a:lumMod val="50000"/>
                <a:alpha val="98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kanji history self-test</a:t>
            </a:r>
          </a:p>
        </p:txBody>
      </p:sp>
      <p:sp>
        <p:nvSpPr>
          <p:cNvPr id="12" name="Rectangle 11"/>
          <p:cNvSpPr/>
          <p:nvPr/>
        </p:nvSpPr>
        <p:spPr>
          <a:xfrm>
            <a:off x="8505371" y="3251599"/>
            <a:ext cx="2677886" cy="2009827"/>
          </a:xfrm>
          <a:prstGeom prst="rect">
            <a:avLst/>
          </a:prstGeom>
          <a:solidFill>
            <a:schemeClr val="accent5">
              <a:lumMod val="50000"/>
            </a:schemeClr>
          </a:solidFill>
          <a:ln>
            <a:solidFill>
              <a:schemeClr val="accent2">
                <a:lumMod val="50000"/>
                <a:alpha val="98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Widespread implementation among Japanese language learners in Indonesia</a:t>
            </a:r>
          </a:p>
        </p:txBody>
      </p:sp>
      <p:sp>
        <p:nvSpPr>
          <p:cNvPr id="13" name="Rectangle 12"/>
          <p:cNvSpPr/>
          <p:nvPr/>
        </p:nvSpPr>
        <p:spPr>
          <a:xfrm>
            <a:off x="3033486" y="5542863"/>
            <a:ext cx="6662057" cy="827314"/>
          </a:xfrm>
          <a:prstGeom prst="rect">
            <a:avLst/>
          </a:prstGeom>
          <a:solidFill>
            <a:schemeClr val="accent4">
              <a:lumMod val="60000"/>
              <a:lumOff val="40000"/>
            </a:schemeClr>
          </a:solidFill>
          <a:ln>
            <a:solidFill>
              <a:schemeClr val="accent2">
                <a:lumMod val="50000"/>
                <a:alpha val="98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Extensive trial of kanji history e-book literacy</a:t>
            </a:r>
          </a:p>
        </p:txBody>
      </p:sp>
      <p:cxnSp>
        <p:nvCxnSpPr>
          <p:cNvPr id="19" name="Elbow Connector 18"/>
          <p:cNvCxnSpPr>
            <a:stCxn id="4" idx="3"/>
            <a:endCxn id="8" idx="1"/>
          </p:cNvCxnSpPr>
          <p:nvPr/>
        </p:nvCxnSpPr>
        <p:spPr>
          <a:xfrm flipV="1">
            <a:off x="4299857" y="2119486"/>
            <a:ext cx="1150258" cy="1048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4789711" y="1901172"/>
            <a:ext cx="809171" cy="457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Elbow Connector 20"/>
          <p:cNvCxnSpPr/>
          <p:nvPr/>
        </p:nvCxnSpPr>
        <p:spPr>
          <a:xfrm flipV="1">
            <a:off x="4339771" y="4840913"/>
            <a:ext cx="1110344" cy="6857"/>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4299857" y="3995107"/>
            <a:ext cx="1110344" cy="6857"/>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flipV="1">
            <a:off x="4339771" y="3054761"/>
            <a:ext cx="1110344" cy="6857"/>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a:off x="4786084" y="2866170"/>
            <a:ext cx="809171" cy="457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4751613" y="3722017"/>
            <a:ext cx="809171" cy="457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4775197" y="4577864"/>
            <a:ext cx="809171" cy="457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4564742" y="2119486"/>
            <a:ext cx="0" cy="274320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Up Arrow 29"/>
          <p:cNvSpPr/>
          <p:nvPr/>
        </p:nvSpPr>
        <p:spPr>
          <a:xfrm>
            <a:off x="8802919" y="5035464"/>
            <a:ext cx="580572" cy="5670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ent-Up Arrow 30"/>
          <p:cNvSpPr/>
          <p:nvPr/>
        </p:nvSpPr>
        <p:spPr>
          <a:xfrm rot="5400000">
            <a:off x="2160813" y="5168896"/>
            <a:ext cx="780142" cy="96520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2252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3" y="1393371"/>
            <a:ext cx="11060874" cy="4934858"/>
          </a:xfrm>
        </p:spPr>
        <p:txBody>
          <a:bodyPr>
            <a:normAutofit/>
          </a:bodyPr>
          <a:lstStyle/>
          <a:p>
            <a:pPr marL="0" indent="0">
              <a:buNone/>
            </a:pPr>
            <a:endParaRPr lang="en-US" sz="2000" dirty="0"/>
          </a:p>
          <a:p>
            <a:pPr marL="0" indent="0">
              <a:buNone/>
            </a:pPr>
            <a:r>
              <a:rPr lang="en-US" sz="2000" dirty="0"/>
              <a:t>Table or chart can be displayed</a:t>
            </a:r>
          </a:p>
          <a:p>
            <a:pPr marL="0" indent="0">
              <a:buNone/>
            </a:pPr>
            <a:endParaRPr lang="en-US" sz="2000" dirty="0"/>
          </a:p>
        </p:txBody>
      </p:sp>
      <p:pic>
        <p:nvPicPr>
          <p:cNvPr id="3" name="Picture 2">
            <a:extLst>
              <a:ext uri="{FF2B5EF4-FFF2-40B4-BE49-F238E27FC236}">
                <a16:creationId xmlns:a16="http://schemas.microsoft.com/office/drawing/2014/main" id="{73CD866E-FCE9-E48F-32AF-3E3E872C1F0C}"/>
              </a:ext>
            </a:extLst>
          </p:cNvPr>
          <p:cNvPicPr>
            <a:picLocks noChangeAspect="1"/>
          </p:cNvPicPr>
          <p:nvPr/>
        </p:nvPicPr>
        <p:blipFill>
          <a:blip r:embed="rId2"/>
          <a:srcRect l="41156" t="32665" r="39063" b="20074"/>
          <a:stretch>
            <a:fillRect/>
          </a:stretch>
        </p:blipFill>
        <p:spPr>
          <a:xfrm>
            <a:off x="725111" y="1586244"/>
            <a:ext cx="2411730" cy="3241068"/>
          </a:xfrm>
          <a:prstGeom prst="rect">
            <a:avLst/>
          </a:prstGeom>
        </p:spPr>
      </p:pic>
      <p:pic>
        <p:nvPicPr>
          <p:cNvPr id="6" name="Picture 5">
            <a:extLst>
              <a:ext uri="{FF2B5EF4-FFF2-40B4-BE49-F238E27FC236}">
                <a16:creationId xmlns:a16="http://schemas.microsoft.com/office/drawing/2014/main" id="{E59D6637-F699-B4DC-9EA7-C3F37B6717D1}"/>
              </a:ext>
            </a:extLst>
          </p:cNvPr>
          <p:cNvPicPr>
            <a:picLocks noChangeAspect="1"/>
          </p:cNvPicPr>
          <p:nvPr/>
        </p:nvPicPr>
        <p:blipFill>
          <a:blip r:embed="rId3"/>
          <a:srcRect l="22213" t="19155" r="22148" b="10291"/>
          <a:stretch>
            <a:fillRect/>
          </a:stretch>
        </p:blipFill>
        <p:spPr>
          <a:xfrm>
            <a:off x="3282368" y="1586244"/>
            <a:ext cx="3507051" cy="3241068"/>
          </a:xfrm>
          <a:prstGeom prst="rect">
            <a:avLst/>
          </a:prstGeom>
        </p:spPr>
      </p:pic>
      <p:pic>
        <p:nvPicPr>
          <p:cNvPr id="7" name="Picture 6">
            <a:extLst>
              <a:ext uri="{FF2B5EF4-FFF2-40B4-BE49-F238E27FC236}">
                <a16:creationId xmlns:a16="http://schemas.microsoft.com/office/drawing/2014/main" id="{492952D2-86B0-BCFB-B971-886B96D777D7}"/>
              </a:ext>
            </a:extLst>
          </p:cNvPr>
          <p:cNvPicPr>
            <a:picLocks noChangeAspect="1"/>
          </p:cNvPicPr>
          <p:nvPr/>
        </p:nvPicPr>
        <p:blipFill>
          <a:blip r:embed="rId4"/>
          <a:srcRect l="22213" t="18092" r="22148" b="11355"/>
          <a:stretch>
            <a:fillRect/>
          </a:stretch>
        </p:blipFill>
        <p:spPr>
          <a:xfrm>
            <a:off x="6934946" y="1691640"/>
            <a:ext cx="3714700" cy="3135672"/>
          </a:xfrm>
          <a:prstGeom prst="rect">
            <a:avLst/>
          </a:prstGeom>
        </p:spPr>
      </p:pic>
      <p:sp>
        <p:nvSpPr>
          <p:cNvPr id="2" name="TextBox 1"/>
          <p:cNvSpPr txBox="1"/>
          <p:nvPr/>
        </p:nvSpPr>
        <p:spPr>
          <a:xfrm>
            <a:off x="2157852" y="5020185"/>
            <a:ext cx="7904336" cy="461665"/>
          </a:xfrm>
          <a:prstGeom prst="rect">
            <a:avLst/>
          </a:prstGeom>
          <a:noFill/>
        </p:spPr>
        <p:txBody>
          <a:bodyPr wrap="square" rtlCol="0">
            <a:spAutoFit/>
          </a:bodyPr>
          <a:lstStyle/>
          <a:p>
            <a:pPr algn="ctr"/>
            <a:r>
              <a:rPr lang="en-US" sz="2400" dirty="0"/>
              <a:t>Draft results of compiling Kanji N4 teaching materials  </a:t>
            </a:r>
          </a:p>
        </p:txBody>
      </p:sp>
    </p:spTree>
    <p:extLst>
      <p:ext uri="{BB962C8B-B14F-4D97-AF65-F5344CB8AC3E}">
        <p14:creationId xmlns:p14="http://schemas.microsoft.com/office/powerpoint/2010/main" val="5999526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1458</TotalTime>
  <Words>1035</Words>
  <Application>Microsoft Office PowerPoint</Application>
  <PresentationFormat>Widescreen</PresentationFormat>
  <Paragraphs>99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Calibri Light</vt:lpstr>
      <vt:lpstr>Franklin Gothic Demi Cond</vt:lpstr>
      <vt:lpstr>Franklin Gothic Medium Cond</vt:lpstr>
      <vt:lpstr>Office Theme</vt:lpstr>
      <vt:lpstr> Designing a Flip e-Book for N4 Kanji to Improve Reading and Writing Skills of Beginner-Level Students </vt:lpstr>
      <vt:lpstr>INTRODUCTION</vt:lpstr>
      <vt:lpstr>PowerPoint Presentation</vt:lpstr>
      <vt:lpstr>LITERATURE REVIEW</vt:lpstr>
      <vt:lpstr>METHOD</vt:lpstr>
      <vt:lpstr>PowerPoint Presentation</vt:lpstr>
      <vt:lpstr>PowerPoint Presentation</vt:lpstr>
      <vt:lpstr>PowerPoint Presentation</vt:lpstr>
      <vt:lpstr>FINDING AND DISCUSSION</vt:lpstr>
      <vt:lpstr>Materi ajar tiap tema</vt:lpstr>
      <vt:lpstr>READING AND WRITING PRACTICE</vt:lpstr>
      <vt:lpstr>AVERAGE KANJI QUIZ SCORE CHAPTER 1 TO CHAPTER 4</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Herni wati</cp:lastModifiedBy>
  <cp:revision>44</cp:revision>
  <cp:lastPrinted>2025-08-04T06:43:50Z</cp:lastPrinted>
  <dcterms:created xsi:type="dcterms:W3CDTF">2023-04-14T06:04:15Z</dcterms:created>
  <dcterms:modified xsi:type="dcterms:W3CDTF">2025-08-04T10:43:27Z</dcterms:modified>
</cp:coreProperties>
</file>