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6" r:id="rId9"/>
    <p:sldId id="267" r:id="rId10"/>
    <p:sldId id="261" r:id="rId11"/>
    <p:sldId id="26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4FC1C4-C5AA-4737-B5C3-7883B6F9EC80}" v="394" dt="2023-07-27T14:02:05.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7" d="100"/>
          <a:sy n="77" d="100"/>
        </p:scale>
        <p:origin x="4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doi.org/10.1177/0021943613497053" TargetMode="External"/><Relationship Id="rId13" Type="http://schemas.openxmlformats.org/officeDocument/2006/relationships/hyperlink" Target="https://doi.org/10.1080/08838150802643563" TargetMode="External"/><Relationship Id="rId18" Type="http://schemas.openxmlformats.org/officeDocument/2006/relationships/hyperlink" Target="https://doi.org/10.1177/20101058211068601" TargetMode="External"/><Relationship Id="rId3" Type="http://schemas.openxmlformats.org/officeDocument/2006/relationships/hyperlink" Target="https://doi.org/10.1177/2374373521989242" TargetMode="External"/><Relationship Id="rId7" Type="http://schemas.openxmlformats.org/officeDocument/2006/relationships/hyperlink" Target="https://doi.org/10.1177/1050651910380372" TargetMode="External"/><Relationship Id="rId12" Type="http://schemas.openxmlformats.org/officeDocument/2006/relationships/hyperlink" Target="https://doi.org/10.1093/fampra/cmg308" TargetMode="External"/><Relationship Id="rId17" Type="http://schemas.openxmlformats.org/officeDocument/2006/relationships/hyperlink" Target="https://doi.org/10.1177/10497323221090831" TargetMode="External"/><Relationship Id="rId2" Type="http://schemas.openxmlformats.org/officeDocument/2006/relationships/hyperlink" Target="https://doi.org/10.1177/0142723720972000" TargetMode="External"/><Relationship Id="rId16" Type="http://schemas.openxmlformats.org/officeDocument/2006/relationships/hyperlink" Target="https://doi.org/10.1177/1050651919892312" TargetMode="External"/><Relationship Id="rId20" Type="http://schemas.openxmlformats.org/officeDocument/2006/relationships/hyperlink" Target="https://doi.org/10.1177/2158244016679473" TargetMode="External"/><Relationship Id="rId1" Type="http://schemas.openxmlformats.org/officeDocument/2006/relationships/slideLayout" Target="../slideLayouts/slideLayout2.xml"/><Relationship Id="rId6" Type="http://schemas.openxmlformats.org/officeDocument/2006/relationships/hyperlink" Target="http://dx.doi.org/10.18415/ijmmu.v6i5.1150" TargetMode="External"/><Relationship Id="rId11" Type="http://schemas.openxmlformats.org/officeDocument/2006/relationships/hyperlink" Target="https://doi.org/10.1258/135763302320939185" TargetMode="External"/><Relationship Id="rId5" Type="http://schemas.openxmlformats.org/officeDocument/2006/relationships/hyperlink" Target="https://doi.org/10.1177/1937586717730333" TargetMode="External"/><Relationship Id="rId15" Type="http://schemas.openxmlformats.org/officeDocument/2006/relationships/hyperlink" Target="https://doi.org/10.1177/1050651919874099" TargetMode="External"/><Relationship Id="rId10" Type="http://schemas.openxmlformats.org/officeDocument/2006/relationships/hyperlink" Target="https://doi.org/10.1177/1750481319876770" TargetMode="External"/><Relationship Id="rId19" Type="http://schemas.openxmlformats.org/officeDocument/2006/relationships/hyperlink" Target="https://doi.org/10.1177/10499091211026673" TargetMode="External"/><Relationship Id="rId4" Type="http://schemas.openxmlformats.org/officeDocument/2006/relationships/hyperlink" Target="https://doi.org/10.1177/0269216319852007" TargetMode="External"/><Relationship Id="rId9" Type="http://schemas.openxmlformats.org/officeDocument/2006/relationships/hyperlink" Target="https://doi.org/10.1177/1541931218621078" TargetMode="External"/><Relationship Id="rId14" Type="http://schemas.openxmlformats.org/officeDocument/2006/relationships/hyperlink" Target="https://doi.org/10.1177/23779608221089999"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journals.sagepub.com/doi/full/10.1177/23779608221089999#bibr24-2377960822108999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796627"/>
            <a:ext cx="11812385" cy="879475"/>
          </a:xfrm>
        </p:spPr>
        <p:txBody>
          <a:bodyPr>
            <a:noAutofit/>
          </a:bodyPr>
          <a:lstStyle/>
          <a:p>
            <a:r>
              <a:rPr lang="en-US" sz="2800" b="1" dirty="0">
                <a:solidFill>
                  <a:schemeClr val="bg1"/>
                </a:solidFill>
                <a:latin typeface="+mn-lt"/>
                <a:cs typeface="Times New Roman"/>
              </a:rPr>
              <a:t>PERLOCUTIONARY ACTS OF BREAKING BAD NEWS IN A MEDICAL COMMUNICATION SETTING</a:t>
            </a:r>
          </a:p>
        </p:txBody>
      </p:sp>
      <p:sp>
        <p:nvSpPr>
          <p:cNvPr id="6" name="Subtitle 5"/>
          <p:cNvSpPr>
            <a:spLocks noGrp="1"/>
          </p:cNvSpPr>
          <p:nvPr>
            <p:ph type="subTitle" idx="1"/>
          </p:nvPr>
        </p:nvSpPr>
        <p:spPr>
          <a:xfrm>
            <a:off x="551410" y="1966694"/>
            <a:ext cx="11089177" cy="940248"/>
          </a:xfrm>
        </p:spPr>
        <p:txBody>
          <a:bodyPr vert="horz" lIns="91440" tIns="45720" rIns="91440" bIns="45720" rtlCol="0" anchor="t">
            <a:normAutofit/>
          </a:bodyPr>
          <a:lstStyle/>
          <a:p>
            <a:pPr>
              <a:lnSpc>
                <a:spcPct val="100000"/>
              </a:lnSpc>
            </a:pPr>
            <a:r>
              <a:rPr lang="en-US" sz="1600" b="1" dirty="0">
                <a:solidFill>
                  <a:schemeClr val="bg1"/>
                </a:solidFill>
              </a:rPr>
              <a:t>Amanda </a:t>
            </a:r>
            <a:r>
              <a:rPr lang="en-US" sz="1600" b="1" dirty="0" err="1">
                <a:solidFill>
                  <a:schemeClr val="bg1"/>
                </a:solidFill>
              </a:rPr>
              <a:t>Puspanditaning</a:t>
            </a:r>
            <a:r>
              <a:rPr lang="en-US" sz="1600" b="1" dirty="0">
                <a:solidFill>
                  <a:schemeClr val="bg1"/>
                </a:solidFill>
              </a:rPr>
              <a:t> </a:t>
            </a:r>
            <a:r>
              <a:rPr lang="en-US" sz="1600" b="1" dirty="0" err="1">
                <a:solidFill>
                  <a:schemeClr val="bg1"/>
                </a:solidFill>
              </a:rPr>
              <a:t>Sejati</a:t>
            </a:r>
            <a:r>
              <a:rPr lang="en-US" sz="1600" b="1" dirty="0">
                <a:solidFill>
                  <a:schemeClr val="bg1"/>
                </a:solidFill>
              </a:rPr>
              <a:t>, </a:t>
            </a:r>
            <a:r>
              <a:rPr lang="en-US" sz="1600" b="1" dirty="0" err="1">
                <a:solidFill>
                  <a:schemeClr val="bg1"/>
                </a:solidFill>
              </a:rPr>
              <a:t>Dedah</a:t>
            </a:r>
            <a:r>
              <a:rPr lang="en-US" sz="1600" b="1" dirty="0">
                <a:solidFill>
                  <a:schemeClr val="bg1"/>
                </a:solidFill>
              </a:rPr>
              <a:t> Ningrum, Heri Ridwan, Sifa Rini </a:t>
            </a:r>
            <a:r>
              <a:rPr lang="en-US" sz="1600" b="1" dirty="0" err="1">
                <a:solidFill>
                  <a:schemeClr val="bg1"/>
                </a:solidFill>
              </a:rPr>
              <a:t>Handayani</a:t>
            </a:r>
          </a:p>
          <a:p>
            <a:pPr>
              <a:lnSpc>
                <a:spcPct val="100000"/>
              </a:lnSpc>
            </a:pPr>
            <a:r>
              <a:rPr lang="en-US" sz="1600" b="1" dirty="0">
                <a:solidFill>
                  <a:schemeClr val="bg1"/>
                </a:solidFill>
              </a:rPr>
              <a:t>Universitas Pendidikan Indonesia</a:t>
            </a:r>
            <a:endParaRPr lang="en-US" sz="1600" b="1" dirty="0">
              <a:solidFill>
                <a:schemeClr val="bg1"/>
              </a:solidFill>
              <a:ea typeface="Calibri"/>
              <a:cs typeface="Calibri"/>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a:rPr>
              <a:t>No. </a:t>
            </a:r>
            <a:r>
              <a:rPr lang="fi-FI" sz="1600" dirty="0" err="1">
                <a:solidFill>
                  <a:schemeClr val="bg1"/>
                </a:solidFill>
                <a:latin typeface="+mn-lt"/>
                <a:cs typeface="Times New Roman"/>
              </a:rPr>
              <a:t>Abstract</a:t>
            </a:r>
            <a:r>
              <a:rPr lang="fi-FI" sz="1600" dirty="0">
                <a:solidFill>
                  <a:schemeClr val="bg1"/>
                </a:solidFill>
                <a:latin typeface="+mn-lt"/>
                <a:cs typeface="Times New Roman"/>
              </a:rPr>
              <a:t>: ABS-23202</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891708"/>
            <a:ext cx="10515600" cy="4351338"/>
          </a:xfrm>
        </p:spPr>
        <p:txBody>
          <a:bodyPr vert="horz" lIns="91440" tIns="45720" rIns="91440" bIns="45720" rtlCol="0" anchor="t">
            <a:normAutofit/>
          </a:bodyPr>
          <a:lstStyle/>
          <a:p>
            <a:pPr marL="171450" indent="-171450">
              <a:lnSpc>
                <a:spcPct val="100000"/>
              </a:lnSpc>
              <a:spcBef>
                <a:spcPts val="0"/>
              </a:spcBef>
              <a:buFont typeface="Wingdings,Sans-Serif"/>
              <a:buChar char="Ø"/>
            </a:pPr>
            <a:r>
              <a:rPr lang="en-US" sz="2000" dirty="0">
                <a:solidFill>
                  <a:schemeClr val="bg1"/>
                </a:solidFill>
                <a:latin typeface="Arial"/>
                <a:cs typeface="Arial"/>
              </a:rPr>
              <a:t>Perlocutionary speech acts represent on several act i.e. asking for confirmation, calming, explaining, and convincing.</a:t>
            </a:r>
          </a:p>
          <a:p>
            <a:pPr marL="0" indent="0">
              <a:lnSpc>
                <a:spcPct val="100000"/>
              </a:lnSpc>
              <a:spcBef>
                <a:spcPts val="0"/>
              </a:spcBef>
              <a:buNone/>
            </a:pPr>
            <a:endParaRPr lang="en-US" sz="2000" dirty="0">
              <a:solidFill>
                <a:schemeClr val="bg1"/>
              </a:solidFill>
              <a:latin typeface="Arial"/>
              <a:ea typeface="Calibri"/>
              <a:cs typeface="Arial"/>
            </a:endParaRPr>
          </a:p>
          <a:p>
            <a:pPr marL="171450" indent="-171450">
              <a:lnSpc>
                <a:spcPct val="100000"/>
              </a:lnSpc>
              <a:spcBef>
                <a:spcPts val="0"/>
              </a:spcBef>
              <a:buFont typeface="Wingdings,Sans-Serif"/>
              <a:buChar char="Ø"/>
            </a:pPr>
            <a:r>
              <a:rPr lang="en-US" sz="2000" dirty="0">
                <a:solidFill>
                  <a:schemeClr val="bg1"/>
                </a:solidFill>
                <a:latin typeface="Arial"/>
                <a:ea typeface="Calibri"/>
                <a:cs typeface="Arial"/>
              </a:rPr>
              <a:t>Perlocutionary speech act may have various effects.</a:t>
            </a:r>
          </a:p>
          <a:p>
            <a:pPr marL="0" indent="0">
              <a:lnSpc>
                <a:spcPct val="100000"/>
              </a:lnSpc>
              <a:spcBef>
                <a:spcPts val="0"/>
              </a:spcBef>
              <a:buNone/>
            </a:pPr>
            <a:endParaRPr lang="en-US" sz="2000" dirty="0">
              <a:solidFill>
                <a:schemeClr val="bg1"/>
              </a:solidFill>
              <a:latin typeface="Arial"/>
              <a:ea typeface="Calibri"/>
              <a:cs typeface="Arial"/>
            </a:endParaRPr>
          </a:p>
          <a:p>
            <a:pPr marL="171450" indent="-171450">
              <a:lnSpc>
                <a:spcPct val="100000"/>
              </a:lnSpc>
              <a:spcBef>
                <a:spcPts val="0"/>
              </a:spcBef>
              <a:buFont typeface="Wingdings,Sans-Serif"/>
              <a:buChar char="Ø"/>
            </a:pPr>
            <a:r>
              <a:rPr lang="en-US" sz="2000" dirty="0">
                <a:solidFill>
                  <a:schemeClr val="bg1"/>
                </a:solidFill>
                <a:latin typeface="Arial"/>
                <a:ea typeface="Calibri"/>
                <a:cs typeface="Arial"/>
              </a:rPr>
              <a:t>The understanding of perlocutionary speech act on delivering bad news context can be used as reference for curriculum development on communication training for healthcare workers.</a:t>
            </a:r>
          </a:p>
        </p:txBody>
      </p:sp>
    </p:spTree>
    <p:extLst>
      <p:ext uri="{BB962C8B-B14F-4D97-AF65-F5344CB8AC3E}">
        <p14:creationId xmlns:p14="http://schemas.microsoft.com/office/powerpoint/2010/main" val="296520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180087" y="1376652"/>
            <a:ext cx="5218590" cy="4913590"/>
          </a:xfrm>
        </p:spPr>
        <p:txBody>
          <a:bodyPr vert="horz" lIns="91440" tIns="45720" rIns="91440" bIns="45720" rtlCol="0" anchor="t">
            <a:normAutofit fontScale="70000" lnSpcReduction="20000"/>
          </a:bodyPr>
          <a:lstStyle/>
          <a:p>
            <a:pPr algn="just">
              <a:buNone/>
            </a:pPr>
            <a:r>
              <a:rPr lang="en-US" sz="1100" dirty="0">
                <a:solidFill>
                  <a:schemeClr val="bg1"/>
                </a:solidFill>
                <a:latin typeface="Times New Roman"/>
                <a:cs typeface="Times New Roman"/>
              </a:rPr>
              <a:t>Abels, M, </a:t>
            </a:r>
            <a:r>
              <a:rPr lang="en-US" sz="1100" err="1">
                <a:solidFill>
                  <a:schemeClr val="bg1"/>
                </a:solidFill>
                <a:latin typeface="Times New Roman"/>
                <a:cs typeface="Times New Roman"/>
              </a:rPr>
              <a:t>Kilale</a:t>
            </a:r>
            <a:r>
              <a:rPr lang="en-US" sz="1100" dirty="0">
                <a:solidFill>
                  <a:schemeClr val="bg1"/>
                </a:solidFill>
                <a:latin typeface="Times New Roman"/>
                <a:cs typeface="Times New Roman"/>
              </a:rPr>
              <a:t>, A &amp; Vogt, P. (2020). Speech acts addressed to </a:t>
            </a:r>
            <a:r>
              <a:rPr lang="en-US" sz="1100" err="1">
                <a:solidFill>
                  <a:schemeClr val="bg1"/>
                </a:solidFill>
                <a:latin typeface="Times New Roman"/>
                <a:cs typeface="Times New Roman"/>
              </a:rPr>
              <a:t>Hadza</a:t>
            </a:r>
            <a:r>
              <a:rPr lang="en-US" sz="1100" dirty="0">
                <a:solidFill>
                  <a:schemeClr val="bg1"/>
                </a:solidFill>
                <a:latin typeface="Times New Roman"/>
                <a:cs typeface="Times New Roman"/>
              </a:rPr>
              <a:t> infants in Tanzania: Cross-cultural comparison, speaker age, and camp livelihood. First Language.  1-20. </a:t>
            </a:r>
            <a:r>
              <a:rPr lang="en-US" sz="1100" dirty="0">
                <a:solidFill>
                  <a:schemeClr val="bg1"/>
                </a:solidFill>
                <a:latin typeface="Times New Roman"/>
                <a:cs typeface="Times New Roman"/>
                <a:hlinkClick r:id="rId2">
                  <a:extLst>
                    <a:ext uri="{A12FA001-AC4F-418D-AE19-62706E023703}">
                      <ahyp:hlinkClr xmlns:ahyp="http://schemas.microsoft.com/office/drawing/2018/hyperlinkcolor" val="tx"/>
                    </a:ext>
                  </a:extLst>
                </a:hlinkClick>
              </a:rPr>
              <a:t>https://doi.org/10.1177/0142723720972000</a:t>
            </a:r>
            <a:endParaRPr lang="en-US" sz="1100" dirty="0">
              <a:solidFill>
                <a:schemeClr val="bg1"/>
              </a:solidFill>
              <a:latin typeface="Times New Roman"/>
              <a:cs typeface="Times New Roman"/>
            </a:endParaRPr>
          </a:p>
          <a:p>
            <a:pPr algn="just">
              <a:buNone/>
            </a:pPr>
            <a:r>
              <a:rPr lang="en-US" sz="1100" err="1">
                <a:solidFill>
                  <a:schemeClr val="bg1"/>
                </a:solidFill>
                <a:latin typeface="Times New Roman"/>
                <a:cs typeface="Times New Roman"/>
              </a:rPr>
              <a:t>Almualem</a:t>
            </a:r>
            <a:r>
              <a:rPr lang="en-US" sz="1100" dirty="0">
                <a:solidFill>
                  <a:schemeClr val="bg1"/>
                </a:solidFill>
                <a:latin typeface="Times New Roman"/>
                <a:cs typeface="Times New Roman"/>
              </a:rPr>
              <a:t>, J., Darwish, A., &amp; </a:t>
            </a:r>
            <a:r>
              <a:rPr lang="en-US" sz="1100" err="1">
                <a:solidFill>
                  <a:schemeClr val="bg1"/>
                </a:solidFill>
                <a:latin typeface="Times New Roman"/>
                <a:cs typeface="Times New Roman"/>
              </a:rPr>
              <a:t>AlFaraj</a:t>
            </a:r>
            <a:r>
              <a:rPr lang="en-US" sz="1100" dirty="0">
                <a:solidFill>
                  <a:schemeClr val="bg1"/>
                </a:solidFill>
                <a:latin typeface="Times New Roman"/>
                <a:cs typeface="Times New Roman"/>
              </a:rPr>
              <a:t>, A. (2021). The Relationship Between Language Barrier in Non-Arabic Nurses and Anxiety in Cardiovascular Patients: A Cross-Sectional Descriptive Study. </a:t>
            </a:r>
            <a:r>
              <a:rPr lang="en-US" sz="1100" i="1" dirty="0">
                <a:solidFill>
                  <a:schemeClr val="bg1"/>
                </a:solidFill>
                <a:latin typeface="Times New Roman"/>
                <a:cs typeface="Times New Roman"/>
              </a:rPr>
              <a:t>Journal of Patient Experience</a:t>
            </a:r>
            <a:r>
              <a:rPr lang="en-US" sz="1100" dirty="0">
                <a:solidFill>
                  <a:schemeClr val="bg1"/>
                </a:solidFill>
                <a:latin typeface="Times New Roman"/>
                <a:cs typeface="Times New Roman"/>
              </a:rPr>
              <a:t>. </a:t>
            </a:r>
            <a:r>
              <a:rPr lang="en-US" sz="1100" dirty="0">
                <a:solidFill>
                  <a:schemeClr val="bg1"/>
                </a:solidFill>
                <a:latin typeface="Times New Roman"/>
                <a:cs typeface="Times New Roman"/>
                <a:hlinkClick r:id="rId3">
                  <a:extLst>
                    <a:ext uri="{A12FA001-AC4F-418D-AE19-62706E023703}">
                      <ahyp:hlinkClr xmlns:ahyp="http://schemas.microsoft.com/office/drawing/2018/hyperlinkcolor" val="tx"/>
                    </a:ext>
                  </a:extLst>
                </a:hlinkClick>
              </a:rPr>
              <a:t>https://doi.org/10.1177/2374373521989242</a:t>
            </a:r>
            <a:r>
              <a:rPr lang="en-US" sz="1100" dirty="0">
                <a:solidFill>
                  <a:schemeClr val="bg1"/>
                </a:solidFill>
                <a:ea typeface="+mn-lt"/>
                <a:cs typeface="+mn-lt"/>
              </a:rPr>
              <a:t> </a:t>
            </a:r>
          </a:p>
          <a:p>
            <a:pPr algn="just">
              <a:buNone/>
            </a:pPr>
            <a:r>
              <a:rPr lang="en-US" sz="1100" dirty="0">
                <a:solidFill>
                  <a:schemeClr val="bg1"/>
                </a:solidFill>
                <a:latin typeface="Times New Roman"/>
                <a:cs typeface="Times New Roman"/>
              </a:rPr>
              <a:t>Anderson, R. J., Bloch, S., Armstrong, M., Stone, P. C., &amp; Low, J. T. (2019). Communication between healthcare professionals and relatives of patients approaching the end-of-life: A systematic review of qualitative evidence. Palliative Medicine, 33(8), 926–941. </a:t>
            </a:r>
            <a:r>
              <a:rPr lang="en-US" sz="1100" dirty="0">
                <a:solidFill>
                  <a:schemeClr val="bg1"/>
                </a:solidFill>
                <a:latin typeface="Times New Roman"/>
                <a:cs typeface="Times New Roman"/>
                <a:hlinkClick r:id="rId4">
                  <a:extLst>
                    <a:ext uri="{A12FA001-AC4F-418D-AE19-62706E023703}">
                      <ahyp:hlinkClr xmlns:ahyp="http://schemas.microsoft.com/office/drawing/2018/hyperlinkcolor" val="tx"/>
                    </a:ext>
                  </a:extLst>
                </a:hlinkClick>
              </a:rPr>
              <a:t>https://doi.org/10.1177/0269216319852007</a:t>
            </a:r>
            <a:r>
              <a:rPr lang="en-US" sz="1100" dirty="0">
                <a:solidFill>
                  <a:schemeClr val="bg1"/>
                </a:solidFill>
                <a:ea typeface="+mn-lt"/>
                <a:cs typeface="+mn-lt"/>
              </a:rPr>
              <a:t> </a:t>
            </a:r>
          </a:p>
          <a:p>
            <a:pPr algn="just">
              <a:buNone/>
            </a:pPr>
            <a:r>
              <a:rPr lang="en-US" sz="1100" dirty="0">
                <a:solidFill>
                  <a:schemeClr val="bg1"/>
                </a:solidFill>
                <a:latin typeface="Times New Roman"/>
                <a:cs typeface="Times New Roman"/>
              </a:rPr>
              <a:t>Černý, M. (2007 ). On the Function of Speech Acts in Doctor-Patient Communication. </a:t>
            </a:r>
            <a:r>
              <a:rPr lang="en-US" sz="1100" i="1" err="1">
                <a:solidFill>
                  <a:schemeClr val="bg1"/>
                </a:solidFill>
                <a:latin typeface="Times New Roman"/>
                <a:cs typeface="Times New Roman"/>
              </a:rPr>
              <a:t>Linguistica</a:t>
            </a:r>
            <a:r>
              <a:rPr lang="en-US" sz="1100" dirty="0">
                <a:solidFill>
                  <a:schemeClr val="bg1"/>
                </a:solidFill>
                <a:latin typeface="Times New Roman"/>
                <a:cs typeface="Times New Roman"/>
              </a:rPr>
              <a:t>, 1-15.</a:t>
            </a:r>
          </a:p>
          <a:p>
            <a:pPr algn="just">
              <a:buNone/>
            </a:pPr>
            <a:r>
              <a:rPr lang="en-US" sz="1100" err="1">
                <a:solidFill>
                  <a:schemeClr val="bg1"/>
                </a:solidFill>
                <a:latin typeface="Times New Roman"/>
                <a:cs typeface="Times New Roman"/>
              </a:rPr>
              <a:t>Gharaveis</a:t>
            </a:r>
            <a:r>
              <a:rPr lang="en-US" sz="1100" dirty="0">
                <a:solidFill>
                  <a:schemeClr val="bg1"/>
                </a:solidFill>
                <a:latin typeface="Times New Roman"/>
                <a:cs typeface="Times New Roman"/>
              </a:rPr>
              <a:t>, A., Hamilton, D. K., &amp; Pati, D. (2018). The Impact of Environmental Design on Teamwork and Communication in Healthcare Facilities: A Systematic Literature Review. </a:t>
            </a:r>
            <a:r>
              <a:rPr lang="en-US" sz="1100" i="1" dirty="0">
                <a:solidFill>
                  <a:schemeClr val="bg1"/>
                </a:solidFill>
                <a:latin typeface="Times New Roman"/>
                <a:cs typeface="Times New Roman"/>
              </a:rPr>
              <a:t>HERD: Health Environments Research &amp; Design Journal</a:t>
            </a:r>
            <a:r>
              <a:rPr lang="en-US" sz="1100" dirty="0">
                <a:solidFill>
                  <a:schemeClr val="bg1"/>
                </a:solidFill>
                <a:latin typeface="Times New Roman"/>
                <a:cs typeface="Times New Roman"/>
              </a:rPr>
              <a:t>, 11(1), 119–137. </a:t>
            </a:r>
            <a:r>
              <a:rPr lang="en-US" sz="1100" dirty="0">
                <a:solidFill>
                  <a:schemeClr val="bg1"/>
                </a:solidFill>
                <a:latin typeface="Times New Roman"/>
                <a:cs typeface="Times New Roman"/>
                <a:hlinkClick r:id="rId5">
                  <a:extLst>
                    <a:ext uri="{A12FA001-AC4F-418D-AE19-62706E023703}">
                      <ahyp:hlinkClr xmlns:ahyp="http://schemas.microsoft.com/office/drawing/2018/hyperlinkcolor" val="tx"/>
                    </a:ext>
                  </a:extLst>
                </a:hlinkClick>
              </a:rPr>
              <a:t>https://doi.org/10.1177/1937586717730333</a:t>
            </a:r>
            <a:r>
              <a:rPr lang="en-US" sz="1100" dirty="0">
                <a:solidFill>
                  <a:schemeClr val="bg1"/>
                </a:solidFill>
                <a:ea typeface="+mn-lt"/>
                <a:cs typeface="+mn-lt"/>
              </a:rPr>
              <a:t> </a:t>
            </a:r>
          </a:p>
          <a:p>
            <a:pPr algn="just">
              <a:buNone/>
            </a:pPr>
            <a:r>
              <a:rPr lang="en-US" sz="1100" err="1">
                <a:solidFill>
                  <a:schemeClr val="bg1"/>
                </a:solidFill>
                <a:latin typeface="Times New Roman"/>
                <a:cs typeface="Times New Roman"/>
              </a:rPr>
              <a:t>Hayugraha</a:t>
            </a:r>
            <a:r>
              <a:rPr lang="en-US" sz="1100" dirty="0">
                <a:solidFill>
                  <a:schemeClr val="bg1"/>
                </a:solidFill>
                <a:latin typeface="Times New Roman"/>
                <a:cs typeface="Times New Roman"/>
              </a:rPr>
              <a:t>, A. W., </a:t>
            </a:r>
            <a:r>
              <a:rPr lang="en-US" sz="1100" err="1">
                <a:solidFill>
                  <a:schemeClr val="bg1"/>
                </a:solidFill>
                <a:latin typeface="Times New Roman"/>
                <a:cs typeface="Times New Roman"/>
              </a:rPr>
              <a:t>Nababan</a:t>
            </a:r>
            <a:r>
              <a:rPr lang="en-US" sz="1100" dirty="0">
                <a:solidFill>
                  <a:schemeClr val="bg1"/>
                </a:solidFill>
                <a:latin typeface="Times New Roman"/>
                <a:cs typeface="Times New Roman"/>
              </a:rPr>
              <a:t>, M. R., &amp; </a:t>
            </a:r>
            <a:r>
              <a:rPr lang="en-US" sz="1100" err="1">
                <a:solidFill>
                  <a:schemeClr val="bg1"/>
                </a:solidFill>
                <a:latin typeface="Times New Roman"/>
                <a:cs typeface="Times New Roman"/>
              </a:rPr>
              <a:t>Marmanto</a:t>
            </a:r>
            <a:r>
              <a:rPr lang="en-US" sz="1100" dirty="0">
                <a:solidFill>
                  <a:schemeClr val="bg1"/>
                </a:solidFill>
                <a:latin typeface="Times New Roman"/>
                <a:cs typeface="Times New Roman"/>
              </a:rPr>
              <a:t>, S. (2019 ). Speech Acts Found in the Movie “The Good Doctor”. </a:t>
            </a:r>
            <a:r>
              <a:rPr lang="en-US" sz="1100" i="1" dirty="0">
                <a:solidFill>
                  <a:schemeClr val="bg1"/>
                </a:solidFill>
                <a:latin typeface="Times New Roman"/>
                <a:cs typeface="Times New Roman"/>
              </a:rPr>
              <a:t>International Journal of Multicultural and Multireligious Understanding, 6</a:t>
            </a:r>
            <a:r>
              <a:rPr lang="en-US" sz="1100" dirty="0">
                <a:solidFill>
                  <a:schemeClr val="bg1"/>
                </a:solidFill>
                <a:latin typeface="Times New Roman"/>
                <a:cs typeface="Times New Roman"/>
              </a:rPr>
              <a:t>(5), 840-848. </a:t>
            </a:r>
            <a:r>
              <a:rPr lang="en-US" sz="1100" dirty="0">
                <a:solidFill>
                  <a:schemeClr val="bg1"/>
                </a:solidFill>
                <a:latin typeface="Times New Roman"/>
                <a:cs typeface="Times New Roman"/>
                <a:hlinkClick r:id="rId6">
                  <a:extLst>
                    <a:ext uri="{A12FA001-AC4F-418D-AE19-62706E023703}">
                      <ahyp:hlinkClr xmlns:ahyp="http://schemas.microsoft.com/office/drawing/2018/hyperlinkcolor" val="tx"/>
                    </a:ext>
                  </a:extLst>
                </a:hlinkClick>
              </a:rPr>
              <a:t>http://dx.doi.org/10.18415/ijmmu.v6i5.1150</a:t>
            </a:r>
            <a:r>
              <a:rPr lang="en-US" sz="1100" dirty="0">
                <a:solidFill>
                  <a:schemeClr val="bg1"/>
                </a:solidFill>
                <a:latin typeface="Times New Roman"/>
                <a:cs typeface="Times New Roman"/>
              </a:rPr>
              <a:t> </a:t>
            </a:r>
          </a:p>
          <a:p>
            <a:pPr algn="just">
              <a:buNone/>
            </a:pPr>
            <a:r>
              <a:rPr lang="en-US" sz="1100" dirty="0">
                <a:solidFill>
                  <a:schemeClr val="bg1"/>
                </a:solidFill>
                <a:latin typeface="Times New Roman"/>
                <a:cs typeface="Times New Roman"/>
              </a:rPr>
              <a:t>Jansen, F., &amp; Janssen, D. (2011). Explanations First: A Case for Presenting Explanations Before the Decision in Dutch Bad-News Messages. Journal of Business and Technical Communication, 25(1), 36–67. </a:t>
            </a:r>
            <a:r>
              <a:rPr lang="en-US" sz="1100" dirty="0">
                <a:solidFill>
                  <a:schemeClr val="bg1"/>
                </a:solidFill>
                <a:latin typeface="Times New Roman"/>
                <a:cs typeface="Times New Roman"/>
                <a:hlinkClick r:id="rId7">
                  <a:extLst>
                    <a:ext uri="{A12FA001-AC4F-418D-AE19-62706E023703}">
                      <ahyp:hlinkClr xmlns:ahyp="http://schemas.microsoft.com/office/drawing/2018/hyperlinkcolor" val="tx"/>
                    </a:ext>
                  </a:extLst>
                </a:hlinkClick>
              </a:rPr>
              <a:t>https://doi.org/10.1177/1050651910380372</a:t>
            </a:r>
            <a:r>
              <a:rPr lang="en-US" sz="1100" dirty="0">
                <a:solidFill>
                  <a:schemeClr val="bg1"/>
                </a:solidFill>
                <a:latin typeface="Times New Roman"/>
                <a:cs typeface="Times New Roman"/>
              </a:rPr>
              <a:t>  </a:t>
            </a:r>
          </a:p>
          <a:p>
            <a:pPr algn="just">
              <a:buNone/>
            </a:pPr>
            <a:r>
              <a:rPr lang="en-US" sz="1100" dirty="0">
                <a:solidFill>
                  <a:schemeClr val="bg1"/>
                </a:solidFill>
                <a:latin typeface="Times New Roman"/>
                <a:cs typeface="Times New Roman"/>
              </a:rPr>
              <a:t>Jansen, F., &amp; Janssen, D. (2013). Effects of Directness in Bad-News E-Mails and Voice Mails. The Journal of Business Communication (1973), 50(4), 362–382. </a:t>
            </a:r>
            <a:r>
              <a:rPr lang="en-US" sz="1100" dirty="0">
                <a:solidFill>
                  <a:schemeClr val="bg1"/>
                </a:solidFill>
                <a:latin typeface="Times New Roman"/>
                <a:cs typeface="Times New Roman"/>
                <a:hlinkClick r:id="rId8">
                  <a:extLst>
                    <a:ext uri="{A12FA001-AC4F-418D-AE19-62706E023703}">
                      <ahyp:hlinkClr xmlns:ahyp="http://schemas.microsoft.com/office/drawing/2018/hyperlinkcolor" val="tx"/>
                    </a:ext>
                  </a:extLst>
                </a:hlinkClick>
              </a:rPr>
              <a:t>https://doi.org/10.1177/0021943613497053</a:t>
            </a:r>
            <a:endParaRPr lang="en-US" sz="1100" dirty="0">
              <a:solidFill>
                <a:schemeClr val="bg1"/>
              </a:solidFill>
              <a:latin typeface="Times New Roman"/>
              <a:cs typeface="Times New Roman"/>
            </a:endParaRPr>
          </a:p>
          <a:p>
            <a:pPr algn="just">
              <a:buNone/>
            </a:pPr>
            <a:r>
              <a:rPr lang="en-US" sz="1100" dirty="0">
                <a:solidFill>
                  <a:schemeClr val="bg1"/>
                </a:solidFill>
                <a:latin typeface="Times New Roman"/>
                <a:cs typeface="Times New Roman"/>
              </a:rPr>
              <a:t>Jeon, M. (2018). Analyzing Novel Interactions in Science Fiction Movies in Human Factors and HCI Courses. </a:t>
            </a:r>
            <a:r>
              <a:rPr lang="en-US" sz="1100" i="1" dirty="0">
                <a:solidFill>
                  <a:schemeClr val="bg1"/>
                </a:solidFill>
                <a:latin typeface="Times New Roman"/>
                <a:cs typeface="Times New Roman"/>
              </a:rPr>
              <a:t>Proceedings of the Human Factors and Ergonomics Society Annual Meeting, 62</a:t>
            </a:r>
            <a:r>
              <a:rPr lang="en-US" sz="1100" dirty="0">
                <a:solidFill>
                  <a:schemeClr val="bg1"/>
                </a:solidFill>
                <a:latin typeface="Times New Roman"/>
                <a:cs typeface="Times New Roman"/>
              </a:rPr>
              <a:t>(1), 336-340. </a:t>
            </a:r>
            <a:r>
              <a:rPr lang="en-US" sz="1100" dirty="0">
                <a:solidFill>
                  <a:schemeClr val="bg1"/>
                </a:solidFill>
                <a:latin typeface="Times New Roman"/>
                <a:cs typeface="Times New Roman"/>
                <a:hlinkClick r:id="rId9">
                  <a:extLst>
                    <a:ext uri="{A12FA001-AC4F-418D-AE19-62706E023703}">
                      <ahyp:hlinkClr xmlns:ahyp="http://schemas.microsoft.com/office/drawing/2018/hyperlinkcolor" val="tx"/>
                    </a:ext>
                  </a:extLst>
                </a:hlinkClick>
              </a:rPr>
              <a:t>https://doi.org/10.1177/1541931218621078</a:t>
            </a:r>
            <a:r>
              <a:rPr lang="en-US" sz="1100" dirty="0">
                <a:solidFill>
                  <a:schemeClr val="bg1"/>
                </a:solidFill>
                <a:latin typeface="Times New Roman"/>
                <a:cs typeface="Times New Roman"/>
              </a:rPr>
              <a:t> </a:t>
            </a:r>
          </a:p>
          <a:p>
            <a:pPr algn="just">
              <a:buNone/>
            </a:pPr>
            <a:r>
              <a:rPr lang="en-US" sz="1100" dirty="0">
                <a:solidFill>
                  <a:schemeClr val="bg1"/>
                </a:solidFill>
                <a:latin typeface="Times New Roman"/>
                <a:cs typeface="Times New Roman"/>
              </a:rPr>
              <a:t>Laranjeira, C., Afonso, C., &amp; Querido, A. I. (2021). Communicating Bad News: Using Role-Play to Teach Nursing Student. </a:t>
            </a:r>
            <a:r>
              <a:rPr lang="en-US" sz="1100" i="1" dirty="0">
                <a:solidFill>
                  <a:schemeClr val="bg1"/>
                </a:solidFill>
                <a:latin typeface="Times New Roman"/>
                <a:cs typeface="Times New Roman"/>
              </a:rPr>
              <a:t>Mental Health in Palliative Care Nursing – Practice Updates</a:t>
            </a:r>
            <a:r>
              <a:rPr lang="en-US" sz="1100" dirty="0">
                <a:solidFill>
                  <a:schemeClr val="bg1"/>
                </a:solidFill>
                <a:latin typeface="Times New Roman"/>
                <a:cs typeface="Times New Roman"/>
              </a:rPr>
              <a:t>, 7, 1-5.</a:t>
            </a:r>
          </a:p>
          <a:p>
            <a:pPr algn="just">
              <a:buNone/>
            </a:pPr>
            <a:r>
              <a:rPr lang="en-US" sz="1100" dirty="0">
                <a:solidFill>
                  <a:schemeClr val="bg1"/>
                </a:solidFill>
                <a:latin typeface="Times New Roman"/>
                <a:cs typeface="Times New Roman"/>
              </a:rPr>
              <a:t>Lin, Y. (2020). Communicating bad news in corporate social responsibility reporting: A genre-based analysis of Chinese companies. Discourse &amp; Communication, 14(1), 22–43. </a:t>
            </a:r>
            <a:r>
              <a:rPr lang="en-US" sz="1100" dirty="0">
                <a:solidFill>
                  <a:schemeClr val="bg1"/>
                </a:solidFill>
                <a:latin typeface="Times New Roman"/>
                <a:cs typeface="Times New Roman"/>
                <a:hlinkClick r:id="rId10">
                  <a:extLst>
                    <a:ext uri="{A12FA001-AC4F-418D-AE19-62706E023703}">
                      <ahyp:hlinkClr xmlns:ahyp="http://schemas.microsoft.com/office/drawing/2018/hyperlinkcolor" val="tx"/>
                    </a:ext>
                  </a:extLst>
                </a:hlinkClick>
              </a:rPr>
              <a:t>https://doi.org/10.1177/1750481319876770</a:t>
            </a:r>
            <a:r>
              <a:rPr lang="en-US" sz="1100" dirty="0">
                <a:solidFill>
                  <a:schemeClr val="bg1"/>
                </a:solidFill>
                <a:latin typeface="Times New Roman"/>
                <a:cs typeface="Times New Roman"/>
              </a:rPr>
              <a:t> </a:t>
            </a:r>
          </a:p>
          <a:p>
            <a:pPr algn="just">
              <a:buNone/>
            </a:pPr>
            <a:r>
              <a:rPr lang="en-US" sz="1100" dirty="0">
                <a:solidFill>
                  <a:schemeClr val="bg1"/>
                </a:solidFill>
                <a:latin typeface="Times New Roman"/>
                <a:cs typeface="Times New Roman"/>
              </a:rPr>
              <a:t>Liu, Y., Zhang, S., &amp; Zhu, L. (2015). Analysis the Positive Role of Speech Act Theory in Promoting the Oral English Skills of Doctor-patient Communication. </a:t>
            </a:r>
            <a:r>
              <a:rPr lang="en-US" sz="1100" i="1" dirty="0">
                <a:solidFill>
                  <a:schemeClr val="bg1"/>
                </a:solidFill>
                <a:latin typeface="Times New Roman"/>
                <a:cs typeface="Times New Roman"/>
              </a:rPr>
              <a:t>Chinese Medical Ethics, 5</a:t>
            </a:r>
            <a:r>
              <a:rPr lang="en-US" sz="1100" dirty="0">
                <a:solidFill>
                  <a:schemeClr val="bg1"/>
                </a:solidFill>
                <a:latin typeface="Times New Roman"/>
                <a:cs typeface="Times New Roman"/>
              </a:rPr>
              <a:t>, 734-736.</a:t>
            </a:r>
          </a:p>
          <a:p>
            <a:pPr algn="just">
              <a:buNone/>
            </a:pPr>
            <a:r>
              <a:rPr lang="en-US" sz="1100" dirty="0">
                <a:solidFill>
                  <a:schemeClr val="bg1"/>
                </a:solidFill>
                <a:latin typeface="Times New Roman"/>
                <a:cs typeface="Times New Roman"/>
              </a:rPr>
              <a:t>Martínez-Flor, A. (2005). A Theoretical Review of the Speech Act of Suggesting: Towards a Taxonomy for its Use in FLT. </a:t>
            </a:r>
            <a:r>
              <a:rPr lang="en-US" sz="1100" i="1" err="1">
                <a:solidFill>
                  <a:schemeClr val="bg1"/>
                </a:solidFill>
                <a:latin typeface="Times New Roman"/>
                <a:cs typeface="Times New Roman"/>
              </a:rPr>
              <a:t>Revista</a:t>
            </a:r>
            <a:r>
              <a:rPr lang="en-US" sz="1100" i="1" dirty="0">
                <a:solidFill>
                  <a:schemeClr val="bg1"/>
                </a:solidFill>
                <a:latin typeface="Times New Roman"/>
                <a:cs typeface="Times New Roman"/>
              </a:rPr>
              <a:t> </a:t>
            </a:r>
            <a:r>
              <a:rPr lang="en-US" sz="1100" i="1" err="1">
                <a:solidFill>
                  <a:schemeClr val="bg1"/>
                </a:solidFill>
                <a:latin typeface="Times New Roman"/>
                <a:cs typeface="Times New Roman"/>
              </a:rPr>
              <a:t>Alicantina</a:t>
            </a:r>
            <a:r>
              <a:rPr lang="en-US" sz="1100" i="1" dirty="0">
                <a:solidFill>
                  <a:schemeClr val="bg1"/>
                </a:solidFill>
                <a:latin typeface="Times New Roman"/>
                <a:cs typeface="Times New Roman"/>
              </a:rPr>
              <a:t> de </a:t>
            </a:r>
            <a:r>
              <a:rPr lang="en-US" sz="1100" i="1" err="1">
                <a:solidFill>
                  <a:schemeClr val="bg1"/>
                </a:solidFill>
                <a:latin typeface="Times New Roman"/>
                <a:cs typeface="Times New Roman"/>
              </a:rPr>
              <a:t>Estudios</a:t>
            </a:r>
            <a:r>
              <a:rPr lang="en-US" sz="1100" i="1" dirty="0">
                <a:solidFill>
                  <a:schemeClr val="bg1"/>
                </a:solidFill>
                <a:latin typeface="Times New Roman"/>
                <a:cs typeface="Times New Roman"/>
              </a:rPr>
              <a:t> Ingles, 18</a:t>
            </a:r>
            <a:r>
              <a:rPr lang="en-US" sz="1100" dirty="0">
                <a:solidFill>
                  <a:schemeClr val="bg1"/>
                </a:solidFill>
                <a:latin typeface="Times New Roman"/>
                <a:cs typeface="Times New Roman"/>
              </a:rPr>
              <a:t>, 167-187.</a:t>
            </a:r>
          </a:p>
          <a:p>
            <a:pPr>
              <a:buNone/>
            </a:pPr>
            <a:r>
              <a:rPr lang="en-US" sz="1100" dirty="0">
                <a:solidFill>
                  <a:schemeClr val="bg1"/>
                </a:solidFill>
                <a:ea typeface="+mn-lt"/>
                <a:cs typeface="+mn-lt"/>
              </a:rPr>
              <a:t> </a:t>
            </a:r>
            <a:br>
              <a:rPr lang="en-US" sz="1100" dirty="0">
                <a:ea typeface="+mn-lt"/>
                <a:cs typeface="+mn-lt"/>
              </a:rPr>
            </a:br>
            <a:r>
              <a:rPr lang="en-US" sz="1100" dirty="0">
                <a:solidFill>
                  <a:schemeClr val="bg1"/>
                </a:solidFill>
                <a:ea typeface="+mn-lt"/>
                <a:cs typeface="+mn-lt"/>
              </a:rPr>
              <a:t> </a:t>
            </a:r>
          </a:p>
        </p:txBody>
      </p:sp>
      <p:sp>
        <p:nvSpPr>
          <p:cNvPr id="3" name="Content Placeholder 4">
            <a:extLst>
              <a:ext uri="{FF2B5EF4-FFF2-40B4-BE49-F238E27FC236}">
                <a16:creationId xmlns:a16="http://schemas.microsoft.com/office/drawing/2014/main" id="{BC4EF305-62B1-F950-8073-0B5AD17ABF6E}"/>
              </a:ext>
            </a:extLst>
          </p:cNvPr>
          <p:cNvSpPr txBox="1">
            <a:spLocks/>
          </p:cNvSpPr>
          <p:nvPr/>
        </p:nvSpPr>
        <p:spPr>
          <a:xfrm>
            <a:off x="5673885" y="1373693"/>
            <a:ext cx="6002784" cy="4913590"/>
          </a:xfrm>
          <a:prstGeom prst="rect">
            <a:avLst/>
          </a:prstGeom>
        </p:spPr>
        <p:txBody>
          <a:bodyPr vert="horz" lIns="91440" tIns="45720" rIns="91440" bIns="45720" rtlCol="0" anchor="t">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Arial" panose="020B0604020202020204" pitchFamily="34" charset="0"/>
              <a:buNone/>
            </a:pPr>
            <a:r>
              <a:rPr lang="en-US" sz="1100" dirty="0" err="1">
                <a:solidFill>
                  <a:schemeClr val="bg1"/>
                </a:solidFill>
                <a:latin typeface="Times New Roman"/>
                <a:cs typeface="Times New Roman"/>
              </a:rPr>
              <a:t>AMiller</a:t>
            </a:r>
            <a:r>
              <a:rPr lang="en-US" sz="1100" dirty="0">
                <a:solidFill>
                  <a:schemeClr val="bg1"/>
                </a:solidFill>
                <a:latin typeface="Times New Roman"/>
                <a:cs typeface="Times New Roman"/>
              </a:rPr>
              <a:t>, E. A. (2002). Telemedicine and doctor–patient communication: a theoretical framework for evaluation. </a:t>
            </a:r>
            <a:r>
              <a:rPr lang="en-US" sz="1100" i="1" dirty="0">
                <a:solidFill>
                  <a:schemeClr val="bg1"/>
                </a:solidFill>
                <a:latin typeface="Times New Roman"/>
                <a:cs typeface="Times New Roman"/>
              </a:rPr>
              <a:t>Journal of Telemedicine and Telecare, 8</a:t>
            </a:r>
            <a:r>
              <a:rPr lang="en-US" sz="1100" dirty="0">
                <a:solidFill>
                  <a:schemeClr val="bg1"/>
                </a:solidFill>
                <a:latin typeface="Times New Roman"/>
                <a:cs typeface="Times New Roman"/>
              </a:rPr>
              <a:t>(6), 311–318. </a:t>
            </a:r>
            <a:r>
              <a:rPr lang="en-US" sz="1100" dirty="0">
                <a:solidFill>
                  <a:schemeClr val="bg1"/>
                </a:solidFill>
                <a:latin typeface="Times New Roman"/>
                <a:cs typeface="Times New Roman"/>
                <a:hlinkClick r:id="rId11">
                  <a:extLst>
                    <a:ext uri="{A12FA001-AC4F-418D-AE19-62706E023703}">
                      <ahyp:hlinkClr xmlns:ahyp="http://schemas.microsoft.com/office/drawing/2018/hyperlinkcolor" val="tx"/>
                    </a:ext>
                  </a:extLst>
                </a:hlinkClick>
              </a:rPr>
              <a:t>https://doi.org/10.1258/135763302320939185</a:t>
            </a:r>
            <a:r>
              <a:rPr lang="en-US" sz="1100" dirty="0">
                <a:solidFill>
                  <a:schemeClr val="bg1"/>
                </a:solidFill>
                <a:ea typeface="+mn-lt"/>
                <a:cs typeface="+mn-lt"/>
              </a:rPr>
              <a:t> </a:t>
            </a:r>
            <a:endParaRPr lang="en-US" sz="1100" dirty="0">
              <a:solidFill>
                <a:schemeClr val="bg1"/>
              </a:solidFill>
              <a:latin typeface="Times New Roman"/>
              <a:ea typeface="+mn-lt"/>
              <a:cs typeface="Times New Roman"/>
            </a:endParaRPr>
          </a:p>
          <a:p>
            <a:pPr algn="just">
              <a:buFont typeface="Arial" panose="020B0604020202020204" pitchFamily="34" charset="0"/>
              <a:buNone/>
            </a:pPr>
            <a:r>
              <a:rPr lang="en-US" sz="1100" dirty="0">
                <a:solidFill>
                  <a:schemeClr val="bg1"/>
                </a:solidFill>
                <a:latin typeface="Times New Roman"/>
                <a:cs typeface="Times New Roman"/>
              </a:rPr>
              <a:t>Ohtaki, S., Ohtaki, T., &amp;  Fetters. M. D. (2003). Doctor–patient communication: a comparison of the USA and Japan. </a:t>
            </a:r>
            <a:r>
              <a:rPr lang="en-US" sz="1100" i="1" dirty="0">
                <a:solidFill>
                  <a:schemeClr val="bg1"/>
                </a:solidFill>
                <a:latin typeface="Times New Roman"/>
                <a:cs typeface="Times New Roman"/>
              </a:rPr>
              <a:t>Family Practice, 20</a:t>
            </a:r>
            <a:r>
              <a:rPr lang="en-US" sz="1100" dirty="0">
                <a:solidFill>
                  <a:schemeClr val="bg1"/>
                </a:solidFill>
                <a:latin typeface="Times New Roman"/>
                <a:cs typeface="Times New Roman"/>
              </a:rPr>
              <a:t>(3), 276-282. </a:t>
            </a:r>
            <a:r>
              <a:rPr lang="en-US" sz="1100" dirty="0">
                <a:solidFill>
                  <a:schemeClr val="bg1"/>
                </a:solidFill>
                <a:latin typeface="Times New Roman"/>
                <a:cs typeface="Times New Roman"/>
                <a:hlinkClick r:id="rId12">
                  <a:extLst>
                    <a:ext uri="{A12FA001-AC4F-418D-AE19-62706E023703}">
                      <ahyp:hlinkClr xmlns:ahyp="http://schemas.microsoft.com/office/drawing/2018/hyperlinkcolor" val="tx"/>
                    </a:ext>
                  </a:extLst>
                </a:hlinkClick>
              </a:rPr>
              <a:t>https://doi.org/10.1093/fampra/cmg308</a:t>
            </a:r>
            <a:endParaRPr lang="en-US" sz="1100" dirty="0">
              <a:solidFill>
                <a:schemeClr val="bg1"/>
              </a:solidFill>
              <a:latin typeface="Times New Roman"/>
              <a:cs typeface="Times New Roman"/>
            </a:endParaRPr>
          </a:p>
          <a:p>
            <a:pPr algn="just">
              <a:buFont typeface="Arial" panose="020B0604020202020204" pitchFamily="34" charset="0"/>
              <a:buNone/>
            </a:pPr>
            <a:r>
              <a:rPr lang="en-US" sz="1100" dirty="0">
                <a:solidFill>
                  <a:schemeClr val="bg1"/>
                </a:solidFill>
                <a:latin typeface="Times New Roman"/>
                <a:cs typeface="Times New Roman"/>
              </a:rPr>
              <a:t>Quick, B. L. (2009). The Effects of Viewing Grey's Anatomy on Perceptions of Doctors and Patient Satisfaction. </a:t>
            </a:r>
            <a:r>
              <a:rPr lang="en-US" sz="1100" i="1" dirty="0">
                <a:solidFill>
                  <a:schemeClr val="bg1"/>
                </a:solidFill>
                <a:latin typeface="Times New Roman"/>
                <a:cs typeface="Times New Roman"/>
              </a:rPr>
              <a:t>Journal of Broadcasting &amp; Electronic Media, 53</a:t>
            </a:r>
            <a:r>
              <a:rPr lang="en-US" sz="1100" dirty="0">
                <a:solidFill>
                  <a:schemeClr val="bg1"/>
                </a:solidFill>
                <a:latin typeface="Times New Roman"/>
                <a:cs typeface="Times New Roman"/>
              </a:rPr>
              <a:t>(1), 38-55. </a:t>
            </a:r>
            <a:r>
              <a:rPr lang="en-US" sz="1100" dirty="0">
                <a:solidFill>
                  <a:schemeClr val="bg1"/>
                </a:solidFill>
                <a:latin typeface="Times New Roman"/>
                <a:cs typeface="Times New Roman"/>
                <a:hlinkClick r:id="rId13">
                  <a:extLst>
                    <a:ext uri="{A12FA001-AC4F-418D-AE19-62706E023703}">
                      <ahyp:hlinkClr xmlns:ahyp="http://schemas.microsoft.com/office/drawing/2018/hyperlinkcolor" val="tx"/>
                    </a:ext>
                  </a:extLst>
                </a:hlinkClick>
              </a:rPr>
              <a:t>https://doi.org/10.1080/08838150802643563</a:t>
            </a:r>
            <a:r>
              <a:rPr lang="en-US" sz="1100" dirty="0">
                <a:solidFill>
                  <a:schemeClr val="bg1"/>
                </a:solidFill>
                <a:latin typeface="Times New Roman"/>
                <a:cs typeface="Times New Roman"/>
              </a:rPr>
              <a:t> </a:t>
            </a:r>
          </a:p>
          <a:p>
            <a:pPr algn="just">
              <a:buFont typeface="Arial" panose="020B0604020202020204" pitchFamily="34" charset="0"/>
              <a:buNone/>
            </a:pPr>
            <a:r>
              <a:rPr lang="en-US" sz="1100" dirty="0">
                <a:solidFill>
                  <a:schemeClr val="bg1"/>
                </a:solidFill>
                <a:latin typeface="Times New Roman"/>
                <a:cs typeface="Times New Roman"/>
              </a:rPr>
              <a:t>Rayan, A., </a:t>
            </a:r>
            <a:r>
              <a:rPr lang="en-US" sz="1100" err="1">
                <a:solidFill>
                  <a:schemeClr val="bg1"/>
                </a:solidFill>
                <a:latin typeface="Times New Roman"/>
                <a:cs typeface="Times New Roman"/>
              </a:rPr>
              <a:t>Hussni</a:t>
            </a:r>
            <a:r>
              <a:rPr lang="en-US" sz="1100" dirty="0">
                <a:solidFill>
                  <a:schemeClr val="bg1"/>
                </a:solidFill>
                <a:latin typeface="Times New Roman"/>
                <a:cs typeface="Times New Roman"/>
              </a:rPr>
              <a:t> Al-</a:t>
            </a:r>
            <a:r>
              <a:rPr lang="en-US" sz="1100" err="1">
                <a:solidFill>
                  <a:schemeClr val="bg1"/>
                </a:solidFill>
                <a:latin typeface="Times New Roman"/>
                <a:cs typeface="Times New Roman"/>
              </a:rPr>
              <a:t>Ghabeesh</a:t>
            </a:r>
            <a:r>
              <a:rPr lang="en-US" sz="1100" dirty="0">
                <a:solidFill>
                  <a:schemeClr val="bg1"/>
                </a:solidFill>
                <a:latin typeface="Times New Roman"/>
                <a:cs typeface="Times New Roman"/>
              </a:rPr>
              <a:t>, S., &amp; </a:t>
            </a:r>
            <a:r>
              <a:rPr lang="en-US" sz="1100" err="1">
                <a:solidFill>
                  <a:schemeClr val="bg1"/>
                </a:solidFill>
                <a:latin typeface="Times New Roman"/>
                <a:cs typeface="Times New Roman"/>
              </a:rPr>
              <a:t>Qarallah</a:t>
            </a:r>
            <a:r>
              <a:rPr lang="en-US" sz="1100" dirty="0">
                <a:solidFill>
                  <a:schemeClr val="bg1"/>
                </a:solidFill>
                <a:latin typeface="Times New Roman"/>
                <a:cs typeface="Times New Roman"/>
              </a:rPr>
              <a:t>, I. (2022). Critical Care Nurses’ Attitudes, Roles, and Barriers Regarding Breaking Bad News. </a:t>
            </a:r>
            <a:r>
              <a:rPr lang="en-US" sz="1100" i="1" dirty="0">
                <a:solidFill>
                  <a:schemeClr val="bg1"/>
                </a:solidFill>
                <a:latin typeface="Times New Roman"/>
                <a:cs typeface="Times New Roman"/>
              </a:rPr>
              <a:t>SAGE Open Nursing</a:t>
            </a:r>
            <a:r>
              <a:rPr lang="en-US" sz="1100" dirty="0">
                <a:solidFill>
                  <a:schemeClr val="bg1"/>
                </a:solidFill>
                <a:latin typeface="Times New Roman"/>
                <a:cs typeface="Times New Roman"/>
              </a:rPr>
              <a:t>. </a:t>
            </a:r>
            <a:r>
              <a:rPr lang="en-US" sz="1100" dirty="0">
                <a:solidFill>
                  <a:schemeClr val="bg1"/>
                </a:solidFill>
                <a:latin typeface="Times New Roman"/>
                <a:cs typeface="Times New Roman"/>
                <a:hlinkClick r:id="rId14">
                  <a:extLst>
                    <a:ext uri="{A12FA001-AC4F-418D-AE19-62706E023703}">
                      <ahyp:hlinkClr xmlns:ahyp="http://schemas.microsoft.com/office/drawing/2018/hyperlinkcolor" val="tx"/>
                    </a:ext>
                  </a:extLst>
                </a:hlinkClick>
              </a:rPr>
              <a:t>https://doi.org/10.1177/23779608221089999</a:t>
            </a:r>
            <a:r>
              <a:rPr lang="en-US" sz="1100" dirty="0">
                <a:solidFill>
                  <a:schemeClr val="bg1"/>
                </a:solidFill>
                <a:latin typeface="Times New Roman"/>
                <a:cs typeface="Times New Roman"/>
              </a:rPr>
              <a:t> </a:t>
            </a:r>
          </a:p>
          <a:p>
            <a:pPr algn="just">
              <a:buFont typeface="Arial" panose="020B0604020202020204" pitchFamily="34" charset="0"/>
              <a:buNone/>
            </a:pPr>
            <a:r>
              <a:rPr lang="en-US" sz="1100" dirty="0">
                <a:solidFill>
                  <a:schemeClr val="bg1"/>
                </a:solidFill>
                <a:latin typeface="Times New Roman"/>
                <a:cs typeface="Times New Roman"/>
              </a:rPr>
              <a:t>Silverman, D. (2005). </a:t>
            </a:r>
            <a:r>
              <a:rPr lang="en-US" sz="1100" i="1" dirty="0">
                <a:solidFill>
                  <a:schemeClr val="bg1"/>
                </a:solidFill>
                <a:latin typeface="Times New Roman"/>
                <a:cs typeface="Times New Roman"/>
              </a:rPr>
              <a:t>Doing qualitative research a practical handbook</a:t>
            </a:r>
            <a:r>
              <a:rPr lang="en-US" sz="1100" dirty="0">
                <a:solidFill>
                  <a:schemeClr val="bg1"/>
                </a:solidFill>
                <a:latin typeface="Times New Roman"/>
                <a:cs typeface="Times New Roman"/>
              </a:rPr>
              <a:t> (2nd Edition ed.). London: Sage Publications.</a:t>
            </a:r>
          </a:p>
          <a:p>
            <a:pPr algn="just">
              <a:buFont typeface="Arial" panose="020B0604020202020204" pitchFamily="34" charset="0"/>
              <a:buNone/>
            </a:pPr>
            <a:r>
              <a:rPr lang="en-US" sz="1100" dirty="0">
                <a:solidFill>
                  <a:schemeClr val="bg1"/>
                </a:solidFill>
                <a:latin typeface="Times New Roman"/>
                <a:cs typeface="Times New Roman"/>
              </a:rPr>
              <a:t>Skelton, J. R., Murray, J., Hobbs, F. D. R. (1999). Imprecision in Medical Communication: Study of a Doctor Talking to Patients with Serious Illness. </a:t>
            </a:r>
            <a:r>
              <a:rPr lang="en-US" sz="1100" i="1" dirty="0">
                <a:solidFill>
                  <a:schemeClr val="bg1"/>
                </a:solidFill>
                <a:latin typeface="Times New Roman"/>
                <a:cs typeface="Times New Roman"/>
              </a:rPr>
              <a:t>Journal of the Royal Society of Medicine, 92, </a:t>
            </a:r>
            <a:r>
              <a:rPr lang="en-US" sz="1100" dirty="0">
                <a:solidFill>
                  <a:schemeClr val="bg1"/>
                </a:solidFill>
                <a:latin typeface="Times New Roman"/>
                <a:cs typeface="Times New Roman"/>
              </a:rPr>
              <a:t>620-625.</a:t>
            </a:r>
          </a:p>
          <a:p>
            <a:pPr algn="just">
              <a:buFont typeface="Arial" panose="020B0604020202020204" pitchFamily="34" charset="0"/>
              <a:buNone/>
            </a:pPr>
            <a:r>
              <a:rPr lang="en-US" sz="1100" err="1">
                <a:solidFill>
                  <a:schemeClr val="bg1"/>
                </a:solidFill>
                <a:latin typeface="Times New Roman"/>
                <a:cs typeface="Times New Roman"/>
              </a:rPr>
              <a:t>Somantri</a:t>
            </a:r>
            <a:r>
              <a:rPr lang="en-US" sz="1100" dirty="0">
                <a:solidFill>
                  <a:schemeClr val="bg1"/>
                </a:solidFill>
                <a:latin typeface="Times New Roman"/>
                <a:cs typeface="Times New Roman"/>
              </a:rPr>
              <a:t>, A., &amp; Muhidin, S. A. (2011). </a:t>
            </a:r>
            <a:r>
              <a:rPr lang="en-US" sz="1100" i="1" err="1">
                <a:solidFill>
                  <a:schemeClr val="bg1"/>
                </a:solidFill>
                <a:latin typeface="Times New Roman"/>
                <a:cs typeface="Times New Roman"/>
              </a:rPr>
              <a:t>Aplikasi</a:t>
            </a:r>
            <a:r>
              <a:rPr lang="en-US" sz="1100" i="1" dirty="0">
                <a:solidFill>
                  <a:schemeClr val="bg1"/>
                </a:solidFill>
                <a:latin typeface="Times New Roman"/>
                <a:cs typeface="Times New Roman"/>
              </a:rPr>
              <a:t> </a:t>
            </a:r>
            <a:r>
              <a:rPr lang="en-US" sz="1100" i="1" err="1">
                <a:solidFill>
                  <a:schemeClr val="bg1"/>
                </a:solidFill>
                <a:latin typeface="Times New Roman"/>
                <a:cs typeface="Times New Roman"/>
              </a:rPr>
              <a:t>statistika</a:t>
            </a:r>
            <a:r>
              <a:rPr lang="en-US" sz="1100" i="1" dirty="0">
                <a:solidFill>
                  <a:schemeClr val="bg1"/>
                </a:solidFill>
                <a:latin typeface="Times New Roman"/>
                <a:cs typeface="Times New Roman"/>
              </a:rPr>
              <a:t> </a:t>
            </a:r>
            <a:r>
              <a:rPr lang="en-US" sz="1100" i="1" err="1">
                <a:solidFill>
                  <a:schemeClr val="bg1"/>
                </a:solidFill>
                <a:latin typeface="Times New Roman"/>
                <a:cs typeface="Times New Roman"/>
              </a:rPr>
              <a:t>dalam</a:t>
            </a:r>
            <a:r>
              <a:rPr lang="en-US" sz="1100" i="1" dirty="0">
                <a:solidFill>
                  <a:schemeClr val="bg1"/>
                </a:solidFill>
                <a:latin typeface="Times New Roman"/>
                <a:cs typeface="Times New Roman"/>
              </a:rPr>
              <a:t> </a:t>
            </a:r>
            <a:r>
              <a:rPr lang="en-US" sz="1100" i="1" err="1">
                <a:solidFill>
                  <a:schemeClr val="bg1"/>
                </a:solidFill>
                <a:latin typeface="Times New Roman"/>
                <a:cs typeface="Times New Roman"/>
              </a:rPr>
              <a:t>penelitian</a:t>
            </a:r>
            <a:r>
              <a:rPr lang="en-US" sz="1100" i="1" dirty="0">
                <a:solidFill>
                  <a:schemeClr val="bg1"/>
                </a:solidFill>
                <a:latin typeface="Times New Roman"/>
                <a:cs typeface="Times New Roman"/>
              </a:rPr>
              <a:t>.</a:t>
            </a:r>
            <a:r>
              <a:rPr lang="en-US" sz="1100" dirty="0">
                <a:solidFill>
                  <a:schemeClr val="bg1"/>
                </a:solidFill>
                <a:latin typeface="Times New Roman"/>
                <a:cs typeface="Times New Roman"/>
              </a:rPr>
              <a:t> Bandung: Pustaka Setia.</a:t>
            </a:r>
          </a:p>
          <a:p>
            <a:pPr algn="just">
              <a:buFont typeface="Arial" panose="020B0604020202020204" pitchFamily="34" charset="0"/>
              <a:buNone/>
            </a:pPr>
            <a:r>
              <a:rPr lang="en-US" sz="1100" err="1">
                <a:solidFill>
                  <a:schemeClr val="bg1"/>
                </a:solidFill>
                <a:latin typeface="Times New Roman"/>
                <a:cs typeface="Times New Roman"/>
              </a:rPr>
              <a:t>Thominet</a:t>
            </a:r>
            <a:r>
              <a:rPr lang="en-US" sz="1100" dirty="0">
                <a:solidFill>
                  <a:schemeClr val="bg1"/>
                </a:solidFill>
                <a:latin typeface="Times New Roman"/>
                <a:cs typeface="Times New Roman"/>
              </a:rPr>
              <a:t>, L. (2020). We’ve Selected a Candidate Who More Closely Fits Our Current Needs: A Genre Analysis of Academic Job-Refusal Letters. Journal of Business and Technical Communication, 34(1), 3–37. </a:t>
            </a:r>
            <a:r>
              <a:rPr lang="en-US" sz="1100" dirty="0">
                <a:solidFill>
                  <a:schemeClr val="bg1"/>
                </a:solidFill>
                <a:latin typeface="Times New Roman"/>
                <a:cs typeface="Times New Roman"/>
                <a:hlinkClick r:id="rId15">
                  <a:extLst>
                    <a:ext uri="{A12FA001-AC4F-418D-AE19-62706E023703}">
                      <ahyp:hlinkClr xmlns:ahyp="http://schemas.microsoft.com/office/drawing/2018/hyperlinkcolor" val="tx"/>
                    </a:ext>
                  </a:extLst>
                </a:hlinkClick>
              </a:rPr>
              <a:t>https://doi.org/10.1177/1050651919874099</a:t>
            </a:r>
            <a:r>
              <a:rPr lang="en-US" sz="1100" dirty="0">
                <a:solidFill>
                  <a:schemeClr val="bg1"/>
                </a:solidFill>
                <a:latin typeface="Times New Roman"/>
                <a:cs typeface="Times New Roman"/>
              </a:rPr>
              <a:t>  </a:t>
            </a:r>
          </a:p>
          <a:p>
            <a:pPr algn="just">
              <a:buFont typeface="Arial" panose="020B0604020202020204" pitchFamily="34" charset="0"/>
              <a:buNone/>
            </a:pPr>
            <a:r>
              <a:rPr lang="en-US" sz="1100" dirty="0">
                <a:solidFill>
                  <a:schemeClr val="bg1"/>
                </a:solidFill>
                <a:latin typeface="Times New Roman"/>
                <a:cs typeface="Times New Roman"/>
              </a:rPr>
              <a:t>Thoms, C., Degenhart, A., &amp; Wohlgemuth, K. (2020). Is Bad News Difficult to Read? A Readability Analysis of Differently Connoted Passages in the Annual Reports of the 30 DAX Companies. Journal of Business and Technical Communication, 34(2), 157–187. </a:t>
            </a:r>
            <a:r>
              <a:rPr lang="en-US" sz="1100" dirty="0">
                <a:solidFill>
                  <a:schemeClr val="bg1"/>
                </a:solidFill>
                <a:latin typeface="Times New Roman"/>
                <a:cs typeface="Times New Roman"/>
                <a:hlinkClick r:id="rId16">
                  <a:extLst>
                    <a:ext uri="{A12FA001-AC4F-418D-AE19-62706E023703}">
                      <ahyp:hlinkClr xmlns:ahyp="http://schemas.microsoft.com/office/drawing/2018/hyperlinkcolor" val="tx"/>
                    </a:ext>
                  </a:extLst>
                </a:hlinkClick>
              </a:rPr>
              <a:t>https://doi.org/10.1177/1050651919892312</a:t>
            </a:r>
            <a:r>
              <a:rPr lang="en-US" sz="1100" dirty="0">
                <a:solidFill>
                  <a:schemeClr val="bg1"/>
                </a:solidFill>
                <a:latin typeface="Times New Roman"/>
                <a:cs typeface="Times New Roman"/>
              </a:rPr>
              <a:t>  </a:t>
            </a:r>
          </a:p>
          <a:p>
            <a:pPr algn="just">
              <a:buFont typeface="Arial" panose="020B0604020202020204" pitchFamily="34" charset="0"/>
              <a:buNone/>
            </a:pPr>
            <a:r>
              <a:rPr lang="en-US" sz="1100" err="1">
                <a:solidFill>
                  <a:schemeClr val="bg1"/>
                </a:solidFill>
                <a:latin typeface="Times New Roman"/>
                <a:cs typeface="Times New Roman"/>
              </a:rPr>
              <a:t>Tietbohl</a:t>
            </a:r>
            <a:r>
              <a:rPr lang="en-US" sz="1100" dirty="0">
                <a:solidFill>
                  <a:schemeClr val="bg1"/>
                </a:solidFill>
                <a:latin typeface="Times New Roman"/>
                <a:cs typeface="Times New Roman"/>
              </a:rPr>
              <a:t>, C. K., &amp; White, A. E. C. (2022). Making Conversation Analysis Accessible: A Conceptual Guide for Health Services Researchers. </a:t>
            </a:r>
            <a:r>
              <a:rPr lang="en-US" sz="1100" i="1" dirty="0">
                <a:solidFill>
                  <a:schemeClr val="bg1"/>
                </a:solidFill>
                <a:latin typeface="Times New Roman"/>
                <a:cs typeface="Times New Roman"/>
              </a:rPr>
              <a:t>Qualitative Health Research</a:t>
            </a:r>
            <a:r>
              <a:rPr lang="en-US" sz="1100" dirty="0">
                <a:solidFill>
                  <a:schemeClr val="bg1"/>
                </a:solidFill>
                <a:latin typeface="Times New Roman"/>
                <a:cs typeface="Times New Roman"/>
              </a:rPr>
              <a:t>. </a:t>
            </a:r>
            <a:r>
              <a:rPr lang="en-US" sz="1100" dirty="0">
                <a:solidFill>
                  <a:schemeClr val="bg1"/>
                </a:solidFill>
                <a:latin typeface="Times New Roman"/>
                <a:cs typeface="Times New Roman"/>
                <a:hlinkClick r:id="rId17">
                  <a:extLst>
                    <a:ext uri="{A12FA001-AC4F-418D-AE19-62706E023703}">
                      <ahyp:hlinkClr xmlns:ahyp="http://schemas.microsoft.com/office/drawing/2018/hyperlinkcolor" val="tx"/>
                    </a:ext>
                  </a:extLst>
                </a:hlinkClick>
              </a:rPr>
              <a:t>https://doi.org/10.1177/10497323221090831</a:t>
            </a:r>
            <a:r>
              <a:rPr lang="en-US" sz="1100" dirty="0">
                <a:solidFill>
                  <a:schemeClr val="bg1"/>
                </a:solidFill>
                <a:ea typeface="+mn-lt"/>
                <a:cs typeface="+mn-lt"/>
              </a:rPr>
              <a:t> </a:t>
            </a:r>
          </a:p>
          <a:p>
            <a:pPr algn="just">
              <a:buFont typeface="Arial" panose="020B0604020202020204" pitchFamily="34" charset="0"/>
              <a:buNone/>
            </a:pPr>
            <a:r>
              <a:rPr lang="en-US" sz="1100" dirty="0">
                <a:solidFill>
                  <a:schemeClr val="bg1"/>
                </a:solidFill>
                <a:latin typeface="Times New Roman"/>
                <a:cs typeface="Times New Roman"/>
              </a:rPr>
              <a:t>Wallace, B. C., T. A. </a:t>
            </a:r>
            <a:r>
              <a:rPr lang="en-US" sz="1100" err="1">
                <a:solidFill>
                  <a:schemeClr val="bg1"/>
                </a:solidFill>
                <a:latin typeface="Times New Roman"/>
                <a:cs typeface="Times New Roman"/>
              </a:rPr>
              <a:t>Trikalinos</a:t>
            </a:r>
            <a:r>
              <a:rPr lang="en-US" sz="1100" dirty="0">
                <a:solidFill>
                  <a:schemeClr val="bg1"/>
                </a:solidFill>
                <a:latin typeface="Times New Roman"/>
                <a:cs typeface="Times New Roman"/>
              </a:rPr>
              <a:t>, M. B. Laws, I. B. Wilson, and E. </a:t>
            </a:r>
            <a:r>
              <a:rPr lang="en-US" sz="1100" err="1">
                <a:solidFill>
                  <a:schemeClr val="bg1"/>
                </a:solidFill>
                <a:latin typeface="Times New Roman"/>
                <a:cs typeface="Times New Roman"/>
              </a:rPr>
              <a:t>Charniak</a:t>
            </a:r>
            <a:r>
              <a:rPr lang="en-US" sz="1100" dirty="0">
                <a:solidFill>
                  <a:schemeClr val="bg1"/>
                </a:solidFill>
                <a:latin typeface="Times New Roman"/>
                <a:cs typeface="Times New Roman"/>
              </a:rPr>
              <a:t>. "A Generative Joint, Additive, Sequential Model of Topics and Speech Acts in Patient-Doctor Communication." </a:t>
            </a:r>
            <a:r>
              <a:rPr lang="en-US" sz="1100" i="1" dirty="0">
                <a:solidFill>
                  <a:schemeClr val="bg1"/>
                </a:solidFill>
                <a:latin typeface="Times New Roman"/>
                <a:cs typeface="Times New Roman"/>
              </a:rPr>
              <a:t>Proceedings of the 2013 Conference on Empirical Methods in Natural Language Processing.</a:t>
            </a:r>
            <a:r>
              <a:rPr lang="en-US" sz="1100" dirty="0">
                <a:solidFill>
                  <a:schemeClr val="bg1"/>
                </a:solidFill>
                <a:latin typeface="Times New Roman"/>
                <a:cs typeface="Times New Roman"/>
              </a:rPr>
              <a:t> Seattle: Association for Computational Linguistics, 2013. 1765-1775.</a:t>
            </a:r>
          </a:p>
          <a:p>
            <a:pPr algn="just">
              <a:buFont typeface="Arial" panose="020B0604020202020204" pitchFamily="34" charset="0"/>
              <a:buNone/>
            </a:pPr>
            <a:r>
              <a:rPr lang="en-US" sz="1100" dirty="0">
                <a:solidFill>
                  <a:schemeClr val="bg1"/>
                </a:solidFill>
                <a:latin typeface="Times New Roman"/>
                <a:cs typeface="Times New Roman"/>
              </a:rPr>
              <a:t>William Go, T. W., Mok, H. T., </a:t>
            </a:r>
            <a:r>
              <a:rPr lang="en-US" sz="1100" err="1">
                <a:solidFill>
                  <a:schemeClr val="bg1"/>
                </a:solidFill>
                <a:latin typeface="Times New Roman"/>
                <a:cs typeface="Times New Roman"/>
              </a:rPr>
              <a:t>Acharyya</a:t>
            </a:r>
            <a:r>
              <a:rPr lang="en-US" sz="1100" dirty="0">
                <a:solidFill>
                  <a:schemeClr val="bg1"/>
                </a:solidFill>
                <a:latin typeface="Times New Roman"/>
                <a:cs typeface="Times New Roman"/>
              </a:rPr>
              <a:t>, S., Suelo, D. C., &amp; Ho, E. C. (2022). Communication Vulnerability within Singapore’s Healthcare Environment. </a:t>
            </a:r>
            <a:r>
              <a:rPr lang="en-US" sz="1100" i="1" dirty="0">
                <a:solidFill>
                  <a:schemeClr val="bg1"/>
                </a:solidFill>
                <a:latin typeface="Times New Roman"/>
                <a:cs typeface="Times New Roman"/>
              </a:rPr>
              <a:t>Proceedings of Singapore Healthcare</a:t>
            </a:r>
            <a:r>
              <a:rPr lang="en-US" sz="1100" dirty="0">
                <a:solidFill>
                  <a:schemeClr val="bg1"/>
                </a:solidFill>
                <a:latin typeface="Times New Roman"/>
                <a:cs typeface="Times New Roman"/>
              </a:rPr>
              <a:t>. </a:t>
            </a:r>
            <a:r>
              <a:rPr lang="en-US" sz="1100" dirty="0">
                <a:solidFill>
                  <a:schemeClr val="bg1"/>
                </a:solidFill>
                <a:latin typeface="Times New Roman"/>
                <a:cs typeface="Times New Roman"/>
                <a:hlinkClick r:id="rId18">
                  <a:extLst>
                    <a:ext uri="{A12FA001-AC4F-418D-AE19-62706E023703}">
                      <ahyp:hlinkClr xmlns:ahyp="http://schemas.microsoft.com/office/drawing/2018/hyperlinkcolor" val="tx"/>
                    </a:ext>
                  </a:extLst>
                </a:hlinkClick>
              </a:rPr>
              <a:t>https://doi.org/10.1177/20101058211068601</a:t>
            </a:r>
            <a:endParaRPr lang="en-US" sz="1100" dirty="0">
              <a:solidFill>
                <a:schemeClr val="bg1"/>
              </a:solidFill>
              <a:latin typeface="Times New Roman"/>
              <a:cs typeface="Times New Roman"/>
            </a:endParaRPr>
          </a:p>
          <a:p>
            <a:pPr algn="just">
              <a:buFont typeface="Arial" panose="020B0604020202020204" pitchFamily="34" charset="0"/>
              <a:buNone/>
            </a:pPr>
            <a:r>
              <a:rPr lang="en-US" sz="1100" dirty="0">
                <a:solidFill>
                  <a:schemeClr val="bg1"/>
                </a:solidFill>
                <a:latin typeface="Times New Roman"/>
                <a:cs typeface="Times New Roman"/>
              </a:rPr>
              <a:t>Wittenberg, E., </a:t>
            </a:r>
            <a:r>
              <a:rPr lang="en-US" sz="1100" err="1">
                <a:solidFill>
                  <a:schemeClr val="bg1"/>
                </a:solidFill>
                <a:latin typeface="Times New Roman"/>
                <a:cs typeface="Times New Roman"/>
              </a:rPr>
              <a:t>Alabere</a:t>
            </a:r>
            <a:r>
              <a:rPr lang="en-US" sz="1100" dirty="0">
                <a:solidFill>
                  <a:schemeClr val="bg1"/>
                </a:solidFill>
                <a:latin typeface="Times New Roman"/>
                <a:cs typeface="Times New Roman"/>
              </a:rPr>
              <a:t>, R. O., Beltran, E., Goldsmith, J. V., &amp; Moledina, S. (2022). Sharing COMFORT Communication Training with Healthcare Professionals in Nairobi, Kenya: A Pilot Webinar Series. </a:t>
            </a:r>
            <a:r>
              <a:rPr lang="en-US" sz="1100" i="1" dirty="0">
                <a:solidFill>
                  <a:schemeClr val="bg1"/>
                </a:solidFill>
                <a:latin typeface="Times New Roman"/>
                <a:cs typeface="Times New Roman"/>
              </a:rPr>
              <a:t>American Journal of Hospice and Palliative Medicine®,</a:t>
            </a:r>
            <a:r>
              <a:rPr lang="en-US" sz="1100" dirty="0">
                <a:solidFill>
                  <a:schemeClr val="bg1"/>
                </a:solidFill>
                <a:latin typeface="Times New Roman"/>
                <a:cs typeface="Times New Roman"/>
              </a:rPr>
              <a:t> 39(4), 421–426. </a:t>
            </a:r>
            <a:r>
              <a:rPr lang="en-US" sz="1100" dirty="0">
                <a:solidFill>
                  <a:schemeClr val="bg1"/>
                </a:solidFill>
                <a:latin typeface="Times New Roman"/>
                <a:cs typeface="Times New Roman"/>
                <a:hlinkClick r:id="rId19">
                  <a:extLst>
                    <a:ext uri="{A12FA001-AC4F-418D-AE19-62706E023703}">
                      <ahyp:hlinkClr xmlns:ahyp="http://schemas.microsoft.com/office/drawing/2018/hyperlinkcolor" val="tx"/>
                    </a:ext>
                  </a:extLst>
                </a:hlinkClick>
              </a:rPr>
              <a:t>https://doi.org/10.1177/10499091211026673</a:t>
            </a:r>
            <a:r>
              <a:rPr lang="en-US" sz="1100" dirty="0">
                <a:solidFill>
                  <a:schemeClr val="bg1"/>
                </a:solidFill>
                <a:ea typeface="+mn-lt"/>
                <a:cs typeface="+mn-lt"/>
              </a:rPr>
              <a:t> </a:t>
            </a:r>
          </a:p>
          <a:p>
            <a:pPr algn="just">
              <a:buFont typeface="Arial" panose="020B0604020202020204" pitchFamily="34" charset="0"/>
              <a:buNone/>
            </a:pPr>
            <a:r>
              <a:rPr lang="en-US" sz="1100" err="1">
                <a:solidFill>
                  <a:schemeClr val="bg1"/>
                </a:solidFill>
                <a:latin typeface="Times New Roman"/>
                <a:cs typeface="Times New Roman"/>
              </a:rPr>
              <a:t>Yazdanfar</a:t>
            </a:r>
            <a:r>
              <a:rPr lang="en-US" sz="1100" dirty="0">
                <a:solidFill>
                  <a:schemeClr val="bg1"/>
                </a:solidFill>
                <a:latin typeface="Times New Roman"/>
                <a:cs typeface="Times New Roman"/>
              </a:rPr>
              <a:t>, S., &amp; </a:t>
            </a:r>
            <a:r>
              <a:rPr lang="en-US" sz="1100" err="1">
                <a:solidFill>
                  <a:schemeClr val="bg1"/>
                </a:solidFill>
                <a:latin typeface="Times New Roman"/>
                <a:cs typeface="Times New Roman"/>
              </a:rPr>
              <a:t>Bonyadi</a:t>
            </a:r>
            <a:r>
              <a:rPr lang="en-US" sz="1100" dirty="0">
                <a:solidFill>
                  <a:schemeClr val="bg1"/>
                </a:solidFill>
                <a:latin typeface="Times New Roman"/>
                <a:cs typeface="Times New Roman"/>
              </a:rPr>
              <a:t>, A. (2016). Request Strategies in Everyday Interactions of Persian and English Speakers. </a:t>
            </a:r>
            <a:r>
              <a:rPr lang="en-US" sz="1100" i="1" dirty="0">
                <a:solidFill>
                  <a:schemeClr val="bg1"/>
                </a:solidFill>
                <a:latin typeface="Times New Roman"/>
                <a:cs typeface="Times New Roman"/>
              </a:rPr>
              <a:t>SAGE Open</a:t>
            </a:r>
            <a:r>
              <a:rPr lang="en-US" sz="1100" dirty="0">
                <a:solidFill>
                  <a:schemeClr val="bg1"/>
                </a:solidFill>
                <a:latin typeface="Times New Roman"/>
                <a:cs typeface="Times New Roman"/>
              </a:rPr>
              <a:t>. </a:t>
            </a:r>
            <a:r>
              <a:rPr lang="en-US" sz="1100" dirty="0">
                <a:solidFill>
                  <a:schemeClr val="bg1"/>
                </a:solidFill>
                <a:latin typeface="Times New Roman"/>
                <a:cs typeface="Times New Roman"/>
                <a:hlinkClick r:id="rId20">
                  <a:extLst>
                    <a:ext uri="{A12FA001-AC4F-418D-AE19-62706E023703}">
                      <ahyp:hlinkClr xmlns:ahyp="http://schemas.microsoft.com/office/drawing/2018/hyperlinkcolor" val="tx"/>
                    </a:ext>
                  </a:extLst>
                </a:hlinkClick>
              </a:rPr>
              <a:t>https://doi.org/10.1177/2158244016679473</a:t>
            </a:r>
            <a:r>
              <a:rPr lang="en-US" sz="1100" dirty="0">
                <a:solidFill>
                  <a:schemeClr val="bg1"/>
                </a:solidFill>
                <a:ea typeface="+mn-lt"/>
                <a:cs typeface="+mn-lt"/>
              </a:rPr>
              <a:t> </a:t>
            </a:r>
          </a:p>
          <a:p>
            <a:pPr>
              <a:buFont typeface="Arial" panose="020B0604020202020204" pitchFamily="34" charset="0"/>
              <a:buNone/>
            </a:pPr>
            <a:r>
              <a:rPr lang="en-US" sz="1100" dirty="0">
                <a:solidFill>
                  <a:schemeClr val="bg1"/>
                </a:solidFill>
                <a:ea typeface="+mn-lt"/>
                <a:cs typeface="+mn-lt"/>
              </a:rPr>
              <a:t> </a:t>
            </a:r>
            <a:br>
              <a:rPr lang="en-US" sz="1100" dirty="0">
                <a:ea typeface="+mn-lt"/>
                <a:cs typeface="+mn-lt"/>
              </a:rPr>
            </a:br>
            <a:r>
              <a:rPr lang="en-US" sz="1100" dirty="0">
                <a:solidFill>
                  <a:schemeClr val="bg1"/>
                </a:solidFill>
                <a:ea typeface="+mn-lt"/>
                <a:cs typeface="+mn-lt"/>
              </a:rPr>
              <a:t> </a:t>
            </a:r>
          </a:p>
          <a:p>
            <a:pPr marL="0" indent="0">
              <a:buFont typeface="Arial" panose="020B0604020202020204" pitchFamily="34" charset="0"/>
              <a:buNone/>
            </a:pPr>
            <a:br>
              <a:rPr lang="en-US" dirty="0"/>
            </a:br>
            <a:endParaRPr lang="en-US" sz="1100">
              <a:cs typeface="Calibri"/>
            </a:endParaRPr>
          </a:p>
        </p:txBody>
      </p:sp>
    </p:spTree>
    <p:extLst>
      <p:ext uri="{BB962C8B-B14F-4D97-AF65-F5344CB8AC3E}">
        <p14:creationId xmlns:p14="http://schemas.microsoft.com/office/powerpoint/2010/main" val="3004828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vert="horz" lIns="91440" tIns="45720" rIns="91440" bIns="45720" rtlCol="0" anchor="t">
            <a:noAutofit/>
          </a:bodyPr>
          <a:lstStyle/>
          <a:p>
            <a:pPr marL="171450" indent="-171450">
              <a:lnSpc>
                <a:spcPct val="100000"/>
              </a:lnSpc>
              <a:spcBef>
                <a:spcPts val="0"/>
              </a:spcBef>
              <a:buFont typeface="Wingdings,Sans-Serif"/>
              <a:buChar char="Ø"/>
            </a:pPr>
            <a:r>
              <a:rPr lang="en-US" sz="1600" dirty="0">
                <a:solidFill>
                  <a:schemeClr val="bg1"/>
                </a:solidFill>
                <a:latin typeface="Arial"/>
                <a:ea typeface="Calibri"/>
                <a:cs typeface="Arial"/>
              </a:rPr>
              <a:t>Improving health quality is the main goal of providing health services that can be achieved if the providers (healthcare workers) and the recipients (patients) involved in an effective communication.</a:t>
            </a:r>
          </a:p>
          <a:p>
            <a:pPr marL="0" indent="0">
              <a:lnSpc>
                <a:spcPct val="100000"/>
              </a:lnSpc>
              <a:spcBef>
                <a:spcPts val="0"/>
              </a:spcBef>
              <a:buNone/>
            </a:pPr>
            <a:endParaRPr lang="en-US" sz="1600" dirty="0">
              <a:solidFill>
                <a:schemeClr val="bg1"/>
              </a:solidFill>
              <a:latin typeface="Arial"/>
              <a:ea typeface="Calibri"/>
              <a:cs typeface="Arial"/>
            </a:endParaRPr>
          </a:p>
          <a:p>
            <a:pPr marL="171450" indent="-171450">
              <a:lnSpc>
                <a:spcPct val="100000"/>
              </a:lnSpc>
              <a:spcBef>
                <a:spcPts val="0"/>
              </a:spcBef>
              <a:buFont typeface="Wingdings,Sans-Serif"/>
              <a:buChar char="Ø"/>
            </a:pPr>
            <a:r>
              <a:rPr lang="en-US" sz="1600" dirty="0">
                <a:solidFill>
                  <a:schemeClr val="bg1"/>
                </a:solidFill>
                <a:latin typeface="Arial"/>
                <a:ea typeface="Calibri"/>
                <a:cs typeface="Arial"/>
              </a:rPr>
              <a:t>Communication skills in healthcare workers are considered important, so communication training is necessary to be given to healthcare workers (Wittenberg, </a:t>
            </a:r>
            <a:r>
              <a:rPr lang="en-US" sz="1600" err="1">
                <a:solidFill>
                  <a:schemeClr val="bg1"/>
                </a:solidFill>
                <a:latin typeface="Arial"/>
                <a:ea typeface="Calibri"/>
                <a:cs typeface="Arial"/>
              </a:rPr>
              <a:t>Alabere</a:t>
            </a:r>
            <a:r>
              <a:rPr lang="en-US" sz="1600" dirty="0">
                <a:solidFill>
                  <a:schemeClr val="bg1"/>
                </a:solidFill>
                <a:latin typeface="Arial"/>
                <a:ea typeface="Calibri"/>
                <a:cs typeface="Arial"/>
              </a:rPr>
              <a:t>, Beltran, Goldsmith, &amp; Moledina, 2022).</a:t>
            </a:r>
          </a:p>
          <a:p>
            <a:pPr marL="0" indent="0">
              <a:lnSpc>
                <a:spcPct val="100000"/>
              </a:lnSpc>
              <a:spcBef>
                <a:spcPts val="0"/>
              </a:spcBef>
              <a:buNone/>
            </a:pPr>
            <a:endParaRPr lang="en-US" sz="1600" dirty="0">
              <a:solidFill>
                <a:schemeClr val="bg1"/>
              </a:solidFill>
              <a:latin typeface="Arial"/>
              <a:ea typeface="Calibri"/>
              <a:cs typeface="Arial"/>
            </a:endParaRPr>
          </a:p>
          <a:p>
            <a:pPr marL="171450" indent="-171450">
              <a:lnSpc>
                <a:spcPct val="100000"/>
              </a:lnSpc>
              <a:spcBef>
                <a:spcPts val="0"/>
              </a:spcBef>
              <a:buFont typeface="Wingdings,Sans-Serif"/>
              <a:buChar char="Ø"/>
            </a:pPr>
            <a:r>
              <a:rPr lang="en-US" sz="1600" dirty="0">
                <a:solidFill>
                  <a:schemeClr val="bg1"/>
                </a:solidFill>
                <a:latin typeface="Arial"/>
                <a:ea typeface="Calibri"/>
                <a:cs typeface="Arial"/>
              </a:rPr>
              <a:t>This skill is useful for medical personnel in providing healthcare services, especially in sensitive context such as delivering bad news, handling patients with serious illnesses, palliative services (</a:t>
            </a:r>
            <a:r>
              <a:rPr lang="en-US" sz="1600" err="1">
                <a:solidFill>
                  <a:schemeClr val="bg1"/>
                </a:solidFill>
                <a:latin typeface="Arial"/>
                <a:ea typeface="Calibri"/>
                <a:cs typeface="Arial"/>
              </a:rPr>
              <a:t>Tietbohl</a:t>
            </a:r>
            <a:r>
              <a:rPr lang="en-US" sz="1600" dirty="0">
                <a:solidFill>
                  <a:schemeClr val="bg1"/>
                </a:solidFill>
                <a:latin typeface="Arial"/>
                <a:ea typeface="Calibri"/>
                <a:cs typeface="Arial"/>
              </a:rPr>
              <a:t> &amp; White, 2022; Rayan, </a:t>
            </a:r>
            <a:r>
              <a:rPr lang="en-US" sz="1600" err="1">
                <a:solidFill>
                  <a:schemeClr val="bg1"/>
                </a:solidFill>
                <a:latin typeface="Arial"/>
                <a:ea typeface="Calibri"/>
                <a:cs typeface="Arial"/>
              </a:rPr>
              <a:t>Hussni</a:t>
            </a:r>
            <a:r>
              <a:rPr lang="en-US" sz="1600" dirty="0">
                <a:solidFill>
                  <a:schemeClr val="bg1"/>
                </a:solidFill>
                <a:latin typeface="Arial"/>
                <a:ea typeface="Calibri"/>
                <a:cs typeface="Arial"/>
              </a:rPr>
              <a:t> Al-</a:t>
            </a:r>
            <a:r>
              <a:rPr lang="en-US" sz="1600" err="1">
                <a:solidFill>
                  <a:schemeClr val="bg1"/>
                </a:solidFill>
                <a:latin typeface="Arial"/>
                <a:ea typeface="Calibri"/>
                <a:cs typeface="Arial"/>
              </a:rPr>
              <a:t>Ghabeesh</a:t>
            </a:r>
            <a:r>
              <a:rPr lang="en-US" sz="1600" dirty="0">
                <a:solidFill>
                  <a:schemeClr val="bg1"/>
                </a:solidFill>
                <a:latin typeface="Arial"/>
                <a:ea typeface="Calibri"/>
                <a:cs typeface="Arial"/>
              </a:rPr>
              <a:t>, &amp; </a:t>
            </a:r>
            <a:r>
              <a:rPr lang="en-US" sz="1600" err="1">
                <a:solidFill>
                  <a:schemeClr val="bg1"/>
                </a:solidFill>
                <a:latin typeface="Arial"/>
                <a:ea typeface="Calibri"/>
                <a:cs typeface="Arial"/>
              </a:rPr>
              <a:t>Qarallah</a:t>
            </a:r>
            <a:r>
              <a:rPr lang="en-US" sz="1600" dirty="0">
                <a:solidFill>
                  <a:schemeClr val="bg1"/>
                </a:solidFill>
                <a:latin typeface="Arial"/>
                <a:ea typeface="Calibri"/>
                <a:cs typeface="Arial"/>
              </a:rPr>
              <a:t>, 2022), and end-of-life care (Anderson, Bloch, Armstrong, Stone, &amp; Low, 2019).</a:t>
            </a:r>
          </a:p>
          <a:p>
            <a:pPr marL="0" indent="0">
              <a:lnSpc>
                <a:spcPct val="100000"/>
              </a:lnSpc>
              <a:spcBef>
                <a:spcPts val="0"/>
              </a:spcBef>
              <a:buNone/>
            </a:pPr>
            <a:endParaRPr lang="en-US" sz="1600" dirty="0">
              <a:solidFill>
                <a:schemeClr val="bg1"/>
              </a:solidFill>
              <a:latin typeface="Arial"/>
              <a:ea typeface="Calibri"/>
              <a:cs typeface="Arial"/>
            </a:endParaRPr>
          </a:p>
          <a:p>
            <a:pPr marL="171450" indent="-171450">
              <a:lnSpc>
                <a:spcPct val="100000"/>
              </a:lnSpc>
              <a:spcBef>
                <a:spcPts val="0"/>
              </a:spcBef>
              <a:buFont typeface="Wingdings,Sans-Serif"/>
              <a:buChar char="Ø"/>
            </a:pPr>
            <a:r>
              <a:rPr lang="en-US" sz="1600" dirty="0">
                <a:solidFill>
                  <a:schemeClr val="bg1"/>
                </a:solidFill>
                <a:latin typeface="Arial"/>
                <a:ea typeface="Calibri"/>
                <a:cs typeface="Arial"/>
              </a:rPr>
              <a:t>Conveying bad news in the realm of professional communication is an important issue because it requires a special strategy because the negative impact that may arise as a result of delivering bad news (Thoms, Degenhart, &amp; Wohlgemuth, 2020). </a:t>
            </a:r>
          </a:p>
          <a:p>
            <a:pPr marL="171450" indent="-171450">
              <a:lnSpc>
                <a:spcPct val="100000"/>
              </a:lnSpc>
              <a:spcBef>
                <a:spcPts val="0"/>
              </a:spcBef>
              <a:buFont typeface="Wingdings,Sans-Serif"/>
              <a:buChar char="Ø"/>
            </a:pPr>
            <a:r>
              <a:rPr lang="en-US" sz="1600" dirty="0">
                <a:solidFill>
                  <a:schemeClr val="bg1"/>
                </a:solidFill>
                <a:ea typeface="+mn-lt"/>
                <a:cs typeface="+mn-lt"/>
              </a:rPr>
              <a:t>Breaking bad news is one of the most complex and difficult tasks for healthcare providers (</a:t>
            </a:r>
            <a:r>
              <a:rPr lang="en-US" sz="1600" u="sng" dirty="0">
                <a:solidFill>
                  <a:schemeClr val="bg1"/>
                </a:solidFill>
                <a:ea typeface="+mn-lt"/>
                <a:cs typeface="+mn-lt"/>
                <a:hlinkClick r:id="rId2">
                  <a:extLst>
                    <a:ext uri="{A12FA001-AC4F-418D-AE19-62706E023703}">
                      <ahyp:hlinkClr xmlns:ahyp="http://schemas.microsoft.com/office/drawing/2018/hyperlinkcolor" val="tx"/>
                    </a:ext>
                  </a:extLst>
                </a:hlinkClick>
              </a:rPr>
              <a:t>Ozyemisci-Taskiran et al., 2017</a:t>
            </a:r>
            <a:r>
              <a:rPr lang="en-US" sz="1600" dirty="0">
                <a:solidFill>
                  <a:schemeClr val="bg1"/>
                </a:solidFill>
                <a:ea typeface="+mn-lt"/>
                <a:cs typeface="+mn-lt"/>
              </a:rPr>
              <a:t>). </a:t>
            </a:r>
            <a:endParaRPr lang="en-US" sz="1600" dirty="0">
              <a:solidFill>
                <a:schemeClr val="bg1"/>
              </a:solidFill>
              <a:latin typeface="Arial"/>
              <a:ea typeface="Calibri"/>
              <a:cs typeface="Arial"/>
            </a:endParaRPr>
          </a:p>
          <a:p>
            <a:pPr marL="0" indent="0">
              <a:lnSpc>
                <a:spcPct val="100000"/>
              </a:lnSpc>
              <a:spcBef>
                <a:spcPts val="0"/>
              </a:spcBef>
              <a:buNone/>
            </a:pPr>
            <a:endParaRPr lang="en-US" sz="1600" dirty="0">
              <a:solidFill>
                <a:schemeClr val="bg1"/>
              </a:solidFill>
              <a:latin typeface="Arial"/>
              <a:ea typeface="Calibri"/>
              <a:cs typeface="Arial"/>
            </a:endParaRPr>
          </a:p>
          <a:p>
            <a:pPr marL="171450" indent="-171450">
              <a:lnSpc>
                <a:spcPct val="100000"/>
              </a:lnSpc>
              <a:spcBef>
                <a:spcPts val="0"/>
              </a:spcBef>
              <a:buFont typeface="Wingdings,Sans-Serif"/>
              <a:buChar char="Ø"/>
            </a:pPr>
            <a:r>
              <a:rPr lang="en-US" sz="1600" dirty="0">
                <a:solidFill>
                  <a:schemeClr val="bg1"/>
                </a:solidFill>
                <a:latin typeface="Arial"/>
                <a:ea typeface="Calibri"/>
                <a:cs typeface="Arial"/>
              </a:rPr>
              <a:t>The utterance in conveying bad news may categorized as perlocutionary act because it potentially affect the listeners.</a:t>
            </a:r>
          </a:p>
          <a:p>
            <a:pPr marL="0" indent="0">
              <a:lnSpc>
                <a:spcPct val="100000"/>
              </a:lnSpc>
              <a:spcBef>
                <a:spcPts val="0"/>
              </a:spcBef>
              <a:buNone/>
            </a:pPr>
            <a:endParaRPr lang="en-US" sz="1600" dirty="0">
              <a:solidFill>
                <a:schemeClr val="bg1"/>
              </a:solidFill>
              <a:latin typeface="Arial"/>
              <a:ea typeface="Calibri"/>
              <a:cs typeface="Arial"/>
            </a:endParaRPr>
          </a:p>
          <a:p>
            <a:pPr marL="171450" indent="-171450">
              <a:lnSpc>
                <a:spcPct val="100000"/>
              </a:lnSpc>
              <a:spcBef>
                <a:spcPts val="0"/>
              </a:spcBef>
              <a:buFont typeface="Wingdings,Sans-Serif"/>
              <a:buChar char="Ø"/>
            </a:pPr>
            <a:r>
              <a:rPr lang="en-US" sz="1600" dirty="0">
                <a:solidFill>
                  <a:schemeClr val="bg1"/>
                </a:solidFill>
                <a:latin typeface="Arial"/>
                <a:ea typeface="Calibri"/>
                <a:cs typeface="Arial"/>
              </a:rPr>
              <a:t>This study aims to describe the impact of perlocutionary speech acts on delivering bad news in medical context shown on The Resident movie.</a:t>
            </a:r>
            <a:endParaRPr lang="en-US" altLang="ko-KR" sz="1600">
              <a:solidFill>
                <a:schemeClr val="bg1"/>
              </a:solidFill>
              <a:latin typeface="Arial"/>
              <a:ea typeface="Calibri"/>
              <a:cs typeface="Arial"/>
            </a:endParaRPr>
          </a:p>
          <a:p>
            <a:pPr marL="171450" indent="-171450">
              <a:lnSpc>
                <a:spcPct val="100000"/>
              </a:lnSpc>
              <a:spcBef>
                <a:spcPts val="0"/>
              </a:spcBef>
              <a:buFont typeface="Wingdings,Sans-Serif"/>
              <a:buChar char="Ø"/>
            </a:pPr>
            <a:endParaRPr lang="ko-KR" altLang="en-US" sz="1600" dirty="0">
              <a:solidFill>
                <a:schemeClr val="bg1"/>
              </a:solidFill>
              <a:latin typeface="Arial"/>
              <a:ea typeface="Calibri"/>
              <a:cs typeface="Arial"/>
            </a:endParaRPr>
          </a:p>
          <a:p>
            <a:pPr marL="0" indent="0">
              <a:buNone/>
            </a:pPr>
            <a:endParaRPr lang="en-US" sz="1600" dirty="0">
              <a:solidFill>
                <a:schemeClr val="bg1"/>
              </a:solidFill>
              <a:ea typeface="Calibri"/>
              <a:cs typeface="Calibri"/>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vert="horz" lIns="91440" tIns="45720" rIns="91440" bIns="45720" rtlCol="0" anchor="t">
            <a:normAutofit/>
          </a:bodyPr>
          <a:lstStyle/>
          <a:p>
            <a:pPr>
              <a:buFont typeface="Wingdings" panose="020B0604020202020204" pitchFamily="34" charset="0"/>
              <a:buChar char="Ø"/>
            </a:pPr>
            <a:r>
              <a:rPr lang="en-US" sz="1800" dirty="0">
                <a:solidFill>
                  <a:schemeClr val="bg1"/>
                </a:solidFill>
                <a:ea typeface="+mn-lt"/>
                <a:cs typeface="+mn-lt"/>
              </a:rPr>
              <a:t>The concept of speech acts was initiated by Austin, which was later developed by Searle (Wallace, et al., 2013). Speech acts consist of locutionary (utterances whose meaning is in accordance with the realization of utterances), illocutionary (utterances that have meanings other than utterances or implied meanings), and perlocutionary (forms of action as a result of an utterance).</a:t>
            </a:r>
            <a:endParaRPr lang="en-US" sz="1800" dirty="0">
              <a:solidFill>
                <a:schemeClr val="bg1"/>
              </a:solidFill>
              <a:ea typeface="+mn-lt"/>
              <a:cs typeface="Calibri" panose="020F0502020204030204"/>
            </a:endParaRPr>
          </a:p>
          <a:p>
            <a:pPr>
              <a:buFont typeface="Wingdings" panose="020B0604020202020204" pitchFamily="34" charset="0"/>
              <a:buChar char="Ø"/>
            </a:pPr>
            <a:r>
              <a:rPr lang="en-US" sz="1800" dirty="0">
                <a:solidFill>
                  <a:schemeClr val="bg1"/>
                </a:solidFill>
                <a:ea typeface="+mn-lt"/>
                <a:cs typeface="+mn-lt"/>
              </a:rPr>
              <a:t>The forms of perlocutionary speech acts include utterances that express acts of blocking, persuading, and convincing, warning, seducing, directing, or cajoling (Karim &amp; </a:t>
            </a:r>
            <a:r>
              <a:rPr lang="en-US" sz="1800" err="1">
                <a:solidFill>
                  <a:schemeClr val="bg1"/>
                </a:solidFill>
                <a:ea typeface="+mn-lt"/>
                <a:cs typeface="+mn-lt"/>
              </a:rPr>
              <a:t>Erwhintiana</a:t>
            </a:r>
            <a:r>
              <a:rPr lang="en-US" sz="1800" dirty="0">
                <a:solidFill>
                  <a:schemeClr val="bg1"/>
                </a:solidFill>
                <a:ea typeface="+mn-lt"/>
                <a:cs typeface="+mn-lt"/>
              </a:rPr>
              <a:t>, 2020).</a:t>
            </a:r>
          </a:p>
          <a:p>
            <a:pPr>
              <a:buFont typeface="Wingdings" panose="020B0604020202020204" pitchFamily="34" charset="0"/>
              <a:buChar char="Ø"/>
            </a:pPr>
            <a:r>
              <a:rPr lang="en-US" sz="1800" dirty="0">
                <a:solidFill>
                  <a:schemeClr val="bg1"/>
                </a:solidFill>
                <a:ea typeface="+mn-lt"/>
                <a:cs typeface="+mn-lt"/>
              </a:rPr>
              <a:t>To find out whether a speech act is good or not, the speaker can see the reaction or response of the speaker shown by the interlocutor. This statement is in accordance with the theory of </a:t>
            </a:r>
            <a:r>
              <a:rPr lang="en-US" sz="1800" err="1">
                <a:solidFill>
                  <a:schemeClr val="bg1"/>
                </a:solidFill>
                <a:ea typeface="+mn-lt"/>
                <a:cs typeface="+mn-lt"/>
              </a:rPr>
              <a:t>Chaer</a:t>
            </a:r>
            <a:r>
              <a:rPr lang="en-US" sz="1800" dirty="0">
                <a:solidFill>
                  <a:schemeClr val="bg1"/>
                </a:solidFill>
                <a:ea typeface="+mn-lt"/>
                <a:cs typeface="+mn-lt"/>
              </a:rPr>
              <a:t> and Agustina (2010, in </a:t>
            </a:r>
            <a:r>
              <a:rPr lang="en-US" sz="1800" err="1">
                <a:solidFill>
                  <a:schemeClr val="bg1"/>
                </a:solidFill>
                <a:ea typeface="+mn-lt"/>
                <a:cs typeface="+mn-lt"/>
              </a:rPr>
              <a:t>Nadzifah</a:t>
            </a:r>
            <a:r>
              <a:rPr lang="en-US" sz="1800" dirty="0">
                <a:solidFill>
                  <a:schemeClr val="bg1"/>
                </a:solidFill>
                <a:ea typeface="+mn-lt"/>
                <a:cs typeface="+mn-lt"/>
              </a:rPr>
              <a:t> &amp; Utomo, 2020) that feedback is one of the benchmarks for the success of a speech act activity.</a:t>
            </a:r>
          </a:p>
          <a:p>
            <a:pPr>
              <a:buFont typeface="Wingdings" panose="020B0604020202020204" pitchFamily="34" charset="0"/>
              <a:buChar char="Ø"/>
            </a:pPr>
            <a:r>
              <a:rPr lang="en-US" sz="1800" dirty="0">
                <a:solidFill>
                  <a:schemeClr val="bg1"/>
                </a:solidFill>
                <a:ea typeface="+mn-lt"/>
                <a:cs typeface="+mn-lt"/>
              </a:rPr>
              <a:t>Communicating good news, news that is favorable for the receiver, is a simpler task than communicating bad news, news that conveys information with unfavorable consequences for the recipient (Jansen &amp; Janssen, 2013).</a:t>
            </a:r>
          </a:p>
          <a:p>
            <a:pPr>
              <a:buFont typeface="Wingdings" panose="020B0604020202020204" pitchFamily="34" charset="0"/>
              <a:buChar char="Ø"/>
            </a:pPr>
            <a:r>
              <a:rPr lang="en-US" sz="1800" dirty="0">
                <a:solidFill>
                  <a:schemeClr val="bg1"/>
                </a:solidFill>
                <a:ea typeface="+mn-lt"/>
                <a:cs typeface="+mn-lt"/>
              </a:rPr>
              <a:t>In medical care, bad news is defined as any news that drastically and negatively alters the patient’s view of her or his future.</a:t>
            </a:r>
          </a:p>
          <a:p>
            <a:pPr>
              <a:buFont typeface="Wingdings" panose="020B0604020202020204" pitchFamily="34" charset="0"/>
              <a:buChar char="Ø"/>
            </a:pPr>
            <a:endParaRPr lang="en-US" sz="1800" dirty="0">
              <a:solidFill>
                <a:schemeClr val="bg1"/>
              </a:solidFill>
              <a:ea typeface="+mn-lt"/>
              <a:cs typeface="+mn-lt"/>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3" name="Content Placeholder 2">
            <a:extLst>
              <a:ext uri="{FF2B5EF4-FFF2-40B4-BE49-F238E27FC236}">
                <a16:creationId xmlns:a16="http://schemas.microsoft.com/office/drawing/2014/main" id="{ACAC7566-A604-A02F-DBDD-6180312F211A}"/>
              </a:ext>
            </a:extLst>
          </p:cNvPr>
          <p:cNvSpPr>
            <a:spLocks noGrp="1"/>
          </p:cNvSpPr>
          <p:nvPr>
            <p:ph idx="1"/>
          </p:nvPr>
        </p:nvSpPr>
        <p:spPr/>
        <p:txBody>
          <a:bodyPr/>
          <a:lstStyle/>
          <a:p>
            <a:endParaRPr lang="en-US"/>
          </a:p>
        </p:txBody>
      </p:sp>
      <p:grpSp>
        <p:nvGrpSpPr>
          <p:cNvPr id="6" name="Group 5">
            <a:extLst>
              <a:ext uri="{FF2B5EF4-FFF2-40B4-BE49-F238E27FC236}">
                <a16:creationId xmlns:a16="http://schemas.microsoft.com/office/drawing/2014/main" id="{049C85AA-0E72-F584-EA2F-BCED2F965A89}"/>
              </a:ext>
            </a:extLst>
          </p:cNvPr>
          <p:cNvGrpSpPr/>
          <p:nvPr/>
        </p:nvGrpSpPr>
        <p:grpSpPr>
          <a:xfrm>
            <a:off x="581615" y="1620973"/>
            <a:ext cx="4288588" cy="1188408"/>
            <a:chOff x="6451837" y="1917306"/>
            <a:chExt cx="3484978" cy="1188408"/>
          </a:xfrm>
        </p:grpSpPr>
        <p:sp>
          <p:nvSpPr>
            <p:cNvPr id="13" name="TextBox 2">
              <a:extLst>
                <a:ext uri="{FF2B5EF4-FFF2-40B4-BE49-F238E27FC236}">
                  <a16:creationId xmlns:a16="http://schemas.microsoft.com/office/drawing/2014/main" id="{9A838222-362A-2026-FD6A-1055809A0DAC}"/>
                </a:ext>
              </a:extLst>
            </p:cNvPr>
            <p:cNvSpPr txBox="1"/>
            <p:nvPr/>
          </p:nvSpPr>
          <p:spPr>
            <a:xfrm>
              <a:off x="6451837" y="2182384"/>
              <a:ext cx="3484978" cy="923330"/>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This study used a qualitative research design and employed a pragmatic approach in analyzing data.</a:t>
              </a:r>
              <a:endParaRPr lang="ko-KR" altLang="en-US">
                <a:solidFill>
                  <a:schemeClr val="bg1"/>
                </a:solidFill>
                <a:ea typeface="맑은 고딕"/>
                <a:cs typeface="Arial" pitchFamily="34" charset="0"/>
              </a:endParaRPr>
            </a:p>
          </p:txBody>
        </p:sp>
        <p:sp>
          <p:nvSpPr>
            <p:cNvPr id="14" name="TextBox 3">
              <a:extLst>
                <a:ext uri="{FF2B5EF4-FFF2-40B4-BE49-F238E27FC236}">
                  <a16:creationId xmlns:a16="http://schemas.microsoft.com/office/drawing/2014/main" id="{74F1AD42-78B5-5F50-39D0-C47A4EAEF4BD}"/>
                </a:ext>
              </a:extLst>
            </p:cNvPr>
            <p:cNvSpPr txBox="1"/>
            <p:nvPr/>
          </p:nvSpPr>
          <p:spPr>
            <a:xfrm>
              <a:off x="6451837" y="1917306"/>
              <a:ext cx="3484978" cy="400110"/>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2000" b="1" dirty="0">
                  <a:solidFill>
                    <a:srgbClr val="FFFFFF"/>
                  </a:solidFill>
                  <a:ea typeface="맑은 고딕"/>
                  <a:cs typeface="Arial"/>
                </a:rPr>
                <a:t>Research Design</a:t>
              </a:r>
              <a:endParaRPr lang="ko-KR" altLang="en-US" sz="2000" b="1">
                <a:solidFill>
                  <a:srgbClr val="FFFFFF"/>
                </a:solidFill>
                <a:ea typeface="맑은 고딕"/>
                <a:cs typeface="Arial"/>
              </a:endParaRPr>
            </a:p>
          </p:txBody>
        </p:sp>
      </p:grpSp>
      <p:grpSp>
        <p:nvGrpSpPr>
          <p:cNvPr id="7" name="Group 6">
            <a:extLst>
              <a:ext uri="{FF2B5EF4-FFF2-40B4-BE49-F238E27FC236}">
                <a16:creationId xmlns:a16="http://schemas.microsoft.com/office/drawing/2014/main" id="{DA5F9003-EB3F-F1FB-EE6A-E3A2C740F1B1}"/>
              </a:ext>
            </a:extLst>
          </p:cNvPr>
          <p:cNvGrpSpPr/>
          <p:nvPr/>
        </p:nvGrpSpPr>
        <p:grpSpPr>
          <a:xfrm>
            <a:off x="6259983" y="2976709"/>
            <a:ext cx="4288588" cy="911409"/>
            <a:chOff x="7064316" y="3548209"/>
            <a:chExt cx="3484978" cy="911409"/>
          </a:xfrm>
        </p:grpSpPr>
        <p:sp>
          <p:nvSpPr>
            <p:cNvPr id="11" name="TextBox 5">
              <a:extLst>
                <a:ext uri="{FF2B5EF4-FFF2-40B4-BE49-F238E27FC236}">
                  <a16:creationId xmlns:a16="http://schemas.microsoft.com/office/drawing/2014/main" id="{419060D2-9427-8D93-49E3-8F6BD52646FF}"/>
                </a:ext>
              </a:extLst>
            </p:cNvPr>
            <p:cNvSpPr txBox="1"/>
            <p:nvPr/>
          </p:nvSpPr>
          <p:spPr>
            <a:xfrm>
              <a:off x="7064316" y="3813287"/>
              <a:ext cx="3484978" cy="64633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dirty="0">
                  <a:solidFill>
                    <a:schemeClr val="bg1"/>
                  </a:solidFill>
                  <a:ea typeface="맑은 고딕"/>
                  <a:cs typeface="Arial"/>
                </a:rPr>
                <a:t>Healthcare workers utterances of delivering bad news on The Resident movie.</a:t>
              </a:r>
              <a:endParaRPr lang="ko-KR" altLang="en-US">
                <a:solidFill>
                  <a:schemeClr val="bg1"/>
                </a:solidFill>
                <a:ea typeface="맑은 고딕"/>
                <a:cs typeface="Arial"/>
              </a:endParaRPr>
            </a:p>
          </p:txBody>
        </p:sp>
        <p:sp>
          <p:nvSpPr>
            <p:cNvPr id="12" name="TextBox 6">
              <a:extLst>
                <a:ext uri="{FF2B5EF4-FFF2-40B4-BE49-F238E27FC236}">
                  <a16:creationId xmlns:a16="http://schemas.microsoft.com/office/drawing/2014/main" id="{7B31DD8F-7584-8052-0A78-230B7EFB57C7}"/>
                </a:ext>
              </a:extLst>
            </p:cNvPr>
            <p:cNvSpPr txBox="1"/>
            <p:nvPr/>
          </p:nvSpPr>
          <p:spPr>
            <a:xfrm>
              <a:off x="7064316" y="3548209"/>
              <a:ext cx="3484978" cy="400110"/>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2000" b="1" dirty="0">
                  <a:solidFill>
                    <a:schemeClr val="bg1"/>
                  </a:solidFill>
                  <a:ea typeface="맑은 고딕"/>
                  <a:cs typeface="Arial"/>
                </a:rPr>
                <a:t>Data</a:t>
              </a:r>
              <a:endParaRPr lang="ko-KR" altLang="en-US" sz="2000" b="1">
                <a:solidFill>
                  <a:schemeClr val="bg1"/>
                </a:solidFill>
                <a:ea typeface="맑은 고딕"/>
                <a:cs typeface="Arial"/>
              </a:endParaRPr>
            </a:p>
          </p:txBody>
        </p:sp>
      </p:grpSp>
      <p:grpSp>
        <p:nvGrpSpPr>
          <p:cNvPr id="8" name="Group 7">
            <a:extLst>
              <a:ext uri="{FF2B5EF4-FFF2-40B4-BE49-F238E27FC236}">
                <a16:creationId xmlns:a16="http://schemas.microsoft.com/office/drawing/2014/main" id="{A5E8C1B6-C5A6-1433-0E44-8447D944B95E}"/>
              </a:ext>
            </a:extLst>
          </p:cNvPr>
          <p:cNvGrpSpPr/>
          <p:nvPr/>
        </p:nvGrpSpPr>
        <p:grpSpPr>
          <a:xfrm>
            <a:off x="541710" y="3929109"/>
            <a:ext cx="4288588" cy="1742406"/>
            <a:chOff x="6708266" y="5114442"/>
            <a:chExt cx="3484978" cy="1742406"/>
          </a:xfrm>
        </p:grpSpPr>
        <p:sp>
          <p:nvSpPr>
            <p:cNvPr id="9" name="TextBox 8">
              <a:extLst>
                <a:ext uri="{FF2B5EF4-FFF2-40B4-BE49-F238E27FC236}">
                  <a16:creationId xmlns:a16="http://schemas.microsoft.com/office/drawing/2014/main" id="{3F61440F-CCAD-8836-9754-046C79C8FF3C}"/>
                </a:ext>
              </a:extLst>
            </p:cNvPr>
            <p:cNvSpPr txBox="1"/>
            <p:nvPr/>
          </p:nvSpPr>
          <p:spPr>
            <a:xfrm>
              <a:off x="6708266" y="5379520"/>
              <a:ext cx="3484978" cy="147732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dirty="0">
                  <a:solidFill>
                    <a:srgbClr val="FFFFFF"/>
                  </a:solidFill>
                  <a:ea typeface="맑은 고딕"/>
                  <a:cs typeface="Arial"/>
                </a:rPr>
                <a:t>Perlocutionary act based on Searle.</a:t>
              </a:r>
            </a:p>
            <a:p>
              <a:r>
                <a:rPr lang="en-US" altLang="ko-KR" dirty="0">
                  <a:solidFill>
                    <a:srgbClr val="FFFFFF"/>
                  </a:solidFill>
                  <a:ea typeface="맑은 고딕"/>
                  <a:cs typeface="Arial"/>
                </a:rPr>
                <a:t>Analysis procedure: Observing data, Categorizing data, Analyzing Perlocutionary Speech Act, and Analyzing the Effect of Perlocutionary Act </a:t>
              </a:r>
              <a:endParaRPr lang="ko-KR" altLang="en-US">
                <a:solidFill>
                  <a:srgbClr val="FFFFFF"/>
                </a:solidFill>
                <a:ea typeface="맑은 고딕"/>
                <a:cs typeface="Arial" pitchFamily="34" charset="0"/>
              </a:endParaRPr>
            </a:p>
          </p:txBody>
        </p:sp>
        <p:sp>
          <p:nvSpPr>
            <p:cNvPr id="10" name="TextBox 9">
              <a:extLst>
                <a:ext uri="{FF2B5EF4-FFF2-40B4-BE49-F238E27FC236}">
                  <a16:creationId xmlns:a16="http://schemas.microsoft.com/office/drawing/2014/main" id="{374D0BFD-47CB-4883-8823-8B074D84F5D1}"/>
                </a:ext>
              </a:extLst>
            </p:cNvPr>
            <p:cNvSpPr txBox="1"/>
            <p:nvPr/>
          </p:nvSpPr>
          <p:spPr>
            <a:xfrm>
              <a:off x="6708266" y="5114442"/>
              <a:ext cx="3484978" cy="400110"/>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2000" b="1" dirty="0">
                  <a:solidFill>
                    <a:srgbClr val="FFFFFF"/>
                  </a:solidFill>
                  <a:ea typeface="맑은 고딕"/>
                  <a:cs typeface="Arial"/>
                </a:rPr>
                <a:t>Data Analysis</a:t>
              </a:r>
              <a:endParaRPr lang="ko-KR" altLang="en-US" sz="2000" b="1">
                <a:solidFill>
                  <a:srgbClr val="FFFFFF"/>
                </a:solidFill>
                <a:ea typeface="맑은 고딕"/>
                <a:cs typeface="Arial"/>
              </a:endParaRPr>
            </a:p>
          </p:txBody>
        </p:sp>
      </p:gr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298456" y="1576400"/>
            <a:ext cx="5094741" cy="4898794"/>
          </a:xfrm>
        </p:spPr>
        <p:txBody>
          <a:bodyPr vert="horz" lIns="91440" tIns="45720" rIns="91440" bIns="45720" rtlCol="0" anchor="t">
            <a:normAutofit fontScale="92500" lnSpcReduction="10000"/>
          </a:bodyPr>
          <a:lstStyle/>
          <a:p>
            <a:pPr>
              <a:buNone/>
            </a:pPr>
            <a:r>
              <a:rPr lang="en-US" sz="1800" b="1" dirty="0">
                <a:solidFill>
                  <a:schemeClr val="bg1"/>
                </a:solidFill>
                <a:latin typeface="Arial"/>
                <a:cs typeface="Arial"/>
              </a:rPr>
              <a:t>Result 1: The Topics of Delivering Bad News Context</a:t>
            </a:r>
          </a:p>
          <a:p>
            <a:pPr marL="0" indent="0">
              <a:lnSpc>
                <a:spcPct val="100000"/>
              </a:lnSpc>
              <a:spcBef>
                <a:spcPts val="0"/>
              </a:spcBef>
              <a:buNone/>
            </a:pPr>
            <a:endParaRPr lang="en-US" sz="1600" dirty="0">
              <a:solidFill>
                <a:schemeClr val="bg1"/>
              </a:solidFill>
              <a:latin typeface="Arial"/>
              <a:cs typeface="Arial"/>
            </a:endParaRPr>
          </a:p>
          <a:p>
            <a:pPr marL="0" indent="0">
              <a:lnSpc>
                <a:spcPct val="100000"/>
              </a:lnSpc>
              <a:spcBef>
                <a:spcPts val="0"/>
              </a:spcBef>
              <a:buNone/>
            </a:pPr>
            <a:r>
              <a:rPr lang="en-US" sz="1600" dirty="0">
                <a:solidFill>
                  <a:schemeClr val="bg1"/>
                </a:solidFill>
                <a:latin typeface="Arial"/>
                <a:cs typeface="Arial"/>
              </a:rPr>
              <a:t>Telling about:</a:t>
            </a:r>
          </a:p>
          <a:p>
            <a:pPr marL="171450" indent="-171450">
              <a:lnSpc>
                <a:spcPct val="100000"/>
              </a:lnSpc>
              <a:spcBef>
                <a:spcPts val="0"/>
              </a:spcBef>
              <a:buFont typeface="Wingdings,Sans-Serif"/>
              <a:buChar char="Ø"/>
            </a:pPr>
            <a:r>
              <a:rPr lang="en-US" sz="1600" dirty="0">
                <a:solidFill>
                  <a:schemeClr val="bg1"/>
                </a:solidFill>
                <a:latin typeface="Arial"/>
                <a:cs typeface="Arial"/>
              </a:rPr>
              <a:t>The Abnormality on fetus development</a:t>
            </a:r>
          </a:p>
          <a:p>
            <a:pPr marL="171450" indent="-171450">
              <a:lnSpc>
                <a:spcPct val="100000"/>
              </a:lnSpc>
              <a:spcBef>
                <a:spcPts val="0"/>
              </a:spcBef>
              <a:buFont typeface="Wingdings,Sans-Serif"/>
              <a:buChar char="Ø"/>
            </a:pPr>
            <a:r>
              <a:rPr lang="en-US" sz="1600" dirty="0">
                <a:solidFill>
                  <a:schemeClr val="bg1"/>
                </a:solidFill>
                <a:latin typeface="Arial"/>
                <a:cs typeface="Arial"/>
              </a:rPr>
              <a:t>TTT syndrome suffered by the fetus, and the risk of medical procedure will be given</a:t>
            </a:r>
          </a:p>
          <a:p>
            <a:pPr marL="171450" indent="-171450">
              <a:lnSpc>
                <a:spcPct val="100000"/>
              </a:lnSpc>
              <a:spcBef>
                <a:spcPts val="0"/>
              </a:spcBef>
              <a:buFont typeface="Wingdings,Sans-Serif"/>
              <a:buChar char="Ø"/>
            </a:pPr>
            <a:r>
              <a:rPr lang="en-US" sz="1600" dirty="0">
                <a:solidFill>
                  <a:schemeClr val="bg1"/>
                </a:solidFill>
                <a:latin typeface="Arial"/>
                <a:cs typeface="Arial"/>
              </a:rPr>
              <a:t>The risk if the surgery delayed</a:t>
            </a:r>
          </a:p>
          <a:p>
            <a:pPr marL="171450" indent="-171450">
              <a:lnSpc>
                <a:spcPct val="100000"/>
              </a:lnSpc>
              <a:spcBef>
                <a:spcPts val="0"/>
              </a:spcBef>
              <a:buFont typeface="Wingdings,Sans-Serif"/>
              <a:buChar char="Ø"/>
            </a:pPr>
            <a:r>
              <a:rPr lang="en-US" sz="1600" dirty="0">
                <a:solidFill>
                  <a:schemeClr val="bg1"/>
                </a:solidFill>
                <a:latin typeface="Arial"/>
                <a:cs typeface="Arial"/>
              </a:rPr>
              <a:t>The mass on the head, and possibility of cancer</a:t>
            </a:r>
          </a:p>
          <a:p>
            <a:pPr marL="171450" indent="-171450">
              <a:lnSpc>
                <a:spcPct val="100000"/>
              </a:lnSpc>
              <a:spcBef>
                <a:spcPts val="0"/>
              </a:spcBef>
              <a:buFont typeface="Wingdings,Sans-Serif"/>
              <a:buChar char="Ø"/>
            </a:pPr>
            <a:r>
              <a:rPr lang="en-US" sz="1600" dirty="0">
                <a:solidFill>
                  <a:schemeClr val="bg1"/>
                </a:solidFill>
                <a:latin typeface="Arial"/>
                <a:cs typeface="Arial"/>
              </a:rPr>
              <a:t>The risk of surgery</a:t>
            </a:r>
          </a:p>
          <a:p>
            <a:pPr marL="171450" indent="-171450">
              <a:lnSpc>
                <a:spcPct val="100000"/>
              </a:lnSpc>
              <a:spcBef>
                <a:spcPts val="0"/>
              </a:spcBef>
              <a:buFont typeface="Wingdings,Sans-Serif"/>
              <a:buChar char="Ø"/>
            </a:pPr>
            <a:r>
              <a:rPr lang="en-US" sz="1600" dirty="0">
                <a:solidFill>
                  <a:schemeClr val="bg1"/>
                </a:solidFill>
                <a:latin typeface="Arial"/>
                <a:cs typeface="Arial"/>
              </a:rPr>
              <a:t>The prognosis of massive cancer, and it </a:t>
            </a:r>
            <a:r>
              <a:rPr lang="en-US" sz="1600" dirty="0" err="1">
                <a:solidFill>
                  <a:schemeClr val="bg1"/>
                </a:solidFill>
                <a:latin typeface="Arial"/>
                <a:cs typeface="Arial"/>
              </a:rPr>
              <a:t>can not</a:t>
            </a:r>
            <a:r>
              <a:rPr lang="en-US" sz="1600" dirty="0">
                <a:solidFill>
                  <a:schemeClr val="bg1"/>
                </a:solidFill>
                <a:latin typeface="Arial"/>
                <a:cs typeface="Arial"/>
              </a:rPr>
              <a:t> be cured by surgery </a:t>
            </a:r>
          </a:p>
          <a:p>
            <a:pPr marL="171450" indent="-171450">
              <a:lnSpc>
                <a:spcPct val="100000"/>
              </a:lnSpc>
              <a:spcBef>
                <a:spcPts val="0"/>
              </a:spcBef>
              <a:buFont typeface="Wingdings,Sans-Serif"/>
              <a:buChar char="Ø"/>
            </a:pPr>
            <a:r>
              <a:rPr lang="en-US" sz="1600" dirty="0">
                <a:solidFill>
                  <a:schemeClr val="bg1"/>
                </a:solidFill>
                <a:latin typeface="Arial"/>
                <a:cs typeface="Arial"/>
              </a:rPr>
              <a:t>The delayed of C-section procedure</a:t>
            </a:r>
          </a:p>
          <a:p>
            <a:pPr marL="171450" indent="-171450">
              <a:lnSpc>
                <a:spcPct val="100000"/>
              </a:lnSpc>
              <a:spcBef>
                <a:spcPts val="0"/>
              </a:spcBef>
              <a:buFont typeface="Wingdings,Sans-Serif"/>
              <a:buChar char="Ø"/>
            </a:pPr>
            <a:r>
              <a:rPr lang="en-US" sz="1600" dirty="0">
                <a:solidFill>
                  <a:schemeClr val="bg1"/>
                </a:solidFill>
                <a:latin typeface="Arial"/>
                <a:cs typeface="Arial"/>
              </a:rPr>
              <a:t>The abnormality on infant’s backbone due to lack of folic acid during pregnancy </a:t>
            </a:r>
          </a:p>
          <a:p>
            <a:pPr marL="171450" indent="-171450">
              <a:lnSpc>
                <a:spcPct val="100000"/>
              </a:lnSpc>
              <a:spcBef>
                <a:spcPts val="0"/>
              </a:spcBef>
              <a:buFont typeface="Wingdings,Sans-Serif"/>
              <a:buChar char="Ø"/>
            </a:pPr>
            <a:r>
              <a:rPr lang="en-US" sz="1600" dirty="0">
                <a:solidFill>
                  <a:schemeClr val="bg1"/>
                </a:solidFill>
                <a:latin typeface="Arial"/>
                <a:cs typeface="Arial"/>
              </a:rPr>
              <a:t>The possibility of incorrect diagnose</a:t>
            </a:r>
          </a:p>
          <a:p>
            <a:pPr marL="171450" indent="-171450" algn="r">
              <a:lnSpc>
                <a:spcPct val="100000"/>
              </a:lnSpc>
              <a:spcBef>
                <a:spcPts val="0"/>
              </a:spcBef>
              <a:buFont typeface="Wingdings,Sans-Serif"/>
              <a:buChar char="Ø"/>
            </a:pPr>
            <a:r>
              <a:rPr lang="en-US" sz="1600" dirty="0">
                <a:solidFill>
                  <a:schemeClr val="bg1"/>
                </a:solidFill>
                <a:latin typeface="Arial"/>
                <a:cs typeface="Arial"/>
              </a:rPr>
              <a:t>The infant should be sent to foster home</a:t>
            </a:r>
          </a:p>
          <a:p>
            <a:pPr marL="171450" indent="-171450" algn="r">
              <a:lnSpc>
                <a:spcPct val="100000"/>
              </a:lnSpc>
              <a:spcBef>
                <a:spcPts val="0"/>
              </a:spcBef>
              <a:buFont typeface="Wingdings,Sans-Serif"/>
              <a:buChar char="Ø"/>
            </a:pPr>
            <a:r>
              <a:rPr lang="en-US" sz="1600" dirty="0">
                <a:solidFill>
                  <a:schemeClr val="bg1"/>
                </a:solidFill>
                <a:latin typeface="Arial"/>
                <a:cs typeface="Arial"/>
              </a:rPr>
              <a:t>The patient needs liver transplantation</a:t>
            </a:r>
          </a:p>
          <a:p>
            <a:pPr marL="171450" indent="-171450" algn="r">
              <a:lnSpc>
                <a:spcPct val="100000"/>
              </a:lnSpc>
              <a:spcBef>
                <a:spcPts val="0"/>
              </a:spcBef>
              <a:buFont typeface="Wingdings,Sans-Serif"/>
              <a:buChar char="Ø"/>
            </a:pPr>
            <a:r>
              <a:rPr lang="en-US" sz="1600" dirty="0">
                <a:solidFill>
                  <a:schemeClr val="bg1"/>
                </a:solidFill>
                <a:latin typeface="Arial"/>
                <a:cs typeface="Arial"/>
              </a:rPr>
              <a:t>Unable to do transplantation</a:t>
            </a:r>
          </a:p>
          <a:p>
            <a:pPr marL="171450" indent="-171450" algn="r">
              <a:lnSpc>
                <a:spcPct val="100000"/>
              </a:lnSpc>
              <a:spcBef>
                <a:spcPts val="0"/>
              </a:spcBef>
              <a:buFont typeface="Wingdings,Sans-Serif"/>
              <a:buChar char="Ø"/>
            </a:pPr>
            <a:r>
              <a:rPr lang="en-US" sz="1600" dirty="0">
                <a:solidFill>
                  <a:schemeClr val="bg1"/>
                </a:solidFill>
                <a:latin typeface="Arial"/>
                <a:cs typeface="Arial"/>
              </a:rPr>
              <a:t>The patient suffered postpartum trauma</a:t>
            </a:r>
          </a:p>
          <a:p>
            <a:pPr marL="171450" indent="-171450" algn="r">
              <a:lnSpc>
                <a:spcPct val="100000"/>
              </a:lnSpc>
              <a:spcBef>
                <a:spcPts val="0"/>
              </a:spcBef>
              <a:buFont typeface="Wingdings,Sans-Serif"/>
              <a:buChar char="Ø"/>
            </a:pPr>
            <a:r>
              <a:rPr lang="en-US" sz="1600" dirty="0">
                <a:solidFill>
                  <a:schemeClr val="bg1"/>
                </a:solidFill>
                <a:latin typeface="Arial"/>
                <a:cs typeface="Arial"/>
              </a:rPr>
              <a:t>The patient needs heart transplantation</a:t>
            </a:r>
          </a:p>
          <a:p>
            <a:pPr marL="171450" indent="-171450" algn="r">
              <a:lnSpc>
                <a:spcPct val="100000"/>
              </a:lnSpc>
              <a:spcBef>
                <a:spcPts val="0"/>
              </a:spcBef>
              <a:buFont typeface="Wingdings,Sans-Serif"/>
              <a:buChar char="Ø"/>
            </a:pPr>
            <a:endParaRPr lang="en-US" sz="1600" dirty="0">
              <a:solidFill>
                <a:schemeClr val="bg1"/>
              </a:solidFill>
              <a:latin typeface="Arial"/>
              <a:cs typeface="Arial"/>
            </a:endParaRPr>
          </a:p>
          <a:p>
            <a:pPr marL="171450" indent="-171450" algn="r">
              <a:lnSpc>
                <a:spcPct val="100000"/>
              </a:lnSpc>
              <a:spcBef>
                <a:spcPts val="0"/>
              </a:spcBef>
              <a:buFont typeface="Wingdings,Sans-Serif"/>
              <a:buChar char="Ø"/>
            </a:pPr>
            <a:endParaRPr lang="en-US" sz="1200" dirty="0">
              <a:solidFill>
                <a:srgbClr val="404040"/>
              </a:solidFill>
              <a:latin typeface="Arial"/>
              <a:cs typeface="Arial"/>
            </a:endParaRPr>
          </a:p>
          <a:p>
            <a:pPr marL="171450" indent="-171450">
              <a:lnSpc>
                <a:spcPct val="100000"/>
              </a:lnSpc>
              <a:spcBef>
                <a:spcPts val="0"/>
              </a:spcBef>
              <a:buFont typeface="Wingdings,Sans-Serif"/>
              <a:buChar char="Ø"/>
            </a:pPr>
            <a:endParaRPr lang="en-US" sz="1200" dirty="0">
              <a:solidFill>
                <a:srgbClr val="404040"/>
              </a:solidFill>
              <a:latin typeface="Arial"/>
              <a:cs typeface="Arial"/>
            </a:endParaRPr>
          </a:p>
          <a:p>
            <a:pPr marL="0" indent="0">
              <a:buNone/>
            </a:pPr>
            <a:endParaRPr lang="en-US" sz="2000" dirty="0">
              <a:solidFill>
                <a:schemeClr val="bg1"/>
              </a:solidFill>
              <a:ea typeface="Calibri"/>
              <a:cs typeface="Calibri"/>
            </a:endParaRPr>
          </a:p>
        </p:txBody>
      </p:sp>
      <p:sp>
        <p:nvSpPr>
          <p:cNvPr id="3" name="Content Placeholder 4">
            <a:extLst>
              <a:ext uri="{FF2B5EF4-FFF2-40B4-BE49-F238E27FC236}">
                <a16:creationId xmlns:a16="http://schemas.microsoft.com/office/drawing/2014/main" id="{28D2E9B2-7406-698A-E8BD-EDF564D0FAD9}"/>
              </a:ext>
            </a:extLst>
          </p:cNvPr>
          <p:cNvSpPr txBox="1">
            <a:spLocks/>
          </p:cNvSpPr>
          <p:nvPr/>
        </p:nvSpPr>
        <p:spPr>
          <a:xfrm>
            <a:off x="5817408" y="1576400"/>
            <a:ext cx="5790159" cy="489879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1900" b="1" dirty="0">
                <a:solidFill>
                  <a:schemeClr val="bg1"/>
                </a:solidFill>
                <a:latin typeface="Arial"/>
                <a:cs typeface="Arial"/>
              </a:rPr>
              <a:t>Result 2: Perlocutionary Effect of Delivering Bad News</a:t>
            </a:r>
            <a:endParaRPr lang="en-US" sz="1500" dirty="0">
              <a:solidFill>
                <a:schemeClr val="bg1"/>
              </a:solidFill>
              <a:latin typeface="Arial"/>
              <a:cs typeface="Arial"/>
            </a:endParaRPr>
          </a:p>
          <a:p>
            <a:pPr>
              <a:buNone/>
            </a:pPr>
            <a:endParaRPr lang="en-US" sz="1500" dirty="0">
              <a:solidFill>
                <a:schemeClr val="bg1"/>
              </a:solidFill>
              <a:latin typeface="Arial"/>
              <a:cs typeface="Arial"/>
            </a:endParaRPr>
          </a:p>
          <a:p>
            <a:pPr>
              <a:buNone/>
            </a:pPr>
            <a:r>
              <a:rPr lang="en-US" sz="1600" dirty="0">
                <a:solidFill>
                  <a:schemeClr val="bg1"/>
                </a:solidFill>
                <a:latin typeface="Arial"/>
                <a:cs typeface="Arial"/>
              </a:rPr>
              <a:t>Here are the effects of perlocutionary speech acts in this study expressed by the patient or relative(s): </a:t>
            </a:r>
          </a:p>
          <a:p>
            <a:pPr marL="171450" indent="-171450">
              <a:lnSpc>
                <a:spcPct val="100000"/>
              </a:lnSpc>
              <a:spcBef>
                <a:spcPts val="0"/>
              </a:spcBef>
              <a:buFont typeface="Wingdings,Sans-Serif"/>
              <a:buChar char="Ø"/>
            </a:pPr>
            <a:r>
              <a:rPr lang="en-US" sz="1600" dirty="0">
                <a:solidFill>
                  <a:schemeClr val="bg1"/>
                </a:solidFill>
                <a:latin typeface="Arial"/>
                <a:cs typeface="Arial"/>
              </a:rPr>
              <a:t>Shocked</a:t>
            </a:r>
          </a:p>
          <a:p>
            <a:pPr marL="171450" indent="-171450">
              <a:lnSpc>
                <a:spcPct val="100000"/>
              </a:lnSpc>
              <a:spcBef>
                <a:spcPts val="0"/>
              </a:spcBef>
              <a:buFont typeface="Wingdings,Sans-Serif"/>
              <a:buChar char="Ø"/>
            </a:pPr>
            <a:r>
              <a:rPr lang="en-US" sz="1600" dirty="0">
                <a:solidFill>
                  <a:schemeClr val="bg1"/>
                </a:solidFill>
                <a:latin typeface="Arial"/>
                <a:cs typeface="Arial"/>
              </a:rPr>
              <a:t>Giving explanation</a:t>
            </a:r>
          </a:p>
          <a:p>
            <a:pPr marL="171450" indent="-171450">
              <a:lnSpc>
                <a:spcPct val="100000"/>
              </a:lnSpc>
              <a:spcBef>
                <a:spcPts val="0"/>
              </a:spcBef>
              <a:buFont typeface="Wingdings,Sans-Serif"/>
              <a:buChar char="Ø"/>
            </a:pPr>
            <a:r>
              <a:rPr lang="en-US" sz="1600" dirty="0">
                <a:solidFill>
                  <a:schemeClr val="bg1"/>
                </a:solidFill>
                <a:latin typeface="Arial"/>
                <a:cs typeface="Arial"/>
              </a:rPr>
              <a:t>Angry</a:t>
            </a:r>
          </a:p>
          <a:p>
            <a:pPr marL="171450" indent="-171450">
              <a:lnSpc>
                <a:spcPct val="100000"/>
              </a:lnSpc>
              <a:spcBef>
                <a:spcPts val="0"/>
              </a:spcBef>
              <a:buFont typeface="Wingdings,Sans-Serif"/>
              <a:buChar char="Ø"/>
            </a:pPr>
            <a:r>
              <a:rPr lang="en-US" sz="1600" dirty="0">
                <a:solidFill>
                  <a:schemeClr val="bg1"/>
                </a:solidFill>
                <a:latin typeface="Arial"/>
                <a:cs typeface="Arial"/>
              </a:rPr>
              <a:t>Agreed to follow medical procedure</a:t>
            </a:r>
          </a:p>
          <a:p>
            <a:pPr marL="171450" indent="-171450">
              <a:lnSpc>
                <a:spcPct val="100000"/>
              </a:lnSpc>
              <a:spcBef>
                <a:spcPts val="0"/>
              </a:spcBef>
              <a:buFont typeface="Wingdings,Sans-Serif"/>
              <a:buChar char="Ø"/>
            </a:pPr>
            <a:r>
              <a:rPr lang="en-US" sz="1600" dirty="0">
                <a:solidFill>
                  <a:schemeClr val="bg1"/>
                </a:solidFill>
                <a:latin typeface="Arial"/>
                <a:cs typeface="Arial"/>
              </a:rPr>
              <a:t>Panic</a:t>
            </a:r>
          </a:p>
          <a:p>
            <a:pPr marL="171450" indent="-171450">
              <a:lnSpc>
                <a:spcPct val="100000"/>
              </a:lnSpc>
              <a:spcBef>
                <a:spcPts val="0"/>
              </a:spcBef>
              <a:buFont typeface="Wingdings,Sans-Serif"/>
              <a:buChar char="Ø"/>
            </a:pPr>
            <a:r>
              <a:rPr lang="en-US" sz="1600" dirty="0">
                <a:solidFill>
                  <a:schemeClr val="bg1"/>
                </a:solidFill>
                <a:latin typeface="Arial"/>
                <a:cs typeface="Arial"/>
              </a:rPr>
              <a:t>Calm</a:t>
            </a:r>
          </a:p>
          <a:p>
            <a:pPr marL="171450" indent="-171450">
              <a:lnSpc>
                <a:spcPct val="100000"/>
              </a:lnSpc>
              <a:spcBef>
                <a:spcPts val="0"/>
              </a:spcBef>
              <a:buFont typeface="Wingdings,Sans-Serif"/>
              <a:buChar char="Ø"/>
            </a:pPr>
            <a:r>
              <a:rPr lang="en-US" sz="1600" dirty="0">
                <a:solidFill>
                  <a:schemeClr val="bg1"/>
                </a:solidFill>
                <a:latin typeface="Arial"/>
                <a:cs typeface="Arial"/>
              </a:rPr>
              <a:t>Understood</a:t>
            </a:r>
          </a:p>
          <a:p>
            <a:pPr marL="171450" indent="-171450">
              <a:lnSpc>
                <a:spcPct val="100000"/>
              </a:lnSpc>
              <a:spcBef>
                <a:spcPts val="0"/>
              </a:spcBef>
              <a:buFont typeface="Wingdings,Sans-Serif"/>
              <a:buChar char="Ø"/>
            </a:pPr>
            <a:r>
              <a:rPr lang="en-US" sz="1600" dirty="0">
                <a:solidFill>
                  <a:schemeClr val="bg1"/>
                </a:solidFill>
                <a:latin typeface="Arial"/>
                <a:cs typeface="Arial"/>
              </a:rPr>
              <a:t>Feeling guilty</a:t>
            </a:r>
          </a:p>
          <a:p>
            <a:pPr marL="171450" indent="-171450">
              <a:lnSpc>
                <a:spcPct val="100000"/>
              </a:lnSpc>
              <a:spcBef>
                <a:spcPts val="0"/>
              </a:spcBef>
              <a:buFont typeface="Wingdings,Sans-Serif"/>
              <a:buChar char="Ø"/>
            </a:pPr>
            <a:r>
              <a:rPr lang="en-US" sz="1600" dirty="0">
                <a:solidFill>
                  <a:schemeClr val="bg1"/>
                </a:solidFill>
                <a:latin typeface="Arial"/>
                <a:cs typeface="Arial"/>
              </a:rPr>
              <a:t>Sad</a:t>
            </a:r>
          </a:p>
          <a:p>
            <a:pPr marL="171450" indent="-171450">
              <a:lnSpc>
                <a:spcPct val="100000"/>
              </a:lnSpc>
              <a:spcBef>
                <a:spcPts val="0"/>
              </a:spcBef>
              <a:buFont typeface="Wingdings,Sans-Serif"/>
              <a:buChar char="Ø"/>
            </a:pPr>
            <a:r>
              <a:rPr lang="en-US" sz="1600" dirty="0">
                <a:solidFill>
                  <a:schemeClr val="bg1"/>
                </a:solidFill>
                <a:latin typeface="Arial"/>
                <a:cs typeface="Arial"/>
              </a:rPr>
              <a:t>Confused</a:t>
            </a:r>
          </a:p>
          <a:p>
            <a:pPr marL="171450" indent="-171450">
              <a:lnSpc>
                <a:spcPct val="100000"/>
              </a:lnSpc>
              <a:spcBef>
                <a:spcPts val="0"/>
              </a:spcBef>
              <a:buFont typeface="Wingdings,Sans-Serif"/>
              <a:buChar char="Ø"/>
            </a:pPr>
            <a:r>
              <a:rPr lang="en-US" sz="1600" dirty="0">
                <a:solidFill>
                  <a:schemeClr val="bg1"/>
                </a:solidFill>
                <a:latin typeface="Arial"/>
                <a:cs typeface="Arial"/>
              </a:rPr>
              <a:t>Refused</a:t>
            </a:r>
          </a:p>
          <a:p>
            <a:pPr marL="171450" indent="-171450">
              <a:lnSpc>
                <a:spcPct val="100000"/>
              </a:lnSpc>
              <a:spcBef>
                <a:spcPts val="0"/>
              </a:spcBef>
              <a:buFont typeface="Wingdings,Sans-Serif"/>
              <a:buChar char="Ø"/>
            </a:pPr>
            <a:r>
              <a:rPr lang="en-US" sz="1600" dirty="0" err="1">
                <a:solidFill>
                  <a:schemeClr val="bg1"/>
                </a:solidFill>
                <a:latin typeface="Arial"/>
                <a:cs typeface="Arial"/>
              </a:rPr>
              <a:t>Lost</a:t>
            </a:r>
            <a:r>
              <a:rPr lang="en-US" sz="1600" dirty="0">
                <a:solidFill>
                  <a:schemeClr val="bg1"/>
                </a:solidFill>
                <a:latin typeface="Arial"/>
                <a:cs typeface="Arial"/>
              </a:rPr>
              <a:t> of consciousness</a:t>
            </a:r>
          </a:p>
          <a:p>
            <a:pPr marL="171450" indent="-171450">
              <a:lnSpc>
                <a:spcPct val="100000"/>
              </a:lnSpc>
              <a:spcBef>
                <a:spcPts val="0"/>
              </a:spcBef>
              <a:buFont typeface="Wingdings,Sans-Serif"/>
              <a:buChar char="Ø"/>
            </a:pPr>
            <a:r>
              <a:rPr lang="en-US" sz="1600" dirty="0">
                <a:solidFill>
                  <a:schemeClr val="bg1"/>
                </a:solidFill>
                <a:latin typeface="Arial"/>
                <a:cs typeface="Arial"/>
              </a:rPr>
              <a:t>Crying</a:t>
            </a:r>
          </a:p>
          <a:p>
            <a:pPr marL="171450" indent="-171450">
              <a:lnSpc>
                <a:spcPct val="100000"/>
              </a:lnSpc>
              <a:spcBef>
                <a:spcPts val="0"/>
              </a:spcBef>
              <a:buFont typeface="Wingdings,Sans-Serif"/>
              <a:buChar char="Ø"/>
            </a:pPr>
            <a:endParaRPr lang="en-US" sz="1600" dirty="0">
              <a:solidFill>
                <a:schemeClr val="bg1"/>
              </a:solidFill>
              <a:latin typeface="Arial"/>
              <a:cs typeface="Arial"/>
            </a:endParaRPr>
          </a:p>
          <a:p>
            <a:pPr marL="171450" indent="-171450">
              <a:lnSpc>
                <a:spcPct val="100000"/>
              </a:lnSpc>
              <a:spcBef>
                <a:spcPts val="0"/>
              </a:spcBef>
              <a:buFont typeface="Wingdings,Sans-Serif"/>
              <a:buChar char="Ø"/>
            </a:pPr>
            <a:endParaRPr lang="ko-KR" sz="1200" dirty="0">
              <a:solidFill>
                <a:schemeClr val="bg1"/>
              </a:solidFill>
              <a:latin typeface="Arial"/>
              <a:cs typeface="Arial"/>
            </a:endParaRPr>
          </a:p>
          <a:p>
            <a:pPr marL="171450" indent="-171450">
              <a:lnSpc>
                <a:spcPct val="100000"/>
              </a:lnSpc>
              <a:spcBef>
                <a:spcPts val="0"/>
              </a:spcBef>
              <a:buFont typeface="Wingdings,Sans-Serif"/>
              <a:buChar char="Ø"/>
            </a:pPr>
            <a:endParaRPr lang="en-US" sz="1500" dirty="0">
              <a:solidFill>
                <a:schemeClr val="bg1"/>
              </a:solidFill>
              <a:latin typeface="Arial"/>
              <a:cs typeface="Arial"/>
            </a:endParaRPr>
          </a:p>
          <a:p>
            <a:pPr marL="171450" indent="-171450" algn="r">
              <a:lnSpc>
                <a:spcPct val="100000"/>
              </a:lnSpc>
              <a:spcBef>
                <a:spcPts val="0"/>
              </a:spcBef>
              <a:buFont typeface="Wingdings,Sans-Serif"/>
              <a:buChar char="Ø"/>
            </a:pPr>
            <a:endParaRPr lang="en-US" sz="1500" dirty="0">
              <a:solidFill>
                <a:schemeClr val="bg1"/>
              </a:solidFill>
              <a:latin typeface="Arial"/>
              <a:cs typeface="Arial"/>
            </a:endParaRPr>
          </a:p>
          <a:p>
            <a:pPr marL="171450" indent="-171450" algn="r">
              <a:lnSpc>
                <a:spcPct val="100000"/>
              </a:lnSpc>
              <a:spcBef>
                <a:spcPts val="0"/>
              </a:spcBef>
              <a:buFont typeface="Wingdings,Sans-Serif"/>
              <a:buChar char="Ø"/>
            </a:pPr>
            <a:endParaRPr lang="en-US" sz="1500" dirty="0">
              <a:solidFill>
                <a:schemeClr val="bg1"/>
              </a:solidFill>
              <a:latin typeface="Arial"/>
              <a:cs typeface="Arial"/>
            </a:endParaRPr>
          </a:p>
          <a:p>
            <a:pPr marL="171450" indent="-171450">
              <a:lnSpc>
                <a:spcPct val="100000"/>
              </a:lnSpc>
              <a:spcBef>
                <a:spcPts val="0"/>
              </a:spcBef>
              <a:buFont typeface="Wingdings,Sans-Serif"/>
              <a:buChar char="Ø"/>
            </a:pPr>
            <a:endParaRPr lang="en-US" sz="1500" dirty="0">
              <a:solidFill>
                <a:schemeClr val="bg1"/>
              </a:solidFill>
              <a:latin typeface="Arial"/>
              <a:cs typeface="Arial"/>
            </a:endParaRPr>
          </a:p>
          <a:p>
            <a:pPr marL="0" indent="0">
              <a:buFont typeface="Arial" panose="020B0604020202020204" pitchFamily="34" charset="0"/>
              <a:buNone/>
            </a:pPr>
            <a:endParaRPr lang="en-US" sz="1500" dirty="0">
              <a:solidFill>
                <a:schemeClr val="bg1"/>
              </a:solidFill>
              <a:ea typeface="Calibri"/>
              <a:cs typeface="Calibri"/>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84C87698-3CC0-5CF7-A402-521209D22766}"/>
              </a:ext>
            </a:extLst>
          </p:cNvPr>
          <p:cNvSpPr txBox="1"/>
          <p:nvPr/>
        </p:nvSpPr>
        <p:spPr>
          <a:xfrm>
            <a:off x="197674" y="713747"/>
            <a:ext cx="8270163" cy="644857"/>
          </a:xfrm>
          <a:prstGeom prst="rect">
            <a:avLst/>
          </a:prstGeom>
          <a:noFill/>
        </p:spPr>
        <p:txBody>
          <a:bodyPr wrap="square" lIns="108000" tIns="45720" rIns="10800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4900"/>
              </a:lnSpc>
            </a:pPr>
            <a:r>
              <a:rPr lang="en-US" altLang="ko-KR" sz="2400" b="1" dirty="0">
                <a:solidFill>
                  <a:schemeClr val="bg1"/>
                </a:solidFill>
                <a:ea typeface="맑은 고딕"/>
                <a:cs typeface="Arial"/>
              </a:rPr>
              <a:t>Result 3: Perlocutionary Speech Act on Delivering Bad News</a:t>
            </a:r>
            <a:endParaRPr lang="en-US" sz="2400" b="1" dirty="0">
              <a:solidFill>
                <a:schemeClr val="bg1"/>
              </a:solidFill>
              <a:ea typeface="맑은 고딕"/>
              <a:cs typeface="Arial"/>
            </a:endParaRPr>
          </a:p>
        </p:txBody>
      </p:sp>
      <p:sp>
        <p:nvSpPr>
          <p:cNvPr id="8" name="TextBox 7">
            <a:extLst>
              <a:ext uri="{FF2B5EF4-FFF2-40B4-BE49-F238E27FC236}">
                <a16:creationId xmlns:a16="http://schemas.microsoft.com/office/drawing/2014/main" id="{2D9B6607-6AD0-8596-E9F7-68A4D93D9731}"/>
              </a:ext>
            </a:extLst>
          </p:cNvPr>
          <p:cNvSpPr txBox="1"/>
          <p:nvPr/>
        </p:nvSpPr>
        <p:spPr>
          <a:xfrm>
            <a:off x="196788" y="1469254"/>
            <a:ext cx="768510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bg1"/>
                </a:solidFill>
                <a:latin typeface="Arial"/>
              </a:rPr>
              <a:t>Perlocutionary speech acts appeared in the context of delivering bad news include the act of asking for confirmation, calming, explaining, and convincing.</a:t>
            </a:r>
            <a:r>
              <a:rPr lang="en-US" dirty="0">
                <a:solidFill>
                  <a:schemeClr val="bg1"/>
                </a:solidFill>
                <a:latin typeface="Arial"/>
                <a:cs typeface="Arial"/>
              </a:rPr>
              <a:t>​</a:t>
            </a:r>
            <a:endParaRPr lang="en-US">
              <a:solidFill>
                <a:schemeClr val="bg1"/>
              </a:solidFill>
              <a:ea typeface="Calibri"/>
              <a:cs typeface="Calibri"/>
            </a:endParaRPr>
          </a:p>
        </p:txBody>
      </p:sp>
      <p:sp>
        <p:nvSpPr>
          <p:cNvPr id="10" name="TextBox 9">
            <a:extLst>
              <a:ext uri="{FF2B5EF4-FFF2-40B4-BE49-F238E27FC236}">
                <a16:creationId xmlns:a16="http://schemas.microsoft.com/office/drawing/2014/main" id="{CBE8A34E-335D-5A87-B28C-62FFCD9C03A5}"/>
              </a:ext>
            </a:extLst>
          </p:cNvPr>
          <p:cNvSpPr txBox="1"/>
          <p:nvPr/>
        </p:nvSpPr>
        <p:spPr>
          <a:xfrm>
            <a:off x="2312633" y="2497584"/>
            <a:ext cx="9505024"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chemeClr val="bg1"/>
                </a:solidFill>
                <a:latin typeface="Arial"/>
                <a:cs typeface="Segoe UI"/>
              </a:rPr>
              <a:t>Asking for Confirmation</a:t>
            </a:r>
            <a:r>
              <a:rPr lang="en-US" sz="1600" dirty="0">
                <a:solidFill>
                  <a:schemeClr val="bg1"/>
                </a:solidFill>
                <a:latin typeface="Arial"/>
                <a:cs typeface="Segoe UI"/>
              </a:rPr>
              <a:t>​</a:t>
            </a:r>
          </a:p>
          <a:p>
            <a:endParaRPr lang="en-US" sz="1600" dirty="0">
              <a:solidFill>
                <a:schemeClr val="bg1"/>
              </a:solidFill>
              <a:latin typeface="Arial"/>
              <a:cs typeface="Segoe UI"/>
            </a:endParaRPr>
          </a:p>
          <a:p>
            <a:r>
              <a:rPr lang="en-US" sz="1600" dirty="0">
                <a:solidFill>
                  <a:schemeClr val="bg1"/>
                </a:solidFill>
                <a:latin typeface="Arial"/>
                <a:cs typeface="Segoe UI"/>
              </a:rPr>
              <a:t>Data 1​</a:t>
            </a:r>
          </a:p>
          <a:p>
            <a:r>
              <a:rPr lang="en-US" sz="1600" dirty="0">
                <a:solidFill>
                  <a:schemeClr val="bg1"/>
                </a:solidFill>
                <a:cs typeface="Segoe UI"/>
              </a:rPr>
              <a:t>dr. Gabbi (doctor)​: Thank you, Dr. Austin, but I'm </a:t>
            </a:r>
            <a:r>
              <a:rPr lang="en-US" sz="1600" dirty="0" err="1">
                <a:solidFill>
                  <a:schemeClr val="bg1"/>
                </a:solidFill>
                <a:cs typeface="Segoe UI"/>
              </a:rPr>
              <a:t>gonna</a:t>
            </a:r>
            <a:r>
              <a:rPr lang="en-US" sz="1600" dirty="0">
                <a:solidFill>
                  <a:schemeClr val="bg1"/>
                </a:solidFill>
                <a:cs typeface="Segoe UI"/>
              </a:rPr>
              <a:t> dig a bit deeper before I make a diagnosis.​​</a:t>
            </a:r>
            <a:endParaRPr lang="en-US" sz="1600">
              <a:solidFill>
                <a:schemeClr val="bg1"/>
              </a:solidFill>
              <a:ea typeface="Calibri"/>
              <a:cs typeface="Segoe UI"/>
            </a:endParaRPr>
          </a:p>
          <a:p>
            <a:r>
              <a:rPr lang="en-US" sz="1600" dirty="0">
                <a:solidFill>
                  <a:schemeClr val="bg1"/>
                </a:solidFill>
                <a:cs typeface="Segoe UI"/>
              </a:rPr>
              <a:t>dr. Austin (relative/babies’ father)​ : Ah. Sure.​​</a:t>
            </a:r>
            <a:endParaRPr lang="en-US" sz="1600">
              <a:solidFill>
                <a:schemeClr val="bg1"/>
              </a:solidFill>
              <a:ea typeface="Calibri"/>
              <a:cs typeface="Segoe UI"/>
            </a:endParaRPr>
          </a:p>
          <a:p>
            <a:r>
              <a:rPr lang="en-US" sz="1600" dirty="0">
                <a:solidFill>
                  <a:schemeClr val="bg1"/>
                </a:solidFill>
                <a:cs typeface="Segoe UI"/>
              </a:rPr>
              <a:t>dr. Gabbi : </a:t>
            </a:r>
            <a:r>
              <a:rPr lang="en-US" sz="1600" b="1" u="sng" dirty="0">
                <a:solidFill>
                  <a:schemeClr val="bg1"/>
                </a:solidFill>
                <a:cs typeface="Segoe UI"/>
              </a:rPr>
              <a:t>Uh, I see you missed your last prenatal appointment.</a:t>
            </a:r>
            <a:r>
              <a:rPr lang="en-US" sz="1600" b="1" dirty="0">
                <a:solidFill>
                  <a:schemeClr val="bg1"/>
                </a:solidFill>
                <a:cs typeface="Segoe UI"/>
              </a:rPr>
              <a:t> </a:t>
            </a:r>
            <a:r>
              <a:rPr lang="en-US" sz="1600" dirty="0">
                <a:solidFill>
                  <a:schemeClr val="bg1"/>
                </a:solidFill>
                <a:cs typeface="Segoe UI"/>
              </a:rPr>
              <a:t>​​</a:t>
            </a:r>
            <a:endParaRPr lang="en-US" sz="1600">
              <a:solidFill>
                <a:schemeClr val="bg1"/>
              </a:solidFill>
              <a:ea typeface="Calibri"/>
              <a:cs typeface="Segoe UI"/>
            </a:endParaRPr>
          </a:p>
          <a:p>
            <a:r>
              <a:rPr lang="en-US" sz="1600" dirty="0">
                <a:solidFill>
                  <a:schemeClr val="bg1"/>
                </a:solidFill>
                <a:cs typeface="Segoe UI"/>
              </a:rPr>
              <a:t>dr. Austin  : You did what? Padma.​​</a:t>
            </a:r>
            <a:endParaRPr lang="en-US" sz="1600">
              <a:solidFill>
                <a:schemeClr val="bg1"/>
              </a:solidFill>
              <a:ea typeface="Calibri"/>
              <a:cs typeface="Segoe UI"/>
            </a:endParaRPr>
          </a:p>
          <a:p>
            <a:r>
              <a:rPr lang="en-US" sz="1600" dirty="0">
                <a:solidFill>
                  <a:schemeClr val="bg1"/>
                </a:solidFill>
                <a:cs typeface="Segoe UI"/>
              </a:rPr>
              <a:t>Padma (patient) : I'm sorry, okay? Oh, God, there's just so many appointments, and I didn't want the ultrasound. You know what, no one really knows what those electronic vibrations or whatever do to tiny brains, so...​​</a:t>
            </a:r>
            <a:endParaRPr lang="en-US" sz="1600">
              <a:solidFill>
                <a:schemeClr val="bg1"/>
              </a:solidFill>
              <a:ea typeface="Calibri"/>
              <a:cs typeface="Segoe UI"/>
            </a:endParaRPr>
          </a:p>
          <a:p>
            <a:r>
              <a:rPr lang="en-US" sz="1600" dirty="0">
                <a:solidFill>
                  <a:schemeClr val="bg1"/>
                </a:solidFill>
                <a:cs typeface="Segoe UI"/>
              </a:rPr>
              <a:t>dr. Austin  : I'm going to be the bigger man right now and pretend my head is not exploding.​​</a:t>
            </a:r>
            <a:endParaRPr lang="en-US" sz="1600">
              <a:solidFill>
                <a:schemeClr val="bg1"/>
              </a:solidFill>
              <a:ea typeface="Calibri"/>
              <a:cs typeface="Segoe UI"/>
            </a:endParaRPr>
          </a:p>
          <a:p>
            <a:r>
              <a:rPr lang="en-US" sz="1600" dirty="0">
                <a:solidFill>
                  <a:schemeClr val="bg1"/>
                </a:solidFill>
                <a:cs typeface="Segoe UI"/>
              </a:rPr>
              <a:t>​</a:t>
            </a:r>
            <a:endParaRPr lang="en-US" sz="1600">
              <a:solidFill>
                <a:schemeClr val="bg1"/>
              </a:solidFill>
              <a:ea typeface="Calibri"/>
              <a:cs typeface="Segoe UI"/>
            </a:endParaRPr>
          </a:p>
          <a:p>
            <a:r>
              <a:rPr lang="en-US" sz="1600" dirty="0">
                <a:solidFill>
                  <a:schemeClr val="bg1"/>
                </a:solidFill>
                <a:cs typeface="Segoe UI"/>
              </a:rPr>
              <a:t>By saying “</a:t>
            </a:r>
            <a:r>
              <a:rPr lang="en-US" sz="1600" b="1" dirty="0">
                <a:solidFill>
                  <a:schemeClr val="bg1"/>
                </a:solidFill>
                <a:cs typeface="Segoe UI"/>
              </a:rPr>
              <a:t>Uh, I see you missed your last prenatal appointment.</a:t>
            </a:r>
            <a:r>
              <a:rPr lang="en-US" sz="1600" dirty="0">
                <a:solidFill>
                  <a:schemeClr val="bg1"/>
                </a:solidFill>
                <a:cs typeface="Segoe UI"/>
              </a:rPr>
              <a:t>”, the doctor asks for confirmation from the patient because if the patient follow the appointment, the abnormality of fetus development will be detected soon. The utterance makes the babies’ father surprised and angry, and the mother gives explanation.​</a:t>
            </a:r>
            <a:endParaRPr lang="en-US" sz="1600">
              <a:solidFill>
                <a:schemeClr val="bg1"/>
              </a:solidFill>
              <a:ea typeface="Calibri"/>
              <a:cs typeface="Segoe UI"/>
            </a:endParaRPr>
          </a:p>
        </p:txBody>
      </p:sp>
    </p:spTree>
    <p:extLst>
      <p:ext uri="{BB962C8B-B14F-4D97-AF65-F5344CB8AC3E}">
        <p14:creationId xmlns:p14="http://schemas.microsoft.com/office/powerpoint/2010/main" val="4223256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84C87698-3CC0-5CF7-A402-521209D22766}"/>
              </a:ext>
            </a:extLst>
          </p:cNvPr>
          <p:cNvSpPr txBox="1"/>
          <p:nvPr/>
        </p:nvSpPr>
        <p:spPr>
          <a:xfrm>
            <a:off x="197674" y="713747"/>
            <a:ext cx="8270163" cy="644857"/>
          </a:xfrm>
          <a:prstGeom prst="rect">
            <a:avLst/>
          </a:prstGeom>
          <a:noFill/>
        </p:spPr>
        <p:txBody>
          <a:bodyPr wrap="square" lIns="108000" tIns="45720" rIns="10800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4900"/>
              </a:lnSpc>
            </a:pPr>
            <a:r>
              <a:rPr lang="en-US" altLang="ko-KR" sz="2400" b="1" dirty="0">
                <a:solidFill>
                  <a:schemeClr val="bg1"/>
                </a:solidFill>
                <a:ea typeface="맑은 고딕"/>
                <a:cs typeface="Arial"/>
              </a:rPr>
              <a:t>Result 3: Perlocutionary Speech Act on Delivering Bad News</a:t>
            </a:r>
            <a:endParaRPr lang="en-US" sz="2400" b="1" dirty="0">
              <a:solidFill>
                <a:schemeClr val="bg1"/>
              </a:solidFill>
              <a:ea typeface="맑은 고딕"/>
              <a:cs typeface="Arial"/>
            </a:endParaRPr>
          </a:p>
        </p:txBody>
      </p:sp>
      <p:sp>
        <p:nvSpPr>
          <p:cNvPr id="10" name="TextBox 9">
            <a:extLst>
              <a:ext uri="{FF2B5EF4-FFF2-40B4-BE49-F238E27FC236}">
                <a16:creationId xmlns:a16="http://schemas.microsoft.com/office/drawing/2014/main" id="{CBE8A34E-335D-5A87-B28C-62FFCD9C03A5}"/>
              </a:ext>
            </a:extLst>
          </p:cNvPr>
          <p:cNvSpPr txBox="1"/>
          <p:nvPr/>
        </p:nvSpPr>
        <p:spPr>
          <a:xfrm>
            <a:off x="238300" y="1714417"/>
            <a:ext cx="9505024" cy="43396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bg1"/>
                </a:solidFill>
                <a:latin typeface="Arial"/>
                <a:cs typeface="Arial"/>
              </a:rPr>
              <a:t>Calming </a:t>
            </a:r>
            <a:endParaRPr lang="en-US" dirty="0">
              <a:solidFill>
                <a:schemeClr val="bg1"/>
              </a:solidFill>
              <a:latin typeface="Arial"/>
              <a:cs typeface="Arial"/>
            </a:endParaRPr>
          </a:p>
          <a:p>
            <a:endParaRPr lang="en-US" b="1" dirty="0">
              <a:solidFill>
                <a:schemeClr val="bg1"/>
              </a:solidFill>
              <a:latin typeface="Arial"/>
              <a:cs typeface="Arial"/>
            </a:endParaRPr>
          </a:p>
          <a:p>
            <a:r>
              <a:rPr lang="en-US" dirty="0">
                <a:solidFill>
                  <a:schemeClr val="bg1"/>
                </a:solidFill>
                <a:latin typeface="Arial"/>
                <a:cs typeface="Arial"/>
              </a:rPr>
              <a:t>Data 1</a:t>
            </a:r>
          </a:p>
          <a:p>
            <a:pPr marL="1889125" indent="-1889125"/>
            <a:r>
              <a:rPr lang="en-US" dirty="0">
                <a:solidFill>
                  <a:schemeClr val="bg1"/>
                </a:solidFill>
                <a:ea typeface="+mn-lt"/>
                <a:cs typeface="+mn-lt"/>
              </a:rPr>
              <a:t>dr. Leela (relative/sister) : Padma, you cannot miss any medical tests or appointments. Twin pregnancies often have complications. It's dangerous for you and the babies. </a:t>
            </a:r>
          </a:p>
          <a:p>
            <a:pPr marL="1889125" indent="-1889125"/>
            <a:r>
              <a:rPr lang="en-US" dirty="0">
                <a:solidFill>
                  <a:schemeClr val="bg1"/>
                </a:solidFill>
                <a:ea typeface="+mn-lt"/>
                <a:cs typeface="+mn-lt"/>
              </a:rPr>
              <a:t>dr. Gabbi (doctor) : </a:t>
            </a:r>
            <a:r>
              <a:rPr lang="en-US" b="1" u="sng" dirty="0">
                <a:solidFill>
                  <a:schemeClr val="bg1"/>
                </a:solidFill>
                <a:ea typeface="+mn-lt"/>
                <a:cs typeface="+mn-lt"/>
              </a:rPr>
              <a:t>Let's take a look. I promise no brains will be harmed. </a:t>
            </a:r>
            <a:r>
              <a:rPr lang="en-US" dirty="0">
                <a:solidFill>
                  <a:schemeClr val="bg1"/>
                </a:solidFill>
                <a:ea typeface="+mn-lt"/>
                <a:cs typeface="+mn-lt"/>
              </a:rPr>
              <a:t>Okay. Here's baby one. ( heart beating steadily ) Good size. ( Chuckles ) Look, he's waving at you. ( chuckling ) And baby two is... ( heart beating slowly ) Right here.  </a:t>
            </a:r>
          </a:p>
          <a:p>
            <a:pPr marL="1889125" indent="-1889125"/>
            <a:r>
              <a:rPr lang="en-US" dirty="0">
                <a:solidFill>
                  <a:schemeClr val="bg1"/>
                </a:solidFill>
                <a:ea typeface="+mn-lt"/>
                <a:cs typeface="+mn-lt"/>
              </a:rPr>
              <a:t>dr. Austin (relative/babies’ father) : One is... much bigger than the other.</a:t>
            </a:r>
            <a:r>
              <a:rPr lang="en-US" b="1" dirty="0">
                <a:solidFill>
                  <a:schemeClr val="bg1"/>
                </a:solidFill>
                <a:ea typeface="+mn-lt"/>
                <a:cs typeface="+mn-lt"/>
              </a:rPr>
              <a:t> </a:t>
            </a:r>
            <a:r>
              <a:rPr lang="en-US" dirty="0">
                <a:solidFill>
                  <a:schemeClr val="bg1"/>
                </a:solidFill>
                <a:ea typeface="+mn-lt"/>
                <a:cs typeface="+mn-lt"/>
              </a:rPr>
              <a:t> </a:t>
            </a:r>
          </a:p>
          <a:p>
            <a:pPr marL="1889125" indent="-1889125"/>
            <a:r>
              <a:rPr lang="en-US" dirty="0">
                <a:solidFill>
                  <a:schemeClr val="bg1"/>
                </a:solidFill>
                <a:ea typeface="+mn-lt"/>
                <a:cs typeface="+mn-lt"/>
              </a:rPr>
              <a:t>Padma (patient)  : I can see that. What? That... that can't be right. </a:t>
            </a:r>
          </a:p>
          <a:p>
            <a:endParaRPr lang="en-US" dirty="0">
              <a:solidFill>
                <a:schemeClr val="bg1"/>
              </a:solidFill>
              <a:ea typeface="+mn-lt"/>
              <a:cs typeface="+mn-lt"/>
            </a:endParaRPr>
          </a:p>
          <a:p>
            <a:r>
              <a:rPr lang="en-US" dirty="0">
                <a:solidFill>
                  <a:schemeClr val="bg1"/>
                </a:solidFill>
                <a:ea typeface="+mn-lt"/>
                <a:cs typeface="+mn-lt"/>
              </a:rPr>
              <a:t>By saying “</a:t>
            </a:r>
            <a:r>
              <a:rPr lang="en-US" b="1" dirty="0">
                <a:solidFill>
                  <a:schemeClr val="bg1"/>
                </a:solidFill>
                <a:ea typeface="+mn-lt"/>
                <a:cs typeface="+mn-lt"/>
              </a:rPr>
              <a:t>Let's take a look. I promise no brains will be harmed.</a:t>
            </a:r>
            <a:r>
              <a:rPr lang="en-US" dirty="0">
                <a:solidFill>
                  <a:schemeClr val="bg1"/>
                </a:solidFill>
                <a:ea typeface="+mn-lt"/>
                <a:cs typeface="+mn-lt"/>
              </a:rPr>
              <a:t>”, the doctor asks patient to calm because the USG procedure will not harm the babies. The utterance makes the patient agreed to do USG.</a:t>
            </a:r>
          </a:p>
          <a:p>
            <a:endParaRPr lang="en-US" sz="2400" dirty="0">
              <a:solidFill>
                <a:schemeClr val="bg1"/>
              </a:solidFill>
              <a:latin typeface="Arial"/>
              <a:ea typeface="Calibri"/>
              <a:cs typeface="Segoe UI"/>
            </a:endParaRPr>
          </a:p>
        </p:txBody>
      </p:sp>
    </p:spTree>
    <p:extLst>
      <p:ext uri="{BB962C8B-B14F-4D97-AF65-F5344CB8AC3E}">
        <p14:creationId xmlns:p14="http://schemas.microsoft.com/office/powerpoint/2010/main" val="4192879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84C87698-3CC0-5CF7-A402-521209D22766}"/>
              </a:ext>
            </a:extLst>
          </p:cNvPr>
          <p:cNvSpPr txBox="1"/>
          <p:nvPr/>
        </p:nvSpPr>
        <p:spPr>
          <a:xfrm>
            <a:off x="197674" y="713747"/>
            <a:ext cx="8270163" cy="644857"/>
          </a:xfrm>
          <a:prstGeom prst="rect">
            <a:avLst/>
          </a:prstGeom>
          <a:noFill/>
        </p:spPr>
        <p:txBody>
          <a:bodyPr wrap="square" lIns="108000" tIns="45720" rIns="10800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4900"/>
              </a:lnSpc>
            </a:pPr>
            <a:r>
              <a:rPr lang="en-US" altLang="ko-KR" sz="2400" b="1" dirty="0">
                <a:solidFill>
                  <a:schemeClr val="bg1"/>
                </a:solidFill>
                <a:ea typeface="맑은 고딕"/>
                <a:cs typeface="Arial"/>
              </a:rPr>
              <a:t>Result 3: Perlocutionary Speech Act on Delivering Bad News</a:t>
            </a:r>
            <a:endParaRPr lang="en-US" sz="2400" b="1" dirty="0">
              <a:solidFill>
                <a:schemeClr val="bg1"/>
              </a:solidFill>
              <a:ea typeface="맑은 고딕"/>
              <a:cs typeface="Arial"/>
            </a:endParaRPr>
          </a:p>
        </p:txBody>
      </p:sp>
      <p:sp>
        <p:nvSpPr>
          <p:cNvPr id="10" name="TextBox 9">
            <a:extLst>
              <a:ext uri="{FF2B5EF4-FFF2-40B4-BE49-F238E27FC236}">
                <a16:creationId xmlns:a16="http://schemas.microsoft.com/office/drawing/2014/main" id="{CBE8A34E-335D-5A87-B28C-62FFCD9C03A5}"/>
              </a:ext>
            </a:extLst>
          </p:cNvPr>
          <p:cNvSpPr txBox="1"/>
          <p:nvPr/>
        </p:nvSpPr>
        <p:spPr>
          <a:xfrm>
            <a:off x="238300" y="1714417"/>
            <a:ext cx="9505024" cy="49552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bg1"/>
                </a:solidFill>
                <a:latin typeface="Arial"/>
                <a:cs typeface="Arial"/>
              </a:rPr>
              <a:t>Explaining </a:t>
            </a:r>
            <a:endParaRPr lang="en-US" dirty="0">
              <a:solidFill>
                <a:schemeClr val="bg1"/>
              </a:solidFill>
              <a:latin typeface="Arial"/>
              <a:cs typeface="Arial"/>
            </a:endParaRPr>
          </a:p>
          <a:p>
            <a:endParaRPr lang="en-US" b="1" dirty="0">
              <a:solidFill>
                <a:schemeClr val="bg1"/>
              </a:solidFill>
              <a:latin typeface="Arial"/>
              <a:cs typeface="Arial"/>
            </a:endParaRPr>
          </a:p>
          <a:p>
            <a:r>
              <a:rPr lang="en-US" dirty="0">
                <a:solidFill>
                  <a:schemeClr val="bg1"/>
                </a:solidFill>
                <a:latin typeface="Arial"/>
                <a:cs typeface="Arial"/>
              </a:rPr>
              <a:t>Data 6</a:t>
            </a:r>
          </a:p>
          <a:p>
            <a:pPr marL="1889125" indent="-1889125"/>
            <a:r>
              <a:rPr lang="en-US" dirty="0">
                <a:solidFill>
                  <a:schemeClr val="bg1"/>
                </a:solidFill>
                <a:ea typeface="+mn-lt"/>
                <a:cs typeface="+mn-lt"/>
              </a:rPr>
              <a:t>dr. Leela  : Unfortunately, the cancer has spread too much for us to remove it surgically. </a:t>
            </a:r>
          </a:p>
          <a:p>
            <a:pPr marL="1889125" indent="-1889125"/>
            <a:r>
              <a:rPr lang="en-US" dirty="0">
                <a:solidFill>
                  <a:schemeClr val="bg1"/>
                </a:solidFill>
                <a:ea typeface="+mn-lt"/>
                <a:cs typeface="+mn-lt"/>
              </a:rPr>
              <a:t>Patient : And what does that mean?  </a:t>
            </a:r>
          </a:p>
          <a:p>
            <a:pPr marL="914400" indent="-914400"/>
            <a:r>
              <a:rPr lang="en-US" dirty="0">
                <a:solidFill>
                  <a:schemeClr val="bg1"/>
                </a:solidFill>
                <a:ea typeface="+mn-lt"/>
                <a:cs typeface="+mn-lt"/>
              </a:rPr>
              <a:t>dr. Leela : </a:t>
            </a:r>
            <a:r>
              <a:rPr lang="en-US" b="1" u="sng" dirty="0">
                <a:solidFill>
                  <a:schemeClr val="bg1"/>
                </a:solidFill>
                <a:ea typeface="+mn-lt"/>
                <a:cs typeface="+mn-lt"/>
              </a:rPr>
              <a:t>An oncologist will be here shortly to discuss a number of regimens that may be of some benefit, but... as much as we hoped this was something we could fix... it's likely Enrique's time may be short.</a:t>
            </a:r>
            <a:r>
              <a:rPr lang="en-US" u="sng" dirty="0">
                <a:solidFill>
                  <a:schemeClr val="bg1"/>
                </a:solidFill>
                <a:ea typeface="+mn-lt"/>
                <a:cs typeface="+mn-lt"/>
              </a:rPr>
              <a:t> </a:t>
            </a:r>
            <a:r>
              <a:rPr lang="en-US" b="1" u="sng" dirty="0">
                <a:solidFill>
                  <a:schemeClr val="bg1"/>
                </a:solidFill>
                <a:ea typeface="+mn-lt"/>
                <a:cs typeface="+mn-lt"/>
              </a:rPr>
              <a:t> </a:t>
            </a:r>
            <a:r>
              <a:rPr lang="en-US" u="sng" dirty="0">
                <a:solidFill>
                  <a:schemeClr val="bg1"/>
                </a:solidFill>
                <a:ea typeface="+mn-lt"/>
                <a:cs typeface="+mn-lt"/>
              </a:rPr>
              <a:t> </a:t>
            </a:r>
          </a:p>
          <a:p>
            <a:pPr marL="1889125" indent="-1889125"/>
            <a:r>
              <a:rPr lang="en-US" dirty="0">
                <a:solidFill>
                  <a:schemeClr val="bg1"/>
                </a:solidFill>
                <a:ea typeface="+mn-lt"/>
                <a:cs typeface="+mn-lt"/>
              </a:rPr>
              <a:t>Patient’s daughter  : ( sobs ) No.</a:t>
            </a:r>
          </a:p>
          <a:p>
            <a:pPr marL="1889125" indent="-1889125"/>
            <a:r>
              <a:rPr lang="en-US" dirty="0">
                <a:solidFill>
                  <a:schemeClr val="bg1"/>
                </a:solidFill>
                <a:ea typeface="+mn-lt"/>
                <a:cs typeface="+mn-lt"/>
              </a:rPr>
              <a:t>dr. Leela : I'll give you two some time to talk. ( both crying ) </a:t>
            </a:r>
          </a:p>
          <a:p>
            <a:pPr marL="1889125" indent="-1889125"/>
            <a:endParaRPr lang="en-US" dirty="0">
              <a:solidFill>
                <a:schemeClr val="bg1"/>
              </a:solidFill>
              <a:ea typeface="+mn-lt"/>
              <a:cs typeface="+mn-lt"/>
            </a:endParaRPr>
          </a:p>
          <a:p>
            <a:r>
              <a:rPr lang="en-US" dirty="0">
                <a:solidFill>
                  <a:schemeClr val="bg1"/>
                </a:solidFill>
                <a:ea typeface="+mn-lt"/>
                <a:cs typeface="+mn-lt"/>
              </a:rPr>
              <a:t>By saying “</a:t>
            </a:r>
            <a:r>
              <a:rPr lang="en-US" b="1" dirty="0">
                <a:solidFill>
                  <a:schemeClr val="bg1"/>
                </a:solidFill>
                <a:ea typeface="+mn-lt"/>
                <a:cs typeface="+mn-lt"/>
              </a:rPr>
              <a:t>An oncologist will be here shortly to discuss a number of regimens that may be of some benefit, but... as much as we hoped this was something we could fix... it's likely Enrique's time may be short.</a:t>
            </a:r>
            <a:r>
              <a:rPr lang="en-US" dirty="0">
                <a:solidFill>
                  <a:schemeClr val="bg1"/>
                </a:solidFill>
                <a:ea typeface="+mn-lt"/>
                <a:cs typeface="+mn-lt"/>
              </a:rPr>
              <a:t>”, the doctor explains the current condition of the patient. The patient and his daughter realize that it probably bad situation for the patient. So, they cry to express their sadness.</a:t>
            </a:r>
          </a:p>
          <a:p>
            <a:endParaRPr lang="en-US" sz="2800" b="1" dirty="0">
              <a:solidFill>
                <a:schemeClr val="bg1"/>
              </a:solidFill>
              <a:latin typeface="Arial"/>
              <a:ea typeface="Calibri"/>
              <a:cs typeface="Arial"/>
            </a:endParaRPr>
          </a:p>
        </p:txBody>
      </p:sp>
    </p:spTree>
    <p:extLst>
      <p:ext uri="{BB962C8B-B14F-4D97-AF65-F5344CB8AC3E}">
        <p14:creationId xmlns:p14="http://schemas.microsoft.com/office/powerpoint/2010/main" val="1403360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84C87698-3CC0-5CF7-A402-521209D22766}"/>
              </a:ext>
            </a:extLst>
          </p:cNvPr>
          <p:cNvSpPr txBox="1"/>
          <p:nvPr/>
        </p:nvSpPr>
        <p:spPr>
          <a:xfrm>
            <a:off x="197674" y="713747"/>
            <a:ext cx="8270163" cy="644857"/>
          </a:xfrm>
          <a:prstGeom prst="rect">
            <a:avLst/>
          </a:prstGeom>
          <a:noFill/>
        </p:spPr>
        <p:txBody>
          <a:bodyPr wrap="square" lIns="108000" tIns="45720" rIns="10800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4900"/>
              </a:lnSpc>
            </a:pPr>
            <a:r>
              <a:rPr lang="en-US" altLang="ko-KR" sz="2400" b="1" dirty="0">
                <a:solidFill>
                  <a:schemeClr val="bg1"/>
                </a:solidFill>
                <a:ea typeface="맑은 고딕"/>
                <a:cs typeface="Arial"/>
              </a:rPr>
              <a:t>Result 3: Perlocutionary Speech Act on Delivering Bad News</a:t>
            </a:r>
            <a:endParaRPr lang="en-US" sz="2400" b="1" dirty="0">
              <a:solidFill>
                <a:schemeClr val="bg1"/>
              </a:solidFill>
              <a:ea typeface="맑은 고딕"/>
              <a:cs typeface="Arial"/>
            </a:endParaRPr>
          </a:p>
        </p:txBody>
      </p:sp>
      <p:sp>
        <p:nvSpPr>
          <p:cNvPr id="10" name="TextBox 9">
            <a:extLst>
              <a:ext uri="{FF2B5EF4-FFF2-40B4-BE49-F238E27FC236}">
                <a16:creationId xmlns:a16="http://schemas.microsoft.com/office/drawing/2014/main" id="{CBE8A34E-335D-5A87-B28C-62FFCD9C03A5}"/>
              </a:ext>
            </a:extLst>
          </p:cNvPr>
          <p:cNvSpPr txBox="1"/>
          <p:nvPr/>
        </p:nvSpPr>
        <p:spPr>
          <a:xfrm>
            <a:off x="238300" y="1714417"/>
            <a:ext cx="9505024"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solidFill>
                  <a:schemeClr val="bg1"/>
                </a:solidFill>
                <a:latin typeface="Arial"/>
                <a:cs typeface="Arial"/>
              </a:rPr>
              <a:t>Convincing</a:t>
            </a:r>
            <a:endParaRPr lang="en-US" sz="1600" dirty="0">
              <a:solidFill>
                <a:schemeClr val="bg1"/>
              </a:solidFill>
              <a:latin typeface="Arial"/>
              <a:cs typeface="Arial"/>
            </a:endParaRPr>
          </a:p>
          <a:p>
            <a:endParaRPr lang="en-US" sz="1600" dirty="0">
              <a:solidFill>
                <a:schemeClr val="bg1"/>
              </a:solidFill>
              <a:latin typeface="Arial"/>
              <a:cs typeface="Arial"/>
            </a:endParaRPr>
          </a:p>
          <a:p>
            <a:r>
              <a:rPr lang="en-US" sz="1600" dirty="0">
                <a:solidFill>
                  <a:schemeClr val="bg1"/>
                </a:solidFill>
                <a:latin typeface="Arial"/>
                <a:cs typeface="Arial"/>
              </a:rPr>
              <a:t>Data 5</a:t>
            </a:r>
          </a:p>
          <a:p>
            <a:pPr marL="1889125" indent="-1889125"/>
            <a:r>
              <a:rPr lang="en-US" sz="1600" dirty="0">
                <a:solidFill>
                  <a:schemeClr val="bg1"/>
                </a:solidFill>
                <a:ea typeface="+mn-lt"/>
                <a:cs typeface="+mn-lt"/>
              </a:rPr>
              <a:t>dr. Pravesh : However, I would... </a:t>
            </a:r>
          </a:p>
          <a:p>
            <a:pPr marL="742950" indent="-742950"/>
            <a:r>
              <a:rPr lang="en-US" sz="1600">
                <a:solidFill>
                  <a:schemeClr val="bg1"/>
                </a:solidFill>
                <a:ea typeface="+mn-lt"/>
                <a:cs typeface="+mn-lt"/>
              </a:rPr>
              <a:t>dr. Voss : </a:t>
            </a:r>
            <a:r>
              <a:rPr lang="en-US" sz="1600" u="sng">
                <a:solidFill>
                  <a:schemeClr val="bg1"/>
                </a:solidFill>
                <a:ea typeface="+mn-lt"/>
                <a:cs typeface="+mn-lt"/>
              </a:rPr>
              <a:t>And our chief surgeon here at Chastain is a top-notch neurosurgeon. Dr. Sutton and I will be operating together, so it's an ideal team going into this.</a:t>
            </a:r>
          </a:p>
          <a:p>
            <a:pPr marL="742950" indent="-742950"/>
            <a:r>
              <a:rPr lang="en-US" sz="1600" dirty="0">
                <a:solidFill>
                  <a:schemeClr val="bg1"/>
                </a:solidFill>
                <a:ea typeface="+mn-lt"/>
                <a:cs typeface="+mn-lt"/>
              </a:rPr>
              <a:t>dr. Pravesh  : But it has to be said that there is no guarantee that you would regain the mobility you had before. And we don't know that you'd be able to continue with the trial.  </a:t>
            </a:r>
          </a:p>
          <a:p>
            <a:pPr marL="1889125" indent="-1889125"/>
            <a:r>
              <a:rPr lang="en-US" sz="1600" dirty="0">
                <a:solidFill>
                  <a:schemeClr val="bg1"/>
                </a:solidFill>
                <a:ea typeface="+mn-lt"/>
                <a:cs typeface="+mn-lt"/>
              </a:rPr>
              <a:t>Patient  : But if we don't do this surgery, I'm not getting out of this chair again, right?</a:t>
            </a:r>
          </a:p>
          <a:p>
            <a:pPr marL="1889125" indent="-1889125"/>
            <a:r>
              <a:rPr lang="en-US" sz="1600" dirty="0">
                <a:solidFill>
                  <a:schemeClr val="bg1"/>
                </a:solidFill>
                <a:ea typeface="+mn-lt"/>
                <a:cs typeface="+mn-lt"/>
              </a:rPr>
              <a:t>dr. Voss : Nothing is certain. </a:t>
            </a:r>
          </a:p>
          <a:p>
            <a:pPr marL="1889125" indent="-1889125"/>
            <a:r>
              <a:rPr lang="en-US" sz="1600" dirty="0">
                <a:solidFill>
                  <a:schemeClr val="bg1"/>
                </a:solidFill>
                <a:ea typeface="+mn-lt"/>
                <a:cs typeface="+mn-lt"/>
              </a:rPr>
              <a:t>dr. Pravesh : But with the progression of your MS, yes, that is a likely scenario. </a:t>
            </a:r>
          </a:p>
          <a:p>
            <a:pPr marL="1889125" indent="-1889125"/>
            <a:r>
              <a:rPr lang="en-US" sz="1600" dirty="0">
                <a:solidFill>
                  <a:schemeClr val="bg1"/>
                </a:solidFill>
                <a:ea typeface="+mn-lt"/>
                <a:cs typeface="+mn-lt"/>
              </a:rPr>
              <a:t>Patient’s son : Can we... take some time to think?</a:t>
            </a:r>
          </a:p>
          <a:p>
            <a:pPr marL="1889125" indent="-1889125"/>
            <a:r>
              <a:rPr lang="en-US" sz="1600" dirty="0">
                <a:solidFill>
                  <a:schemeClr val="bg1"/>
                </a:solidFill>
                <a:ea typeface="+mn-lt"/>
                <a:cs typeface="+mn-lt"/>
              </a:rPr>
              <a:t>dr. Pravesh : Of course.</a:t>
            </a:r>
          </a:p>
          <a:p>
            <a:pPr marL="1889125" indent="-1889125"/>
            <a:r>
              <a:rPr lang="en-US" sz="1600" dirty="0">
                <a:solidFill>
                  <a:schemeClr val="bg1"/>
                </a:solidFill>
                <a:ea typeface="+mn-lt"/>
                <a:cs typeface="+mn-lt"/>
              </a:rPr>
              <a:t>Patient : I-I don't need time. I want to do it.</a:t>
            </a:r>
          </a:p>
          <a:p>
            <a:endParaRPr lang="en-US" sz="1600" dirty="0">
              <a:solidFill>
                <a:schemeClr val="bg1"/>
              </a:solidFill>
              <a:ea typeface="+mn-lt"/>
              <a:cs typeface="+mn-lt"/>
            </a:endParaRPr>
          </a:p>
          <a:p>
            <a:r>
              <a:rPr lang="en-US" sz="1600" dirty="0">
                <a:solidFill>
                  <a:schemeClr val="bg1"/>
                </a:solidFill>
                <a:ea typeface="+mn-lt"/>
                <a:cs typeface="+mn-lt"/>
              </a:rPr>
              <a:t>By saying “</a:t>
            </a:r>
            <a:r>
              <a:rPr lang="en-US" sz="1600" b="1" dirty="0">
                <a:solidFill>
                  <a:schemeClr val="bg1"/>
                </a:solidFill>
                <a:ea typeface="+mn-lt"/>
                <a:cs typeface="+mn-lt"/>
              </a:rPr>
              <a:t>And our chief surgeon here at Chastain is a top-notch neurosurgeon. Dr. Sutton and I will be operating together, so it's an ideal team going into this.</a:t>
            </a:r>
            <a:r>
              <a:rPr lang="en-US" sz="1600" dirty="0">
                <a:solidFill>
                  <a:schemeClr val="bg1"/>
                </a:solidFill>
                <a:ea typeface="+mn-lt"/>
                <a:cs typeface="+mn-lt"/>
              </a:rPr>
              <a:t>”, the doctor convince patient to follow surgical procedure because it will be done by professionals. The utterance makes the patient agreed to do surgery.</a:t>
            </a:r>
          </a:p>
          <a:p>
            <a:endParaRPr lang="en-US" sz="2400" b="1" dirty="0">
              <a:solidFill>
                <a:schemeClr val="bg1"/>
              </a:solidFill>
              <a:latin typeface="Arial"/>
              <a:ea typeface="Calibri"/>
              <a:cs typeface="Arial"/>
            </a:endParaRPr>
          </a:p>
        </p:txBody>
      </p:sp>
    </p:spTree>
    <p:extLst>
      <p:ext uri="{BB962C8B-B14F-4D97-AF65-F5344CB8AC3E}">
        <p14:creationId xmlns:p14="http://schemas.microsoft.com/office/powerpoint/2010/main" val="1366031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76</Words>
  <Application>Microsoft Office PowerPoint</Application>
  <PresentationFormat>Widescreen</PresentationFormat>
  <Paragraphs>21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PERLOCUTIONARY ACTS OF BREAKING BAD NEWS IN A MEDICAL COMMUNICATION SETTING</vt:lpstr>
      <vt:lpstr>INTRODUCTION</vt:lpstr>
      <vt:lpstr>LITERATURE REVIEW</vt:lpstr>
      <vt:lpstr>METHOD</vt:lpstr>
      <vt:lpstr>FINDING AND DISCUSSION</vt:lpstr>
      <vt:lpstr>PowerPoint Presentation</vt:lpstr>
      <vt:lpstr>PowerPoint Presentation</vt:lpstr>
      <vt:lpstr>PowerPoint Presentation</vt:lpstr>
      <vt:lpstr>PowerPoint Presentation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ismail - [2010]</cp:lastModifiedBy>
  <cp:revision>155</cp:revision>
  <dcterms:created xsi:type="dcterms:W3CDTF">2023-04-14T06:04:15Z</dcterms:created>
  <dcterms:modified xsi:type="dcterms:W3CDTF">2023-07-27T14:02:09Z</dcterms:modified>
</cp:coreProperties>
</file>