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embeddedFontLst>
    <p:embeddedFont>
      <p:font typeface="Robo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2" roundtripDataSignature="AMtx7mj20Hy6YQOuxgjAxjRAbsU6UCXSa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A82D31D-29FA-4AEE-9099-B87FF1E08B02}">
  <a:tblStyle styleId="{6A82D31D-29FA-4AEE-9099-B87FF1E08B0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11" Type="http://schemas.openxmlformats.org/officeDocument/2006/relationships/slide" Target="slides/slide6.xml"/><Relationship Id="rId22" Type="http://customschemas.google.com/relationships/presentationmetadata" Target="metadata"/><Relationship Id="rId10" Type="http://schemas.openxmlformats.org/officeDocument/2006/relationships/slide" Target="slides/slide5.xml"/><Relationship Id="rId21" Type="http://schemas.openxmlformats.org/officeDocument/2006/relationships/font" Target="fonts/Robo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bold.fntdata"/><Relationship Id="rId6" Type="http://schemas.openxmlformats.org/officeDocument/2006/relationships/slide" Target="slides/slide1.xml"/><Relationship Id="rId18" Type="http://schemas.openxmlformats.org/officeDocument/2006/relationships/font" Target="fonts/Robo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5b6d204f24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g25b6d204f24_1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5bad20d6b6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g25bad20d6b6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5b6d204f24_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g25b6d204f24_1_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237c852fbe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g237c852fbec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8"/>
          <p:cNvSpPr/>
          <p:nvPr>
            <p:ph idx="2" type="pic"/>
          </p:nvPr>
        </p:nvSpPr>
        <p:spPr>
          <a:xfrm>
            <a:off x="5183188" y="987425"/>
            <a:ext cx="6172200" cy="4873625"/>
          </a:xfrm>
          <a:prstGeom prst="rect">
            <a:avLst/>
          </a:prstGeom>
          <a:noFill/>
          <a:ln>
            <a:noFill/>
          </a:ln>
        </p:spPr>
      </p:sp>
      <p:sp>
        <p:nvSpPr>
          <p:cNvPr id="64" name="Google Shape;64;p1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
          <p:cNvSpPr txBox="1"/>
          <p:nvPr>
            <p:ph type="ctrTitle"/>
          </p:nvPr>
        </p:nvSpPr>
        <p:spPr>
          <a:xfrm>
            <a:off x="189807" y="895405"/>
            <a:ext cx="11812385" cy="879475"/>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lt1"/>
              </a:buClr>
              <a:buSzPts val="2800"/>
              <a:buFont typeface="Calibri"/>
              <a:buNone/>
            </a:pPr>
            <a:r>
              <a:rPr b="1" lang="en-US" sz="2800">
                <a:solidFill>
                  <a:schemeClr val="lt1"/>
                </a:solidFill>
              </a:rPr>
              <a:t>Analysis of Illocutionary Speech Acts in Yoon Suk Yeol’s Victory Speech</a:t>
            </a:r>
            <a:endParaRPr b="1" sz="2800">
              <a:solidFill>
                <a:schemeClr val="lt1"/>
              </a:solidFill>
              <a:latin typeface="Calibri"/>
              <a:ea typeface="Calibri"/>
              <a:cs typeface="Calibri"/>
              <a:sym typeface="Calibri"/>
            </a:endParaRPr>
          </a:p>
        </p:txBody>
      </p:sp>
      <p:sp>
        <p:nvSpPr>
          <p:cNvPr id="85" name="Google Shape;85;p1"/>
          <p:cNvSpPr txBox="1"/>
          <p:nvPr>
            <p:ph idx="1" type="subTitle"/>
          </p:nvPr>
        </p:nvSpPr>
        <p:spPr>
          <a:xfrm>
            <a:off x="551410" y="1966694"/>
            <a:ext cx="11089177" cy="940248"/>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Clr>
                <a:schemeClr val="lt1"/>
              </a:buClr>
              <a:buSzPts val="1600"/>
              <a:buNone/>
            </a:pPr>
            <a:r>
              <a:rPr b="1" lang="en-US" sz="1600">
                <a:solidFill>
                  <a:schemeClr val="lt1"/>
                </a:solidFill>
              </a:rPr>
              <a:t>Jayanti Megasari</a:t>
            </a:r>
            <a:r>
              <a:rPr b="1" lang="en-US" sz="1600">
                <a:solidFill>
                  <a:schemeClr val="lt1"/>
                </a:solidFill>
              </a:rPr>
              <a:t>, Dinda Trisiana, Driyanggi Driamatoga G</a:t>
            </a:r>
            <a:endParaRPr/>
          </a:p>
          <a:p>
            <a:pPr indent="0" lvl="0" marL="0" rtl="0" algn="ctr">
              <a:lnSpc>
                <a:spcPct val="100000"/>
              </a:lnSpc>
              <a:spcBef>
                <a:spcPts val="1000"/>
              </a:spcBef>
              <a:spcAft>
                <a:spcPts val="0"/>
              </a:spcAft>
              <a:buClr>
                <a:schemeClr val="lt1"/>
              </a:buClr>
              <a:buSzPts val="1600"/>
              <a:buNone/>
            </a:pPr>
            <a:r>
              <a:rPr b="1" lang="en-US" sz="1600">
                <a:solidFill>
                  <a:schemeClr val="lt1"/>
                </a:solidFill>
              </a:rPr>
              <a:t>Universitas Pendidikan Indonesia</a:t>
            </a:r>
            <a:endParaRPr b="1" sz="1600">
              <a:solidFill>
                <a:schemeClr val="lt1"/>
              </a:solidFill>
            </a:endParaRPr>
          </a:p>
        </p:txBody>
      </p:sp>
      <p:sp>
        <p:nvSpPr>
          <p:cNvPr id="86" name="Google Shape;86;p1"/>
          <p:cNvSpPr txBox="1"/>
          <p:nvPr/>
        </p:nvSpPr>
        <p:spPr>
          <a:xfrm>
            <a:off x="1590501" y="1649569"/>
            <a:ext cx="9144000" cy="317125"/>
          </a:xfrm>
          <a:prstGeom prst="rect">
            <a:avLst/>
          </a:prstGeom>
          <a:noFill/>
          <a:ln>
            <a:noFill/>
          </a:ln>
        </p:spPr>
        <p:txBody>
          <a:bodyPr anchorCtr="0" anchor="b"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1600"/>
              <a:buFont typeface="Calibri"/>
              <a:buNone/>
            </a:pPr>
            <a:r>
              <a:rPr b="0" i="0" lang="en-US" sz="1600" u="none" cap="none" strike="noStrike">
                <a:solidFill>
                  <a:schemeClr val="lt1"/>
                </a:solidFill>
                <a:latin typeface="Calibri"/>
                <a:ea typeface="Calibri"/>
                <a:cs typeface="Calibri"/>
                <a:sym typeface="Calibri"/>
              </a:rPr>
              <a:t>No. Abstract: ABS-ICOLLITE-</a:t>
            </a:r>
            <a:r>
              <a:rPr lang="en-US" sz="1600">
                <a:solidFill>
                  <a:schemeClr val="lt1"/>
                </a:solidFill>
                <a:latin typeface="Calibri"/>
                <a:ea typeface="Calibri"/>
                <a:cs typeface="Calibri"/>
                <a:sym typeface="Calibri"/>
              </a:rPr>
              <a:t>23173</a:t>
            </a:r>
            <a:endParaRPr b="0" i="0" sz="1600" u="none" cap="none" strike="noStrik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6"/>
          <p:cNvSpPr txBox="1"/>
          <p:nvPr>
            <p:ph type="title"/>
          </p:nvPr>
        </p:nvSpPr>
        <p:spPr>
          <a:xfrm>
            <a:off x="579582" y="803564"/>
            <a:ext cx="10515600" cy="5730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Calibri"/>
              <a:buNone/>
            </a:pPr>
            <a:r>
              <a:rPr b="1" lang="en-US">
                <a:solidFill>
                  <a:schemeClr val="lt1"/>
                </a:solidFill>
                <a:latin typeface="Calibri"/>
                <a:ea typeface="Calibri"/>
                <a:cs typeface="Calibri"/>
                <a:sym typeface="Calibri"/>
              </a:rPr>
              <a:t>CONCLUSION</a:t>
            </a:r>
            <a:endParaRPr b="1">
              <a:solidFill>
                <a:schemeClr val="lt1"/>
              </a:solidFill>
              <a:latin typeface="Calibri"/>
              <a:ea typeface="Calibri"/>
              <a:cs typeface="Calibri"/>
              <a:sym typeface="Calibri"/>
            </a:endParaRPr>
          </a:p>
        </p:txBody>
      </p:sp>
      <p:sp>
        <p:nvSpPr>
          <p:cNvPr id="155" name="Google Shape;155;p6"/>
          <p:cNvSpPr txBox="1"/>
          <p:nvPr>
            <p:ph idx="1" type="body"/>
          </p:nvPr>
        </p:nvSpPr>
        <p:spPr>
          <a:xfrm>
            <a:off x="579575" y="1681000"/>
            <a:ext cx="10515600" cy="4047900"/>
          </a:xfrm>
          <a:prstGeom prst="rect">
            <a:avLst/>
          </a:prstGeom>
          <a:noFill/>
          <a:ln>
            <a:noFill/>
          </a:ln>
        </p:spPr>
        <p:txBody>
          <a:bodyPr anchorCtr="0" anchor="t" bIns="45700" lIns="91425" spcFirstLastPara="1" rIns="91425" wrap="square" tIns="45700">
            <a:noAutofit/>
          </a:bodyPr>
          <a:lstStyle/>
          <a:p>
            <a:pPr indent="0" lvl="0" marL="0" rtl="0" algn="l">
              <a:lnSpc>
                <a:spcPct val="70000"/>
              </a:lnSpc>
              <a:spcBef>
                <a:spcPts val="0"/>
              </a:spcBef>
              <a:spcAft>
                <a:spcPts val="0"/>
              </a:spcAft>
              <a:buClr>
                <a:schemeClr val="dk1"/>
              </a:buClr>
              <a:buSzPts val="1100"/>
              <a:buFont typeface="Arial"/>
              <a:buNone/>
            </a:pPr>
            <a:r>
              <a:rPr lang="en-US" sz="2700">
                <a:solidFill>
                  <a:schemeClr val="lt1"/>
                </a:solidFill>
              </a:rPr>
              <a:t>Yoon Suk Yeol's victory speech resonates with expressive illocutionary speech acts, which play a significant role in conveying his emotions, gratitude, and aspirations. The prevalence of these expressive acts showcases his sincerity and heartfelt appreciation towards his supporters, party members, and even his opponents. By expressing gratitude and admiration, Yoon Suk Yeol exemplifies a spirit of unity and sportsmanship, emphasizing the importance of collaboration for the betterment of the nation.</a:t>
            </a:r>
            <a:endParaRPr sz="2700">
              <a:solidFill>
                <a:schemeClr val="lt1"/>
              </a:solidFill>
            </a:endParaRPr>
          </a:p>
          <a:p>
            <a:pPr indent="0" lvl="0" marL="0" rtl="0" algn="l">
              <a:lnSpc>
                <a:spcPct val="70000"/>
              </a:lnSpc>
              <a:spcBef>
                <a:spcPts val="0"/>
              </a:spcBef>
              <a:spcAft>
                <a:spcPts val="0"/>
              </a:spcAft>
              <a:buClr>
                <a:schemeClr val="dk1"/>
              </a:buClr>
              <a:buSzPts val="1100"/>
              <a:buFont typeface="Arial"/>
              <a:buNone/>
            </a:pPr>
            <a:r>
              <a:rPr lang="en-US" sz="2700">
                <a:solidFill>
                  <a:schemeClr val="lt1"/>
                </a:solidFill>
              </a:rPr>
              <a:t>Moreover, his victory speech serves as a platform to articulate his vision for the future of South Korea. He communicates his dedication to serving the people and leading the nation towards progress and prosperity. His words reflect a strong commitment to fulfilling the aspirations and hopes of the citizens, underscoring his role as a unifying figure and a leader with a transformative vision.</a:t>
            </a:r>
            <a:endParaRPr sz="2700">
              <a:solidFill>
                <a:schemeClr val="lt1"/>
              </a:solidFill>
            </a:endParaRPr>
          </a:p>
          <a:p>
            <a:pPr indent="0" lvl="0" marL="0" rtl="0" algn="l">
              <a:lnSpc>
                <a:spcPct val="70000"/>
              </a:lnSpc>
              <a:spcBef>
                <a:spcPts val="0"/>
              </a:spcBef>
              <a:spcAft>
                <a:spcPts val="0"/>
              </a:spcAft>
              <a:buNone/>
            </a:pPr>
            <a:r>
              <a:t/>
            </a:r>
            <a:endParaRPr sz="2700">
              <a:solidFill>
                <a:schemeClr val="lt1"/>
              </a:solidFill>
            </a:endParaRPr>
          </a:p>
          <a:p>
            <a:pPr indent="0" lvl="0" marL="0" rtl="0" algn="l">
              <a:lnSpc>
                <a:spcPct val="70000"/>
              </a:lnSpc>
              <a:spcBef>
                <a:spcPts val="0"/>
              </a:spcBef>
              <a:spcAft>
                <a:spcPts val="0"/>
              </a:spcAft>
              <a:buNone/>
            </a:pPr>
            <a:r>
              <a:t/>
            </a:r>
            <a:endParaRPr sz="2700">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7"/>
          <p:cNvSpPr txBox="1"/>
          <p:nvPr>
            <p:ph type="title"/>
          </p:nvPr>
        </p:nvSpPr>
        <p:spPr>
          <a:xfrm>
            <a:off x="579582" y="803564"/>
            <a:ext cx="10515600" cy="573088"/>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Calibri"/>
              <a:buNone/>
            </a:pPr>
            <a:r>
              <a:rPr b="1" lang="en-US">
                <a:solidFill>
                  <a:schemeClr val="lt1"/>
                </a:solidFill>
                <a:latin typeface="Calibri"/>
                <a:ea typeface="Calibri"/>
                <a:cs typeface="Calibri"/>
                <a:sym typeface="Calibri"/>
              </a:rPr>
              <a:t>REFERENCES</a:t>
            </a:r>
            <a:endParaRPr b="1">
              <a:solidFill>
                <a:schemeClr val="lt1"/>
              </a:solidFill>
              <a:latin typeface="Calibri"/>
              <a:ea typeface="Calibri"/>
              <a:cs typeface="Calibri"/>
              <a:sym typeface="Calibri"/>
            </a:endParaRPr>
          </a:p>
        </p:txBody>
      </p:sp>
      <p:sp>
        <p:nvSpPr>
          <p:cNvPr id="161" name="Google Shape;161;p7"/>
          <p:cNvSpPr txBox="1"/>
          <p:nvPr>
            <p:ph idx="1" type="body"/>
          </p:nvPr>
        </p:nvSpPr>
        <p:spPr>
          <a:xfrm>
            <a:off x="579582" y="1534302"/>
            <a:ext cx="10515600" cy="4351200"/>
          </a:xfrm>
          <a:prstGeom prst="rect">
            <a:avLst/>
          </a:prstGeom>
          <a:noFill/>
          <a:ln>
            <a:noFill/>
          </a:ln>
        </p:spPr>
        <p:txBody>
          <a:bodyPr anchorCtr="0" anchor="t" bIns="45700" lIns="91425" spcFirstLastPara="1" rIns="91425" wrap="square" tIns="45700">
            <a:normAutofit fontScale="25000" lnSpcReduction="20000"/>
          </a:bodyPr>
          <a:lstStyle/>
          <a:p>
            <a:pPr indent="0" lvl="0" marL="0" rtl="0" algn="just">
              <a:lnSpc>
                <a:spcPct val="150000"/>
              </a:lnSpc>
              <a:spcBef>
                <a:spcPts val="0"/>
              </a:spcBef>
              <a:spcAft>
                <a:spcPts val="0"/>
              </a:spcAft>
              <a:buClr>
                <a:schemeClr val="dk1"/>
              </a:buClr>
              <a:buSzPct val="29191"/>
              <a:buNone/>
            </a:pPr>
            <a:r>
              <a:rPr lang="en-US" sz="3768">
                <a:solidFill>
                  <a:schemeClr val="lt1"/>
                </a:solidFill>
                <a:latin typeface="Arial"/>
                <a:ea typeface="Arial"/>
                <a:cs typeface="Arial"/>
                <a:sym typeface="Arial"/>
              </a:rPr>
              <a:t>Fathiya, N., Revita, I., &amp; Aslinda, A. (2022). Tindak Tutur dalam Pidato Bangtan Sonyeondan di United Nations General Assembly. </a:t>
            </a:r>
            <a:r>
              <a:rPr i="1" lang="en-US" sz="3768">
                <a:solidFill>
                  <a:schemeClr val="lt1"/>
                </a:solidFill>
                <a:latin typeface="Arial"/>
                <a:ea typeface="Arial"/>
                <a:cs typeface="Arial"/>
                <a:sym typeface="Arial"/>
              </a:rPr>
              <a:t>Silampari Bisa: Jurnal Penelitian Pendidikan Bahasa Indonesia, Daerah, dan Asing</a:t>
            </a:r>
            <a:r>
              <a:rPr lang="en-US" sz="3768">
                <a:solidFill>
                  <a:schemeClr val="lt1"/>
                </a:solidFill>
                <a:latin typeface="Arial"/>
                <a:ea typeface="Arial"/>
                <a:cs typeface="Arial"/>
                <a:sym typeface="Arial"/>
              </a:rPr>
              <a:t>, </a:t>
            </a:r>
            <a:r>
              <a:rPr i="1" lang="en-US" sz="3768">
                <a:solidFill>
                  <a:schemeClr val="lt1"/>
                </a:solidFill>
                <a:latin typeface="Arial"/>
                <a:ea typeface="Arial"/>
                <a:cs typeface="Arial"/>
                <a:sym typeface="Arial"/>
              </a:rPr>
              <a:t>5</a:t>
            </a:r>
            <a:r>
              <a:rPr lang="en-US" sz="3768">
                <a:solidFill>
                  <a:schemeClr val="lt1"/>
                </a:solidFill>
                <a:latin typeface="Arial"/>
                <a:ea typeface="Arial"/>
                <a:cs typeface="Arial"/>
                <a:sym typeface="Arial"/>
              </a:rPr>
              <a:t>(2), 322-337.</a:t>
            </a:r>
            <a:endParaRPr sz="3768">
              <a:solidFill>
                <a:schemeClr val="lt1"/>
              </a:solidFill>
              <a:latin typeface="Arial"/>
              <a:ea typeface="Arial"/>
              <a:cs typeface="Arial"/>
              <a:sym typeface="Arial"/>
            </a:endParaRPr>
          </a:p>
          <a:p>
            <a:pPr indent="0" lvl="0" marL="0" rtl="0" algn="just">
              <a:lnSpc>
                <a:spcPct val="150000"/>
              </a:lnSpc>
              <a:spcBef>
                <a:spcPts val="0"/>
              </a:spcBef>
              <a:spcAft>
                <a:spcPts val="0"/>
              </a:spcAft>
              <a:buClr>
                <a:schemeClr val="dk1"/>
              </a:buClr>
              <a:buSzPct val="27720"/>
              <a:buNone/>
            </a:pPr>
            <a:r>
              <a:rPr lang="en-US" sz="3968">
                <a:solidFill>
                  <a:schemeClr val="lt1"/>
                </a:solidFill>
                <a:latin typeface="Times New Roman"/>
                <a:ea typeface="Times New Roman"/>
                <a:cs typeface="Times New Roman"/>
                <a:sym typeface="Times New Roman"/>
              </a:rPr>
              <a:t> </a:t>
            </a:r>
            <a:endParaRPr sz="3968">
              <a:solidFill>
                <a:schemeClr val="lt1"/>
              </a:solidFill>
              <a:latin typeface="Times New Roman"/>
              <a:ea typeface="Times New Roman"/>
              <a:cs typeface="Times New Roman"/>
              <a:sym typeface="Times New Roman"/>
            </a:endParaRPr>
          </a:p>
          <a:p>
            <a:pPr indent="0" lvl="0" marL="0" rtl="0" algn="just">
              <a:lnSpc>
                <a:spcPct val="150000"/>
              </a:lnSpc>
              <a:spcBef>
                <a:spcPts val="0"/>
              </a:spcBef>
              <a:spcAft>
                <a:spcPts val="0"/>
              </a:spcAft>
              <a:buClr>
                <a:schemeClr val="dk1"/>
              </a:buClr>
              <a:buSzPct val="29191"/>
              <a:buNone/>
            </a:pPr>
            <a:r>
              <a:rPr lang="en-US" sz="3768">
                <a:solidFill>
                  <a:schemeClr val="lt1"/>
                </a:solidFill>
                <a:latin typeface="Arial"/>
                <a:ea typeface="Arial"/>
                <a:cs typeface="Arial"/>
                <a:sym typeface="Arial"/>
              </a:rPr>
              <a:t>Fizriyani, W. (2022). Tindak Tutur Ujaran Ustaz Basalamah Mengenai Pengharaman Wayang. </a:t>
            </a:r>
            <a:r>
              <a:rPr i="1" lang="en-US" sz="3768">
                <a:solidFill>
                  <a:schemeClr val="lt1"/>
                </a:solidFill>
                <a:latin typeface="Arial"/>
                <a:ea typeface="Arial"/>
                <a:cs typeface="Arial"/>
                <a:sym typeface="Arial"/>
              </a:rPr>
              <a:t>Diglosia: Jurnal Kajian Bahasa, Sastra, Dan Pengajarannya</a:t>
            </a:r>
            <a:r>
              <a:rPr lang="en-US" sz="3768">
                <a:solidFill>
                  <a:schemeClr val="lt1"/>
                </a:solidFill>
                <a:latin typeface="Arial"/>
                <a:ea typeface="Arial"/>
                <a:cs typeface="Arial"/>
                <a:sym typeface="Arial"/>
              </a:rPr>
              <a:t>, </a:t>
            </a:r>
            <a:r>
              <a:rPr i="1" lang="en-US" sz="3768">
                <a:solidFill>
                  <a:schemeClr val="lt1"/>
                </a:solidFill>
                <a:latin typeface="Arial"/>
                <a:ea typeface="Arial"/>
                <a:cs typeface="Arial"/>
                <a:sym typeface="Arial"/>
              </a:rPr>
              <a:t>5</a:t>
            </a:r>
            <a:r>
              <a:rPr lang="en-US" sz="3768">
                <a:solidFill>
                  <a:schemeClr val="lt1"/>
                </a:solidFill>
                <a:latin typeface="Arial"/>
                <a:ea typeface="Arial"/>
                <a:cs typeface="Arial"/>
                <a:sym typeface="Arial"/>
              </a:rPr>
              <a:t>(3), 675-682.</a:t>
            </a:r>
            <a:endParaRPr sz="3768">
              <a:solidFill>
                <a:schemeClr val="lt1"/>
              </a:solidFill>
              <a:latin typeface="Arial"/>
              <a:ea typeface="Arial"/>
              <a:cs typeface="Arial"/>
              <a:sym typeface="Arial"/>
            </a:endParaRPr>
          </a:p>
          <a:p>
            <a:pPr indent="0" lvl="0" marL="0" rtl="0" algn="just">
              <a:lnSpc>
                <a:spcPct val="150000"/>
              </a:lnSpc>
              <a:spcBef>
                <a:spcPts val="0"/>
              </a:spcBef>
              <a:spcAft>
                <a:spcPts val="0"/>
              </a:spcAft>
              <a:buClr>
                <a:schemeClr val="dk1"/>
              </a:buClr>
              <a:buSzPct val="27720"/>
              <a:buNone/>
            </a:pPr>
            <a:r>
              <a:rPr lang="en-US" sz="3968">
                <a:solidFill>
                  <a:schemeClr val="lt1"/>
                </a:solidFill>
                <a:latin typeface="Times New Roman"/>
                <a:ea typeface="Times New Roman"/>
                <a:cs typeface="Times New Roman"/>
                <a:sym typeface="Times New Roman"/>
              </a:rPr>
              <a:t> </a:t>
            </a:r>
            <a:endParaRPr sz="3968">
              <a:solidFill>
                <a:schemeClr val="lt1"/>
              </a:solidFill>
              <a:latin typeface="Times New Roman"/>
              <a:ea typeface="Times New Roman"/>
              <a:cs typeface="Times New Roman"/>
              <a:sym typeface="Times New Roman"/>
            </a:endParaRPr>
          </a:p>
          <a:p>
            <a:pPr indent="0" lvl="0" marL="0" rtl="0" algn="just">
              <a:lnSpc>
                <a:spcPct val="150000"/>
              </a:lnSpc>
              <a:spcBef>
                <a:spcPts val="0"/>
              </a:spcBef>
              <a:spcAft>
                <a:spcPts val="0"/>
              </a:spcAft>
              <a:buClr>
                <a:schemeClr val="dk1"/>
              </a:buClr>
              <a:buSzPct val="29191"/>
              <a:buNone/>
            </a:pPr>
            <a:r>
              <a:rPr lang="en-US" sz="3768">
                <a:solidFill>
                  <a:schemeClr val="lt1"/>
                </a:solidFill>
                <a:latin typeface="Arial"/>
                <a:ea typeface="Arial"/>
                <a:cs typeface="Arial"/>
                <a:sym typeface="Arial"/>
              </a:rPr>
              <a:t>Kuswoyo, K. (2015). Pendekatan Pragmatik Dalam Pembelajaran Bahasa. </a:t>
            </a:r>
            <a:r>
              <a:rPr i="1" lang="en-US" sz="3768">
                <a:solidFill>
                  <a:schemeClr val="lt1"/>
                </a:solidFill>
                <a:latin typeface="Arial"/>
                <a:ea typeface="Arial"/>
                <a:cs typeface="Arial"/>
                <a:sym typeface="Arial"/>
              </a:rPr>
              <a:t>El-Wasathiya: Jurnal Studi Agama</a:t>
            </a:r>
            <a:r>
              <a:rPr lang="en-US" sz="3768">
                <a:solidFill>
                  <a:schemeClr val="lt1"/>
                </a:solidFill>
                <a:latin typeface="Arial"/>
                <a:ea typeface="Arial"/>
                <a:cs typeface="Arial"/>
                <a:sym typeface="Arial"/>
              </a:rPr>
              <a:t>, </a:t>
            </a:r>
            <a:r>
              <a:rPr i="1" lang="en-US" sz="3768">
                <a:solidFill>
                  <a:schemeClr val="lt1"/>
                </a:solidFill>
                <a:latin typeface="Arial"/>
                <a:ea typeface="Arial"/>
                <a:cs typeface="Arial"/>
                <a:sym typeface="Arial"/>
              </a:rPr>
              <a:t>3</a:t>
            </a:r>
            <a:r>
              <a:rPr lang="en-US" sz="3768">
                <a:solidFill>
                  <a:schemeClr val="lt1"/>
                </a:solidFill>
                <a:latin typeface="Arial"/>
                <a:ea typeface="Arial"/>
                <a:cs typeface="Arial"/>
                <a:sym typeface="Arial"/>
              </a:rPr>
              <a:t>(2), 158-167.</a:t>
            </a:r>
            <a:endParaRPr sz="3768">
              <a:solidFill>
                <a:schemeClr val="lt1"/>
              </a:solidFill>
              <a:latin typeface="Arial"/>
              <a:ea typeface="Arial"/>
              <a:cs typeface="Arial"/>
              <a:sym typeface="Arial"/>
            </a:endParaRPr>
          </a:p>
          <a:p>
            <a:pPr indent="0" lvl="0" marL="0" rtl="0" algn="just">
              <a:lnSpc>
                <a:spcPct val="150000"/>
              </a:lnSpc>
              <a:spcBef>
                <a:spcPts val="0"/>
              </a:spcBef>
              <a:spcAft>
                <a:spcPts val="0"/>
              </a:spcAft>
              <a:buClr>
                <a:schemeClr val="dk1"/>
              </a:buClr>
              <a:buSzPct val="29191"/>
              <a:buNone/>
            </a:pPr>
            <a:r>
              <a:rPr lang="en-US" sz="3768">
                <a:solidFill>
                  <a:schemeClr val="lt1"/>
                </a:solidFill>
                <a:latin typeface="Arial"/>
                <a:ea typeface="Arial"/>
                <a:cs typeface="Arial"/>
                <a:sym typeface="Arial"/>
              </a:rPr>
              <a:t> </a:t>
            </a:r>
            <a:endParaRPr sz="3768">
              <a:solidFill>
                <a:schemeClr val="lt1"/>
              </a:solidFill>
              <a:latin typeface="Arial"/>
              <a:ea typeface="Arial"/>
              <a:cs typeface="Arial"/>
              <a:sym typeface="Arial"/>
            </a:endParaRPr>
          </a:p>
          <a:p>
            <a:pPr indent="0" lvl="0" marL="0" rtl="0" algn="just">
              <a:lnSpc>
                <a:spcPct val="150000"/>
              </a:lnSpc>
              <a:spcBef>
                <a:spcPts val="0"/>
              </a:spcBef>
              <a:spcAft>
                <a:spcPts val="0"/>
              </a:spcAft>
              <a:buClr>
                <a:schemeClr val="dk1"/>
              </a:buClr>
              <a:buSzPct val="29191"/>
              <a:buNone/>
            </a:pPr>
            <a:r>
              <a:rPr lang="en-US" sz="3768">
                <a:solidFill>
                  <a:schemeClr val="lt1"/>
                </a:solidFill>
                <a:latin typeface="Arial"/>
                <a:ea typeface="Arial"/>
                <a:cs typeface="Arial"/>
                <a:sym typeface="Arial"/>
              </a:rPr>
              <a:t>Leandro, J., Prasetyanti, K., Pniel, A., &amp; Megasari, J. (2022). Tindak Tutur Ilokusi dalam Lirik Lagu EP “Miracles in December” Karya EXO. </a:t>
            </a:r>
            <a:r>
              <a:rPr i="1" lang="en-US" sz="3768">
                <a:solidFill>
                  <a:schemeClr val="lt1"/>
                </a:solidFill>
                <a:latin typeface="Arial"/>
                <a:ea typeface="Arial"/>
                <a:cs typeface="Arial"/>
                <a:sym typeface="Arial"/>
              </a:rPr>
              <a:t>JLA (Jurnal Lingua Applicata)</a:t>
            </a:r>
            <a:r>
              <a:rPr lang="en-US" sz="3768">
                <a:solidFill>
                  <a:schemeClr val="lt1"/>
                </a:solidFill>
                <a:latin typeface="Arial"/>
                <a:ea typeface="Arial"/>
                <a:cs typeface="Arial"/>
                <a:sym typeface="Arial"/>
              </a:rPr>
              <a:t>, </a:t>
            </a:r>
            <a:r>
              <a:rPr i="1" lang="en-US" sz="3768">
                <a:solidFill>
                  <a:schemeClr val="lt1"/>
                </a:solidFill>
                <a:latin typeface="Arial"/>
                <a:ea typeface="Arial"/>
                <a:cs typeface="Arial"/>
                <a:sym typeface="Arial"/>
              </a:rPr>
              <a:t>5</a:t>
            </a:r>
            <a:r>
              <a:rPr lang="en-US" sz="3768">
                <a:solidFill>
                  <a:schemeClr val="lt1"/>
                </a:solidFill>
                <a:latin typeface="Arial"/>
                <a:ea typeface="Arial"/>
                <a:cs typeface="Arial"/>
                <a:sym typeface="Arial"/>
              </a:rPr>
              <a:t>(2), 82-102.</a:t>
            </a:r>
            <a:endParaRPr sz="3768">
              <a:solidFill>
                <a:schemeClr val="lt1"/>
              </a:solidFill>
              <a:latin typeface="Arial"/>
              <a:ea typeface="Arial"/>
              <a:cs typeface="Arial"/>
              <a:sym typeface="Arial"/>
            </a:endParaRPr>
          </a:p>
          <a:p>
            <a:pPr indent="0" lvl="0" marL="0" rtl="0" algn="just">
              <a:lnSpc>
                <a:spcPct val="150000"/>
              </a:lnSpc>
              <a:spcBef>
                <a:spcPts val="0"/>
              </a:spcBef>
              <a:spcAft>
                <a:spcPts val="0"/>
              </a:spcAft>
              <a:buClr>
                <a:schemeClr val="dk1"/>
              </a:buClr>
              <a:buSzPct val="27720"/>
              <a:buNone/>
            </a:pPr>
            <a:r>
              <a:rPr lang="en-US" sz="3968">
                <a:solidFill>
                  <a:schemeClr val="lt1"/>
                </a:solidFill>
                <a:latin typeface="Times New Roman"/>
                <a:ea typeface="Times New Roman"/>
                <a:cs typeface="Times New Roman"/>
                <a:sym typeface="Times New Roman"/>
              </a:rPr>
              <a:t> </a:t>
            </a:r>
            <a:endParaRPr sz="3968">
              <a:solidFill>
                <a:schemeClr val="lt1"/>
              </a:solidFill>
              <a:latin typeface="Times New Roman"/>
              <a:ea typeface="Times New Roman"/>
              <a:cs typeface="Times New Roman"/>
              <a:sym typeface="Times New Roman"/>
            </a:endParaRPr>
          </a:p>
          <a:p>
            <a:pPr indent="0" lvl="0" marL="0" rtl="0" algn="just">
              <a:lnSpc>
                <a:spcPct val="150000"/>
              </a:lnSpc>
              <a:spcBef>
                <a:spcPts val="0"/>
              </a:spcBef>
              <a:spcAft>
                <a:spcPts val="0"/>
              </a:spcAft>
              <a:buClr>
                <a:schemeClr val="dk1"/>
              </a:buClr>
              <a:buSzPct val="29191"/>
              <a:buNone/>
            </a:pPr>
            <a:r>
              <a:rPr lang="en-US" sz="3768">
                <a:solidFill>
                  <a:schemeClr val="lt1"/>
                </a:solidFill>
                <a:latin typeface="Arial"/>
                <a:ea typeface="Arial"/>
                <a:cs typeface="Arial"/>
                <a:sym typeface="Arial"/>
              </a:rPr>
              <a:t>Meirisa, M., Rasyid, Y., &amp; Murtadho, F. (2017). Tindak tutur ilokusi dalam interaksi pembelajaran bahasa indonesia (kajian etnografi komunikasi di sma ehipassiko school bsd). </a:t>
            </a:r>
            <a:r>
              <a:rPr i="1" lang="en-US" sz="3768">
                <a:solidFill>
                  <a:schemeClr val="lt1"/>
                </a:solidFill>
                <a:latin typeface="Arial"/>
                <a:ea typeface="Arial"/>
                <a:cs typeface="Arial"/>
                <a:sym typeface="Arial"/>
              </a:rPr>
              <a:t>Bahtera: Jurnal Pendidikan Bahasa dan Sastra</a:t>
            </a:r>
            <a:r>
              <a:rPr lang="en-US" sz="3768">
                <a:solidFill>
                  <a:schemeClr val="lt1"/>
                </a:solidFill>
                <a:latin typeface="Arial"/>
                <a:ea typeface="Arial"/>
                <a:cs typeface="Arial"/>
                <a:sym typeface="Arial"/>
              </a:rPr>
              <a:t>, </a:t>
            </a:r>
            <a:r>
              <a:rPr i="1" lang="en-US" sz="3768">
                <a:solidFill>
                  <a:schemeClr val="lt1"/>
                </a:solidFill>
                <a:latin typeface="Arial"/>
                <a:ea typeface="Arial"/>
                <a:cs typeface="Arial"/>
                <a:sym typeface="Arial"/>
              </a:rPr>
              <a:t>16</a:t>
            </a:r>
            <a:r>
              <a:rPr lang="en-US" sz="3768">
                <a:solidFill>
                  <a:schemeClr val="lt1"/>
                </a:solidFill>
                <a:latin typeface="Arial"/>
                <a:ea typeface="Arial"/>
                <a:cs typeface="Arial"/>
                <a:sym typeface="Arial"/>
              </a:rPr>
              <a:t>(2), 1-14.</a:t>
            </a:r>
            <a:endParaRPr sz="3768">
              <a:solidFill>
                <a:schemeClr val="lt1"/>
              </a:solidFill>
              <a:latin typeface="Arial"/>
              <a:ea typeface="Arial"/>
              <a:cs typeface="Arial"/>
              <a:sym typeface="Arial"/>
            </a:endParaRPr>
          </a:p>
          <a:p>
            <a:pPr indent="0" lvl="0" marL="0" rtl="0" algn="just">
              <a:lnSpc>
                <a:spcPct val="150000"/>
              </a:lnSpc>
              <a:spcBef>
                <a:spcPts val="0"/>
              </a:spcBef>
              <a:spcAft>
                <a:spcPts val="0"/>
              </a:spcAft>
              <a:buClr>
                <a:schemeClr val="dk1"/>
              </a:buClr>
              <a:buSzPct val="29191"/>
              <a:buNone/>
            </a:pPr>
            <a:br>
              <a:rPr lang="en-US" sz="3768">
                <a:solidFill>
                  <a:schemeClr val="lt1"/>
                </a:solidFill>
                <a:latin typeface="Arial"/>
                <a:ea typeface="Arial"/>
                <a:cs typeface="Arial"/>
                <a:sym typeface="Arial"/>
              </a:rPr>
            </a:br>
            <a:r>
              <a:rPr lang="en-US" sz="3968">
                <a:solidFill>
                  <a:schemeClr val="lt1"/>
                </a:solidFill>
                <a:latin typeface="Times New Roman"/>
                <a:ea typeface="Times New Roman"/>
                <a:cs typeface="Times New Roman"/>
                <a:sym typeface="Times New Roman"/>
              </a:rPr>
              <a:t> </a:t>
            </a:r>
            <a:r>
              <a:rPr lang="en-US" sz="3768">
                <a:solidFill>
                  <a:schemeClr val="lt1"/>
                </a:solidFill>
                <a:latin typeface="Arial"/>
                <a:ea typeface="Arial"/>
                <a:cs typeface="Arial"/>
                <a:sym typeface="Arial"/>
              </a:rPr>
              <a:t>Nadiroh, S., Rini, I. P., Pratiwi, D. E., &amp; Istianah, I. (2022, May). Tindak Tutur Ilokusi pada Film Tak Kemal Maka Tak Sayang Karya Fajar Bustomi. In </a:t>
            </a:r>
            <a:r>
              <a:rPr i="1" lang="en-US" sz="3768">
                <a:solidFill>
                  <a:schemeClr val="lt1"/>
                </a:solidFill>
                <a:latin typeface="Arial"/>
                <a:ea typeface="Arial"/>
                <a:cs typeface="Arial"/>
                <a:sym typeface="Arial"/>
              </a:rPr>
              <a:t>Prosiding Seminar Nasional Pendidikan, Bahasa, Sastra, Seni, Dan Budaya</a:t>
            </a:r>
            <a:r>
              <a:rPr lang="en-US" sz="3768">
                <a:solidFill>
                  <a:schemeClr val="lt1"/>
                </a:solidFill>
                <a:latin typeface="Arial"/>
                <a:ea typeface="Arial"/>
                <a:cs typeface="Arial"/>
                <a:sym typeface="Arial"/>
              </a:rPr>
              <a:t> (Vol. 1, No. 1, pp. 192-208).</a:t>
            </a:r>
            <a:endParaRPr sz="3768">
              <a:solidFill>
                <a:schemeClr val="lt1"/>
              </a:solidFill>
              <a:latin typeface="Arial"/>
              <a:ea typeface="Arial"/>
              <a:cs typeface="Arial"/>
              <a:sym typeface="Arial"/>
            </a:endParaRPr>
          </a:p>
          <a:p>
            <a:pPr indent="0" lvl="0" marL="0" rtl="0" algn="just">
              <a:lnSpc>
                <a:spcPct val="150000"/>
              </a:lnSpc>
              <a:spcBef>
                <a:spcPts val="0"/>
              </a:spcBef>
              <a:spcAft>
                <a:spcPts val="0"/>
              </a:spcAft>
              <a:buClr>
                <a:schemeClr val="dk1"/>
              </a:buClr>
              <a:buSzPct val="27720"/>
              <a:buNone/>
            </a:pPr>
            <a:r>
              <a:rPr lang="en-US" sz="3968">
                <a:solidFill>
                  <a:schemeClr val="lt1"/>
                </a:solidFill>
                <a:latin typeface="Times New Roman"/>
                <a:ea typeface="Times New Roman"/>
                <a:cs typeface="Times New Roman"/>
                <a:sym typeface="Times New Roman"/>
              </a:rPr>
              <a:t> </a:t>
            </a:r>
            <a:endParaRPr sz="3968">
              <a:solidFill>
                <a:schemeClr val="lt1"/>
              </a:solidFill>
              <a:latin typeface="Times New Roman"/>
              <a:ea typeface="Times New Roman"/>
              <a:cs typeface="Times New Roman"/>
              <a:sym typeface="Times New Roman"/>
            </a:endParaRPr>
          </a:p>
          <a:p>
            <a:pPr indent="0" lvl="0" marL="0" rtl="0" algn="just">
              <a:lnSpc>
                <a:spcPct val="150000"/>
              </a:lnSpc>
              <a:spcBef>
                <a:spcPts val="0"/>
              </a:spcBef>
              <a:spcAft>
                <a:spcPts val="0"/>
              </a:spcAft>
              <a:buClr>
                <a:schemeClr val="dk1"/>
              </a:buClr>
              <a:buSzPct val="29191"/>
              <a:buNone/>
            </a:pPr>
            <a:r>
              <a:rPr lang="en-US" sz="3768">
                <a:solidFill>
                  <a:schemeClr val="lt1"/>
                </a:solidFill>
                <a:latin typeface="Arial"/>
                <a:ea typeface="Arial"/>
                <a:cs typeface="Arial"/>
                <a:sym typeface="Arial"/>
              </a:rPr>
              <a:t>Saifudin, A. (2019). Teori tindak tutur dalam studi linguistik pragmatik. </a:t>
            </a:r>
            <a:r>
              <a:rPr i="1" lang="en-US" sz="3768">
                <a:solidFill>
                  <a:schemeClr val="lt1"/>
                </a:solidFill>
                <a:latin typeface="Arial"/>
                <a:ea typeface="Arial"/>
                <a:cs typeface="Arial"/>
                <a:sym typeface="Arial"/>
              </a:rPr>
              <a:t>Lite: Jurnal Bahasa, Sastra, dan Budaya</a:t>
            </a:r>
            <a:r>
              <a:rPr lang="en-US" sz="3768">
                <a:solidFill>
                  <a:schemeClr val="lt1"/>
                </a:solidFill>
                <a:latin typeface="Arial"/>
                <a:ea typeface="Arial"/>
                <a:cs typeface="Arial"/>
                <a:sym typeface="Arial"/>
              </a:rPr>
              <a:t>, </a:t>
            </a:r>
            <a:r>
              <a:rPr i="1" lang="en-US" sz="3768">
                <a:solidFill>
                  <a:schemeClr val="lt1"/>
                </a:solidFill>
                <a:latin typeface="Arial"/>
                <a:ea typeface="Arial"/>
                <a:cs typeface="Arial"/>
                <a:sym typeface="Arial"/>
              </a:rPr>
              <a:t>15</a:t>
            </a:r>
            <a:r>
              <a:rPr lang="en-US" sz="3768">
                <a:solidFill>
                  <a:schemeClr val="lt1"/>
                </a:solidFill>
                <a:latin typeface="Arial"/>
                <a:ea typeface="Arial"/>
                <a:cs typeface="Arial"/>
                <a:sym typeface="Arial"/>
              </a:rPr>
              <a:t>(1), 1-16.</a:t>
            </a:r>
            <a:endParaRPr sz="3768">
              <a:solidFill>
                <a:schemeClr val="lt1"/>
              </a:solidFill>
              <a:latin typeface="Arial"/>
              <a:ea typeface="Arial"/>
              <a:cs typeface="Arial"/>
              <a:sym typeface="Arial"/>
            </a:endParaRPr>
          </a:p>
          <a:p>
            <a:pPr indent="0" lvl="0" marL="0" rtl="0" algn="just">
              <a:lnSpc>
                <a:spcPct val="150000"/>
              </a:lnSpc>
              <a:spcBef>
                <a:spcPts val="0"/>
              </a:spcBef>
              <a:spcAft>
                <a:spcPts val="0"/>
              </a:spcAft>
              <a:buClr>
                <a:schemeClr val="dk1"/>
              </a:buClr>
              <a:buSzPct val="29191"/>
              <a:buNone/>
            </a:pPr>
            <a:r>
              <a:rPr lang="en-US" sz="3768">
                <a:solidFill>
                  <a:schemeClr val="lt1"/>
                </a:solidFill>
                <a:latin typeface="Arial"/>
                <a:ea typeface="Arial"/>
                <a:cs typeface="Arial"/>
                <a:sym typeface="Arial"/>
              </a:rPr>
              <a:t> </a:t>
            </a:r>
            <a:endParaRPr sz="3768">
              <a:solidFill>
                <a:schemeClr val="lt1"/>
              </a:solidFill>
              <a:latin typeface="Arial"/>
              <a:ea typeface="Arial"/>
              <a:cs typeface="Arial"/>
              <a:sym typeface="Arial"/>
            </a:endParaRPr>
          </a:p>
          <a:p>
            <a:pPr indent="0" lvl="0" marL="0" rtl="0" algn="just">
              <a:lnSpc>
                <a:spcPct val="150000"/>
              </a:lnSpc>
              <a:spcBef>
                <a:spcPts val="0"/>
              </a:spcBef>
              <a:spcAft>
                <a:spcPts val="0"/>
              </a:spcAft>
              <a:buClr>
                <a:schemeClr val="dk1"/>
              </a:buClr>
              <a:buSzPct val="29191"/>
              <a:buNone/>
            </a:pPr>
            <a:r>
              <a:rPr lang="en-US" sz="3768">
                <a:solidFill>
                  <a:schemeClr val="lt1"/>
                </a:solidFill>
                <a:latin typeface="Arial"/>
                <a:ea typeface="Arial"/>
                <a:cs typeface="Arial"/>
                <a:sym typeface="Arial"/>
              </a:rPr>
              <a:t>Safitri, R. D., &amp; Mulyani, M. (2021). Teori Tindak Tutur dalam Studi Pragmatik. </a:t>
            </a:r>
            <a:r>
              <a:rPr i="1" lang="en-US" sz="3768">
                <a:solidFill>
                  <a:schemeClr val="lt1"/>
                </a:solidFill>
                <a:latin typeface="Arial"/>
                <a:ea typeface="Arial"/>
                <a:cs typeface="Arial"/>
                <a:sym typeface="Arial"/>
              </a:rPr>
              <a:t>KABASTRA: Kajian Bahasa dan Sastra</a:t>
            </a:r>
            <a:r>
              <a:rPr lang="en-US" sz="3768">
                <a:solidFill>
                  <a:schemeClr val="lt1"/>
                </a:solidFill>
                <a:latin typeface="Arial"/>
                <a:ea typeface="Arial"/>
                <a:cs typeface="Arial"/>
                <a:sym typeface="Arial"/>
              </a:rPr>
              <a:t>, </a:t>
            </a:r>
            <a:r>
              <a:rPr i="1" lang="en-US" sz="3768">
                <a:solidFill>
                  <a:schemeClr val="lt1"/>
                </a:solidFill>
                <a:latin typeface="Arial"/>
                <a:ea typeface="Arial"/>
                <a:cs typeface="Arial"/>
                <a:sym typeface="Arial"/>
              </a:rPr>
              <a:t>1</a:t>
            </a:r>
            <a:r>
              <a:rPr lang="en-US" sz="3768">
                <a:solidFill>
                  <a:schemeClr val="lt1"/>
                </a:solidFill>
                <a:latin typeface="Arial"/>
                <a:ea typeface="Arial"/>
                <a:cs typeface="Arial"/>
                <a:sym typeface="Arial"/>
              </a:rPr>
              <a:t>(1), 59-67.</a:t>
            </a:r>
            <a:endParaRPr sz="3768">
              <a:solidFill>
                <a:schemeClr val="lt1"/>
              </a:solidFill>
              <a:latin typeface="Arial"/>
              <a:ea typeface="Arial"/>
              <a:cs typeface="Arial"/>
              <a:sym typeface="Arial"/>
            </a:endParaRPr>
          </a:p>
          <a:p>
            <a:pPr indent="0" lvl="0" marL="0" rtl="0" algn="just">
              <a:lnSpc>
                <a:spcPct val="150000"/>
              </a:lnSpc>
              <a:spcBef>
                <a:spcPts val="0"/>
              </a:spcBef>
              <a:spcAft>
                <a:spcPts val="0"/>
              </a:spcAft>
              <a:buClr>
                <a:schemeClr val="dk1"/>
              </a:buClr>
              <a:buSzPct val="27720"/>
              <a:buNone/>
            </a:pPr>
            <a:r>
              <a:rPr lang="en-US" sz="3968">
                <a:solidFill>
                  <a:schemeClr val="lt1"/>
                </a:solidFill>
                <a:latin typeface="Times New Roman"/>
                <a:ea typeface="Times New Roman"/>
                <a:cs typeface="Times New Roman"/>
                <a:sym typeface="Times New Roman"/>
              </a:rPr>
              <a:t> </a:t>
            </a:r>
            <a:endParaRPr sz="3968">
              <a:solidFill>
                <a:schemeClr val="lt1"/>
              </a:solidFill>
              <a:latin typeface="Times New Roman"/>
              <a:ea typeface="Times New Roman"/>
              <a:cs typeface="Times New Roman"/>
              <a:sym typeface="Times New Roman"/>
            </a:endParaRPr>
          </a:p>
          <a:p>
            <a:pPr indent="0" lvl="0" marL="0" rtl="0" algn="just">
              <a:lnSpc>
                <a:spcPct val="150000"/>
              </a:lnSpc>
              <a:spcBef>
                <a:spcPts val="0"/>
              </a:spcBef>
              <a:spcAft>
                <a:spcPts val="0"/>
              </a:spcAft>
              <a:buClr>
                <a:schemeClr val="dk1"/>
              </a:buClr>
              <a:buSzPct val="29191"/>
              <a:buNone/>
            </a:pPr>
            <a:r>
              <a:rPr lang="en-US" sz="3768">
                <a:solidFill>
                  <a:schemeClr val="lt1"/>
                </a:solidFill>
                <a:latin typeface="Arial"/>
                <a:ea typeface="Arial"/>
                <a:cs typeface="Arial"/>
                <a:sym typeface="Arial"/>
              </a:rPr>
              <a:t>Sagita, V. R., &amp; Setiawan, T. (2019). Tindak Tutur Ilokusi Ridwan Kamil dalam Talkshow Insight di CNN Indonesia. </a:t>
            </a:r>
            <a:r>
              <a:rPr i="1" lang="en-US" sz="3768">
                <a:solidFill>
                  <a:schemeClr val="lt1"/>
                </a:solidFill>
                <a:latin typeface="Arial"/>
                <a:ea typeface="Arial"/>
                <a:cs typeface="Arial"/>
                <a:sym typeface="Arial"/>
              </a:rPr>
              <a:t>Lensa: Kajian Kebahasaan, Kesusastraan, Dan Budaya</a:t>
            </a:r>
            <a:r>
              <a:rPr lang="en-US" sz="3768">
                <a:solidFill>
                  <a:schemeClr val="lt1"/>
                </a:solidFill>
                <a:latin typeface="Arial"/>
                <a:ea typeface="Arial"/>
                <a:cs typeface="Arial"/>
                <a:sym typeface="Arial"/>
              </a:rPr>
              <a:t>, </a:t>
            </a:r>
            <a:r>
              <a:rPr i="1" lang="en-US" sz="3768">
                <a:solidFill>
                  <a:schemeClr val="lt1"/>
                </a:solidFill>
                <a:latin typeface="Arial"/>
                <a:ea typeface="Arial"/>
                <a:cs typeface="Arial"/>
                <a:sym typeface="Arial"/>
              </a:rPr>
              <a:t>9</a:t>
            </a:r>
            <a:r>
              <a:rPr lang="en-US" sz="3768">
                <a:solidFill>
                  <a:schemeClr val="lt1"/>
                </a:solidFill>
                <a:latin typeface="Arial"/>
                <a:ea typeface="Arial"/>
                <a:cs typeface="Arial"/>
                <a:sym typeface="Arial"/>
              </a:rPr>
              <a:t>(2), 187-100.</a:t>
            </a:r>
            <a:endParaRPr sz="3768">
              <a:solidFill>
                <a:schemeClr val="lt1"/>
              </a:solidFill>
              <a:latin typeface="Arial"/>
              <a:ea typeface="Arial"/>
              <a:cs typeface="Arial"/>
              <a:sym typeface="Arial"/>
            </a:endParaRPr>
          </a:p>
          <a:p>
            <a:pPr indent="0" lvl="0" marL="0" rtl="0" algn="just">
              <a:lnSpc>
                <a:spcPct val="150000"/>
              </a:lnSpc>
              <a:spcBef>
                <a:spcPts val="0"/>
              </a:spcBef>
              <a:spcAft>
                <a:spcPts val="0"/>
              </a:spcAft>
              <a:buClr>
                <a:schemeClr val="dk1"/>
              </a:buClr>
              <a:buSzPct val="27720"/>
              <a:buNone/>
            </a:pPr>
            <a:r>
              <a:rPr lang="en-US" sz="3968">
                <a:solidFill>
                  <a:schemeClr val="lt1"/>
                </a:solidFill>
                <a:latin typeface="Times New Roman"/>
                <a:ea typeface="Times New Roman"/>
                <a:cs typeface="Times New Roman"/>
                <a:sym typeface="Times New Roman"/>
              </a:rPr>
              <a:t> </a:t>
            </a:r>
            <a:endParaRPr sz="3968">
              <a:solidFill>
                <a:schemeClr val="lt1"/>
              </a:solidFill>
              <a:latin typeface="Times New Roman"/>
              <a:ea typeface="Times New Roman"/>
              <a:cs typeface="Times New Roman"/>
              <a:sym typeface="Times New Roman"/>
            </a:endParaRPr>
          </a:p>
          <a:p>
            <a:pPr indent="0" lvl="0" marL="0" rtl="0" algn="just">
              <a:lnSpc>
                <a:spcPct val="150000"/>
              </a:lnSpc>
              <a:spcBef>
                <a:spcPts val="0"/>
              </a:spcBef>
              <a:spcAft>
                <a:spcPts val="0"/>
              </a:spcAft>
              <a:buClr>
                <a:schemeClr val="dk1"/>
              </a:buClr>
              <a:buSzPct val="29191"/>
              <a:buNone/>
            </a:pPr>
            <a:r>
              <a:rPr lang="en-US" sz="3768">
                <a:solidFill>
                  <a:schemeClr val="lt1"/>
                </a:solidFill>
                <a:latin typeface="Arial"/>
                <a:ea typeface="Arial"/>
                <a:cs typeface="Arial"/>
                <a:sym typeface="Arial"/>
              </a:rPr>
              <a:t>Rahmania, S. A. (2020). Tindak Tutur dalam Wacana Bimbingan Konseling pada SMA di Kota Semarang. </a:t>
            </a:r>
            <a:r>
              <a:rPr i="1" lang="en-US" sz="3768">
                <a:solidFill>
                  <a:schemeClr val="lt1"/>
                </a:solidFill>
                <a:latin typeface="Arial"/>
                <a:ea typeface="Arial"/>
                <a:cs typeface="Arial"/>
                <a:sym typeface="Arial"/>
              </a:rPr>
              <a:t>Disastra: Jurnal Pendidikan Bahasa dan Sastra Indonesia</a:t>
            </a:r>
            <a:r>
              <a:rPr lang="en-US" sz="3768">
                <a:solidFill>
                  <a:schemeClr val="lt1"/>
                </a:solidFill>
                <a:latin typeface="Arial"/>
                <a:ea typeface="Arial"/>
                <a:cs typeface="Arial"/>
                <a:sym typeface="Arial"/>
              </a:rPr>
              <a:t>, </a:t>
            </a:r>
            <a:r>
              <a:rPr i="1" lang="en-US" sz="3768">
                <a:solidFill>
                  <a:schemeClr val="lt1"/>
                </a:solidFill>
                <a:latin typeface="Arial"/>
                <a:ea typeface="Arial"/>
                <a:cs typeface="Arial"/>
                <a:sym typeface="Arial"/>
              </a:rPr>
              <a:t>2</a:t>
            </a:r>
            <a:r>
              <a:rPr lang="en-US" sz="3768">
                <a:solidFill>
                  <a:schemeClr val="lt1"/>
                </a:solidFill>
                <a:latin typeface="Arial"/>
                <a:ea typeface="Arial"/>
                <a:cs typeface="Arial"/>
                <a:sym typeface="Arial"/>
              </a:rPr>
              <a:t>(2), 171-181.</a:t>
            </a:r>
            <a:endParaRPr sz="3768">
              <a:solidFill>
                <a:schemeClr val="lt1"/>
              </a:solidFill>
              <a:latin typeface="Arial"/>
              <a:ea typeface="Arial"/>
              <a:cs typeface="Arial"/>
              <a:sym typeface="Arial"/>
            </a:endParaRPr>
          </a:p>
          <a:p>
            <a:pPr indent="0" lvl="0" marL="0" rtl="0" algn="l">
              <a:lnSpc>
                <a:spcPct val="115000"/>
              </a:lnSpc>
              <a:spcBef>
                <a:spcPts val="1200"/>
              </a:spcBef>
              <a:spcAft>
                <a:spcPts val="0"/>
              </a:spcAft>
              <a:buClr>
                <a:schemeClr val="dk1"/>
              </a:buClr>
              <a:buSzPct val="110000"/>
              <a:buFont typeface="Arial"/>
              <a:buNone/>
            </a:pPr>
            <a:r>
              <a:t/>
            </a:r>
            <a:endParaRPr sz="1000">
              <a:solidFill>
                <a:schemeClr val="lt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5" name="Shape 165"/>
        <p:cNvGrpSpPr/>
        <p:nvPr/>
      </p:nvGrpSpPr>
      <p:grpSpPr>
        <a:xfrm>
          <a:off x="0" y="0"/>
          <a:ext cx="0" cy="0"/>
          <a:chOff x="0" y="0"/>
          <a:chExt cx="0" cy="0"/>
        </a:xfrm>
      </p:grpSpPr>
      <p:sp>
        <p:nvSpPr>
          <p:cNvPr id="166" name="Google Shape;166;p8"/>
          <p:cNvSpPr txBox="1"/>
          <p:nvPr>
            <p:ph type="ctrTitle"/>
          </p:nvPr>
        </p:nvSpPr>
        <p:spPr>
          <a:xfrm>
            <a:off x="1524000" y="935788"/>
            <a:ext cx="9144000" cy="879475"/>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lt1"/>
              </a:buClr>
              <a:buSzPct val="100000"/>
              <a:buFont typeface="Calibri"/>
              <a:buNone/>
            </a:pPr>
            <a:r>
              <a:rPr b="1" lang="en-US">
                <a:solidFill>
                  <a:schemeClr val="lt1"/>
                </a:solidFill>
                <a:latin typeface="Calibri"/>
                <a:ea typeface="Calibri"/>
                <a:cs typeface="Calibri"/>
                <a:sym typeface="Calibri"/>
              </a:rPr>
              <a:t>THANK YOU!</a:t>
            </a:r>
            <a:endParaRPr b="1">
              <a:solidFill>
                <a:schemeClr val="lt1"/>
              </a:solidFill>
              <a:latin typeface="Calibri"/>
              <a:ea typeface="Calibri"/>
              <a:cs typeface="Calibri"/>
              <a:sym typeface="Calibri"/>
            </a:endParaRPr>
          </a:p>
        </p:txBody>
      </p:sp>
      <p:sp>
        <p:nvSpPr>
          <p:cNvPr id="167" name="Google Shape;167;p8"/>
          <p:cNvSpPr txBox="1"/>
          <p:nvPr>
            <p:ph idx="1" type="subTitle"/>
          </p:nvPr>
        </p:nvSpPr>
        <p:spPr>
          <a:xfrm>
            <a:off x="1524000" y="1690889"/>
            <a:ext cx="9144000" cy="940248"/>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Clr>
                <a:schemeClr val="lt1"/>
              </a:buClr>
              <a:buSzPts val="2000"/>
              <a:buNone/>
            </a:pPr>
            <a:r>
              <a:t/>
            </a:r>
            <a:endParaRPr b="1" sz="20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
          <p:cNvSpPr txBox="1"/>
          <p:nvPr>
            <p:ph type="title"/>
          </p:nvPr>
        </p:nvSpPr>
        <p:spPr>
          <a:xfrm>
            <a:off x="579582" y="803564"/>
            <a:ext cx="10515600" cy="573088"/>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Calibri"/>
              <a:buNone/>
            </a:pPr>
            <a:r>
              <a:rPr b="1" lang="en-US">
                <a:solidFill>
                  <a:schemeClr val="lt1"/>
                </a:solidFill>
                <a:latin typeface="Calibri"/>
                <a:ea typeface="Calibri"/>
                <a:cs typeface="Calibri"/>
                <a:sym typeface="Calibri"/>
              </a:rPr>
              <a:t>INTRODUCTION</a:t>
            </a:r>
            <a:endParaRPr b="1">
              <a:solidFill>
                <a:schemeClr val="lt1"/>
              </a:solidFill>
              <a:latin typeface="Calibri"/>
              <a:ea typeface="Calibri"/>
              <a:cs typeface="Calibri"/>
              <a:sym typeface="Calibri"/>
            </a:endParaRPr>
          </a:p>
        </p:txBody>
      </p:sp>
      <p:sp>
        <p:nvSpPr>
          <p:cNvPr id="92" name="Google Shape;92;p2"/>
          <p:cNvSpPr txBox="1"/>
          <p:nvPr>
            <p:ph idx="1" type="body"/>
          </p:nvPr>
        </p:nvSpPr>
        <p:spPr>
          <a:xfrm>
            <a:off x="579582" y="1376652"/>
            <a:ext cx="10515600" cy="4351338"/>
          </a:xfrm>
          <a:prstGeom prst="rect">
            <a:avLst/>
          </a:prstGeom>
          <a:noFill/>
          <a:ln>
            <a:noFill/>
          </a:ln>
        </p:spPr>
        <p:txBody>
          <a:bodyPr anchorCtr="0" anchor="t" bIns="45700" lIns="91425" spcFirstLastPara="1" rIns="91425" wrap="square" tIns="45700">
            <a:normAutofit/>
          </a:bodyPr>
          <a:lstStyle/>
          <a:p>
            <a:pPr indent="-355600" lvl="0" marL="457200" rtl="0" algn="just">
              <a:lnSpc>
                <a:spcPct val="150000"/>
              </a:lnSpc>
              <a:spcBef>
                <a:spcPts val="0"/>
              </a:spcBef>
              <a:spcAft>
                <a:spcPts val="0"/>
              </a:spcAft>
              <a:buClr>
                <a:schemeClr val="lt1"/>
              </a:buClr>
              <a:buSzPts val="2000"/>
              <a:buChar char="-"/>
            </a:pPr>
            <a:r>
              <a:rPr lang="en-US" sz="1200">
                <a:solidFill>
                  <a:schemeClr val="lt1"/>
                </a:solidFill>
                <a:latin typeface="Times New Roman"/>
                <a:ea typeface="Times New Roman"/>
                <a:cs typeface="Times New Roman"/>
                <a:sym typeface="Times New Roman"/>
              </a:rPr>
              <a:t>Communication has a very important role in various aspects of human life. Humans communicate not only to socialize with each other, but also for specific purposes. Communication is established to convey messages, thoughts, ideas, and feelings from speakers to interlocutors.</a:t>
            </a:r>
            <a:endParaRPr sz="1200">
              <a:solidFill>
                <a:schemeClr val="lt1"/>
              </a:solidFill>
              <a:latin typeface="Times New Roman"/>
              <a:ea typeface="Times New Roman"/>
              <a:cs typeface="Times New Roman"/>
              <a:sym typeface="Times New Roman"/>
            </a:endParaRPr>
          </a:p>
          <a:p>
            <a:pPr indent="-355600" lvl="0" marL="457200" rtl="0" algn="just">
              <a:lnSpc>
                <a:spcPct val="150000"/>
              </a:lnSpc>
              <a:spcBef>
                <a:spcPts val="0"/>
              </a:spcBef>
              <a:spcAft>
                <a:spcPts val="0"/>
              </a:spcAft>
              <a:buClr>
                <a:schemeClr val="lt1"/>
              </a:buClr>
              <a:buSzPts val="2000"/>
              <a:buChar char="-"/>
            </a:pPr>
            <a:r>
              <a:rPr lang="en-US" sz="1200">
                <a:solidFill>
                  <a:schemeClr val="lt1"/>
                </a:solidFill>
                <a:latin typeface="Times New Roman"/>
                <a:ea typeface="Times New Roman"/>
                <a:cs typeface="Times New Roman"/>
                <a:sym typeface="Times New Roman"/>
              </a:rPr>
              <a:t>Pragmatic studies can examine speech events, speech acts, and speech situations between speakers and their interlocutors while communicating. Badan Bahasa Kemendikbud explained that pragmatics is one branch of linguistics that emerged from the views of Charles Morris (1938) related to other fields of linguistics study.</a:t>
            </a:r>
            <a:endParaRPr sz="1200">
              <a:solidFill>
                <a:schemeClr val="lt1"/>
              </a:solidFill>
              <a:latin typeface="Times New Roman"/>
              <a:ea typeface="Times New Roman"/>
              <a:cs typeface="Times New Roman"/>
              <a:sym typeface="Times New Roman"/>
            </a:endParaRPr>
          </a:p>
          <a:p>
            <a:pPr indent="-355600" lvl="0" marL="457200" rtl="0" algn="just">
              <a:lnSpc>
                <a:spcPct val="150000"/>
              </a:lnSpc>
              <a:spcBef>
                <a:spcPts val="0"/>
              </a:spcBef>
              <a:spcAft>
                <a:spcPts val="0"/>
              </a:spcAft>
              <a:buClr>
                <a:schemeClr val="lt1"/>
              </a:buClr>
              <a:buSzPts val="2000"/>
              <a:buChar char="-"/>
            </a:pPr>
            <a:r>
              <a:rPr lang="en-US" sz="1200">
                <a:solidFill>
                  <a:schemeClr val="lt1"/>
                </a:solidFill>
                <a:latin typeface="Times New Roman"/>
                <a:ea typeface="Times New Roman"/>
                <a:cs typeface="Times New Roman"/>
                <a:sym typeface="Times New Roman"/>
              </a:rPr>
              <a:t>Nowadays communication conducted by public figures is often in the spotlight of the wider community. One of the highlights is the utterances spoken by political figures during the approach to campaign. The president's speech is one of the forms of political communication that has an important role in communicating the government's policies, vision, and mission to the public and policy makers.</a:t>
            </a:r>
            <a:endParaRPr sz="1200">
              <a:solidFill>
                <a:schemeClr val="lt1"/>
              </a:solidFill>
              <a:latin typeface="Times New Roman"/>
              <a:ea typeface="Times New Roman"/>
              <a:cs typeface="Times New Roman"/>
              <a:sym typeface="Times New Roman"/>
            </a:endParaRPr>
          </a:p>
          <a:p>
            <a:pPr indent="-355600" lvl="0" marL="457200" rtl="0" algn="just">
              <a:lnSpc>
                <a:spcPct val="150000"/>
              </a:lnSpc>
              <a:spcBef>
                <a:spcPts val="0"/>
              </a:spcBef>
              <a:spcAft>
                <a:spcPts val="0"/>
              </a:spcAft>
              <a:buClr>
                <a:schemeClr val="lt1"/>
              </a:buClr>
              <a:buSzPts val="2000"/>
              <a:buChar char="-"/>
            </a:pPr>
            <a:r>
              <a:rPr lang="en-US" sz="1200">
                <a:solidFill>
                  <a:schemeClr val="lt1"/>
                </a:solidFill>
                <a:latin typeface="Times New Roman"/>
                <a:ea typeface="Times New Roman"/>
                <a:cs typeface="Times New Roman"/>
                <a:sym typeface="Times New Roman"/>
              </a:rPr>
              <a:t>Research problems: (1) what are the illocutionary speech acts in President Yoon Suk Yeol's victory speech? (2) What was the context of the speech situation used by President Yoon Suk Yeol in the victory speech?</a:t>
            </a:r>
            <a:endParaRPr sz="1200">
              <a:solidFill>
                <a:schemeClr val="lt1"/>
              </a:solidFill>
              <a:latin typeface="Times New Roman"/>
              <a:ea typeface="Times New Roman"/>
              <a:cs typeface="Times New Roman"/>
              <a:sym typeface="Times New Roman"/>
            </a:endParaRPr>
          </a:p>
          <a:p>
            <a:pPr indent="-355600" lvl="0" marL="457200" rtl="0" algn="just">
              <a:lnSpc>
                <a:spcPct val="150000"/>
              </a:lnSpc>
              <a:spcBef>
                <a:spcPts val="0"/>
              </a:spcBef>
              <a:spcAft>
                <a:spcPts val="0"/>
              </a:spcAft>
              <a:buClr>
                <a:schemeClr val="lt1"/>
              </a:buClr>
              <a:buSzPts val="2000"/>
              <a:buChar char="-"/>
            </a:pPr>
            <a:r>
              <a:rPr lang="en-US" sz="1200">
                <a:solidFill>
                  <a:schemeClr val="lt1"/>
                </a:solidFill>
                <a:latin typeface="Times New Roman"/>
                <a:ea typeface="Times New Roman"/>
                <a:cs typeface="Times New Roman"/>
                <a:sym typeface="Times New Roman"/>
              </a:rPr>
              <a:t>Purpose of Study: This research was created to identify the type of illocutionary speech act and the context of the situation on the video of President Yoon Suk Yeol's victory speech.</a:t>
            </a:r>
            <a:endParaRPr sz="1200">
              <a:solidFill>
                <a:schemeClr val="lt1"/>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3"/>
          <p:cNvSpPr txBox="1"/>
          <p:nvPr>
            <p:ph type="title"/>
          </p:nvPr>
        </p:nvSpPr>
        <p:spPr>
          <a:xfrm>
            <a:off x="579582" y="803564"/>
            <a:ext cx="10515600" cy="573088"/>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Calibri"/>
              <a:buNone/>
            </a:pPr>
            <a:r>
              <a:rPr b="1" lang="en-US">
                <a:solidFill>
                  <a:schemeClr val="lt1"/>
                </a:solidFill>
                <a:latin typeface="Calibri"/>
                <a:ea typeface="Calibri"/>
                <a:cs typeface="Calibri"/>
                <a:sym typeface="Calibri"/>
              </a:rPr>
              <a:t>LITERATURE REVIEW</a:t>
            </a:r>
            <a:endParaRPr b="1">
              <a:solidFill>
                <a:schemeClr val="lt1"/>
              </a:solidFill>
              <a:latin typeface="Calibri"/>
              <a:ea typeface="Calibri"/>
              <a:cs typeface="Calibri"/>
              <a:sym typeface="Calibri"/>
            </a:endParaRPr>
          </a:p>
        </p:txBody>
      </p:sp>
      <p:sp>
        <p:nvSpPr>
          <p:cNvPr id="98" name="Google Shape;98;p3"/>
          <p:cNvSpPr txBox="1"/>
          <p:nvPr>
            <p:ph idx="1" type="body"/>
          </p:nvPr>
        </p:nvSpPr>
        <p:spPr>
          <a:xfrm>
            <a:off x="579582" y="1376652"/>
            <a:ext cx="10515600" cy="4351338"/>
          </a:xfrm>
          <a:prstGeom prst="rect">
            <a:avLst/>
          </a:prstGeom>
          <a:noFill/>
          <a:ln>
            <a:noFill/>
          </a:ln>
        </p:spPr>
        <p:txBody>
          <a:bodyPr anchorCtr="0" anchor="t" bIns="45700" lIns="91425" spcFirstLastPara="1" rIns="91425" wrap="square" tIns="45700">
            <a:noAutofit/>
          </a:bodyPr>
          <a:lstStyle/>
          <a:p>
            <a:pPr indent="-368300" lvl="0" marL="457200" rtl="0" algn="just">
              <a:lnSpc>
                <a:spcPct val="150000"/>
              </a:lnSpc>
              <a:spcBef>
                <a:spcPts val="0"/>
              </a:spcBef>
              <a:spcAft>
                <a:spcPts val="0"/>
              </a:spcAft>
              <a:buClr>
                <a:schemeClr val="lt1"/>
              </a:buClr>
              <a:buSzPts val="2200"/>
              <a:buFont typeface="Times New Roman"/>
              <a:buChar char="●"/>
            </a:pPr>
            <a:r>
              <a:rPr lang="en-US" sz="2200">
                <a:solidFill>
                  <a:schemeClr val="lt1"/>
                </a:solidFill>
                <a:latin typeface="Times New Roman"/>
                <a:ea typeface="Times New Roman"/>
                <a:cs typeface="Times New Roman"/>
                <a:sym typeface="Times New Roman"/>
              </a:rPr>
              <a:t>Ustaz Basalamah's speech acts regarding the prohibition of puppets. (Wilda Fizriyani 2022)</a:t>
            </a:r>
            <a:endParaRPr sz="2200">
              <a:solidFill>
                <a:schemeClr val="lt1"/>
              </a:solidFill>
              <a:latin typeface="Times New Roman"/>
              <a:ea typeface="Times New Roman"/>
              <a:cs typeface="Times New Roman"/>
              <a:sym typeface="Times New Roman"/>
            </a:endParaRPr>
          </a:p>
          <a:p>
            <a:pPr indent="-368300" lvl="0" marL="457200" rtl="0" algn="just">
              <a:lnSpc>
                <a:spcPct val="150000"/>
              </a:lnSpc>
              <a:spcBef>
                <a:spcPts val="0"/>
              </a:spcBef>
              <a:spcAft>
                <a:spcPts val="0"/>
              </a:spcAft>
              <a:buClr>
                <a:schemeClr val="lt1"/>
              </a:buClr>
              <a:buSzPts val="2200"/>
              <a:buFont typeface="Times New Roman"/>
              <a:buChar char="●"/>
            </a:pPr>
            <a:r>
              <a:rPr lang="en-US" sz="2200">
                <a:solidFill>
                  <a:schemeClr val="lt1"/>
                </a:solidFill>
                <a:latin typeface="Times New Roman"/>
                <a:ea typeface="Times New Roman"/>
                <a:cs typeface="Times New Roman"/>
                <a:sym typeface="Times New Roman"/>
              </a:rPr>
              <a:t>Speech act in Bangtan Sonyeondan's speech at the United Nations General Assembly. (Nurul Fathiya, Ika Revita, Aslinda, 2022)</a:t>
            </a:r>
            <a:endParaRPr sz="2200">
              <a:solidFill>
                <a:schemeClr val="lt1"/>
              </a:solidFill>
              <a:latin typeface="Times New Roman"/>
              <a:ea typeface="Times New Roman"/>
              <a:cs typeface="Times New Roman"/>
              <a:sym typeface="Times New Roman"/>
            </a:endParaRPr>
          </a:p>
          <a:p>
            <a:pPr indent="-368300" lvl="0" marL="457200" rtl="0" algn="just">
              <a:lnSpc>
                <a:spcPct val="150000"/>
              </a:lnSpc>
              <a:spcBef>
                <a:spcPts val="0"/>
              </a:spcBef>
              <a:spcAft>
                <a:spcPts val="0"/>
              </a:spcAft>
              <a:buClr>
                <a:schemeClr val="lt1"/>
              </a:buClr>
              <a:buSzPts val="2200"/>
              <a:buFont typeface="Times New Roman"/>
              <a:buChar char="●"/>
            </a:pPr>
            <a:r>
              <a:rPr lang="en-US" sz="2200">
                <a:solidFill>
                  <a:schemeClr val="lt1"/>
                </a:solidFill>
                <a:latin typeface="Times New Roman"/>
                <a:ea typeface="Times New Roman"/>
                <a:cs typeface="Times New Roman"/>
                <a:sym typeface="Times New Roman"/>
              </a:rPr>
              <a:t>Teori Tindak Tutur dalam Studi Linguistik Pragmatik (akhmad Saifudin 2019). Speech Act Theory in Pragmatic Linguistic Studies. (Akhmad Saifudin, 2019)</a:t>
            </a:r>
            <a:endParaRPr sz="2200">
              <a:solidFill>
                <a:schemeClr val="lt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1500">
              <a:solidFill>
                <a:schemeClr val="lt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4"/>
          <p:cNvSpPr txBox="1"/>
          <p:nvPr>
            <p:ph type="title"/>
          </p:nvPr>
        </p:nvSpPr>
        <p:spPr>
          <a:xfrm>
            <a:off x="579582" y="803564"/>
            <a:ext cx="10515600" cy="573088"/>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Calibri"/>
              <a:buNone/>
            </a:pPr>
            <a:r>
              <a:rPr b="1" lang="en-US">
                <a:solidFill>
                  <a:schemeClr val="lt1"/>
                </a:solidFill>
                <a:latin typeface="Calibri"/>
                <a:ea typeface="Calibri"/>
                <a:cs typeface="Calibri"/>
                <a:sym typeface="Calibri"/>
              </a:rPr>
              <a:t>METHOD</a:t>
            </a:r>
            <a:endParaRPr b="1">
              <a:solidFill>
                <a:schemeClr val="lt1"/>
              </a:solidFill>
              <a:latin typeface="Calibri"/>
              <a:ea typeface="Calibri"/>
              <a:cs typeface="Calibri"/>
              <a:sym typeface="Calibri"/>
            </a:endParaRPr>
          </a:p>
        </p:txBody>
      </p:sp>
      <p:sp>
        <p:nvSpPr>
          <p:cNvPr id="104" name="Google Shape;104;p4"/>
          <p:cNvSpPr txBox="1"/>
          <p:nvPr>
            <p:ph idx="1" type="body"/>
          </p:nvPr>
        </p:nvSpPr>
        <p:spPr>
          <a:xfrm>
            <a:off x="579575" y="1376650"/>
            <a:ext cx="11170800" cy="4351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000"/>
              </a:spcBef>
              <a:spcAft>
                <a:spcPts val="0"/>
              </a:spcAft>
              <a:buClr>
                <a:schemeClr val="lt1"/>
              </a:buClr>
              <a:buSzPts val="2000"/>
              <a:buNone/>
            </a:pPr>
            <a:r>
              <a:rPr lang="en-US" sz="2000">
                <a:solidFill>
                  <a:schemeClr val="lt1"/>
                </a:solidFill>
              </a:rPr>
              <a:t>The researcher used data sourced from a Youtube channel, KBS News, uploaded in 2022, regarding President Yoon Seok Yeol's victory speech.</a:t>
            </a:r>
            <a:endParaRPr sz="2000">
              <a:solidFill>
                <a:schemeClr val="lt1"/>
              </a:solidFill>
            </a:endParaRPr>
          </a:p>
          <a:p>
            <a:pPr indent="0" lvl="0" marL="0" rtl="0" algn="l">
              <a:lnSpc>
                <a:spcPct val="90000"/>
              </a:lnSpc>
              <a:spcBef>
                <a:spcPts val="1000"/>
              </a:spcBef>
              <a:spcAft>
                <a:spcPts val="0"/>
              </a:spcAft>
              <a:buClr>
                <a:schemeClr val="lt1"/>
              </a:buClr>
              <a:buSzPts val="2000"/>
              <a:buNone/>
            </a:pPr>
            <a:r>
              <a:rPr lang="en-US" sz="2000">
                <a:solidFill>
                  <a:schemeClr val="lt1"/>
                </a:solidFill>
              </a:rPr>
              <a:t> </a:t>
            </a:r>
            <a:endParaRPr/>
          </a:p>
        </p:txBody>
      </p:sp>
      <p:sp>
        <p:nvSpPr>
          <p:cNvPr id="105" name="Google Shape;105;p4"/>
          <p:cNvSpPr/>
          <p:nvPr/>
        </p:nvSpPr>
        <p:spPr>
          <a:xfrm>
            <a:off x="4569425" y="2547200"/>
            <a:ext cx="2535900" cy="573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1800"/>
              <a:t>Qualitative Descriptive</a:t>
            </a:r>
            <a:endParaRPr sz="1800"/>
          </a:p>
        </p:txBody>
      </p:sp>
      <p:sp>
        <p:nvSpPr>
          <p:cNvPr id="106" name="Google Shape;106;p4"/>
          <p:cNvSpPr/>
          <p:nvPr/>
        </p:nvSpPr>
        <p:spPr>
          <a:xfrm>
            <a:off x="1121275" y="3485975"/>
            <a:ext cx="1946400" cy="973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2000"/>
              <a:t>Data Collection</a:t>
            </a:r>
            <a:endParaRPr sz="2000"/>
          </a:p>
        </p:txBody>
      </p:sp>
      <p:sp>
        <p:nvSpPr>
          <p:cNvPr id="107" name="Google Shape;107;p4"/>
          <p:cNvSpPr/>
          <p:nvPr/>
        </p:nvSpPr>
        <p:spPr>
          <a:xfrm>
            <a:off x="3761050" y="3485975"/>
            <a:ext cx="1946400" cy="973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2000"/>
              <a:t>Data Identification</a:t>
            </a:r>
            <a:endParaRPr sz="2000"/>
          </a:p>
        </p:txBody>
      </p:sp>
      <p:sp>
        <p:nvSpPr>
          <p:cNvPr id="108" name="Google Shape;108;p4"/>
          <p:cNvSpPr/>
          <p:nvPr/>
        </p:nvSpPr>
        <p:spPr>
          <a:xfrm>
            <a:off x="6454900" y="3485975"/>
            <a:ext cx="1946400" cy="973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2000"/>
              <a:t>Data Classification</a:t>
            </a:r>
            <a:endParaRPr sz="2000"/>
          </a:p>
        </p:txBody>
      </p:sp>
      <p:sp>
        <p:nvSpPr>
          <p:cNvPr id="109" name="Google Shape;109;p4"/>
          <p:cNvSpPr/>
          <p:nvPr/>
        </p:nvSpPr>
        <p:spPr>
          <a:xfrm>
            <a:off x="9148775" y="3485975"/>
            <a:ext cx="1946400" cy="9732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2000"/>
              <a:t>Conclusion</a:t>
            </a:r>
            <a:endParaRPr sz="2000"/>
          </a:p>
        </p:txBody>
      </p:sp>
      <p:sp>
        <p:nvSpPr>
          <p:cNvPr id="110" name="Google Shape;110;p4"/>
          <p:cNvSpPr/>
          <p:nvPr/>
        </p:nvSpPr>
        <p:spPr>
          <a:xfrm>
            <a:off x="1121275" y="4707075"/>
            <a:ext cx="1946400" cy="788400"/>
          </a:xfrm>
          <a:prstGeom prst="wedgeRectCallout">
            <a:avLst>
              <a:gd fmla="val -19291" name="adj1"/>
              <a:gd fmla="val -59421" name="adj2"/>
            </a:avLst>
          </a:prstGeom>
          <a:solidFill>
            <a:schemeClr val="lt2"/>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US" sz="1200"/>
              <a:t>Using the observation-note-taking method.</a:t>
            </a:r>
            <a:endParaRPr sz="1200"/>
          </a:p>
        </p:txBody>
      </p:sp>
      <p:sp>
        <p:nvSpPr>
          <p:cNvPr id="111" name="Google Shape;111;p4"/>
          <p:cNvSpPr/>
          <p:nvPr/>
        </p:nvSpPr>
        <p:spPr>
          <a:xfrm>
            <a:off x="6588900" y="4673325"/>
            <a:ext cx="1946400" cy="855900"/>
          </a:xfrm>
          <a:prstGeom prst="wedgeRectCallout">
            <a:avLst>
              <a:gd fmla="val -19291" name="adj1"/>
              <a:gd fmla="val -59421"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1200"/>
              <a:t>Using Searle (1979) theory about Classification of Illocution speech acts</a:t>
            </a:r>
            <a:endParaRPr sz="1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5"/>
          <p:cNvSpPr txBox="1"/>
          <p:nvPr>
            <p:ph type="title"/>
          </p:nvPr>
        </p:nvSpPr>
        <p:spPr>
          <a:xfrm>
            <a:off x="579582" y="803564"/>
            <a:ext cx="10515600" cy="573088"/>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Calibri"/>
              <a:buNone/>
            </a:pPr>
            <a:r>
              <a:rPr b="1" lang="en-US">
                <a:solidFill>
                  <a:schemeClr val="lt1"/>
                </a:solidFill>
                <a:latin typeface="Calibri"/>
                <a:ea typeface="Calibri"/>
                <a:cs typeface="Calibri"/>
                <a:sym typeface="Calibri"/>
              </a:rPr>
              <a:t>FINDING AND DISCUSSION</a:t>
            </a:r>
            <a:endParaRPr b="1">
              <a:solidFill>
                <a:schemeClr val="lt1"/>
              </a:solidFill>
              <a:latin typeface="Calibri"/>
              <a:ea typeface="Calibri"/>
              <a:cs typeface="Calibri"/>
              <a:sym typeface="Calibri"/>
            </a:endParaRPr>
          </a:p>
        </p:txBody>
      </p:sp>
      <p:sp>
        <p:nvSpPr>
          <p:cNvPr id="117" name="Google Shape;117;p5"/>
          <p:cNvSpPr txBox="1"/>
          <p:nvPr>
            <p:ph idx="1" type="body"/>
          </p:nvPr>
        </p:nvSpPr>
        <p:spPr>
          <a:xfrm>
            <a:off x="579575" y="2066725"/>
            <a:ext cx="6481200" cy="29712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1000"/>
              </a:spcBef>
              <a:spcAft>
                <a:spcPts val="0"/>
              </a:spcAft>
              <a:buClr>
                <a:schemeClr val="lt1"/>
              </a:buClr>
              <a:buSzPts val="2000"/>
              <a:buNone/>
            </a:pPr>
            <a:r>
              <a:t/>
            </a:r>
            <a:endParaRPr sz="2000">
              <a:solidFill>
                <a:schemeClr val="lt1"/>
              </a:solidFill>
            </a:endParaRPr>
          </a:p>
          <a:p>
            <a:pPr indent="0" lvl="0" marL="0" rtl="0" algn="just">
              <a:lnSpc>
                <a:spcPct val="90000"/>
              </a:lnSpc>
              <a:spcBef>
                <a:spcPts val="1000"/>
              </a:spcBef>
              <a:spcAft>
                <a:spcPts val="0"/>
              </a:spcAft>
              <a:buClr>
                <a:schemeClr val="lt1"/>
              </a:buClr>
              <a:buSzPts val="2000"/>
              <a:buNone/>
            </a:pPr>
            <a:r>
              <a:rPr lang="en-US" sz="2400">
                <a:solidFill>
                  <a:schemeClr val="lt1"/>
                </a:solidFill>
              </a:rPr>
              <a:t>In the victory speech video of Yoon Suk Yeol, which was uploaded by KBS News and lasted for 5 minutes and 22 seconds, his speech was predominantly characterized by expressive illocutionary acts to convey gratitude to the people who voted for him, his team, and also to show appreciation to his two opponents at that time.</a:t>
            </a:r>
            <a:endParaRPr sz="2400">
              <a:solidFill>
                <a:schemeClr val="lt1"/>
              </a:solidFill>
            </a:endParaRPr>
          </a:p>
        </p:txBody>
      </p:sp>
      <p:graphicFrame>
        <p:nvGraphicFramePr>
          <p:cNvPr id="118" name="Google Shape;118;p5"/>
          <p:cNvGraphicFramePr/>
          <p:nvPr/>
        </p:nvGraphicFramePr>
        <p:xfrm>
          <a:off x="7379025" y="1944775"/>
          <a:ext cx="3000000" cy="3000000"/>
        </p:xfrm>
        <a:graphic>
          <a:graphicData uri="http://schemas.openxmlformats.org/drawingml/2006/table">
            <a:tbl>
              <a:tblPr>
                <a:noFill/>
                <a:tableStyleId>{6A82D31D-29FA-4AEE-9099-B87FF1E08B02}</a:tableStyleId>
              </a:tblPr>
              <a:tblGrid>
                <a:gridCol w="1858075"/>
                <a:gridCol w="1858075"/>
              </a:tblGrid>
              <a:tr h="535850">
                <a:tc gridSpan="2">
                  <a:txBody>
                    <a:bodyPr/>
                    <a:lstStyle/>
                    <a:p>
                      <a:pPr indent="0" lvl="0" marL="0" rtl="0" algn="ctr">
                        <a:spcBef>
                          <a:spcPts val="0"/>
                        </a:spcBef>
                        <a:spcAft>
                          <a:spcPts val="0"/>
                        </a:spcAft>
                        <a:buNone/>
                      </a:pPr>
                      <a:r>
                        <a:rPr lang="en-US" sz="2200">
                          <a:solidFill>
                            <a:schemeClr val="lt1"/>
                          </a:solidFill>
                        </a:rPr>
                        <a:t>Five Types of Speech Acts</a:t>
                      </a:r>
                      <a:endParaRPr sz="2200">
                        <a:solidFill>
                          <a:schemeClr val="lt1"/>
                        </a:solidFill>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hMerge="1"/>
              </a:tr>
              <a:tr h="535850">
                <a:tc>
                  <a:txBody>
                    <a:bodyPr/>
                    <a:lstStyle/>
                    <a:p>
                      <a:pPr indent="0" lvl="0" marL="0" rtl="0" algn="ctr">
                        <a:spcBef>
                          <a:spcPts val="0"/>
                        </a:spcBef>
                        <a:spcAft>
                          <a:spcPts val="0"/>
                        </a:spcAft>
                        <a:buNone/>
                      </a:pPr>
                      <a:r>
                        <a:rPr lang="en-US" sz="2100">
                          <a:solidFill>
                            <a:schemeClr val="lt1"/>
                          </a:solidFill>
                        </a:rPr>
                        <a:t>Assertive</a:t>
                      </a:r>
                      <a:endParaRPr sz="2100">
                        <a:solidFill>
                          <a:schemeClr val="lt1"/>
                        </a:solidFill>
                      </a:endParaRPr>
                    </a:p>
                  </a:txBody>
                  <a:tcPr marT="91425" marB="91425" marR="91425" marL="91425">
                    <a:lnT cap="flat" cmpd="sng" w="9525">
                      <a:solidFill>
                        <a:schemeClr val="lt1"/>
                      </a:solidFill>
                      <a:prstDash val="solid"/>
                      <a:round/>
                      <a:headEnd len="sm" w="sm" type="none"/>
                      <a:tailEnd len="sm" w="sm" type="none"/>
                    </a:lnT>
                  </a:tcPr>
                </a:tc>
                <a:tc>
                  <a:txBody>
                    <a:bodyPr/>
                    <a:lstStyle/>
                    <a:p>
                      <a:pPr indent="0" lvl="0" marL="0" rtl="0" algn="ctr">
                        <a:spcBef>
                          <a:spcPts val="0"/>
                        </a:spcBef>
                        <a:spcAft>
                          <a:spcPts val="0"/>
                        </a:spcAft>
                        <a:buNone/>
                      </a:pPr>
                      <a:r>
                        <a:rPr lang="en-US" sz="2100">
                          <a:solidFill>
                            <a:schemeClr val="lt1"/>
                          </a:solidFill>
                        </a:rPr>
                        <a:t>1</a:t>
                      </a:r>
                      <a:endParaRPr sz="2100">
                        <a:solidFill>
                          <a:schemeClr val="lt1"/>
                        </a:solidFill>
                      </a:endParaRPr>
                    </a:p>
                  </a:txBody>
                  <a:tcPr marT="91425" marB="91425" marR="91425" marL="91425">
                    <a:lnT cap="flat" cmpd="sng" w="9525">
                      <a:solidFill>
                        <a:schemeClr val="lt1"/>
                      </a:solidFill>
                      <a:prstDash val="solid"/>
                      <a:round/>
                      <a:headEnd len="sm" w="sm" type="none"/>
                      <a:tailEnd len="sm" w="sm" type="none"/>
                    </a:lnT>
                  </a:tcPr>
                </a:tc>
              </a:tr>
              <a:tr h="535850">
                <a:tc>
                  <a:txBody>
                    <a:bodyPr/>
                    <a:lstStyle/>
                    <a:p>
                      <a:pPr indent="0" lvl="0" marL="0" rtl="0" algn="ctr">
                        <a:spcBef>
                          <a:spcPts val="0"/>
                        </a:spcBef>
                        <a:spcAft>
                          <a:spcPts val="0"/>
                        </a:spcAft>
                        <a:buNone/>
                      </a:pPr>
                      <a:r>
                        <a:rPr lang="en-US" sz="2100">
                          <a:solidFill>
                            <a:schemeClr val="lt1"/>
                          </a:solidFill>
                        </a:rPr>
                        <a:t>Directive</a:t>
                      </a:r>
                      <a:endParaRPr sz="2100">
                        <a:solidFill>
                          <a:schemeClr val="lt1"/>
                        </a:solidFill>
                      </a:endParaRPr>
                    </a:p>
                  </a:txBody>
                  <a:tcPr marT="91425" marB="91425" marR="91425" marL="91425"/>
                </a:tc>
                <a:tc>
                  <a:txBody>
                    <a:bodyPr/>
                    <a:lstStyle/>
                    <a:p>
                      <a:pPr indent="0" lvl="0" marL="0" rtl="0" algn="ctr">
                        <a:spcBef>
                          <a:spcPts val="0"/>
                        </a:spcBef>
                        <a:spcAft>
                          <a:spcPts val="0"/>
                        </a:spcAft>
                        <a:buNone/>
                      </a:pPr>
                      <a:r>
                        <a:rPr lang="en-US" sz="2100">
                          <a:solidFill>
                            <a:schemeClr val="lt1"/>
                          </a:solidFill>
                        </a:rPr>
                        <a:t>2</a:t>
                      </a:r>
                      <a:endParaRPr sz="2100">
                        <a:solidFill>
                          <a:schemeClr val="lt1"/>
                        </a:solidFill>
                      </a:endParaRPr>
                    </a:p>
                  </a:txBody>
                  <a:tcPr marT="91425" marB="91425" marR="91425" marL="91425"/>
                </a:tc>
              </a:tr>
              <a:tr h="535850">
                <a:tc>
                  <a:txBody>
                    <a:bodyPr/>
                    <a:lstStyle/>
                    <a:p>
                      <a:pPr indent="0" lvl="0" marL="0" rtl="0" algn="ctr">
                        <a:spcBef>
                          <a:spcPts val="0"/>
                        </a:spcBef>
                        <a:spcAft>
                          <a:spcPts val="0"/>
                        </a:spcAft>
                        <a:buNone/>
                      </a:pPr>
                      <a:r>
                        <a:rPr lang="en-US" sz="2100">
                          <a:solidFill>
                            <a:schemeClr val="lt1"/>
                          </a:solidFill>
                        </a:rPr>
                        <a:t>Comisive</a:t>
                      </a:r>
                      <a:endParaRPr sz="2100">
                        <a:solidFill>
                          <a:schemeClr val="lt1"/>
                        </a:solidFill>
                      </a:endParaRPr>
                    </a:p>
                  </a:txBody>
                  <a:tcPr marT="91425" marB="91425" marR="91425" marL="91425"/>
                </a:tc>
                <a:tc>
                  <a:txBody>
                    <a:bodyPr/>
                    <a:lstStyle/>
                    <a:p>
                      <a:pPr indent="0" lvl="0" marL="0" rtl="0" algn="ctr">
                        <a:spcBef>
                          <a:spcPts val="0"/>
                        </a:spcBef>
                        <a:spcAft>
                          <a:spcPts val="0"/>
                        </a:spcAft>
                        <a:buNone/>
                      </a:pPr>
                      <a:r>
                        <a:rPr lang="en-US" sz="2100">
                          <a:solidFill>
                            <a:schemeClr val="lt1"/>
                          </a:solidFill>
                        </a:rPr>
                        <a:t>3</a:t>
                      </a:r>
                      <a:endParaRPr sz="2100">
                        <a:solidFill>
                          <a:schemeClr val="lt1"/>
                        </a:solidFill>
                      </a:endParaRPr>
                    </a:p>
                  </a:txBody>
                  <a:tcPr marT="91425" marB="91425" marR="91425" marL="91425"/>
                </a:tc>
              </a:tr>
              <a:tr h="535850">
                <a:tc>
                  <a:txBody>
                    <a:bodyPr/>
                    <a:lstStyle/>
                    <a:p>
                      <a:pPr indent="0" lvl="0" marL="0" rtl="0" algn="ctr">
                        <a:spcBef>
                          <a:spcPts val="0"/>
                        </a:spcBef>
                        <a:spcAft>
                          <a:spcPts val="0"/>
                        </a:spcAft>
                        <a:buNone/>
                      </a:pPr>
                      <a:r>
                        <a:rPr lang="en-US" sz="2100">
                          <a:solidFill>
                            <a:schemeClr val="lt1"/>
                          </a:solidFill>
                        </a:rPr>
                        <a:t>Expressive</a:t>
                      </a:r>
                      <a:endParaRPr sz="2100">
                        <a:solidFill>
                          <a:schemeClr val="lt1"/>
                        </a:solidFill>
                      </a:endParaRPr>
                    </a:p>
                  </a:txBody>
                  <a:tcPr marT="91425" marB="91425" marR="91425" marL="91425"/>
                </a:tc>
                <a:tc>
                  <a:txBody>
                    <a:bodyPr/>
                    <a:lstStyle/>
                    <a:p>
                      <a:pPr indent="0" lvl="0" marL="0" rtl="0" algn="ctr">
                        <a:spcBef>
                          <a:spcPts val="0"/>
                        </a:spcBef>
                        <a:spcAft>
                          <a:spcPts val="0"/>
                        </a:spcAft>
                        <a:buNone/>
                      </a:pPr>
                      <a:r>
                        <a:rPr lang="en-US" sz="2100">
                          <a:solidFill>
                            <a:schemeClr val="lt1"/>
                          </a:solidFill>
                        </a:rPr>
                        <a:t>7</a:t>
                      </a:r>
                      <a:endParaRPr sz="2100">
                        <a:solidFill>
                          <a:schemeClr val="lt1"/>
                        </a:solidFill>
                      </a:endParaRPr>
                    </a:p>
                  </a:txBody>
                  <a:tcPr marT="91425" marB="91425" marR="91425" marL="91425"/>
                </a:tc>
              </a:tr>
              <a:tr h="535850">
                <a:tc>
                  <a:txBody>
                    <a:bodyPr/>
                    <a:lstStyle/>
                    <a:p>
                      <a:pPr indent="0" lvl="0" marL="0" rtl="0" algn="ctr">
                        <a:spcBef>
                          <a:spcPts val="0"/>
                        </a:spcBef>
                        <a:spcAft>
                          <a:spcPts val="0"/>
                        </a:spcAft>
                        <a:buNone/>
                      </a:pPr>
                      <a:r>
                        <a:rPr lang="en-US" sz="2100">
                          <a:solidFill>
                            <a:schemeClr val="lt1"/>
                          </a:solidFill>
                        </a:rPr>
                        <a:t>Declarative</a:t>
                      </a:r>
                      <a:endParaRPr sz="2100">
                        <a:solidFill>
                          <a:schemeClr val="lt1"/>
                        </a:solidFill>
                      </a:endParaRPr>
                    </a:p>
                  </a:txBody>
                  <a:tcPr marT="91425" marB="91425" marR="91425" marL="91425"/>
                </a:tc>
                <a:tc>
                  <a:txBody>
                    <a:bodyPr/>
                    <a:lstStyle/>
                    <a:p>
                      <a:pPr indent="0" lvl="0" marL="0" rtl="0" algn="ctr">
                        <a:spcBef>
                          <a:spcPts val="0"/>
                        </a:spcBef>
                        <a:spcAft>
                          <a:spcPts val="0"/>
                        </a:spcAft>
                        <a:buNone/>
                      </a:pPr>
                      <a:r>
                        <a:rPr lang="en-US" sz="2100">
                          <a:solidFill>
                            <a:schemeClr val="lt1"/>
                          </a:solidFill>
                        </a:rPr>
                        <a:t>0</a:t>
                      </a:r>
                      <a:endParaRPr sz="2100">
                        <a:solidFill>
                          <a:schemeClr val="lt1"/>
                        </a:solidFill>
                      </a:endParaRPr>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g25b6d204f24_1_15"/>
          <p:cNvSpPr txBox="1"/>
          <p:nvPr>
            <p:ph type="title"/>
          </p:nvPr>
        </p:nvSpPr>
        <p:spPr>
          <a:xfrm>
            <a:off x="579582" y="803564"/>
            <a:ext cx="10515600" cy="5730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Calibri"/>
              <a:buNone/>
            </a:pPr>
            <a:r>
              <a:rPr b="1" lang="en-US">
                <a:solidFill>
                  <a:schemeClr val="lt1"/>
                </a:solidFill>
                <a:latin typeface="Calibri"/>
                <a:ea typeface="Calibri"/>
                <a:cs typeface="Calibri"/>
                <a:sym typeface="Calibri"/>
              </a:rPr>
              <a:t>FINDING AND DISCUSSION</a:t>
            </a:r>
            <a:endParaRPr b="1">
              <a:solidFill>
                <a:schemeClr val="lt1"/>
              </a:solidFill>
              <a:latin typeface="Calibri"/>
              <a:ea typeface="Calibri"/>
              <a:cs typeface="Calibri"/>
              <a:sym typeface="Calibri"/>
            </a:endParaRPr>
          </a:p>
        </p:txBody>
      </p:sp>
      <p:sp>
        <p:nvSpPr>
          <p:cNvPr id="124" name="Google Shape;124;g25b6d204f24_1_15"/>
          <p:cNvSpPr txBox="1"/>
          <p:nvPr>
            <p:ph idx="1" type="body"/>
          </p:nvPr>
        </p:nvSpPr>
        <p:spPr>
          <a:xfrm>
            <a:off x="579575" y="2616675"/>
            <a:ext cx="5231100" cy="2401500"/>
          </a:xfrm>
          <a:prstGeom prst="rect">
            <a:avLst/>
          </a:prstGeom>
          <a:noFill/>
          <a:ln>
            <a:noFill/>
          </a:ln>
        </p:spPr>
        <p:txBody>
          <a:bodyPr anchorCtr="0" anchor="t" bIns="45700" lIns="91425" spcFirstLastPara="1" rIns="91425" wrap="square" tIns="45700">
            <a:noAutofit/>
          </a:bodyPr>
          <a:lstStyle/>
          <a:p>
            <a:pPr indent="0" lvl="0" marL="0" rtl="0" algn="l">
              <a:lnSpc>
                <a:spcPct val="130000"/>
              </a:lnSpc>
              <a:spcBef>
                <a:spcPts val="1000"/>
              </a:spcBef>
              <a:spcAft>
                <a:spcPts val="0"/>
              </a:spcAft>
              <a:buClr>
                <a:schemeClr val="lt1"/>
              </a:buClr>
              <a:buSzPts val="1550"/>
              <a:buNone/>
            </a:pPr>
            <a:r>
              <a:rPr lang="en-US" sz="2450">
                <a:solidFill>
                  <a:schemeClr val="lt1"/>
                </a:solidFill>
                <a:latin typeface="Arial"/>
                <a:ea typeface="Arial"/>
                <a:cs typeface="Arial"/>
                <a:sym typeface="Arial"/>
              </a:rPr>
              <a:t>“정말 이 송고 운동을 하면서 </a:t>
            </a:r>
            <a:r>
              <a:rPr lang="en-US" sz="2450">
                <a:solidFill>
                  <a:schemeClr val="lt1"/>
                </a:solidFill>
                <a:highlight>
                  <a:srgbClr val="8E7CC3"/>
                </a:highlight>
                <a:latin typeface="Arial"/>
                <a:ea typeface="Arial"/>
                <a:cs typeface="Arial"/>
                <a:sym typeface="Arial"/>
              </a:rPr>
              <a:t>많은 걸 배웠습니다</a:t>
            </a:r>
            <a:r>
              <a:rPr lang="en-US" sz="2450">
                <a:solidFill>
                  <a:schemeClr val="lt1"/>
                </a:solidFill>
                <a:latin typeface="Arial"/>
                <a:ea typeface="Arial"/>
                <a:cs typeface="Arial"/>
                <a:sym typeface="Arial"/>
              </a:rPr>
              <a:t>”</a:t>
            </a:r>
            <a:endParaRPr sz="2450">
              <a:solidFill>
                <a:schemeClr val="lt1"/>
              </a:solidFill>
              <a:latin typeface="Arial"/>
              <a:ea typeface="Arial"/>
              <a:cs typeface="Arial"/>
              <a:sym typeface="Arial"/>
            </a:endParaRPr>
          </a:p>
          <a:p>
            <a:pPr indent="0" lvl="0" marL="0" rtl="0" algn="l">
              <a:lnSpc>
                <a:spcPct val="130000"/>
              </a:lnSpc>
              <a:spcBef>
                <a:spcPts val="1000"/>
              </a:spcBef>
              <a:spcAft>
                <a:spcPts val="0"/>
              </a:spcAft>
              <a:buClr>
                <a:schemeClr val="lt1"/>
              </a:buClr>
              <a:buSzPts val="1550"/>
              <a:buNone/>
            </a:pPr>
            <a:r>
              <a:rPr i="1" lang="en-US" sz="2295">
                <a:solidFill>
                  <a:schemeClr val="lt1"/>
                </a:solidFill>
                <a:latin typeface="Roboto"/>
                <a:ea typeface="Roboto"/>
                <a:cs typeface="Roboto"/>
                <a:sym typeface="Roboto"/>
              </a:rPr>
              <a:t>I have learned a lot while participating in this dissemination campaign</a:t>
            </a:r>
            <a:endParaRPr i="1" sz="2915">
              <a:solidFill>
                <a:schemeClr val="lt1"/>
              </a:solidFill>
              <a:latin typeface="Arial"/>
              <a:ea typeface="Arial"/>
              <a:cs typeface="Arial"/>
              <a:sym typeface="Arial"/>
            </a:endParaRPr>
          </a:p>
          <a:p>
            <a:pPr indent="0" lvl="0" marL="0" rtl="0" algn="l">
              <a:lnSpc>
                <a:spcPct val="70000"/>
              </a:lnSpc>
              <a:spcBef>
                <a:spcPts val="1000"/>
              </a:spcBef>
              <a:spcAft>
                <a:spcPts val="0"/>
              </a:spcAft>
              <a:buClr>
                <a:schemeClr val="lt1"/>
              </a:buClr>
              <a:buSzPts val="1550"/>
              <a:buNone/>
            </a:pPr>
            <a:r>
              <a:t/>
            </a:r>
            <a:endParaRPr sz="1750">
              <a:solidFill>
                <a:schemeClr val="lt1"/>
              </a:solidFill>
              <a:highlight>
                <a:srgbClr val="8E7CC3"/>
              </a:highlight>
              <a:latin typeface="Arial"/>
              <a:ea typeface="Arial"/>
              <a:cs typeface="Arial"/>
              <a:sym typeface="Arial"/>
            </a:endParaRPr>
          </a:p>
          <a:p>
            <a:pPr indent="0" lvl="0" marL="0" rtl="0" algn="l">
              <a:lnSpc>
                <a:spcPct val="70000"/>
              </a:lnSpc>
              <a:spcBef>
                <a:spcPts val="1000"/>
              </a:spcBef>
              <a:spcAft>
                <a:spcPts val="0"/>
              </a:spcAft>
              <a:buClr>
                <a:schemeClr val="lt1"/>
              </a:buClr>
              <a:buSzPts val="1550"/>
              <a:buNone/>
            </a:pPr>
            <a:r>
              <a:t/>
            </a:r>
            <a:endParaRPr sz="1860">
              <a:solidFill>
                <a:schemeClr val="lt1"/>
              </a:solidFill>
            </a:endParaRPr>
          </a:p>
        </p:txBody>
      </p:sp>
      <p:sp>
        <p:nvSpPr>
          <p:cNvPr id="125" name="Google Shape;125;g25b6d204f24_1_15"/>
          <p:cNvSpPr/>
          <p:nvPr/>
        </p:nvSpPr>
        <p:spPr>
          <a:xfrm>
            <a:off x="674100" y="1493400"/>
            <a:ext cx="2804100" cy="495600"/>
          </a:xfrm>
          <a:prstGeom prst="rect">
            <a:avLst/>
          </a:prstGeom>
          <a:solidFill>
            <a:srgbClr val="351C7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1000"/>
              </a:spcBef>
              <a:spcAft>
                <a:spcPts val="0"/>
              </a:spcAft>
              <a:buClr>
                <a:schemeClr val="lt1"/>
              </a:buClr>
              <a:buSzPts val="2000"/>
              <a:buFont typeface="Arial"/>
              <a:buNone/>
            </a:pPr>
            <a:r>
              <a:rPr lang="en-US" sz="2400">
                <a:solidFill>
                  <a:schemeClr val="lt1"/>
                </a:solidFill>
                <a:latin typeface="Calibri"/>
                <a:ea typeface="Calibri"/>
                <a:cs typeface="Calibri"/>
                <a:sym typeface="Calibri"/>
              </a:rPr>
              <a:t>Assertive Speech Act</a:t>
            </a:r>
            <a:endParaRPr>
              <a:solidFill>
                <a:schemeClr val="lt1"/>
              </a:solidFill>
            </a:endParaRPr>
          </a:p>
        </p:txBody>
      </p:sp>
      <p:sp>
        <p:nvSpPr>
          <p:cNvPr id="126" name="Google Shape;126;g25b6d204f24_1_15"/>
          <p:cNvSpPr/>
          <p:nvPr/>
        </p:nvSpPr>
        <p:spPr>
          <a:xfrm>
            <a:off x="7430750" y="1430050"/>
            <a:ext cx="3008400" cy="495600"/>
          </a:xfrm>
          <a:prstGeom prst="rect">
            <a:avLst/>
          </a:prstGeom>
          <a:solidFill>
            <a:srgbClr val="351C7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1000"/>
              </a:spcBef>
              <a:spcAft>
                <a:spcPts val="0"/>
              </a:spcAft>
              <a:buClr>
                <a:schemeClr val="lt1"/>
              </a:buClr>
              <a:buSzPts val="2000"/>
              <a:buFont typeface="Arial"/>
              <a:buNone/>
            </a:pPr>
            <a:r>
              <a:rPr lang="en-US" sz="2400">
                <a:solidFill>
                  <a:schemeClr val="lt1"/>
                </a:solidFill>
                <a:latin typeface="Calibri"/>
                <a:ea typeface="Calibri"/>
                <a:cs typeface="Calibri"/>
                <a:sym typeface="Calibri"/>
              </a:rPr>
              <a:t>Dirrective</a:t>
            </a:r>
            <a:r>
              <a:rPr lang="en-US" sz="2400">
                <a:solidFill>
                  <a:schemeClr val="lt1"/>
                </a:solidFill>
                <a:latin typeface="Calibri"/>
                <a:ea typeface="Calibri"/>
                <a:cs typeface="Calibri"/>
                <a:sym typeface="Calibri"/>
              </a:rPr>
              <a:t> Speech Act</a:t>
            </a:r>
            <a:endParaRPr>
              <a:solidFill>
                <a:schemeClr val="lt1"/>
              </a:solidFill>
            </a:endParaRPr>
          </a:p>
        </p:txBody>
      </p:sp>
      <p:sp>
        <p:nvSpPr>
          <p:cNvPr id="127" name="Google Shape;127;g25b6d204f24_1_15"/>
          <p:cNvSpPr txBox="1"/>
          <p:nvPr/>
        </p:nvSpPr>
        <p:spPr>
          <a:xfrm>
            <a:off x="6508900" y="2049525"/>
            <a:ext cx="5033700" cy="353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750">
                <a:solidFill>
                  <a:schemeClr val="lt1"/>
                </a:solidFill>
                <a:latin typeface="Calibri"/>
                <a:ea typeface="Calibri"/>
                <a:cs typeface="Calibri"/>
                <a:sym typeface="Calibri"/>
              </a:rPr>
              <a:t>“</a:t>
            </a:r>
            <a:r>
              <a:rPr lang="en-US" sz="1750">
                <a:solidFill>
                  <a:schemeClr val="lt1"/>
                </a:solidFill>
              </a:rPr>
              <a:t>우리 모두 힘을 합쳐서 우리 국민과 대한민국 위해서 </a:t>
            </a:r>
            <a:r>
              <a:rPr lang="en-US" sz="1750">
                <a:solidFill>
                  <a:schemeClr val="lt1"/>
                </a:solidFill>
                <a:highlight>
                  <a:srgbClr val="8E7CC3"/>
                </a:highlight>
              </a:rPr>
              <a:t>우리 모두 하나가 되어야 한다고 생각합니다.</a:t>
            </a:r>
            <a:r>
              <a:rPr lang="en-US" sz="1750">
                <a:solidFill>
                  <a:schemeClr val="lt1"/>
                </a:solidFill>
              </a:rPr>
              <a:t>”</a:t>
            </a:r>
            <a:endParaRPr sz="1750">
              <a:solidFill>
                <a:schemeClr val="lt1"/>
              </a:solidFill>
            </a:endParaRPr>
          </a:p>
          <a:p>
            <a:pPr indent="0" lvl="0" marL="0" rtl="0" algn="l">
              <a:spcBef>
                <a:spcPts val="0"/>
              </a:spcBef>
              <a:spcAft>
                <a:spcPts val="0"/>
              </a:spcAft>
              <a:buNone/>
            </a:pPr>
            <a:r>
              <a:rPr i="1" lang="en-US" sz="1500">
                <a:solidFill>
                  <a:schemeClr val="lt1"/>
                </a:solidFill>
                <a:latin typeface="Roboto"/>
                <a:ea typeface="Roboto"/>
                <a:cs typeface="Roboto"/>
                <a:sym typeface="Roboto"/>
              </a:rPr>
              <a:t>We all need to come together and unite as one for the sake of our people and Korea.</a:t>
            </a:r>
            <a:endParaRPr i="1" sz="1500">
              <a:solidFill>
                <a:schemeClr val="lt1"/>
              </a:solidFill>
            </a:endParaRPr>
          </a:p>
          <a:p>
            <a:pPr indent="0" lvl="0" marL="0" rtl="0" algn="l">
              <a:spcBef>
                <a:spcPts val="0"/>
              </a:spcBef>
              <a:spcAft>
                <a:spcPts val="0"/>
              </a:spcAft>
              <a:buNone/>
            </a:pPr>
            <a:r>
              <a:t/>
            </a:r>
            <a:endParaRPr sz="1750">
              <a:solidFill>
                <a:schemeClr val="lt1"/>
              </a:solidFill>
            </a:endParaRPr>
          </a:p>
          <a:p>
            <a:pPr indent="0" lvl="0" marL="0" rtl="0" algn="l">
              <a:spcBef>
                <a:spcPts val="0"/>
              </a:spcBef>
              <a:spcAft>
                <a:spcPts val="0"/>
              </a:spcAft>
              <a:buNone/>
            </a:pPr>
            <a:r>
              <a:rPr lang="en-US" sz="1750">
                <a:solidFill>
                  <a:schemeClr val="lt1"/>
                </a:solidFill>
              </a:rPr>
              <a:t>“정당이 될 수 있도록 </a:t>
            </a:r>
            <a:r>
              <a:rPr lang="en-US" sz="1750">
                <a:solidFill>
                  <a:schemeClr val="lt1"/>
                </a:solidFill>
                <a:highlight>
                  <a:srgbClr val="8E7CC3"/>
                </a:highlight>
              </a:rPr>
              <a:t>함께 노력하고 또 저도 많이 도와 주시기를 부탁드리겠습니다</a:t>
            </a:r>
            <a:r>
              <a:rPr lang="en-US" sz="1750">
                <a:solidFill>
                  <a:schemeClr val="lt1"/>
                </a:solidFill>
              </a:rPr>
              <a:t>.”</a:t>
            </a:r>
            <a:endParaRPr sz="1750">
              <a:solidFill>
                <a:schemeClr val="lt1"/>
              </a:solidFill>
            </a:endParaRPr>
          </a:p>
          <a:p>
            <a:pPr indent="0" lvl="0" marL="0" rtl="0" algn="l">
              <a:spcBef>
                <a:spcPts val="0"/>
              </a:spcBef>
              <a:spcAft>
                <a:spcPts val="0"/>
              </a:spcAft>
              <a:buNone/>
            </a:pPr>
            <a:r>
              <a:rPr i="1" lang="en-US" sz="1500">
                <a:solidFill>
                  <a:schemeClr val="lt1"/>
                </a:solidFill>
                <a:latin typeface="Roboto"/>
                <a:ea typeface="Roboto"/>
                <a:cs typeface="Roboto"/>
                <a:sym typeface="Roboto"/>
              </a:rPr>
              <a:t>I hope we can work together diligently to become a better party, and I also ask for your help and support.</a:t>
            </a:r>
            <a:endParaRPr i="1" sz="1500">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g25bad20d6b6_0_7"/>
          <p:cNvSpPr txBox="1"/>
          <p:nvPr>
            <p:ph type="title"/>
          </p:nvPr>
        </p:nvSpPr>
        <p:spPr>
          <a:xfrm>
            <a:off x="579582" y="803564"/>
            <a:ext cx="10515600" cy="5730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Calibri"/>
              <a:buNone/>
            </a:pPr>
            <a:r>
              <a:rPr b="1" lang="en-US">
                <a:solidFill>
                  <a:schemeClr val="lt1"/>
                </a:solidFill>
                <a:latin typeface="Calibri"/>
                <a:ea typeface="Calibri"/>
                <a:cs typeface="Calibri"/>
                <a:sym typeface="Calibri"/>
              </a:rPr>
              <a:t>FINDING AND DISCUSSION</a:t>
            </a:r>
            <a:endParaRPr b="1">
              <a:solidFill>
                <a:schemeClr val="lt1"/>
              </a:solidFill>
              <a:latin typeface="Calibri"/>
              <a:ea typeface="Calibri"/>
              <a:cs typeface="Calibri"/>
              <a:sym typeface="Calibri"/>
            </a:endParaRPr>
          </a:p>
        </p:txBody>
      </p:sp>
      <p:sp>
        <p:nvSpPr>
          <p:cNvPr id="133" name="Google Shape;133;g25bad20d6b6_0_7"/>
          <p:cNvSpPr txBox="1"/>
          <p:nvPr>
            <p:ph idx="1" type="body"/>
          </p:nvPr>
        </p:nvSpPr>
        <p:spPr>
          <a:xfrm>
            <a:off x="579575" y="2297250"/>
            <a:ext cx="6481200" cy="2740800"/>
          </a:xfrm>
          <a:prstGeom prst="rect">
            <a:avLst/>
          </a:prstGeom>
          <a:noFill/>
          <a:ln>
            <a:noFill/>
          </a:ln>
        </p:spPr>
        <p:txBody>
          <a:bodyPr anchorCtr="0" anchor="t" bIns="45700" lIns="91425" spcFirstLastPara="1" rIns="91425" wrap="square" tIns="45700">
            <a:normAutofit/>
          </a:bodyPr>
          <a:lstStyle/>
          <a:p>
            <a:pPr indent="0" lvl="0" marL="0" rtl="0" algn="l">
              <a:lnSpc>
                <a:spcPct val="115000"/>
              </a:lnSpc>
              <a:spcBef>
                <a:spcPts val="0"/>
              </a:spcBef>
              <a:spcAft>
                <a:spcPts val="0"/>
              </a:spcAft>
              <a:buClr>
                <a:schemeClr val="dk1"/>
              </a:buClr>
              <a:buSzPts val="1100"/>
              <a:buNone/>
            </a:pPr>
            <a:r>
              <a:rPr lang="en-US" sz="1900">
                <a:solidFill>
                  <a:schemeClr val="lt1"/>
                </a:solidFill>
                <a:latin typeface="Arial"/>
                <a:ea typeface="Arial"/>
                <a:cs typeface="Arial"/>
                <a:sym typeface="Arial"/>
              </a:rPr>
              <a:t>“야당과 협취 하면서 국민을 </a:t>
            </a:r>
            <a:r>
              <a:rPr lang="en-US" sz="1900">
                <a:solidFill>
                  <a:schemeClr val="lt1"/>
                </a:solidFill>
                <a:highlight>
                  <a:srgbClr val="8E7CC3"/>
                </a:highlight>
                <a:latin typeface="Arial"/>
                <a:ea typeface="Arial"/>
                <a:cs typeface="Arial"/>
                <a:sym typeface="Arial"/>
              </a:rPr>
              <a:t>잘 모시도록 하겠습니다”</a:t>
            </a:r>
            <a:endParaRPr sz="1900">
              <a:solidFill>
                <a:schemeClr val="lt1"/>
              </a:solidFill>
              <a:highlight>
                <a:srgbClr val="8E7CC3"/>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None/>
            </a:pPr>
            <a:r>
              <a:rPr i="1" lang="en-US" sz="1500">
                <a:solidFill>
                  <a:schemeClr val="lt1"/>
                </a:solidFill>
                <a:latin typeface="Roboto"/>
                <a:ea typeface="Roboto"/>
                <a:cs typeface="Roboto"/>
                <a:sym typeface="Roboto"/>
              </a:rPr>
              <a:t>We will strive to serve the people well while cooperating with the opposition party.</a:t>
            </a:r>
            <a:endParaRPr i="1" sz="2200">
              <a:solidFill>
                <a:schemeClr val="lt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None/>
            </a:pPr>
            <a:r>
              <a:rPr lang="en-US" sz="1900">
                <a:solidFill>
                  <a:schemeClr val="lt1"/>
                </a:solidFill>
                <a:latin typeface="Arial"/>
                <a:ea typeface="Arial"/>
                <a:cs typeface="Arial"/>
                <a:sym typeface="Arial"/>
              </a:rPr>
              <a:t>제대로 </a:t>
            </a:r>
            <a:r>
              <a:rPr lang="en-US" sz="1900">
                <a:solidFill>
                  <a:schemeClr val="lt1"/>
                </a:solidFill>
                <a:highlight>
                  <a:srgbClr val="8E7CC3"/>
                </a:highlight>
                <a:latin typeface="Arial"/>
                <a:ea typeface="Arial"/>
                <a:cs typeface="Arial"/>
                <a:sym typeface="Arial"/>
              </a:rPr>
              <a:t>잘 보답하겠습니다</a:t>
            </a:r>
            <a:endParaRPr sz="1900">
              <a:solidFill>
                <a:schemeClr val="lt1"/>
              </a:solidFill>
              <a:highlight>
                <a:srgbClr val="8E7CC3"/>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i="1" lang="en-US" sz="1800">
                <a:solidFill>
                  <a:schemeClr val="lt1"/>
                </a:solidFill>
                <a:latin typeface="Arial"/>
                <a:ea typeface="Arial"/>
                <a:cs typeface="Arial"/>
                <a:sym typeface="Arial"/>
              </a:rPr>
              <a:t>I will properly repay and fulfill my duties.</a:t>
            </a:r>
            <a:endParaRPr i="1" sz="1800">
              <a:solidFill>
                <a:schemeClr val="lt1"/>
              </a:solidFill>
              <a:latin typeface="Arial"/>
              <a:ea typeface="Arial"/>
              <a:cs typeface="Arial"/>
              <a:sym typeface="Arial"/>
            </a:endParaRPr>
          </a:p>
        </p:txBody>
      </p:sp>
      <p:sp>
        <p:nvSpPr>
          <p:cNvPr id="134" name="Google Shape;134;g25bad20d6b6_0_7"/>
          <p:cNvSpPr/>
          <p:nvPr/>
        </p:nvSpPr>
        <p:spPr>
          <a:xfrm>
            <a:off x="4360950" y="1589113"/>
            <a:ext cx="3470100" cy="495600"/>
          </a:xfrm>
          <a:prstGeom prst="rect">
            <a:avLst/>
          </a:prstGeom>
          <a:solidFill>
            <a:srgbClr val="351C7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90000"/>
              </a:lnSpc>
              <a:spcBef>
                <a:spcPts val="1000"/>
              </a:spcBef>
              <a:spcAft>
                <a:spcPts val="0"/>
              </a:spcAft>
              <a:buClr>
                <a:schemeClr val="lt1"/>
              </a:buClr>
              <a:buSzPts val="2000"/>
              <a:buFont typeface="Arial"/>
              <a:buNone/>
            </a:pPr>
            <a:r>
              <a:rPr lang="en-US" sz="2400">
                <a:solidFill>
                  <a:schemeClr val="lt1"/>
                </a:solidFill>
                <a:latin typeface="Calibri"/>
                <a:ea typeface="Calibri"/>
                <a:cs typeface="Calibri"/>
                <a:sym typeface="Calibri"/>
              </a:rPr>
              <a:t>Commissive</a:t>
            </a:r>
            <a:r>
              <a:rPr lang="en-US" sz="2400">
                <a:solidFill>
                  <a:schemeClr val="lt1"/>
                </a:solidFill>
                <a:latin typeface="Calibri"/>
                <a:ea typeface="Calibri"/>
                <a:cs typeface="Calibri"/>
                <a:sym typeface="Calibri"/>
              </a:rPr>
              <a:t> Speech Act</a:t>
            </a:r>
            <a:endParaRPr>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25b6d204f24_1_3"/>
          <p:cNvSpPr txBox="1"/>
          <p:nvPr>
            <p:ph type="title"/>
          </p:nvPr>
        </p:nvSpPr>
        <p:spPr>
          <a:xfrm>
            <a:off x="579582" y="803564"/>
            <a:ext cx="10515600" cy="5730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Calibri"/>
              <a:buNone/>
            </a:pPr>
            <a:r>
              <a:rPr b="1" lang="en-US">
                <a:solidFill>
                  <a:schemeClr val="lt1"/>
                </a:solidFill>
                <a:latin typeface="Calibri"/>
                <a:ea typeface="Calibri"/>
                <a:cs typeface="Calibri"/>
                <a:sym typeface="Calibri"/>
              </a:rPr>
              <a:t>FINDING AND DISCUSSION</a:t>
            </a:r>
            <a:endParaRPr b="1">
              <a:solidFill>
                <a:schemeClr val="lt1"/>
              </a:solidFill>
              <a:latin typeface="Calibri"/>
              <a:ea typeface="Calibri"/>
              <a:cs typeface="Calibri"/>
              <a:sym typeface="Calibri"/>
            </a:endParaRPr>
          </a:p>
        </p:txBody>
      </p:sp>
      <p:sp>
        <p:nvSpPr>
          <p:cNvPr id="140" name="Google Shape;140;g25b6d204f24_1_3"/>
          <p:cNvSpPr txBox="1"/>
          <p:nvPr>
            <p:ph idx="1" type="body"/>
          </p:nvPr>
        </p:nvSpPr>
        <p:spPr>
          <a:xfrm>
            <a:off x="456775" y="2195925"/>
            <a:ext cx="5477700" cy="3637200"/>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1000"/>
              </a:spcBef>
              <a:spcAft>
                <a:spcPts val="0"/>
              </a:spcAft>
              <a:buClr>
                <a:schemeClr val="lt1"/>
              </a:buClr>
              <a:buSzPts val="650"/>
              <a:buNone/>
            </a:pPr>
            <a:r>
              <a:rPr lang="en-US" sz="1545">
                <a:solidFill>
                  <a:schemeClr val="lt1"/>
                </a:solidFill>
                <a:latin typeface="Arial"/>
                <a:ea typeface="Arial"/>
                <a:cs typeface="Arial"/>
                <a:sym typeface="Arial"/>
              </a:rPr>
              <a:t>“</a:t>
            </a:r>
            <a:r>
              <a:rPr lang="en-US" sz="1500">
                <a:solidFill>
                  <a:schemeClr val="lt1"/>
                </a:solidFill>
                <a:latin typeface="Arial"/>
                <a:ea typeface="Arial"/>
                <a:cs typeface="Arial"/>
                <a:sym typeface="Arial"/>
              </a:rPr>
              <a:t>모두 함께 애써주신 우리 국민의 힘 당직자 우리 의원여러분께 </a:t>
            </a:r>
            <a:r>
              <a:rPr lang="en-US" sz="1500">
                <a:solidFill>
                  <a:schemeClr val="lt1"/>
                </a:solidFill>
                <a:highlight>
                  <a:srgbClr val="8E7CC3"/>
                </a:highlight>
                <a:latin typeface="Arial"/>
                <a:ea typeface="Arial"/>
                <a:cs typeface="Arial"/>
                <a:sym typeface="Arial"/>
              </a:rPr>
              <a:t>정말 깊이 감사드리고</a:t>
            </a:r>
            <a:r>
              <a:rPr lang="en-US" sz="1500">
                <a:solidFill>
                  <a:schemeClr val="lt1"/>
                </a:solidFill>
                <a:latin typeface="Arial"/>
                <a:ea typeface="Arial"/>
                <a:cs typeface="Arial"/>
                <a:sym typeface="Arial"/>
              </a:rPr>
              <a:t>…”</a:t>
            </a:r>
            <a:endParaRPr sz="1500">
              <a:solidFill>
                <a:schemeClr val="lt1"/>
              </a:solidFill>
              <a:latin typeface="Arial"/>
              <a:ea typeface="Arial"/>
              <a:cs typeface="Arial"/>
              <a:sym typeface="Arial"/>
            </a:endParaRPr>
          </a:p>
          <a:p>
            <a:pPr indent="0" lvl="0" marL="0" rtl="0" algn="l">
              <a:lnSpc>
                <a:spcPct val="150000"/>
              </a:lnSpc>
              <a:spcBef>
                <a:spcPts val="1000"/>
              </a:spcBef>
              <a:spcAft>
                <a:spcPts val="0"/>
              </a:spcAft>
              <a:buClr>
                <a:schemeClr val="lt1"/>
              </a:buClr>
              <a:buSzPts val="650"/>
              <a:buNone/>
            </a:pPr>
            <a:r>
              <a:rPr i="1" lang="en-US" sz="1549">
                <a:solidFill>
                  <a:schemeClr val="lt1"/>
                </a:solidFill>
                <a:latin typeface="Roboto"/>
                <a:ea typeface="Roboto"/>
                <a:cs typeface="Roboto"/>
                <a:sym typeface="Roboto"/>
              </a:rPr>
              <a:t>I am very grateful to all of you who have worked hard together</a:t>
            </a:r>
            <a:endParaRPr i="1" sz="1777">
              <a:solidFill>
                <a:schemeClr val="lt1"/>
              </a:solidFill>
              <a:latin typeface="Arial"/>
              <a:ea typeface="Arial"/>
              <a:cs typeface="Arial"/>
              <a:sym typeface="Arial"/>
            </a:endParaRPr>
          </a:p>
          <a:p>
            <a:pPr indent="0" lvl="0" marL="0" rtl="0" algn="l">
              <a:lnSpc>
                <a:spcPct val="150000"/>
              </a:lnSpc>
              <a:spcBef>
                <a:spcPts val="1000"/>
              </a:spcBef>
              <a:spcAft>
                <a:spcPts val="0"/>
              </a:spcAft>
              <a:buClr>
                <a:schemeClr val="lt1"/>
              </a:buClr>
              <a:buSzPts val="650"/>
              <a:buNone/>
            </a:pPr>
            <a:r>
              <a:rPr lang="en-US" sz="1545">
                <a:solidFill>
                  <a:schemeClr val="lt1"/>
                </a:solidFill>
                <a:latin typeface="Arial"/>
                <a:ea typeface="Arial"/>
                <a:cs typeface="Arial"/>
                <a:sym typeface="Arial"/>
              </a:rPr>
              <a:t>“</a:t>
            </a:r>
            <a:r>
              <a:rPr lang="en-US" sz="1545">
                <a:solidFill>
                  <a:schemeClr val="lt1"/>
                </a:solidFill>
                <a:latin typeface="Arial"/>
                <a:ea typeface="Arial"/>
                <a:cs typeface="Arial"/>
                <a:sym typeface="Arial"/>
              </a:rPr>
              <a:t>그리고 </a:t>
            </a:r>
            <a:r>
              <a:rPr lang="en-US" sz="1545">
                <a:solidFill>
                  <a:schemeClr val="lt1"/>
                </a:solidFill>
                <a:highlight>
                  <a:srgbClr val="8E7CC3"/>
                </a:highlight>
                <a:latin typeface="Arial"/>
                <a:ea typeface="Arial"/>
                <a:cs typeface="Arial"/>
                <a:sym typeface="Arial"/>
              </a:rPr>
              <a:t>오늘 이 결과는 좋아 우리 국민의 힘</a:t>
            </a:r>
            <a:r>
              <a:rPr lang="en-US" sz="1545">
                <a:solidFill>
                  <a:schemeClr val="lt1"/>
                </a:solidFill>
                <a:latin typeface="Arial"/>
                <a:ea typeface="Arial"/>
                <a:cs typeface="Arial"/>
                <a:sym typeface="Arial"/>
              </a:rPr>
              <a:t>.”</a:t>
            </a:r>
            <a:endParaRPr sz="1545">
              <a:solidFill>
                <a:schemeClr val="lt1"/>
              </a:solidFill>
              <a:latin typeface="Arial"/>
              <a:ea typeface="Arial"/>
              <a:cs typeface="Arial"/>
              <a:sym typeface="Arial"/>
            </a:endParaRPr>
          </a:p>
          <a:p>
            <a:pPr indent="0" lvl="0" marL="0" rtl="0" algn="l">
              <a:lnSpc>
                <a:spcPct val="150000"/>
              </a:lnSpc>
              <a:spcBef>
                <a:spcPts val="1000"/>
              </a:spcBef>
              <a:spcAft>
                <a:spcPts val="0"/>
              </a:spcAft>
              <a:buClr>
                <a:schemeClr val="lt1"/>
              </a:buClr>
              <a:buSzPts val="650"/>
              <a:buNone/>
            </a:pPr>
            <a:r>
              <a:rPr i="1" lang="en-US" sz="1540">
                <a:solidFill>
                  <a:schemeClr val="lt1"/>
                </a:solidFill>
                <a:latin typeface="Roboto"/>
                <a:ea typeface="Roboto"/>
                <a:cs typeface="Roboto"/>
                <a:sym typeface="Roboto"/>
              </a:rPr>
              <a:t>And today is a great victory for the entire nation.</a:t>
            </a:r>
            <a:endParaRPr i="1" sz="1540">
              <a:solidFill>
                <a:schemeClr val="lt1"/>
              </a:solidFill>
              <a:latin typeface="Roboto"/>
              <a:ea typeface="Roboto"/>
              <a:cs typeface="Roboto"/>
              <a:sym typeface="Roboto"/>
            </a:endParaRPr>
          </a:p>
          <a:p>
            <a:pPr indent="0" lvl="0" marL="0" rtl="0" algn="l">
              <a:lnSpc>
                <a:spcPct val="150000"/>
              </a:lnSpc>
              <a:spcBef>
                <a:spcPts val="0"/>
              </a:spcBef>
              <a:spcAft>
                <a:spcPts val="0"/>
              </a:spcAft>
              <a:buClr>
                <a:schemeClr val="dk1"/>
              </a:buClr>
              <a:buSzPts val="358"/>
              <a:buNone/>
            </a:pPr>
            <a:r>
              <a:t/>
            </a:r>
            <a:endParaRPr sz="1545">
              <a:solidFill>
                <a:schemeClr val="lt1"/>
              </a:solidFill>
              <a:latin typeface="Arial"/>
              <a:ea typeface="Arial"/>
              <a:cs typeface="Arial"/>
              <a:sym typeface="Arial"/>
            </a:endParaRPr>
          </a:p>
          <a:p>
            <a:pPr indent="0" lvl="0" marL="0" rtl="0" algn="l">
              <a:lnSpc>
                <a:spcPct val="150000"/>
              </a:lnSpc>
              <a:spcBef>
                <a:spcPts val="0"/>
              </a:spcBef>
              <a:spcAft>
                <a:spcPts val="0"/>
              </a:spcAft>
              <a:buClr>
                <a:schemeClr val="dk1"/>
              </a:buClr>
              <a:buSzPts val="358"/>
              <a:buNone/>
            </a:pPr>
            <a:r>
              <a:rPr lang="en-US" sz="1545">
                <a:solidFill>
                  <a:schemeClr val="lt1"/>
                </a:solidFill>
                <a:latin typeface="Arial"/>
                <a:ea typeface="Arial"/>
                <a:cs typeface="Arial"/>
                <a:sym typeface="Arial"/>
              </a:rPr>
              <a:t>“국민의 당의 승리 라기보다는 위대한 </a:t>
            </a:r>
            <a:r>
              <a:rPr lang="en-US" sz="1545">
                <a:solidFill>
                  <a:schemeClr val="lt1"/>
                </a:solidFill>
                <a:highlight>
                  <a:srgbClr val="8E7CC3"/>
                </a:highlight>
                <a:latin typeface="Arial"/>
                <a:ea typeface="Arial"/>
                <a:cs typeface="Arial"/>
                <a:sym typeface="Arial"/>
              </a:rPr>
              <a:t>국민의 승리가 아닌가 그렇게 생각을 합니다</a:t>
            </a:r>
            <a:r>
              <a:rPr lang="en-US" sz="1545">
                <a:solidFill>
                  <a:schemeClr val="lt1"/>
                </a:solidFill>
                <a:latin typeface="Arial"/>
                <a:ea typeface="Arial"/>
                <a:cs typeface="Arial"/>
                <a:sym typeface="Arial"/>
              </a:rPr>
              <a:t>.”</a:t>
            </a:r>
            <a:endParaRPr sz="1545">
              <a:solidFill>
                <a:schemeClr val="lt1"/>
              </a:solidFill>
              <a:latin typeface="Arial"/>
              <a:ea typeface="Arial"/>
              <a:cs typeface="Arial"/>
              <a:sym typeface="Arial"/>
            </a:endParaRPr>
          </a:p>
          <a:p>
            <a:pPr indent="0" lvl="0" marL="0" rtl="0" algn="l">
              <a:lnSpc>
                <a:spcPct val="150000"/>
              </a:lnSpc>
              <a:spcBef>
                <a:spcPts val="0"/>
              </a:spcBef>
              <a:spcAft>
                <a:spcPts val="0"/>
              </a:spcAft>
              <a:buClr>
                <a:schemeClr val="dk1"/>
              </a:buClr>
              <a:buSzPts val="358"/>
              <a:buNone/>
            </a:pPr>
            <a:r>
              <a:rPr i="1" lang="en-US" sz="1545">
                <a:solidFill>
                  <a:schemeClr val="lt1"/>
                </a:solidFill>
                <a:latin typeface="Arial"/>
                <a:ea typeface="Arial"/>
                <a:cs typeface="Arial"/>
                <a:sym typeface="Arial"/>
              </a:rPr>
              <a:t>I believe this is not just a victory for the party but a victory for the entire people.</a:t>
            </a:r>
            <a:endParaRPr sz="557">
              <a:solidFill>
                <a:schemeClr val="lt1"/>
              </a:solidFill>
              <a:latin typeface="Arial"/>
              <a:ea typeface="Arial"/>
              <a:cs typeface="Arial"/>
              <a:sym typeface="Arial"/>
            </a:endParaRPr>
          </a:p>
        </p:txBody>
      </p:sp>
      <p:sp>
        <p:nvSpPr>
          <p:cNvPr id="141" name="Google Shape;141;g25b6d204f24_1_3"/>
          <p:cNvSpPr/>
          <p:nvPr/>
        </p:nvSpPr>
        <p:spPr>
          <a:xfrm>
            <a:off x="4744650" y="1404800"/>
            <a:ext cx="2702700" cy="762900"/>
          </a:xfrm>
          <a:prstGeom prst="rect">
            <a:avLst/>
          </a:prstGeom>
          <a:solidFill>
            <a:srgbClr val="351C7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1800">
                <a:solidFill>
                  <a:schemeClr val="lt1"/>
                </a:solidFill>
              </a:rPr>
              <a:t>Expressive Speech Acts</a:t>
            </a:r>
            <a:endParaRPr sz="1800">
              <a:solidFill>
                <a:schemeClr val="lt1"/>
              </a:solidFill>
            </a:endParaRPr>
          </a:p>
        </p:txBody>
      </p:sp>
      <p:sp>
        <p:nvSpPr>
          <p:cNvPr id="142" name="Google Shape;142;g25b6d204f24_1_3"/>
          <p:cNvSpPr txBox="1"/>
          <p:nvPr>
            <p:ph idx="1" type="body"/>
          </p:nvPr>
        </p:nvSpPr>
        <p:spPr>
          <a:xfrm>
            <a:off x="6483925" y="2252225"/>
            <a:ext cx="5127300" cy="38868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ctr">
              <a:lnSpc>
                <a:spcPct val="90000"/>
              </a:lnSpc>
              <a:spcBef>
                <a:spcPts val="1000"/>
              </a:spcBef>
              <a:spcAft>
                <a:spcPts val="0"/>
              </a:spcAft>
              <a:buClr>
                <a:schemeClr val="lt1"/>
              </a:buClr>
              <a:buSzPct val="100000"/>
              <a:buNone/>
            </a:pPr>
            <a:r>
              <a:t/>
            </a:r>
            <a:endParaRPr sz="2000">
              <a:solidFill>
                <a:schemeClr val="lt1"/>
              </a:solidFill>
              <a:highlight>
                <a:srgbClr val="8E7CC3"/>
              </a:highlight>
              <a:latin typeface="Arial"/>
              <a:ea typeface="Arial"/>
              <a:cs typeface="Arial"/>
              <a:sym typeface="Arial"/>
            </a:endParaRPr>
          </a:p>
          <a:p>
            <a:pPr indent="0" lvl="0" marL="0" rtl="0" algn="l">
              <a:lnSpc>
                <a:spcPct val="115000"/>
              </a:lnSpc>
              <a:spcBef>
                <a:spcPts val="0"/>
              </a:spcBef>
              <a:spcAft>
                <a:spcPts val="0"/>
              </a:spcAft>
              <a:buClr>
                <a:schemeClr val="dk1"/>
              </a:buClr>
              <a:buSzPct val="55000"/>
              <a:buNone/>
            </a:pPr>
            <a:r>
              <a:rPr lang="en-US" sz="2000">
                <a:solidFill>
                  <a:schemeClr val="lt1"/>
                </a:solidFill>
                <a:latin typeface="Arial"/>
                <a:ea typeface="Arial"/>
                <a:cs typeface="Arial"/>
                <a:sym typeface="Arial"/>
              </a:rPr>
              <a:t>“우리 민주당의 이재명 후보 또 정의당 의 심상정 후보 이 두 분께도 </a:t>
            </a:r>
            <a:r>
              <a:rPr lang="en-US" sz="2000">
                <a:solidFill>
                  <a:schemeClr val="lt1"/>
                </a:solidFill>
                <a:highlight>
                  <a:srgbClr val="8E7CC3"/>
                </a:highlight>
                <a:latin typeface="Arial"/>
                <a:ea typeface="Arial"/>
                <a:cs typeface="Arial"/>
                <a:sym typeface="Arial"/>
              </a:rPr>
              <a:t>감사드리고</a:t>
            </a:r>
            <a:r>
              <a:rPr lang="en-US" sz="2000">
                <a:solidFill>
                  <a:schemeClr val="lt1"/>
                </a:solidFill>
                <a:latin typeface="Arial"/>
                <a:ea typeface="Arial"/>
                <a:cs typeface="Arial"/>
                <a:sym typeface="Arial"/>
              </a:rPr>
              <a:t>…”</a:t>
            </a:r>
            <a:endParaRPr sz="2000">
              <a:solidFill>
                <a:schemeClr val="lt1"/>
              </a:solidFill>
              <a:latin typeface="Arial"/>
              <a:ea typeface="Arial"/>
              <a:cs typeface="Arial"/>
              <a:sym typeface="Arial"/>
            </a:endParaRPr>
          </a:p>
          <a:p>
            <a:pPr indent="0" lvl="0" marL="0" rtl="0" algn="l">
              <a:lnSpc>
                <a:spcPct val="115000"/>
              </a:lnSpc>
              <a:spcBef>
                <a:spcPts val="0"/>
              </a:spcBef>
              <a:spcAft>
                <a:spcPts val="0"/>
              </a:spcAft>
              <a:buClr>
                <a:schemeClr val="dk1"/>
              </a:buClr>
              <a:buSzPct val="70172"/>
              <a:buNone/>
            </a:pPr>
            <a:r>
              <a:rPr i="1" lang="en-US" sz="1567">
                <a:solidFill>
                  <a:schemeClr val="lt1"/>
                </a:solidFill>
                <a:latin typeface="Arial"/>
                <a:ea typeface="Arial"/>
                <a:cs typeface="Arial"/>
                <a:sym typeface="Arial"/>
              </a:rPr>
              <a:t>I would also like to thank Candidate Lee Jae-myeong of the Democratic Party and Shim Sang-jung, Candidate of the Justice Party.</a:t>
            </a:r>
            <a:endParaRPr i="1" sz="1567">
              <a:solidFill>
                <a:schemeClr val="lt1"/>
              </a:solidFill>
              <a:latin typeface="Arial"/>
              <a:ea typeface="Arial"/>
              <a:cs typeface="Arial"/>
              <a:sym typeface="Arial"/>
            </a:endParaRPr>
          </a:p>
          <a:p>
            <a:pPr indent="0" lvl="0" marL="0" rtl="0" algn="l">
              <a:lnSpc>
                <a:spcPct val="115000"/>
              </a:lnSpc>
              <a:spcBef>
                <a:spcPts val="0"/>
              </a:spcBef>
              <a:spcAft>
                <a:spcPts val="0"/>
              </a:spcAft>
              <a:buClr>
                <a:schemeClr val="dk1"/>
              </a:buClr>
              <a:buSzPct val="55000"/>
              <a:buNone/>
            </a:pPr>
            <a:r>
              <a:t/>
            </a:r>
            <a:endParaRPr sz="2000">
              <a:solidFill>
                <a:schemeClr val="lt1"/>
              </a:solidFill>
              <a:latin typeface="Arial"/>
              <a:ea typeface="Arial"/>
              <a:cs typeface="Arial"/>
              <a:sym typeface="Arial"/>
            </a:endParaRPr>
          </a:p>
          <a:p>
            <a:pPr indent="0" lvl="0" marL="0" rtl="0" algn="l">
              <a:lnSpc>
                <a:spcPct val="115000"/>
              </a:lnSpc>
              <a:spcBef>
                <a:spcPts val="0"/>
              </a:spcBef>
              <a:spcAft>
                <a:spcPts val="0"/>
              </a:spcAft>
              <a:buClr>
                <a:schemeClr val="dk1"/>
              </a:buClr>
              <a:buSzPct val="55000"/>
              <a:buNone/>
            </a:pPr>
            <a:r>
              <a:rPr lang="en-US" sz="2000">
                <a:solidFill>
                  <a:schemeClr val="lt1"/>
                </a:solidFill>
                <a:highlight>
                  <a:srgbClr val="8E7CC3"/>
                </a:highlight>
                <a:latin typeface="Arial"/>
                <a:ea typeface="Arial"/>
                <a:cs typeface="Arial"/>
                <a:sym typeface="Arial"/>
              </a:rPr>
              <a:t>높이 평가하고 십고 그리고 두 분께도 좀 심심한 위로의 말씀을 드리고 싶습니다</a:t>
            </a:r>
            <a:r>
              <a:rPr lang="en-US" sz="2000">
                <a:solidFill>
                  <a:schemeClr val="lt1"/>
                </a:solidFill>
                <a:latin typeface="Arial"/>
                <a:ea typeface="Arial"/>
                <a:cs typeface="Arial"/>
                <a:sym typeface="Arial"/>
              </a:rPr>
              <a:t>.”</a:t>
            </a:r>
            <a:endParaRPr sz="2000">
              <a:solidFill>
                <a:schemeClr val="lt1"/>
              </a:solidFill>
              <a:latin typeface="Arial"/>
              <a:ea typeface="Arial"/>
              <a:cs typeface="Arial"/>
              <a:sym typeface="Arial"/>
            </a:endParaRPr>
          </a:p>
          <a:p>
            <a:pPr indent="0" lvl="0" marL="0" rtl="0" algn="l">
              <a:lnSpc>
                <a:spcPct val="175000"/>
              </a:lnSpc>
              <a:spcBef>
                <a:spcPts val="1500"/>
              </a:spcBef>
              <a:spcAft>
                <a:spcPts val="0"/>
              </a:spcAft>
              <a:buClr>
                <a:schemeClr val="dk1"/>
              </a:buClr>
              <a:buSzPct val="68750"/>
              <a:buNone/>
            </a:pPr>
            <a:r>
              <a:rPr i="1" lang="en-US" sz="1600">
                <a:solidFill>
                  <a:schemeClr val="lt1"/>
                </a:solidFill>
                <a:latin typeface="Roboto"/>
                <a:ea typeface="Roboto"/>
                <a:cs typeface="Roboto"/>
                <a:sym typeface="Roboto"/>
              </a:rPr>
              <a:t>I would like to give high praise and also offer some heartfelt words of comfort to both of you.</a:t>
            </a:r>
            <a:endParaRPr i="1" sz="2400">
              <a:solidFill>
                <a:schemeClr val="lt1"/>
              </a:solidFill>
              <a:latin typeface="Arial"/>
              <a:ea typeface="Arial"/>
              <a:cs typeface="Arial"/>
              <a:sym typeface="Arial"/>
            </a:endParaRPr>
          </a:p>
          <a:p>
            <a:pPr indent="0" lvl="0" marL="0" rtl="0" algn="l">
              <a:lnSpc>
                <a:spcPct val="115000"/>
              </a:lnSpc>
              <a:spcBef>
                <a:spcPts val="1500"/>
              </a:spcBef>
              <a:spcAft>
                <a:spcPts val="0"/>
              </a:spcAft>
              <a:buClr>
                <a:schemeClr val="dk1"/>
              </a:buClr>
              <a:buSzPct val="100000"/>
              <a:buNone/>
            </a:pPr>
            <a:r>
              <a:t/>
            </a:r>
            <a:endParaRPr sz="1100">
              <a:solidFill>
                <a:schemeClr val="l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g237c852fbec_0_0"/>
          <p:cNvSpPr txBox="1"/>
          <p:nvPr>
            <p:ph type="title"/>
          </p:nvPr>
        </p:nvSpPr>
        <p:spPr>
          <a:xfrm>
            <a:off x="579582" y="803564"/>
            <a:ext cx="10515600" cy="5730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Calibri"/>
              <a:buNone/>
            </a:pPr>
            <a:r>
              <a:rPr b="1" lang="en-US">
                <a:solidFill>
                  <a:schemeClr val="lt1"/>
                </a:solidFill>
                <a:latin typeface="Calibri"/>
                <a:ea typeface="Calibri"/>
                <a:cs typeface="Calibri"/>
                <a:sym typeface="Calibri"/>
              </a:rPr>
              <a:t>FINDING AND DISCUSSION</a:t>
            </a:r>
            <a:endParaRPr b="1">
              <a:solidFill>
                <a:schemeClr val="lt1"/>
              </a:solidFill>
              <a:latin typeface="Calibri"/>
              <a:ea typeface="Calibri"/>
              <a:cs typeface="Calibri"/>
              <a:sym typeface="Calibri"/>
            </a:endParaRPr>
          </a:p>
        </p:txBody>
      </p:sp>
      <p:sp>
        <p:nvSpPr>
          <p:cNvPr id="148" name="Google Shape;148;g237c852fbec_0_0"/>
          <p:cNvSpPr/>
          <p:nvPr/>
        </p:nvSpPr>
        <p:spPr>
          <a:xfrm>
            <a:off x="4744650" y="1404800"/>
            <a:ext cx="2702700" cy="762900"/>
          </a:xfrm>
          <a:prstGeom prst="rect">
            <a:avLst/>
          </a:prstGeom>
          <a:solidFill>
            <a:srgbClr val="351C7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1800">
                <a:solidFill>
                  <a:schemeClr val="lt1"/>
                </a:solidFill>
              </a:rPr>
              <a:t>Expressive Speech Acts</a:t>
            </a:r>
            <a:endParaRPr sz="1800">
              <a:solidFill>
                <a:schemeClr val="lt1"/>
              </a:solidFill>
            </a:endParaRPr>
          </a:p>
        </p:txBody>
      </p:sp>
      <p:sp>
        <p:nvSpPr>
          <p:cNvPr id="149" name="Google Shape;149;g237c852fbec_0_0"/>
          <p:cNvSpPr txBox="1"/>
          <p:nvPr/>
        </p:nvSpPr>
        <p:spPr>
          <a:xfrm>
            <a:off x="1034500" y="2602325"/>
            <a:ext cx="9587400" cy="26994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US" sz="1800">
                <a:solidFill>
                  <a:schemeClr val="lt1"/>
                </a:solidFill>
                <a:highlight>
                  <a:srgbClr val="8E7CC3"/>
                </a:highlight>
              </a:rPr>
              <a:t>이렇게 다 함께 여기까지 튀어 준 여러분께 정말 감사드리고</a:t>
            </a:r>
            <a:r>
              <a:rPr lang="en-US" sz="1800">
                <a:solidFill>
                  <a:schemeClr val="lt1"/>
                </a:solidFill>
              </a:rPr>
              <a:t> 또 미흡한 저를 이렇게 잘 지켜보고 성원해주신 국민 여러분께 </a:t>
            </a:r>
            <a:r>
              <a:rPr lang="en-US" sz="1800">
                <a:solidFill>
                  <a:schemeClr val="lt1"/>
                </a:solidFill>
                <a:highlight>
                  <a:srgbClr val="8E7CC3"/>
                </a:highlight>
              </a:rPr>
              <a:t>감사드립니다</a:t>
            </a:r>
            <a:endParaRPr sz="1800">
              <a:solidFill>
                <a:schemeClr val="lt1"/>
              </a:solidFill>
              <a:highlight>
                <a:srgbClr val="8E7CC3"/>
              </a:highlight>
            </a:endParaRPr>
          </a:p>
          <a:p>
            <a:pPr indent="0" lvl="0" marL="0" rtl="0" algn="l">
              <a:lnSpc>
                <a:spcPct val="150000"/>
              </a:lnSpc>
              <a:spcBef>
                <a:spcPts val="1500"/>
              </a:spcBef>
              <a:spcAft>
                <a:spcPts val="0"/>
              </a:spcAft>
              <a:buClr>
                <a:schemeClr val="dk1"/>
              </a:buClr>
              <a:buSzPts val="1100"/>
              <a:buFont typeface="Arial"/>
              <a:buNone/>
            </a:pPr>
            <a:r>
              <a:rPr i="1" lang="en-US" sz="1950">
                <a:solidFill>
                  <a:schemeClr val="lt1"/>
                </a:solidFill>
                <a:latin typeface="Roboto"/>
                <a:ea typeface="Roboto"/>
                <a:cs typeface="Roboto"/>
                <a:sym typeface="Roboto"/>
              </a:rPr>
              <a:t>I am deeply grateful to everyone who has fought alongside us until this moment. And</a:t>
            </a:r>
            <a:r>
              <a:rPr i="1" lang="en-US" sz="1750">
                <a:solidFill>
                  <a:schemeClr val="lt1"/>
                </a:solidFill>
                <a:latin typeface="Roboto"/>
                <a:ea typeface="Roboto"/>
                <a:cs typeface="Roboto"/>
                <a:sym typeface="Roboto"/>
              </a:rPr>
              <a:t> </a:t>
            </a:r>
            <a:r>
              <a:rPr i="1" lang="en-US" sz="1750">
                <a:solidFill>
                  <a:schemeClr val="lt1"/>
                </a:solidFill>
              </a:rPr>
              <a:t>I am deeply grateful to everyone who has watched over and supported me, despite my shortcomings</a:t>
            </a:r>
            <a:endParaRPr i="1" sz="1750">
              <a:solidFill>
                <a:schemeClr val="lt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2023-04-14T06:04:15Z</dcterms:created>
  <dc:creator>ismail - [2010]</dc:creator>
</cp:coreProperties>
</file>