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p:scale>
          <a:sx n="77" d="100"/>
          <a:sy n="77" d="100"/>
        </p:scale>
        <p:origin x="-37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rPr>
              <a:t>Application of Peer Correction Technique in Korean </a:t>
            </a:r>
            <a:r>
              <a:rPr lang="en-US" sz="2800" b="1" dirty="0" smtClean="0">
                <a:solidFill>
                  <a:schemeClr val="bg1"/>
                </a:solidFill>
              </a:rPr>
              <a:t/>
            </a:r>
            <a:br>
              <a:rPr lang="en-US" sz="2800" b="1" dirty="0" smtClean="0">
                <a:solidFill>
                  <a:schemeClr val="bg1"/>
                </a:solidFill>
              </a:rPr>
            </a:br>
            <a:r>
              <a:rPr lang="en-US" sz="2800" b="1" dirty="0" smtClean="0">
                <a:solidFill>
                  <a:schemeClr val="bg1"/>
                </a:solidFill>
              </a:rPr>
              <a:t>Descriptive Text </a:t>
            </a:r>
            <a:r>
              <a:rPr lang="en-US" sz="2800" b="1" dirty="0">
                <a:solidFill>
                  <a:schemeClr val="bg1"/>
                </a:solidFill>
              </a:rPr>
              <a:t>Writing Learning</a:t>
            </a:r>
            <a:endParaRPr lang="en-US" sz="2800" dirty="0">
              <a:solidFill>
                <a:schemeClr val="bg1"/>
              </a:solidFill>
            </a:endParaRPr>
          </a:p>
        </p:txBody>
      </p:sp>
      <p:sp>
        <p:nvSpPr>
          <p:cNvPr id="6" name="Subtitle 5"/>
          <p:cNvSpPr>
            <a:spLocks noGrp="1"/>
          </p:cNvSpPr>
          <p:nvPr>
            <p:ph type="subTitle" idx="1"/>
          </p:nvPr>
        </p:nvSpPr>
        <p:spPr>
          <a:xfrm>
            <a:off x="551410" y="1966694"/>
            <a:ext cx="11089177" cy="940248"/>
          </a:xfrm>
        </p:spPr>
        <p:txBody>
          <a:bodyPr>
            <a:normAutofit/>
          </a:bodyPr>
          <a:lstStyle/>
          <a:p>
            <a:r>
              <a:rPr lang="en-US" sz="1600" b="1" dirty="0" err="1">
                <a:solidFill>
                  <a:schemeClr val="bg1"/>
                </a:solidFill>
              </a:rPr>
              <a:t>Asma</a:t>
            </a:r>
            <a:r>
              <a:rPr lang="en-US" sz="1600" b="1" dirty="0">
                <a:solidFill>
                  <a:schemeClr val="bg1"/>
                </a:solidFill>
              </a:rPr>
              <a:t> </a:t>
            </a:r>
            <a:r>
              <a:rPr lang="en-US" sz="1600" b="1" dirty="0" smtClean="0">
                <a:solidFill>
                  <a:schemeClr val="bg1"/>
                </a:solidFill>
              </a:rPr>
              <a:t>Azizah</a:t>
            </a:r>
            <a:r>
              <a:rPr lang="en-US" sz="1600" baseline="30000" dirty="0" smtClean="0">
                <a:solidFill>
                  <a:schemeClr val="bg1"/>
                </a:solidFill>
              </a:rPr>
              <a:t>1</a:t>
            </a:r>
            <a:r>
              <a:rPr lang="en-US" sz="1600" b="1" dirty="0" smtClean="0">
                <a:solidFill>
                  <a:schemeClr val="bg1"/>
                </a:solidFill>
              </a:rPr>
              <a:t>, </a:t>
            </a:r>
            <a:r>
              <a:rPr lang="en-US" sz="1600" b="1" dirty="0" err="1">
                <a:solidFill>
                  <a:schemeClr val="bg1"/>
                </a:solidFill>
              </a:rPr>
              <a:t>Didin</a:t>
            </a:r>
            <a:r>
              <a:rPr lang="en-US" sz="1600" b="1" dirty="0">
                <a:solidFill>
                  <a:schemeClr val="bg1"/>
                </a:solidFill>
              </a:rPr>
              <a:t> </a:t>
            </a:r>
            <a:r>
              <a:rPr lang="en-US" sz="1600" b="1" dirty="0" smtClean="0">
                <a:solidFill>
                  <a:schemeClr val="bg1"/>
                </a:solidFill>
              </a:rPr>
              <a:t>Samsudin</a:t>
            </a:r>
            <a:r>
              <a:rPr lang="en-US" sz="1600" baseline="30000" dirty="0" smtClean="0">
                <a:solidFill>
                  <a:schemeClr val="bg1"/>
                </a:solidFill>
              </a:rPr>
              <a:t>2</a:t>
            </a:r>
            <a:r>
              <a:rPr lang="en-US" sz="1600" b="1" dirty="0" smtClean="0">
                <a:solidFill>
                  <a:schemeClr val="bg1"/>
                </a:solidFill>
              </a:rPr>
              <a:t>, </a:t>
            </a:r>
            <a:r>
              <a:rPr lang="en-US" sz="1600" b="1" dirty="0" err="1">
                <a:solidFill>
                  <a:schemeClr val="bg1"/>
                </a:solidFill>
              </a:rPr>
              <a:t>Vivi</a:t>
            </a:r>
            <a:r>
              <a:rPr lang="en-US" sz="1600" b="1" dirty="0">
                <a:solidFill>
                  <a:schemeClr val="bg1"/>
                </a:solidFill>
              </a:rPr>
              <a:t> </a:t>
            </a:r>
            <a:r>
              <a:rPr lang="en-US" sz="1600" b="1" dirty="0" err="1">
                <a:solidFill>
                  <a:schemeClr val="bg1"/>
                </a:solidFill>
              </a:rPr>
              <a:t>Yantri</a:t>
            </a:r>
            <a:r>
              <a:rPr lang="en-US" sz="1600" b="1" dirty="0">
                <a:solidFill>
                  <a:schemeClr val="bg1"/>
                </a:solidFill>
              </a:rPr>
              <a:t> </a:t>
            </a:r>
            <a:r>
              <a:rPr lang="en-US" sz="1600" b="1" dirty="0" err="1">
                <a:solidFill>
                  <a:schemeClr val="bg1"/>
                </a:solidFill>
              </a:rPr>
              <a:t>Halimatus</a:t>
            </a:r>
            <a:r>
              <a:rPr lang="en-US" sz="1600" b="1" dirty="0">
                <a:solidFill>
                  <a:schemeClr val="bg1"/>
                </a:solidFill>
              </a:rPr>
              <a:t> </a:t>
            </a:r>
            <a:r>
              <a:rPr lang="en-US" sz="1600" b="1" dirty="0" smtClean="0">
                <a:solidFill>
                  <a:schemeClr val="bg1"/>
                </a:solidFill>
              </a:rPr>
              <a:t>Sa’diyah</a:t>
            </a:r>
            <a:r>
              <a:rPr lang="en-US" sz="1600" baseline="30000" dirty="0" smtClean="0">
                <a:solidFill>
                  <a:schemeClr val="bg1"/>
                </a:solidFill>
              </a:rPr>
              <a:t>3</a:t>
            </a:r>
            <a:endParaRPr lang="en-US" sz="1600" b="1" dirty="0">
              <a:solidFill>
                <a:schemeClr val="bg1"/>
              </a:solidFill>
            </a:endParaRPr>
          </a:p>
          <a:p>
            <a:r>
              <a:rPr lang="en-US" sz="1600" baseline="30000" dirty="0">
                <a:solidFill>
                  <a:schemeClr val="bg1"/>
                </a:solidFill>
              </a:rPr>
              <a:t>123</a:t>
            </a:r>
            <a:r>
              <a:rPr lang="en-US" sz="1600" dirty="0">
                <a:solidFill>
                  <a:schemeClr val="bg1"/>
                </a:solidFill>
              </a:rPr>
              <a:t>Universitas </a:t>
            </a:r>
            <a:r>
              <a:rPr lang="en-US" sz="1600" dirty="0" err="1">
                <a:solidFill>
                  <a:schemeClr val="bg1"/>
                </a:solidFill>
              </a:rPr>
              <a:t>Pendidikan</a:t>
            </a:r>
            <a:r>
              <a:rPr lang="en-US" sz="1600" dirty="0">
                <a:solidFill>
                  <a:schemeClr val="bg1"/>
                </a:solidFill>
              </a:rPr>
              <a:t> Indonesia</a:t>
            </a:r>
          </a:p>
        </p:txBody>
      </p:sp>
      <p:sp>
        <p:nvSpPr>
          <p:cNvPr id="7" name="Title 4"/>
          <p:cNvSpPr txBox="1">
            <a:spLocks/>
          </p:cNvSpPr>
          <p:nvPr/>
        </p:nvSpPr>
        <p:spPr>
          <a:xfrm>
            <a:off x="1590501" y="1676252"/>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t>
            </a:r>
            <a:r>
              <a:rPr lang="en-US" sz="1600" i="1" dirty="0">
                <a:solidFill>
                  <a:schemeClr val="bg1"/>
                </a:solidFill>
              </a:rPr>
              <a:t>ABS-ICOLLITE-23057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0000" lnSpcReduction="20000"/>
          </a:bodyPr>
          <a:lstStyle/>
          <a:p>
            <a:pPr marL="0" indent="0" algn="just">
              <a:buNone/>
            </a:pPr>
            <a:r>
              <a:rPr lang="en-US" sz="2000" dirty="0" err="1">
                <a:solidFill>
                  <a:schemeClr val="bg1"/>
                </a:solidFill>
              </a:rPr>
              <a:t>Choon</a:t>
            </a:r>
            <a:r>
              <a:rPr lang="en-US" sz="2000" dirty="0">
                <a:solidFill>
                  <a:schemeClr val="bg1"/>
                </a:solidFill>
              </a:rPr>
              <a:t>, S. S. (2015). </a:t>
            </a:r>
            <a:r>
              <a:rPr lang="en-US" sz="2000" i="1" dirty="0">
                <a:solidFill>
                  <a:schemeClr val="bg1"/>
                </a:solidFill>
              </a:rPr>
              <a:t>The Effect of Peer Correction in English Writing Guidance Class: Focusing on </a:t>
            </a:r>
            <a:r>
              <a:rPr lang="en-US" sz="2000" i="1" dirty="0" smtClean="0">
                <a:solidFill>
                  <a:schemeClr val="bg1"/>
                </a:solidFill>
              </a:rPr>
              <a:t>Graduate </a:t>
            </a:r>
            <a:r>
              <a:rPr lang="en-US" sz="2000" i="1" dirty="0">
                <a:solidFill>
                  <a:schemeClr val="bg1"/>
                </a:solidFill>
              </a:rPr>
              <a:t>Students of the Department of </a:t>
            </a:r>
            <a:r>
              <a:rPr lang="en-US" sz="2000" i="1" dirty="0" smtClean="0">
                <a:solidFill>
                  <a:schemeClr val="bg1"/>
                </a:solidFill>
              </a:rPr>
              <a:t>	English </a:t>
            </a:r>
            <a:r>
              <a:rPr lang="en-US" sz="2000" i="1" dirty="0">
                <a:solidFill>
                  <a:schemeClr val="bg1"/>
                </a:solidFill>
              </a:rPr>
              <a:t>Education</a:t>
            </a:r>
            <a:r>
              <a:rPr lang="en-US" sz="2000" i="1" dirty="0" smtClean="0">
                <a:solidFill>
                  <a:schemeClr val="bg1"/>
                </a:solidFill>
              </a:rPr>
              <a:t>.</a:t>
            </a:r>
            <a:r>
              <a:rPr lang="en-US" sz="2000" dirty="0" smtClean="0">
                <a:solidFill>
                  <a:schemeClr val="bg1"/>
                </a:solidFill>
              </a:rPr>
              <a:t> </a:t>
            </a:r>
          </a:p>
          <a:p>
            <a:pPr marL="0" indent="0" algn="just">
              <a:buNone/>
            </a:pPr>
            <a:r>
              <a:rPr lang="en-US" sz="2000" dirty="0" smtClean="0">
                <a:solidFill>
                  <a:schemeClr val="bg1"/>
                </a:solidFill>
              </a:rPr>
              <a:t>Dan</a:t>
            </a:r>
            <a:r>
              <a:rPr lang="en-US" sz="2000" dirty="0">
                <a:solidFill>
                  <a:schemeClr val="bg1"/>
                </a:solidFill>
              </a:rPr>
              <a:t>, X., &amp; </a:t>
            </a:r>
            <a:r>
              <a:rPr lang="en-US" sz="2000" dirty="0" err="1">
                <a:solidFill>
                  <a:schemeClr val="bg1"/>
                </a:solidFill>
              </a:rPr>
              <a:t>Feng</a:t>
            </a:r>
            <a:r>
              <a:rPr lang="en-US" sz="2000" dirty="0">
                <a:solidFill>
                  <a:schemeClr val="bg1"/>
                </a:solidFill>
              </a:rPr>
              <a:t>, Q. (2015). </a:t>
            </a:r>
            <a:r>
              <a:rPr lang="en-US" sz="2000" i="1" dirty="0">
                <a:solidFill>
                  <a:schemeClr val="bg1"/>
                </a:solidFill>
              </a:rPr>
              <a:t>Effectiveness of the Error Correction Strategies in Improving Senior High </a:t>
            </a:r>
            <a:endParaRPr lang="en-US" sz="2000" dirty="0">
              <a:solidFill>
                <a:schemeClr val="bg1"/>
              </a:solidFill>
            </a:endParaRPr>
          </a:p>
          <a:p>
            <a:pPr marL="0" indent="0" algn="just">
              <a:buNone/>
            </a:pPr>
            <a:r>
              <a:rPr lang="en-US" sz="2000" dirty="0" err="1">
                <a:solidFill>
                  <a:schemeClr val="bg1"/>
                </a:solidFill>
              </a:rPr>
              <a:t>Heui</a:t>
            </a:r>
            <a:r>
              <a:rPr lang="en-US" sz="2000" dirty="0">
                <a:solidFill>
                  <a:schemeClr val="bg1"/>
                </a:solidFill>
              </a:rPr>
              <a:t>, K. C. (2019). </a:t>
            </a:r>
            <a:r>
              <a:rPr lang="en-US" sz="2000" i="1" dirty="0">
                <a:solidFill>
                  <a:schemeClr val="bg1"/>
                </a:solidFill>
              </a:rPr>
              <a:t>A Study on Integrated Reading and Writing Education Plans in Korean Language Education.</a:t>
            </a:r>
            <a:r>
              <a:rPr lang="en-US" sz="2000" dirty="0">
                <a:solidFill>
                  <a:schemeClr val="bg1"/>
                </a:solidFill>
              </a:rPr>
              <a:t> 3-5.</a:t>
            </a:r>
          </a:p>
          <a:p>
            <a:pPr marL="0" indent="0" algn="just">
              <a:buNone/>
            </a:pPr>
            <a:r>
              <a:rPr lang="en-US" sz="2000" dirty="0" err="1">
                <a:solidFill>
                  <a:schemeClr val="bg1"/>
                </a:solidFill>
              </a:rPr>
              <a:t>Heui</a:t>
            </a:r>
            <a:r>
              <a:rPr lang="en-US" sz="2000" dirty="0">
                <a:solidFill>
                  <a:schemeClr val="bg1"/>
                </a:solidFill>
              </a:rPr>
              <a:t>, K. Y. (2014). </a:t>
            </a:r>
            <a:r>
              <a:rPr lang="en-US" sz="2000" i="1" dirty="0">
                <a:solidFill>
                  <a:schemeClr val="bg1"/>
                </a:solidFill>
              </a:rPr>
              <a:t>Reconstruction of Language Resources and Language Proficiency: The Case of Early Korean Students Studying in Singapore </a:t>
            </a:r>
            <a:r>
              <a:rPr lang="en-US" sz="2000" i="1" dirty="0" smtClean="0">
                <a:solidFill>
                  <a:schemeClr val="bg1"/>
                </a:solidFill>
              </a:rPr>
              <a:t>	and </a:t>
            </a:r>
            <a:r>
              <a:rPr lang="en-US" sz="2000" i="1" dirty="0">
                <a:solidFill>
                  <a:schemeClr val="bg1"/>
                </a:solidFill>
              </a:rPr>
              <a:t>Their Accompanying Families. Comparative Cultural Studies</a:t>
            </a:r>
            <a:r>
              <a:rPr lang="en-US" sz="2000" dirty="0">
                <a:solidFill>
                  <a:schemeClr val="bg1"/>
                </a:solidFill>
              </a:rPr>
              <a:t>.</a:t>
            </a:r>
          </a:p>
          <a:p>
            <a:pPr marL="0" indent="0" algn="just">
              <a:buNone/>
            </a:pPr>
            <a:r>
              <a:rPr lang="en-US" sz="2000" dirty="0" err="1">
                <a:solidFill>
                  <a:schemeClr val="bg1"/>
                </a:solidFill>
              </a:rPr>
              <a:t>Hwa</a:t>
            </a:r>
            <a:r>
              <a:rPr lang="en-US" sz="2000" dirty="0">
                <a:solidFill>
                  <a:schemeClr val="bg1"/>
                </a:solidFill>
              </a:rPr>
              <a:t>, K. H. (2005). </a:t>
            </a:r>
            <a:r>
              <a:rPr lang="en-US" sz="2000" i="1" dirty="0" err="1">
                <a:solidFill>
                  <a:schemeClr val="bg1"/>
                </a:solidFill>
              </a:rPr>
              <a:t>한국어로서의</a:t>
            </a:r>
            <a:r>
              <a:rPr lang="en-US" sz="2000" i="1" dirty="0">
                <a:solidFill>
                  <a:schemeClr val="bg1"/>
                </a:solidFill>
              </a:rPr>
              <a:t> </a:t>
            </a:r>
            <a:r>
              <a:rPr lang="en-US" sz="2000" i="1" dirty="0" err="1">
                <a:solidFill>
                  <a:schemeClr val="bg1"/>
                </a:solidFill>
              </a:rPr>
              <a:t>한국어교육학</a:t>
            </a:r>
            <a:r>
              <a:rPr lang="en-US" sz="2000" i="1" dirty="0">
                <a:solidFill>
                  <a:schemeClr val="bg1"/>
                </a:solidFill>
              </a:rPr>
              <a:t> </a:t>
            </a:r>
            <a:r>
              <a:rPr lang="en-US" sz="2000" i="1" dirty="0" err="1">
                <a:solidFill>
                  <a:schemeClr val="bg1"/>
                </a:solidFill>
              </a:rPr>
              <a:t>개론</a:t>
            </a:r>
            <a:r>
              <a:rPr lang="en-US" sz="2000" i="1" dirty="0">
                <a:solidFill>
                  <a:schemeClr val="bg1"/>
                </a:solidFill>
              </a:rPr>
              <a:t>.</a:t>
            </a:r>
            <a:r>
              <a:rPr lang="en-US" sz="2000" dirty="0">
                <a:solidFill>
                  <a:schemeClr val="bg1"/>
                </a:solidFill>
              </a:rPr>
              <a:t> 389-396; 430-437; 445-448.</a:t>
            </a:r>
          </a:p>
          <a:p>
            <a:pPr marL="0" indent="0" algn="just">
              <a:buNone/>
            </a:pPr>
            <a:r>
              <a:rPr lang="en-US" sz="2000" dirty="0">
                <a:solidFill>
                  <a:schemeClr val="bg1"/>
                </a:solidFill>
              </a:rPr>
              <a:t>Melinda, S. (2020). </a:t>
            </a:r>
            <a:r>
              <a:rPr lang="en-US" sz="2000" i="1" dirty="0">
                <a:solidFill>
                  <a:schemeClr val="bg1"/>
                </a:solidFill>
              </a:rPr>
              <a:t>The Effect of Different Types of Correction in Writing Descriptive Text at Students of IAIN </a:t>
            </a:r>
            <a:r>
              <a:rPr lang="en-US" sz="2000" i="1" dirty="0" err="1">
                <a:solidFill>
                  <a:schemeClr val="bg1"/>
                </a:solidFill>
              </a:rPr>
              <a:t>Palangka</a:t>
            </a:r>
            <a:r>
              <a:rPr lang="en-US" sz="2000" i="1" dirty="0">
                <a:solidFill>
                  <a:schemeClr val="bg1"/>
                </a:solidFill>
              </a:rPr>
              <a:t> Raya.</a:t>
            </a:r>
            <a:r>
              <a:rPr lang="en-US" sz="2000" dirty="0">
                <a:solidFill>
                  <a:schemeClr val="bg1"/>
                </a:solidFill>
              </a:rPr>
              <a:t> </a:t>
            </a:r>
          </a:p>
          <a:p>
            <a:pPr marL="0" indent="0" algn="just">
              <a:buNone/>
            </a:pPr>
            <a:r>
              <a:rPr lang="en-US" sz="2000" dirty="0" err="1">
                <a:solidFill>
                  <a:schemeClr val="bg1"/>
                </a:solidFill>
              </a:rPr>
              <a:t>Rok</a:t>
            </a:r>
            <a:r>
              <a:rPr lang="en-US" sz="2000" dirty="0">
                <a:solidFill>
                  <a:schemeClr val="bg1"/>
                </a:solidFill>
              </a:rPr>
              <a:t>, K. J. (2016). </a:t>
            </a:r>
            <a:r>
              <a:rPr lang="en-US" sz="2000" i="1" dirty="0">
                <a:solidFill>
                  <a:schemeClr val="bg1"/>
                </a:solidFill>
              </a:rPr>
              <a:t>Analysis of The Effectiveness of Procedural Writing Education through Peer Correction</a:t>
            </a:r>
            <a:r>
              <a:rPr lang="en-US" sz="2000" dirty="0">
                <a:solidFill>
                  <a:schemeClr val="bg1"/>
                </a:solidFill>
              </a:rPr>
              <a:t>. </a:t>
            </a:r>
            <a:r>
              <a:rPr lang="en-US" sz="2000" i="1" dirty="0">
                <a:solidFill>
                  <a:schemeClr val="bg1"/>
                </a:solidFill>
              </a:rPr>
              <a:t>Korean Citation Index</a:t>
            </a:r>
            <a:r>
              <a:rPr lang="en-US" sz="2000" dirty="0">
                <a:solidFill>
                  <a:schemeClr val="bg1"/>
                </a:solidFill>
              </a:rPr>
              <a:t>.</a:t>
            </a:r>
          </a:p>
          <a:p>
            <a:pPr marL="0" indent="0" algn="just">
              <a:buNone/>
            </a:pPr>
            <a:r>
              <a:rPr lang="en-US" sz="2000" dirty="0" err="1">
                <a:solidFill>
                  <a:schemeClr val="bg1"/>
                </a:solidFill>
              </a:rPr>
              <a:t>Sumponogati</a:t>
            </a:r>
            <a:r>
              <a:rPr lang="en-US" sz="2000" dirty="0">
                <a:solidFill>
                  <a:schemeClr val="bg1"/>
                </a:solidFill>
              </a:rPr>
              <a:t>, S. (2019). </a:t>
            </a:r>
            <a:r>
              <a:rPr lang="en-US" sz="2000" i="1" dirty="0">
                <a:solidFill>
                  <a:schemeClr val="bg1"/>
                </a:solidFill>
              </a:rPr>
              <a:t>The Impact of Peer and Teacher Corrections to the Students’ Paragraph Writing in Discussion Text: Experimental </a:t>
            </a:r>
            <a:r>
              <a:rPr lang="en-US" sz="2000" i="1" dirty="0" smtClean="0">
                <a:solidFill>
                  <a:schemeClr val="bg1"/>
                </a:solidFill>
              </a:rPr>
              <a:t>	Research </a:t>
            </a:r>
            <a:r>
              <a:rPr lang="en-US" sz="2000" i="1" dirty="0">
                <a:solidFill>
                  <a:schemeClr val="bg1"/>
                </a:solidFill>
              </a:rPr>
              <a:t>to the 1st Semester Students of Technology Faculty at</a:t>
            </a:r>
            <a:r>
              <a:rPr lang="en-US" sz="2000" dirty="0">
                <a:solidFill>
                  <a:schemeClr val="bg1"/>
                </a:solidFill>
              </a:rPr>
              <a:t> UNISBANK Semarang 2017/2018.</a:t>
            </a:r>
          </a:p>
          <a:p>
            <a:pPr marL="0" indent="0" algn="just">
              <a:buNone/>
            </a:pPr>
            <a:r>
              <a:rPr lang="en-US" sz="2000" dirty="0" err="1">
                <a:solidFill>
                  <a:schemeClr val="bg1"/>
                </a:solidFill>
              </a:rPr>
              <a:t>Yeon</a:t>
            </a:r>
            <a:r>
              <a:rPr lang="en-US" sz="2000" dirty="0">
                <a:solidFill>
                  <a:schemeClr val="bg1"/>
                </a:solidFill>
              </a:rPr>
              <a:t>, L. S. (2016). A</a:t>
            </a:r>
            <a:r>
              <a:rPr lang="en-US" sz="2000" i="1" dirty="0">
                <a:solidFill>
                  <a:schemeClr val="bg1"/>
                </a:solidFill>
              </a:rPr>
              <a:t> Study on The Construction and Utilization of Text Genre Information for Korean Reading and Writing Education. </a:t>
            </a:r>
            <a:r>
              <a:rPr lang="en-US" sz="2000" dirty="0">
                <a:solidFill>
                  <a:schemeClr val="bg1"/>
                </a:solidFill>
              </a:rPr>
              <a:t>4-6.</a:t>
            </a:r>
          </a:p>
          <a:p>
            <a:pPr marL="0" indent="0" algn="just">
              <a:buNone/>
            </a:pPr>
            <a:r>
              <a:rPr lang="en-US" sz="2000" dirty="0" err="1">
                <a:solidFill>
                  <a:schemeClr val="bg1"/>
                </a:solidFill>
              </a:rPr>
              <a:t>Yoandita</a:t>
            </a:r>
            <a:r>
              <a:rPr lang="en-US" sz="2000" dirty="0">
                <a:solidFill>
                  <a:schemeClr val="bg1"/>
                </a:solidFill>
              </a:rPr>
              <a:t>, P. E. (2019). </a:t>
            </a:r>
            <a:r>
              <a:rPr lang="en-US" sz="2000" i="1" dirty="0">
                <a:solidFill>
                  <a:schemeClr val="bg1"/>
                </a:solidFill>
              </a:rPr>
              <a:t>An Analysis of Students' Ability and Difficulties in Writing Descriptive Text. </a:t>
            </a:r>
            <a:r>
              <a:rPr lang="en-US" sz="2000" i="1" dirty="0" err="1">
                <a:solidFill>
                  <a:schemeClr val="bg1"/>
                </a:solidFill>
              </a:rPr>
              <a:t>Jurnal</a:t>
            </a:r>
            <a:r>
              <a:rPr lang="en-US" sz="2000" i="1" dirty="0">
                <a:solidFill>
                  <a:schemeClr val="bg1"/>
                </a:solidFill>
              </a:rPr>
              <a:t> JOEPALLT</a:t>
            </a:r>
            <a:r>
              <a:rPr lang="en-US" sz="2000" dirty="0">
                <a:solidFill>
                  <a:schemeClr val="bg1"/>
                </a:solidFill>
              </a:rPr>
              <a:t>.</a:t>
            </a:r>
          </a:p>
          <a:p>
            <a:pPr marL="0" indent="0" algn="just">
              <a:buNone/>
            </a:pPr>
            <a:r>
              <a:rPr lang="en-US" sz="2000" dirty="0" err="1">
                <a:solidFill>
                  <a:schemeClr val="bg1"/>
                </a:solidFill>
              </a:rPr>
              <a:t>Yohanes</a:t>
            </a:r>
            <a:r>
              <a:rPr lang="en-US" sz="2000" dirty="0">
                <a:solidFill>
                  <a:schemeClr val="bg1"/>
                </a:solidFill>
              </a:rPr>
              <a:t>, R. S. (2010). </a:t>
            </a:r>
            <a:r>
              <a:rPr lang="en-US" sz="2000" dirty="0" err="1">
                <a:solidFill>
                  <a:schemeClr val="bg1"/>
                </a:solidFill>
              </a:rPr>
              <a:t>Teori</a:t>
            </a:r>
            <a:r>
              <a:rPr lang="en-US" sz="2000" dirty="0">
                <a:solidFill>
                  <a:schemeClr val="bg1"/>
                </a:solidFill>
              </a:rPr>
              <a:t> </a:t>
            </a:r>
            <a:r>
              <a:rPr lang="en-US" sz="2000" dirty="0" err="1">
                <a:solidFill>
                  <a:schemeClr val="bg1"/>
                </a:solidFill>
              </a:rPr>
              <a:t>Vygotsky</a:t>
            </a:r>
            <a:r>
              <a:rPr lang="en-US" sz="2000" dirty="0">
                <a:solidFill>
                  <a:schemeClr val="bg1"/>
                </a:solidFill>
              </a:rPr>
              <a:t> </a:t>
            </a:r>
            <a:r>
              <a:rPr lang="en-US" sz="2000" dirty="0" err="1">
                <a:solidFill>
                  <a:schemeClr val="bg1"/>
                </a:solidFill>
              </a:rPr>
              <a:t>dan</a:t>
            </a:r>
            <a:r>
              <a:rPr lang="en-US" sz="2000" dirty="0">
                <a:solidFill>
                  <a:schemeClr val="bg1"/>
                </a:solidFill>
              </a:rPr>
              <a:t> </a:t>
            </a:r>
            <a:r>
              <a:rPr lang="en-US" sz="2000" dirty="0" err="1">
                <a:solidFill>
                  <a:schemeClr val="bg1"/>
                </a:solidFill>
              </a:rPr>
              <a:t>Implikasinya</a:t>
            </a:r>
            <a:r>
              <a:rPr lang="en-US" sz="2000" dirty="0">
                <a:solidFill>
                  <a:schemeClr val="bg1"/>
                </a:solidFill>
              </a:rPr>
              <a:t> </a:t>
            </a:r>
            <a:r>
              <a:rPr lang="en-US" sz="2000" dirty="0" err="1">
                <a:solidFill>
                  <a:schemeClr val="bg1"/>
                </a:solidFill>
              </a:rPr>
              <a:t>terhadap</a:t>
            </a:r>
            <a:r>
              <a:rPr lang="en-US" sz="2000" dirty="0">
                <a:solidFill>
                  <a:schemeClr val="bg1"/>
                </a:solidFill>
              </a:rPr>
              <a:t> </a:t>
            </a:r>
            <a:r>
              <a:rPr lang="en-US" sz="2000" dirty="0" err="1">
                <a:solidFill>
                  <a:schemeClr val="bg1"/>
                </a:solidFill>
              </a:rPr>
              <a:t>Pembelajaran</a:t>
            </a:r>
            <a:r>
              <a:rPr lang="en-US" sz="2000" dirty="0">
                <a:solidFill>
                  <a:schemeClr val="bg1"/>
                </a:solidFill>
              </a:rPr>
              <a:t> </a:t>
            </a:r>
            <a:r>
              <a:rPr lang="en-US" sz="2000" dirty="0" err="1">
                <a:solidFill>
                  <a:schemeClr val="bg1"/>
                </a:solidFill>
              </a:rPr>
              <a:t>Matematika</a:t>
            </a:r>
            <a:r>
              <a:rPr lang="en-US" sz="2000" dirty="0">
                <a:solidFill>
                  <a:schemeClr val="bg1"/>
                </a:solidFill>
              </a:rPr>
              <a:t>.</a:t>
            </a:r>
          </a:p>
          <a:p>
            <a:pPr marL="0" indent="0" algn="just">
              <a:buNone/>
            </a:pPr>
            <a:r>
              <a:rPr lang="en-US" sz="2000" dirty="0" err="1">
                <a:solidFill>
                  <a:schemeClr val="bg1"/>
                </a:solidFill>
              </a:rPr>
              <a:t>Youn</a:t>
            </a:r>
            <a:r>
              <a:rPr lang="en-US" sz="2000" dirty="0">
                <a:solidFill>
                  <a:schemeClr val="bg1"/>
                </a:solidFill>
              </a:rPr>
              <a:t>-Sung Kim, T.-Y. K. (2020). </a:t>
            </a:r>
            <a:r>
              <a:rPr lang="en-US" sz="2000" i="1" dirty="0">
                <a:solidFill>
                  <a:schemeClr val="bg1"/>
                </a:solidFill>
              </a:rPr>
              <a:t>A Case Study on the Diversity of International Co-produced Drama.</a:t>
            </a:r>
            <a:r>
              <a:rPr lang="en-US" sz="2000" dirty="0">
                <a:solidFill>
                  <a:schemeClr val="bg1"/>
                </a:solidFill>
              </a:rPr>
              <a:t> </a:t>
            </a:r>
            <a:r>
              <a:rPr lang="en-US" sz="2000" i="1" dirty="0">
                <a:solidFill>
                  <a:schemeClr val="bg1"/>
                </a:solidFill>
              </a:rPr>
              <a:t>International Journal of Internet, </a:t>
            </a:r>
            <a:r>
              <a:rPr lang="en-US" sz="2000" i="1" dirty="0" smtClean="0">
                <a:solidFill>
                  <a:schemeClr val="bg1"/>
                </a:solidFill>
              </a:rPr>
              <a:t>	Broadcasting </a:t>
            </a:r>
            <a:r>
              <a:rPr lang="en-US" sz="2000" i="1" dirty="0">
                <a:solidFill>
                  <a:schemeClr val="bg1"/>
                </a:solidFill>
              </a:rPr>
              <a:t>and Communication</a:t>
            </a:r>
            <a:r>
              <a:rPr lang="en-US" sz="2000" dirty="0">
                <a:solidFill>
                  <a:schemeClr val="bg1"/>
                </a:solidFill>
              </a:rPr>
              <a:t>.</a:t>
            </a:r>
          </a:p>
          <a:p>
            <a:pPr marL="0" indent="0" algn="just">
              <a:buNone/>
            </a:pPr>
            <a:r>
              <a:rPr lang="en-US" sz="2000" dirty="0" err="1">
                <a:solidFill>
                  <a:schemeClr val="bg1"/>
                </a:solidFill>
              </a:rPr>
              <a:t>Zainal</a:t>
            </a:r>
            <a:r>
              <a:rPr lang="en-US" sz="2000" dirty="0">
                <a:solidFill>
                  <a:schemeClr val="bg1"/>
                </a:solidFill>
              </a:rPr>
              <a:t>, A. (2016). </a:t>
            </a:r>
            <a:r>
              <a:rPr lang="en-US" sz="2000" i="1" dirty="0" err="1">
                <a:solidFill>
                  <a:schemeClr val="bg1"/>
                </a:solidFill>
              </a:rPr>
              <a:t>Evaluasi</a:t>
            </a:r>
            <a:r>
              <a:rPr lang="en-US" sz="2000" i="1" dirty="0">
                <a:solidFill>
                  <a:schemeClr val="bg1"/>
                </a:solidFill>
              </a:rPr>
              <a:t> </a:t>
            </a:r>
            <a:r>
              <a:rPr lang="en-US" sz="2000" i="1" dirty="0" err="1">
                <a:solidFill>
                  <a:schemeClr val="bg1"/>
                </a:solidFill>
              </a:rPr>
              <a:t>Pembelajaran</a:t>
            </a:r>
            <a:r>
              <a:rPr lang="en-US" sz="2000" i="1" dirty="0">
                <a:solidFill>
                  <a:schemeClr val="bg1"/>
                </a:solidFill>
              </a:rPr>
              <a:t>.</a:t>
            </a:r>
            <a:r>
              <a:rPr lang="en-US" sz="2000" dirty="0">
                <a:solidFill>
                  <a:schemeClr val="bg1"/>
                </a:solidFill>
              </a:rPr>
              <a:t> Bandung: </a:t>
            </a:r>
            <a:r>
              <a:rPr lang="en-US" sz="2000" dirty="0" err="1">
                <a:solidFill>
                  <a:schemeClr val="bg1"/>
                </a:solidFill>
              </a:rPr>
              <a:t>Remaja</a:t>
            </a:r>
            <a:r>
              <a:rPr lang="en-US" sz="2000" dirty="0">
                <a:solidFill>
                  <a:schemeClr val="bg1"/>
                </a:solidFill>
              </a:rPr>
              <a:t> </a:t>
            </a:r>
            <a:r>
              <a:rPr lang="en-US" sz="2000" dirty="0" err="1">
                <a:solidFill>
                  <a:schemeClr val="bg1"/>
                </a:solidFill>
              </a:rPr>
              <a:t>Rosdakarya</a:t>
            </a:r>
            <a:r>
              <a:rPr lang="en-US" sz="2000" dirty="0" smtClean="0">
                <a:solidFill>
                  <a:schemeClr val="bg1"/>
                </a:solidFill>
              </a:rPr>
              <a:t>.</a:t>
            </a:r>
            <a:endParaRPr lang="en-US" sz="2000" dirty="0">
              <a:solidFill>
                <a:schemeClr val="bg1"/>
              </a:solidFill>
            </a:endParaRPr>
          </a:p>
          <a:p>
            <a:pPr marL="0" indent="0" algn="just">
              <a:buNone/>
            </a:pP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a:t>
            </a:r>
          </a:p>
          <a:p>
            <a:pPr>
              <a:lnSpc>
                <a:spcPct val="100000"/>
              </a:lnSpc>
            </a:pPr>
            <a:r>
              <a:rPr lang="en-US" sz="2000" b="1" dirty="0" smtClean="0">
                <a:solidFill>
                  <a:schemeClr val="bg1"/>
                </a:solidFill>
              </a:rPr>
              <a:t>@</a:t>
            </a:r>
            <a:r>
              <a:rPr lang="en-US" sz="2000" b="1" dirty="0" err="1" smtClean="0">
                <a:solidFill>
                  <a:schemeClr val="bg1"/>
                </a:solidFill>
              </a:rPr>
              <a:t>halssaady</a:t>
            </a:r>
            <a:r>
              <a:rPr lang="en-US" sz="2000" b="1" dirty="0">
                <a:solidFill>
                  <a:schemeClr val="bg1"/>
                </a:solidFill>
              </a:rPr>
              <a:t> </a:t>
            </a:r>
            <a:r>
              <a:rPr lang="en-US" sz="2000" b="1" dirty="0" smtClean="0">
                <a:solidFill>
                  <a:schemeClr val="bg1"/>
                </a:solidFill>
              </a:rPr>
              <a:t>@</a:t>
            </a:r>
            <a:r>
              <a:rPr lang="en-US" sz="2000" b="1" dirty="0" err="1" smtClean="0">
                <a:solidFill>
                  <a:schemeClr val="bg1"/>
                </a:solidFill>
              </a:rPr>
              <a:t>asma.azizah</a:t>
            </a:r>
            <a:r>
              <a:rPr lang="en-US" sz="2000" b="1" dirty="0" smtClean="0">
                <a:solidFill>
                  <a:schemeClr val="bg1"/>
                </a:solidFill>
              </a:rPr>
              <a:t> @didinsamsudin282</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smtClean="0">
                <a:solidFill>
                  <a:schemeClr val="bg1"/>
                </a:solidFill>
              </a:rPr>
              <a:t>There is </a:t>
            </a:r>
            <a:r>
              <a:rPr lang="en-US" sz="2000" dirty="0">
                <a:solidFill>
                  <a:schemeClr val="bg1"/>
                </a:solidFill>
              </a:rPr>
              <a:t>a need to enhance writing skills in the field of the Korean language because writing in Korean is more complex compared to spoken language. </a:t>
            </a:r>
            <a:endParaRPr lang="en-US" sz="2000" dirty="0" smtClean="0">
              <a:solidFill>
                <a:schemeClr val="bg1"/>
              </a:solidFill>
            </a:endParaRPr>
          </a:p>
          <a:p>
            <a:pPr algn="just"/>
            <a:r>
              <a:rPr lang="en-US" sz="2000" dirty="0" smtClean="0">
                <a:solidFill>
                  <a:schemeClr val="bg1"/>
                </a:solidFill>
              </a:rPr>
              <a:t>There </a:t>
            </a:r>
            <a:r>
              <a:rPr lang="en-US" sz="2000" dirty="0">
                <a:solidFill>
                  <a:schemeClr val="bg1"/>
                </a:solidFill>
              </a:rPr>
              <a:t>is a need for the development of new teaching models in the Korean language, as there has been no evaluation conducted specifically with peer correction. </a:t>
            </a:r>
            <a:endParaRPr lang="en-US" sz="2000" dirty="0" smtClean="0">
              <a:solidFill>
                <a:schemeClr val="bg1"/>
              </a:solidFill>
            </a:endParaRPr>
          </a:p>
          <a:p>
            <a:pPr algn="just"/>
            <a:r>
              <a:rPr lang="en-US" sz="2000" dirty="0">
                <a:solidFill>
                  <a:schemeClr val="bg1"/>
                </a:solidFill>
              </a:rPr>
              <a:t>T</a:t>
            </a:r>
            <a:r>
              <a:rPr lang="en-US" sz="2000" dirty="0" smtClean="0">
                <a:solidFill>
                  <a:schemeClr val="bg1"/>
                </a:solidFill>
              </a:rPr>
              <a:t>here </a:t>
            </a:r>
            <a:r>
              <a:rPr lang="en-US" sz="2000" dirty="0">
                <a:solidFill>
                  <a:schemeClr val="bg1"/>
                </a:solidFill>
              </a:rPr>
              <a:t>is a lack of studies focusing on peer correction in writing instruction, particularly for descriptive texts in the Korean language in Indonesia.</a:t>
            </a: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US" sz="2000" dirty="0">
                <a:solidFill>
                  <a:schemeClr val="bg1"/>
                </a:solidFill>
              </a:rPr>
              <a:t>Song (2015) examined the effectiveness of the peer correction technique in his </a:t>
            </a:r>
            <a:r>
              <a:rPr lang="en-US" sz="2000" dirty="0" smtClean="0">
                <a:solidFill>
                  <a:schemeClr val="bg1"/>
                </a:solidFill>
              </a:rPr>
              <a:t>study that </a:t>
            </a:r>
            <a:r>
              <a:rPr lang="en-US" sz="2000" dirty="0">
                <a:solidFill>
                  <a:schemeClr val="bg1"/>
                </a:solidFill>
              </a:rPr>
              <a:t>the technique was positively received by students and was considered successful in improving peer relationships as well as their ability to self-correct. </a:t>
            </a:r>
            <a:endParaRPr lang="en-US" sz="2000" dirty="0" smtClean="0">
              <a:solidFill>
                <a:schemeClr val="bg1"/>
              </a:solidFill>
            </a:endParaRPr>
          </a:p>
          <a:p>
            <a:pPr algn="just"/>
            <a:r>
              <a:rPr lang="en-US" sz="2000" dirty="0" smtClean="0">
                <a:solidFill>
                  <a:schemeClr val="bg1"/>
                </a:solidFill>
              </a:rPr>
              <a:t>Kim </a:t>
            </a:r>
            <a:r>
              <a:rPr lang="en-US" sz="2000" dirty="0">
                <a:solidFill>
                  <a:schemeClr val="bg1"/>
                </a:solidFill>
              </a:rPr>
              <a:t>(2016) has </a:t>
            </a:r>
            <a:r>
              <a:rPr lang="en-US" sz="2000" dirty="0" smtClean="0">
                <a:solidFill>
                  <a:schemeClr val="bg1"/>
                </a:solidFill>
              </a:rPr>
              <a:t>conducted </a:t>
            </a:r>
            <a:r>
              <a:rPr lang="en-US" sz="2000" dirty="0">
                <a:solidFill>
                  <a:schemeClr val="bg1"/>
                </a:solidFill>
              </a:rPr>
              <a:t>a study focusing on the application of peer correction conducted in a writing academy class where the results showed that peer correction technique can be an alternative in learning writing. </a:t>
            </a:r>
            <a:endParaRPr lang="en-US" sz="2000" dirty="0" smtClean="0">
              <a:solidFill>
                <a:schemeClr val="bg1"/>
              </a:solidFill>
            </a:endParaRPr>
          </a:p>
          <a:p>
            <a:pPr algn="just"/>
            <a:r>
              <a:rPr lang="en-US" sz="2000" dirty="0" err="1" smtClean="0">
                <a:solidFill>
                  <a:schemeClr val="bg1"/>
                </a:solidFill>
              </a:rPr>
              <a:t>Emelda</a:t>
            </a:r>
            <a:r>
              <a:rPr lang="en-US" sz="2000" dirty="0" smtClean="0">
                <a:solidFill>
                  <a:schemeClr val="bg1"/>
                </a:solidFill>
              </a:rPr>
              <a:t> </a:t>
            </a:r>
            <a:r>
              <a:rPr lang="en-US" sz="2000" dirty="0">
                <a:solidFill>
                  <a:schemeClr val="bg1"/>
                </a:solidFill>
              </a:rPr>
              <a:t>(2019) conducted a study focusing on the comparison of two correction techniques namely, peer correction and self-correction in English descriptive text writing activities. This research shows that peer correction is considered more influential on the ability to write descriptive texts. </a:t>
            </a:r>
          </a:p>
          <a:p>
            <a:pPr algn="just"/>
            <a:r>
              <a:rPr lang="en-US" sz="2000" dirty="0" err="1" smtClean="0">
                <a:solidFill>
                  <a:schemeClr val="bg1"/>
                </a:solidFill>
              </a:rPr>
              <a:t>Sunahase</a:t>
            </a:r>
            <a:r>
              <a:rPr lang="en-US" sz="2000" dirty="0">
                <a:solidFill>
                  <a:schemeClr val="bg1"/>
                </a:solidFill>
              </a:rPr>
              <a:t>, et al (2019) through their research, showed that the way of evaluation using this technique is considered more effective because it really helps learners and makes them know how far their abilities are, not only in writing, but also giving corrections. </a:t>
            </a:r>
            <a:endParaRPr lang="en-US" sz="2000" dirty="0" smtClean="0">
              <a:solidFill>
                <a:schemeClr val="bg1"/>
              </a:solidFill>
            </a:endParaRPr>
          </a:p>
          <a:p>
            <a:pPr algn="just"/>
            <a:r>
              <a:rPr lang="en-US" sz="2000" dirty="0" smtClean="0">
                <a:solidFill>
                  <a:schemeClr val="bg1"/>
                </a:solidFill>
              </a:rPr>
              <a:t>Melinda's </a:t>
            </a:r>
            <a:r>
              <a:rPr lang="en-US" sz="2000" dirty="0">
                <a:solidFill>
                  <a:schemeClr val="bg1"/>
                </a:solidFill>
              </a:rPr>
              <a:t>(2020) findings show that teacher correction is more effective in learning than peer correction. This is because students' correction skills are different and they tend to be confused in determining the correctness of their friends' answers.</a:t>
            </a: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This research utilizes a descriptive </a:t>
            </a:r>
            <a:r>
              <a:rPr lang="en-US" sz="2000">
                <a:solidFill>
                  <a:schemeClr val="bg1"/>
                </a:solidFill>
              </a:rPr>
              <a:t>qualitative </a:t>
            </a:r>
            <a:r>
              <a:rPr lang="en-US" sz="2000" smtClean="0">
                <a:solidFill>
                  <a:schemeClr val="bg1"/>
                </a:solidFill>
              </a:rPr>
              <a:t>research. </a:t>
            </a:r>
            <a:endParaRPr lang="en-US" sz="2000" dirty="0">
              <a:solidFill>
                <a:schemeClr val="bg1"/>
              </a:solidFill>
            </a:endParaRPr>
          </a:p>
          <a:p>
            <a:r>
              <a:rPr lang="en-US" sz="2000" dirty="0" smtClean="0">
                <a:solidFill>
                  <a:schemeClr val="bg1"/>
                </a:solidFill>
              </a:rPr>
              <a:t>The data collected through </a:t>
            </a:r>
            <a:r>
              <a:rPr lang="en-US" sz="2000" dirty="0">
                <a:solidFill>
                  <a:schemeClr val="bg1"/>
                </a:solidFill>
              </a:rPr>
              <a:t>observations, questionnaires, and interviews. </a:t>
            </a:r>
            <a:endParaRPr lang="en-US" sz="2000" dirty="0" smtClean="0">
              <a:solidFill>
                <a:schemeClr val="bg1"/>
              </a:solidFill>
            </a:endParaRPr>
          </a:p>
          <a:p>
            <a:r>
              <a:rPr lang="en-US" sz="2000" dirty="0" smtClean="0">
                <a:solidFill>
                  <a:schemeClr val="bg1"/>
                </a:solidFill>
              </a:rPr>
              <a:t>The </a:t>
            </a:r>
            <a:r>
              <a:rPr lang="en-US" sz="2000" dirty="0">
                <a:solidFill>
                  <a:schemeClr val="bg1"/>
                </a:solidFill>
              </a:rPr>
              <a:t>collected test data </a:t>
            </a:r>
            <a:r>
              <a:rPr lang="en-US" sz="2000" dirty="0" smtClean="0">
                <a:solidFill>
                  <a:schemeClr val="bg1"/>
                </a:solidFill>
              </a:rPr>
              <a:t>analyzed </a:t>
            </a:r>
            <a:r>
              <a:rPr lang="en-US" sz="2000" dirty="0">
                <a:solidFill>
                  <a:schemeClr val="bg1"/>
                </a:solidFill>
              </a:rPr>
              <a:t>in terms of maximum, minimum, and mean scores. Meanwhile, the observational data, questionnaires, and interviews </a:t>
            </a:r>
            <a:r>
              <a:rPr lang="en-US" sz="2000" dirty="0" smtClean="0">
                <a:solidFill>
                  <a:schemeClr val="bg1"/>
                </a:solidFill>
              </a:rPr>
              <a:t>went through </a:t>
            </a:r>
            <a:r>
              <a:rPr lang="en-US" sz="2000" dirty="0">
                <a:solidFill>
                  <a:schemeClr val="bg1"/>
                </a:solidFill>
              </a:rPr>
              <a:t>a process of reduction, presentation, and interpretation in order to draw conclusions.</a:t>
            </a:r>
          </a:p>
          <a:p>
            <a:pPr marL="0" indent="0">
              <a:buNone/>
            </a:pPr>
            <a:endParaRPr lang="en-US" sz="2000" dirty="0">
              <a:solidFill>
                <a:schemeClr val="bg1"/>
              </a:solidFill>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904976" y="3242523"/>
            <a:ext cx="5396971" cy="810494"/>
          </a:xfrm>
        </p:spPr>
        <p:txBody>
          <a:bodyPr>
            <a:normAutofit/>
          </a:bodyPr>
          <a:lstStyle/>
          <a:p>
            <a:pPr marL="0" indent="0" algn="ctr">
              <a:buNone/>
            </a:pPr>
            <a:r>
              <a:rPr lang="en-US" sz="2000" dirty="0" smtClean="0">
                <a:solidFill>
                  <a:schemeClr val="bg1"/>
                </a:solidFill>
              </a:rPr>
              <a:t>Table </a:t>
            </a:r>
            <a:r>
              <a:rPr lang="en-US" sz="2000" dirty="0">
                <a:solidFill>
                  <a:schemeClr val="bg1"/>
                </a:solidFill>
              </a:rPr>
              <a:t>2 Percentage Improvement of </a:t>
            </a:r>
            <a:endParaRPr lang="en-US" sz="2000" dirty="0" smtClean="0">
              <a:solidFill>
                <a:schemeClr val="bg1"/>
              </a:solidFill>
            </a:endParaRPr>
          </a:p>
          <a:p>
            <a:pPr marL="0" indent="0" algn="ctr">
              <a:buNone/>
            </a:pPr>
            <a:r>
              <a:rPr lang="en-US" sz="2000" dirty="0" smtClean="0">
                <a:solidFill>
                  <a:schemeClr val="bg1"/>
                </a:solidFill>
              </a:rPr>
              <a:t>Evaluation </a:t>
            </a:r>
            <a:r>
              <a:rPr lang="en-US" sz="2000" dirty="0">
                <a:solidFill>
                  <a:schemeClr val="bg1"/>
                </a:solidFill>
              </a:rPr>
              <a:t>Component</a:t>
            </a:r>
          </a:p>
        </p:txBody>
      </p:sp>
      <p:graphicFrame>
        <p:nvGraphicFramePr>
          <p:cNvPr id="2" name="Table 1"/>
          <p:cNvGraphicFramePr>
            <a:graphicFrameLocks noGrp="1"/>
          </p:cNvGraphicFramePr>
          <p:nvPr>
            <p:extLst>
              <p:ext uri="{D42A27DB-BD31-4B8C-83A1-F6EECF244321}">
                <p14:modId xmlns:p14="http://schemas.microsoft.com/office/powerpoint/2010/main" val="3336416997"/>
              </p:ext>
            </p:extLst>
          </p:nvPr>
        </p:nvGraphicFramePr>
        <p:xfrm>
          <a:off x="988544" y="2025586"/>
          <a:ext cx="5229835" cy="1156708"/>
        </p:xfrm>
        <a:graphic>
          <a:graphicData uri="http://schemas.openxmlformats.org/drawingml/2006/table">
            <a:tbl>
              <a:tblPr firstRow="1" firstCol="1" lastRow="1" lastCol="1" bandRow="1" bandCol="1">
                <a:tableStyleId>{0505E3EF-67EA-436B-97B2-0124C06EBD24}</a:tableStyleId>
              </a:tblPr>
              <a:tblGrid>
                <a:gridCol w="1045672"/>
                <a:gridCol w="841260"/>
                <a:gridCol w="1046410"/>
                <a:gridCol w="1250821"/>
                <a:gridCol w="1045672"/>
              </a:tblGrid>
              <a:tr h="576995">
                <a:tc>
                  <a:txBody>
                    <a:bodyPr/>
                    <a:lstStyle/>
                    <a:p>
                      <a:pPr marL="147320" marR="142240" algn="ctr">
                        <a:lnSpc>
                          <a:spcPts val="1375"/>
                        </a:lnSpc>
                        <a:spcBef>
                          <a:spcPts val="425"/>
                        </a:spcBef>
                        <a:spcAft>
                          <a:spcPts val="0"/>
                        </a:spcAft>
                      </a:pPr>
                      <a:r>
                        <a:rPr lang="en-US" sz="1200" dirty="0">
                          <a:effectLst/>
                        </a:rPr>
                        <a:t>Category</a:t>
                      </a:r>
                      <a:endParaRPr lang="en-US" sz="1100" dirty="0">
                        <a:effectLst/>
                      </a:endParaRPr>
                    </a:p>
                    <a:p>
                      <a:pPr marL="147320" marR="140970" algn="ctr">
                        <a:lnSpc>
                          <a:spcPts val="1285"/>
                        </a:lnSpc>
                        <a:spcAft>
                          <a:spcPts val="0"/>
                        </a:spcAft>
                      </a:pPr>
                      <a:r>
                        <a:rPr lang="en-US" sz="1200" dirty="0">
                          <a:effectLst/>
                        </a:rPr>
                        <a:t>test</a:t>
                      </a:r>
                      <a:endParaRPr lang="en-US" sz="1100" dirty="0">
                        <a:effectLst/>
                        <a:latin typeface="Times New Roman"/>
                        <a:ea typeface="Times New Roman"/>
                        <a:cs typeface="Times New Roman"/>
                      </a:endParaRPr>
                    </a:p>
                  </a:txBody>
                  <a:tcPr marL="0" marR="0" marT="0" marB="0"/>
                </a:tc>
                <a:tc>
                  <a:txBody>
                    <a:bodyPr/>
                    <a:lstStyle/>
                    <a:p>
                      <a:pPr marL="207010" marR="52070" indent="-140335" algn="ctr">
                        <a:lnSpc>
                          <a:spcPts val="1600"/>
                        </a:lnSpc>
                        <a:spcAft>
                          <a:spcPts val="0"/>
                        </a:spcAft>
                      </a:pPr>
                      <a:r>
                        <a:rPr lang="en-US" sz="1200">
                          <a:effectLst/>
                        </a:rPr>
                        <a:t>Number</a:t>
                      </a:r>
                      <a:endParaRPr lang="en-US" sz="1100">
                        <a:effectLst/>
                        <a:latin typeface="Times New Roman"/>
                        <a:ea typeface="Times New Roman"/>
                        <a:cs typeface="Times New Roman"/>
                      </a:endParaRPr>
                    </a:p>
                  </a:txBody>
                  <a:tcPr marL="0" marR="0" marT="0" marB="0"/>
                </a:tc>
                <a:tc>
                  <a:txBody>
                    <a:bodyPr/>
                    <a:lstStyle/>
                    <a:p>
                      <a:pPr marL="42545" marR="26670" indent="161290" algn="ctr">
                        <a:lnSpc>
                          <a:spcPts val="1600"/>
                        </a:lnSpc>
                        <a:spcAft>
                          <a:spcPts val="0"/>
                        </a:spcAft>
                      </a:pPr>
                      <a:r>
                        <a:rPr lang="en-US" sz="1200">
                          <a:effectLst/>
                        </a:rPr>
                        <a:t>Minimum</a:t>
                      </a:r>
                      <a:endParaRPr lang="en-US" sz="1100">
                        <a:effectLst/>
                      </a:endParaRPr>
                    </a:p>
                    <a:p>
                      <a:pPr marL="42545" marR="26670" indent="161290" algn="ctr">
                        <a:lnSpc>
                          <a:spcPts val="1600"/>
                        </a:lnSpc>
                        <a:spcAft>
                          <a:spcPts val="0"/>
                        </a:spcAft>
                      </a:pPr>
                      <a:r>
                        <a:rPr lang="en-US" sz="1200">
                          <a:effectLst/>
                        </a:rPr>
                        <a:t>score</a:t>
                      </a:r>
                      <a:endParaRPr lang="en-US" sz="1100">
                        <a:effectLst/>
                        <a:latin typeface="Times New Roman"/>
                        <a:ea typeface="Times New Roman"/>
                        <a:cs typeface="Times New Roman"/>
                      </a:endParaRPr>
                    </a:p>
                  </a:txBody>
                  <a:tcPr marL="0" marR="0" marT="0" marB="0"/>
                </a:tc>
                <a:tc>
                  <a:txBody>
                    <a:bodyPr/>
                    <a:lstStyle/>
                    <a:p>
                      <a:pPr marL="70485" marR="55245" indent="207010">
                        <a:lnSpc>
                          <a:spcPts val="1600"/>
                        </a:lnSpc>
                        <a:spcAft>
                          <a:spcPts val="0"/>
                        </a:spcAft>
                      </a:pPr>
                      <a:r>
                        <a:rPr lang="en-US" sz="1200">
                          <a:effectLst/>
                        </a:rPr>
                        <a:t>Maximum</a:t>
                      </a:r>
                      <a:endParaRPr lang="en-US" sz="1100">
                        <a:effectLst/>
                      </a:endParaRPr>
                    </a:p>
                    <a:p>
                      <a:pPr marL="70485" marR="55245" indent="207010" algn="ctr">
                        <a:lnSpc>
                          <a:spcPts val="1600"/>
                        </a:lnSpc>
                        <a:spcAft>
                          <a:spcPts val="0"/>
                        </a:spcAft>
                      </a:pPr>
                      <a:r>
                        <a:rPr lang="en-US" sz="1200">
                          <a:effectLst/>
                        </a:rPr>
                        <a:t>score</a:t>
                      </a:r>
                      <a:endParaRPr lang="en-US" sz="1100">
                        <a:effectLst/>
                        <a:latin typeface="Times New Roman"/>
                        <a:ea typeface="Times New Roman"/>
                        <a:cs typeface="Times New Roman"/>
                      </a:endParaRPr>
                    </a:p>
                  </a:txBody>
                  <a:tcPr marL="0" marR="0" marT="0" marB="0"/>
                </a:tc>
                <a:tc>
                  <a:txBody>
                    <a:bodyPr/>
                    <a:lstStyle/>
                    <a:p>
                      <a:pPr marL="189230" marR="126365" indent="-45720">
                        <a:lnSpc>
                          <a:spcPts val="1600"/>
                        </a:lnSpc>
                        <a:spcAft>
                          <a:spcPts val="0"/>
                        </a:spcAft>
                      </a:pPr>
                      <a:r>
                        <a:rPr lang="en-US" sz="1200">
                          <a:effectLst/>
                        </a:rPr>
                        <a:t>Average</a:t>
                      </a:r>
                      <a:endParaRPr lang="en-US" sz="1100">
                        <a:effectLst/>
                        <a:latin typeface="Times New Roman"/>
                        <a:ea typeface="Times New Roman"/>
                        <a:cs typeface="Times New Roman"/>
                      </a:endParaRPr>
                    </a:p>
                  </a:txBody>
                  <a:tcPr marL="0" marR="0" marT="0" marB="0"/>
                </a:tc>
              </a:tr>
              <a:tr h="288951">
                <a:tc>
                  <a:txBody>
                    <a:bodyPr/>
                    <a:lstStyle/>
                    <a:p>
                      <a:pPr marL="186055">
                        <a:lnSpc>
                          <a:spcPts val="1285"/>
                        </a:lnSpc>
                        <a:spcBef>
                          <a:spcPts val="210"/>
                        </a:spcBef>
                        <a:spcAft>
                          <a:spcPts val="0"/>
                        </a:spcAft>
                      </a:pPr>
                      <a:r>
                        <a:rPr lang="en-US" sz="1200">
                          <a:effectLst/>
                        </a:rPr>
                        <a:t>Pre-Test</a:t>
                      </a:r>
                      <a:endParaRPr lang="en-US" sz="1100">
                        <a:effectLst/>
                        <a:latin typeface="Times New Roman"/>
                        <a:ea typeface="Times New Roman"/>
                        <a:cs typeface="Times New Roman"/>
                      </a:endParaRPr>
                    </a:p>
                  </a:txBody>
                  <a:tcPr marL="0" marR="0" marT="0" marB="0"/>
                </a:tc>
                <a:tc>
                  <a:txBody>
                    <a:bodyPr/>
                    <a:lstStyle/>
                    <a:p>
                      <a:pPr marL="67945" marR="233680" algn="r">
                        <a:lnSpc>
                          <a:spcPts val="1285"/>
                        </a:lnSpc>
                        <a:spcBef>
                          <a:spcPts val="210"/>
                        </a:spcBef>
                        <a:spcAft>
                          <a:spcPts val="0"/>
                        </a:spcAft>
                      </a:pPr>
                      <a:r>
                        <a:rPr lang="en-US" sz="1200" dirty="0">
                          <a:effectLst/>
                        </a:rPr>
                        <a:t>28</a:t>
                      </a:r>
                      <a:endParaRPr lang="en-US" sz="1100" dirty="0">
                        <a:effectLst/>
                        <a:latin typeface="Times New Roman"/>
                        <a:ea typeface="Times New Roman"/>
                        <a:cs typeface="Times New Roman"/>
                      </a:endParaRPr>
                    </a:p>
                  </a:txBody>
                  <a:tcPr marL="0" marR="0" marT="0" marB="0"/>
                </a:tc>
                <a:tc>
                  <a:txBody>
                    <a:bodyPr/>
                    <a:lstStyle/>
                    <a:p>
                      <a:pPr marL="272415" marR="267335" algn="ctr">
                        <a:lnSpc>
                          <a:spcPts val="1285"/>
                        </a:lnSpc>
                        <a:spcBef>
                          <a:spcPts val="210"/>
                        </a:spcBef>
                        <a:spcAft>
                          <a:spcPts val="0"/>
                        </a:spcAft>
                      </a:pPr>
                      <a:r>
                        <a:rPr lang="en-US" sz="1200" dirty="0">
                          <a:effectLst/>
                        </a:rPr>
                        <a:t>33</a:t>
                      </a:r>
                      <a:endParaRPr lang="en-US" sz="1100" dirty="0">
                        <a:effectLst/>
                        <a:latin typeface="Times New Roman"/>
                        <a:ea typeface="Times New Roman"/>
                        <a:cs typeface="Times New Roman"/>
                      </a:endParaRPr>
                    </a:p>
                  </a:txBody>
                  <a:tcPr marL="0" marR="0" marT="0" marB="0"/>
                </a:tc>
                <a:tc>
                  <a:txBody>
                    <a:bodyPr/>
                    <a:lstStyle/>
                    <a:p>
                      <a:pPr marL="345440" marR="342900" algn="ctr">
                        <a:lnSpc>
                          <a:spcPts val="1285"/>
                        </a:lnSpc>
                        <a:spcBef>
                          <a:spcPts val="210"/>
                        </a:spcBef>
                        <a:spcAft>
                          <a:spcPts val="0"/>
                        </a:spcAft>
                      </a:pPr>
                      <a:r>
                        <a:rPr lang="en-US" sz="1200">
                          <a:effectLst/>
                        </a:rPr>
                        <a:t>87</a:t>
                      </a:r>
                      <a:endParaRPr lang="en-US" sz="1100">
                        <a:effectLst/>
                        <a:latin typeface="Times New Roman"/>
                        <a:ea typeface="Times New Roman"/>
                        <a:cs typeface="Times New Roman"/>
                      </a:endParaRPr>
                    </a:p>
                  </a:txBody>
                  <a:tcPr marL="0" marR="0" marT="0" marB="0"/>
                </a:tc>
                <a:tc>
                  <a:txBody>
                    <a:bodyPr/>
                    <a:lstStyle/>
                    <a:p>
                      <a:pPr marL="141605" marR="136525" algn="ctr">
                        <a:lnSpc>
                          <a:spcPts val="1285"/>
                        </a:lnSpc>
                        <a:spcBef>
                          <a:spcPts val="210"/>
                        </a:spcBef>
                        <a:spcAft>
                          <a:spcPts val="0"/>
                        </a:spcAft>
                      </a:pPr>
                      <a:r>
                        <a:rPr lang="en-US" sz="1200" dirty="0">
                          <a:effectLst/>
                        </a:rPr>
                        <a:t>55.43</a:t>
                      </a:r>
                      <a:endParaRPr lang="en-US" sz="1100" dirty="0">
                        <a:effectLst/>
                        <a:latin typeface="Times New Roman"/>
                        <a:ea typeface="Times New Roman"/>
                        <a:cs typeface="Times New Roman"/>
                      </a:endParaRPr>
                    </a:p>
                  </a:txBody>
                  <a:tcPr marL="0" marR="0" marT="0" marB="0"/>
                </a:tc>
              </a:tr>
              <a:tr h="290762">
                <a:tc>
                  <a:txBody>
                    <a:bodyPr/>
                    <a:lstStyle/>
                    <a:p>
                      <a:pPr marL="159385">
                        <a:lnSpc>
                          <a:spcPts val="1295"/>
                        </a:lnSpc>
                        <a:spcBef>
                          <a:spcPts val="210"/>
                        </a:spcBef>
                        <a:spcAft>
                          <a:spcPts val="0"/>
                        </a:spcAft>
                      </a:pPr>
                      <a:r>
                        <a:rPr lang="en-US" sz="1200">
                          <a:effectLst/>
                        </a:rPr>
                        <a:t>Post-Test</a:t>
                      </a:r>
                      <a:endParaRPr lang="en-US" sz="1100">
                        <a:effectLst/>
                        <a:latin typeface="Times New Roman"/>
                        <a:ea typeface="Times New Roman"/>
                        <a:cs typeface="Times New Roman"/>
                      </a:endParaRPr>
                    </a:p>
                  </a:txBody>
                  <a:tcPr marL="0" marR="0" marT="0" marB="0"/>
                </a:tc>
                <a:tc>
                  <a:txBody>
                    <a:bodyPr/>
                    <a:lstStyle/>
                    <a:p>
                      <a:pPr marL="67945" marR="233680" algn="r">
                        <a:lnSpc>
                          <a:spcPts val="1295"/>
                        </a:lnSpc>
                        <a:spcBef>
                          <a:spcPts val="210"/>
                        </a:spcBef>
                        <a:spcAft>
                          <a:spcPts val="0"/>
                        </a:spcAft>
                      </a:pPr>
                      <a:r>
                        <a:rPr lang="en-US" sz="1200">
                          <a:effectLst/>
                        </a:rPr>
                        <a:t>28</a:t>
                      </a:r>
                      <a:endParaRPr lang="en-US" sz="1100">
                        <a:effectLst/>
                        <a:latin typeface="Times New Roman"/>
                        <a:ea typeface="Times New Roman"/>
                        <a:cs typeface="Times New Roman"/>
                      </a:endParaRPr>
                    </a:p>
                  </a:txBody>
                  <a:tcPr marL="0" marR="0" marT="0" marB="0"/>
                </a:tc>
                <a:tc>
                  <a:txBody>
                    <a:bodyPr/>
                    <a:lstStyle/>
                    <a:p>
                      <a:pPr marL="272415" marR="267335" algn="ctr">
                        <a:lnSpc>
                          <a:spcPts val="1295"/>
                        </a:lnSpc>
                        <a:spcBef>
                          <a:spcPts val="210"/>
                        </a:spcBef>
                        <a:spcAft>
                          <a:spcPts val="0"/>
                        </a:spcAft>
                      </a:pPr>
                      <a:r>
                        <a:rPr lang="en-US" sz="1200">
                          <a:effectLst/>
                        </a:rPr>
                        <a:t>40</a:t>
                      </a:r>
                      <a:endParaRPr lang="en-US" sz="1100">
                        <a:effectLst/>
                        <a:latin typeface="Times New Roman"/>
                        <a:ea typeface="Times New Roman"/>
                        <a:cs typeface="Times New Roman"/>
                      </a:endParaRPr>
                    </a:p>
                  </a:txBody>
                  <a:tcPr marL="0" marR="0" marT="0" marB="0"/>
                </a:tc>
                <a:tc>
                  <a:txBody>
                    <a:bodyPr/>
                    <a:lstStyle/>
                    <a:p>
                      <a:pPr marL="345440" marR="342900" algn="ctr">
                        <a:lnSpc>
                          <a:spcPts val="1295"/>
                        </a:lnSpc>
                        <a:spcBef>
                          <a:spcPts val="210"/>
                        </a:spcBef>
                        <a:spcAft>
                          <a:spcPts val="0"/>
                        </a:spcAft>
                      </a:pPr>
                      <a:r>
                        <a:rPr lang="en-US" sz="1200" dirty="0">
                          <a:effectLst/>
                        </a:rPr>
                        <a:t>90</a:t>
                      </a:r>
                      <a:endParaRPr lang="en-US" sz="1100" dirty="0">
                        <a:effectLst/>
                        <a:latin typeface="Times New Roman"/>
                        <a:ea typeface="Times New Roman"/>
                        <a:cs typeface="Times New Roman"/>
                      </a:endParaRPr>
                    </a:p>
                  </a:txBody>
                  <a:tcPr marL="0" marR="0" marT="0" marB="0"/>
                </a:tc>
                <a:tc>
                  <a:txBody>
                    <a:bodyPr/>
                    <a:lstStyle/>
                    <a:p>
                      <a:pPr marL="141605" marR="136525" algn="ctr">
                        <a:lnSpc>
                          <a:spcPts val="1295"/>
                        </a:lnSpc>
                        <a:spcBef>
                          <a:spcPts val="210"/>
                        </a:spcBef>
                        <a:spcAft>
                          <a:spcPts val="0"/>
                        </a:spcAft>
                      </a:pPr>
                      <a:r>
                        <a:rPr lang="en-US" sz="1200" dirty="0">
                          <a:effectLst/>
                        </a:rPr>
                        <a:t>60.00</a:t>
                      </a:r>
                      <a:endParaRPr lang="en-US" sz="1100" dirty="0">
                        <a:effectLst/>
                        <a:latin typeface="Times New Roman"/>
                        <a:ea typeface="Times New Roman"/>
                        <a:cs typeface="Times New Roman"/>
                      </a:endParaRPr>
                    </a:p>
                  </a:txBody>
                  <a:tcPr marL="0" marR="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8868753"/>
              </p:ext>
            </p:extLst>
          </p:nvPr>
        </p:nvGraphicFramePr>
        <p:xfrm>
          <a:off x="1086957" y="4132393"/>
          <a:ext cx="5033010" cy="1667510"/>
        </p:xfrm>
        <a:graphic>
          <a:graphicData uri="http://schemas.openxmlformats.org/drawingml/2006/table">
            <a:tbl>
              <a:tblPr firstRow="1" firstCol="1" lastRow="1" lastCol="1" bandRow="1" bandCol="1">
                <a:tableStyleId>{0505E3EF-67EA-436B-97B2-0124C06EBD24}</a:tableStyleId>
              </a:tblPr>
              <a:tblGrid>
                <a:gridCol w="1527175"/>
                <a:gridCol w="917575"/>
                <a:gridCol w="810260"/>
                <a:gridCol w="792480"/>
                <a:gridCol w="985520"/>
              </a:tblGrid>
              <a:tr h="262890">
                <a:tc>
                  <a:txBody>
                    <a:bodyPr/>
                    <a:lstStyle/>
                    <a:p>
                      <a:pPr marL="125730" algn="ctr">
                        <a:lnSpc>
                          <a:spcPts val="1375"/>
                        </a:lnSpc>
                        <a:spcAft>
                          <a:spcPts val="0"/>
                        </a:spcAft>
                      </a:pPr>
                      <a:r>
                        <a:rPr lang="en-US" sz="1200" dirty="0">
                          <a:effectLst/>
                        </a:rPr>
                        <a:t>Indicators of Assessment</a:t>
                      </a:r>
                      <a:endParaRPr lang="en-US" sz="1100" dirty="0">
                        <a:effectLst/>
                        <a:latin typeface="Times New Roman"/>
                        <a:ea typeface="Times New Roman"/>
                        <a:cs typeface="Times New Roman"/>
                      </a:endParaRPr>
                    </a:p>
                  </a:txBody>
                  <a:tcPr marL="0" marR="0" marT="0" marB="0"/>
                </a:tc>
                <a:tc>
                  <a:txBody>
                    <a:bodyPr/>
                    <a:lstStyle/>
                    <a:p>
                      <a:pPr marL="228600">
                        <a:lnSpc>
                          <a:spcPts val="1375"/>
                        </a:lnSpc>
                        <a:spcAft>
                          <a:spcPts val="0"/>
                        </a:spcAft>
                      </a:pPr>
                      <a:r>
                        <a:rPr lang="en-US" sz="1200">
                          <a:effectLst/>
                        </a:rPr>
                        <a:t>Pre-Test</a:t>
                      </a:r>
                      <a:endParaRPr lang="en-US" sz="1100">
                        <a:effectLst/>
                        <a:latin typeface="Times New Roman"/>
                        <a:ea typeface="Times New Roman"/>
                        <a:cs typeface="Times New Roman"/>
                      </a:endParaRPr>
                    </a:p>
                  </a:txBody>
                  <a:tcPr marL="0" marR="0" marT="0" marB="0"/>
                </a:tc>
                <a:tc>
                  <a:txBody>
                    <a:bodyPr/>
                    <a:lstStyle/>
                    <a:p>
                      <a:pPr marL="113030">
                        <a:lnSpc>
                          <a:spcPts val="1375"/>
                        </a:lnSpc>
                        <a:spcAft>
                          <a:spcPts val="0"/>
                        </a:spcAft>
                      </a:pPr>
                      <a:r>
                        <a:rPr lang="en-US" sz="1200">
                          <a:effectLst/>
                        </a:rPr>
                        <a:t>Post-Test</a:t>
                      </a:r>
                      <a:endParaRPr lang="en-US" sz="1100">
                        <a:effectLst/>
                        <a:latin typeface="Times New Roman"/>
                        <a:ea typeface="Times New Roman"/>
                        <a:cs typeface="Times New Roman"/>
                      </a:endParaRPr>
                    </a:p>
                  </a:txBody>
                  <a:tcPr marL="0" marR="0" marT="0" marB="0"/>
                </a:tc>
                <a:tc>
                  <a:txBody>
                    <a:bodyPr/>
                    <a:lstStyle/>
                    <a:p>
                      <a:pPr marL="67945">
                        <a:lnSpc>
                          <a:spcPts val="1375"/>
                        </a:lnSpc>
                        <a:spcAft>
                          <a:spcPts val="0"/>
                        </a:spcAft>
                      </a:pPr>
                      <a:r>
                        <a:rPr lang="en-US" sz="1200">
                          <a:effectLst/>
                        </a:rPr>
                        <a:t>Difference</a:t>
                      </a:r>
                      <a:endParaRPr lang="en-US" sz="1100">
                        <a:effectLst/>
                        <a:latin typeface="Times New Roman"/>
                        <a:ea typeface="Times New Roman"/>
                        <a:cs typeface="Times New Roman"/>
                      </a:endParaRPr>
                    </a:p>
                  </a:txBody>
                  <a:tcPr marL="0" marR="0" marT="0" marB="0"/>
                </a:tc>
                <a:tc>
                  <a:txBody>
                    <a:bodyPr/>
                    <a:lstStyle/>
                    <a:p>
                      <a:pPr marL="147320">
                        <a:lnSpc>
                          <a:spcPts val="1375"/>
                        </a:lnSpc>
                        <a:spcAft>
                          <a:spcPts val="0"/>
                        </a:spcAft>
                      </a:pPr>
                      <a:r>
                        <a:rPr lang="en-US" sz="1200">
                          <a:effectLst/>
                        </a:rPr>
                        <a:t>Percentage</a:t>
                      </a:r>
                      <a:endParaRPr lang="en-US" sz="1100">
                        <a:effectLst/>
                        <a:latin typeface="Times New Roman"/>
                        <a:ea typeface="Times New Roman"/>
                        <a:cs typeface="Times New Roman"/>
                      </a:endParaRPr>
                    </a:p>
                  </a:txBody>
                  <a:tcPr marL="0" marR="0" marT="0" marB="0"/>
                </a:tc>
              </a:tr>
              <a:tr h="262890">
                <a:tc>
                  <a:txBody>
                    <a:bodyPr/>
                    <a:lstStyle/>
                    <a:p>
                      <a:pPr marL="67945">
                        <a:lnSpc>
                          <a:spcPts val="1375"/>
                        </a:lnSpc>
                        <a:spcAft>
                          <a:spcPts val="0"/>
                        </a:spcAft>
                      </a:pPr>
                      <a:r>
                        <a:rPr lang="en-US" sz="1200">
                          <a:effectLst/>
                        </a:rPr>
                        <a:t>Content</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317</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344</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27</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8,5%</a:t>
                      </a:r>
                      <a:endParaRPr lang="en-US" sz="1100">
                        <a:effectLst/>
                        <a:latin typeface="Times New Roman"/>
                        <a:ea typeface="Times New Roman"/>
                        <a:cs typeface="Times New Roman"/>
                      </a:endParaRPr>
                    </a:p>
                  </a:txBody>
                  <a:tcPr marL="0" marR="0" marT="0" marB="0"/>
                </a:tc>
              </a:tr>
              <a:tr h="261620">
                <a:tc>
                  <a:txBody>
                    <a:bodyPr/>
                    <a:lstStyle/>
                    <a:p>
                      <a:pPr marL="67945">
                        <a:lnSpc>
                          <a:spcPts val="1375"/>
                        </a:lnSpc>
                        <a:spcAft>
                          <a:spcPts val="0"/>
                        </a:spcAft>
                      </a:pPr>
                      <a:r>
                        <a:rPr lang="en-US" sz="1200">
                          <a:effectLst/>
                        </a:rPr>
                        <a:t>Composision</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313</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346</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33</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10,5%</a:t>
                      </a:r>
                      <a:endParaRPr lang="en-US" sz="1100">
                        <a:effectLst/>
                        <a:latin typeface="Times New Roman"/>
                        <a:ea typeface="Times New Roman"/>
                        <a:cs typeface="Times New Roman"/>
                      </a:endParaRPr>
                    </a:p>
                  </a:txBody>
                  <a:tcPr marL="0" marR="0" marT="0" marB="0"/>
                </a:tc>
              </a:tr>
              <a:tr h="262890">
                <a:tc>
                  <a:txBody>
                    <a:bodyPr/>
                    <a:lstStyle/>
                    <a:p>
                      <a:pPr marL="67945">
                        <a:lnSpc>
                          <a:spcPts val="1375"/>
                        </a:lnSpc>
                        <a:spcAft>
                          <a:spcPts val="0"/>
                        </a:spcAft>
                      </a:pPr>
                      <a:r>
                        <a:rPr lang="en-US" sz="1200">
                          <a:effectLst/>
                        </a:rPr>
                        <a:t>Vocabulary</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306</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321</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15</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4,9%</a:t>
                      </a:r>
                      <a:endParaRPr lang="en-US" sz="1100">
                        <a:effectLst/>
                        <a:latin typeface="Times New Roman"/>
                        <a:ea typeface="Times New Roman"/>
                        <a:cs typeface="Times New Roman"/>
                      </a:endParaRPr>
                    </a:p>
                  </a:txBody>
                  <a:tcPr marL="0" marR="0" marT="0" marB="0"/>
                </a:tc>
              </a:tr>
              <a:tr h="261620">
                <a:tc>
                  <a:txBody>
                    <a:bodyPr/>
                    <a:lstStyle/>
                    <a:p>
                      <a:pPr marL="67945">
                        <a:lnSpc>
                          <a:spcPts val="1375"/>
                        </a:lnSpc>
                        <a:spcAft>
                          <a:spcPts val="0"/>
                        </a:spcAft>
                      </a:pPr>
                      <a:r>
                        <a:rPr lang="en-US" sz="1200">
                          <a:effectLst/>
                        </a:rPr>
                        <a:t>Grammar</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431</a:t>
                      </a:r>
                      <a:endParaRPr lang="en-US" sz="1100">
                        <a:effectLst/>
                        <a:latin typeface="Times New Roman"/>
                        <a:ea typeface="Times New Roman"/>
                        <a:cs typeface="Times New Roman"/>
                      </a:endParaRPr>
                    </a:p>
                  </a:txBody>
                  <a:tcPr marL="0" marR="0" marT="0" marB="0"/>
                </a:tc>
                <a:tc>
                  <a:txBody>
                    <a:bodyPr/>
                    <a:lstStyle/>
                    <a:p>
                      <a:pPr marL="68580">
                        <a:lnSpc>
                          <a:spcPts val="1375"/>
                        </a:lnSpc>
                        <a:spcAft>
                          <a:spcPts val="0"/>
                        </a:spcAft>
                      </a:pPr>
                      <a:r>
                        <a:rPr lang="en-US" sz="1200">
                          <a:effectLst/>
                        </a:rPr>
                        <a:t>458</a:t>
                      </a:r>
                      <a:endParaRPr lang="en-US" sz="1100">
                        <a:effectLst/>
                        <a:latin typeface="Times New Roman"/>
                        <a:ea typeface="Times New Roman"/>
                        <a:cs typeface="Times New Roman"/>
                      </a:endParaRPr>
                    </a:p>
                  </a:txBody>
                  <a:tcPr marL="0" marR="0" marT="0" marB="0"/>
                </a:tc>
                <a:tc>
                  <a:txBody>
                    <a:bodyPr/>
                    <a:lstStyle/>
                    <a:p>
                      <a:pPr marL="70485">
                        <a:lnSpc>
                          <a:spcPts val="1375"/>
                        </a:lnSpc>
                        <a:spcAft>
                          <a:spcPts val="0"/>
                        </a:spcAft>
                      </a:pPr>
                      <a:r>
                        <a:rPr lang="en-US" sz="1200">
                          <a:effectLst/>
                        </a:rPr>
                        <a:t>27</a:t>
                      </a:r>
                      <a:endParaRPr lang="en-US" sz="1100">
                        <a:effectLst/>
                        <a:latin typeface="Times New Roman"/>
                        <a:ea typeface="Times New Roman"/>
                        <a:cs typeface="Times New Roman"/>
                      </a:endParaRPr>
                    </a:p>
                  </a:txBody>
                  <a:tcPr marL="0" marR="0" marT="0" marB="0"/>
                </a:tc>
                <a:tc>
                  <a:txBody>
                    <a:bodyPr/>
                    <a:lstStyle/>
                    <a:p>
                      <a:pPr marL="69215">
                        <a:lnSpc>
                          <a:spcPts val="1375"/>
                        </a:lnSpc>
                        <a:spcAft>
                          <a:spcPts val="0"/>
                        </a:spcAft>
                      </a:pPr>
                      <a:r>
                        <a:rPr lang="en-US" sz="1200">
                          <a:effectLst/>
                        </a:rPr>
                        <a:t>6,3%</a:t>
                      </a:r>
                      <a:endParaRPr lang="en-US" sz="1100">
                        <a:effectLst/>
                        <a:latin typeface="Times New Roman"/>
                        <a:ea typeface="Times New Roman"/>
                        <a:cs typeface="Times New Roman"/>
                      </a:endParaRPr>
                    </a:p>
                  </a:txBody>
                  <a:tcPr marL="0" marR="0" marT="0" marB="0"/>
                </a:tc>
              </a:tr>
              <a:tr h="262890">
                <a:tc>
                  <a:txBody>
                    <a:bodyPr/>
                    <a:lstStyle/>
                    <a:p>
                      <a:pPr marL="67945">
                        <a:lnSpc>
                          <a:spcPts val="1375"/>
                        </a:lnSpc>
                        <a:spcBef>
                          <a:spcPts val="5"/>
                        </a:spcBef>
                        <a:spcAft>
                          <a:spcPts val="0"/>
                        </a:spcAft>
                      </a:pPr>
                      <a:r>
                        <a:rPr lang="en-US" sz="1200" dirty="0">
                          <a:effectLst/>
                        </a:rPr>
                        <a:t>Functional Parts</a:t>
                      </a:r>
                      <a:endParaRPr lang="en-US" sz="1100" dirty="0">
                        <a:effectLst/>
                        <a:latin typeface="Times New Roman"/>
                        <a:ea typeface="Times New Roman"/>
                        <a:cs typeface="Times New Roman"/>
                      </a:endParaRPr>
                    </a:p>
                  </a:txBody>
                  <a:tcPr marL="0" marR="0" marT="0" marB="0"/>
                </a:tc>
                <a:tc>
                  <a:txBody>
                    <a:bodyPr/>
                    <a:lstStyle/>
                    <a:p>
                      <a:pPr marL="68580">
                        <a:lnSpc>
                          <a:spcPts val="1375"/>
                        </a:lnSpc>
                        <a:spcBef>
                          <a:spcPts val="5"/>
                        </a:spcBef>
                        <a:spcAft>
                          <a:spcPts val="0"/>
                        </a:spcAft>
                      </a:pPr>
                      <a:r>
                        <a:rPr lang="en-US" sz="1200">
                          <a:effectLst/>
                        </a:rPr>
                        <a:t>185</a:t>
                      </a:r>
                      <a:endParaRPr lang="en-US" sz="1100">
                        <a:effectLst/>
                        <a:latin typeface="Times New Roman"/>
                        <a:ea typeface="Times New Roman"/>
                        <a:cs typeface="Times New Roman"/>
                      </a:endParaRPr>
                    </a:p>
                  </a:txBody>
                  <a:tcPr marL="0" marR="0" marT="0" marB="0"/>
                </a:tc>
                <a:tc>
                  <a:txBody>
                    <a:bodyPr/>
                    <a:lstStyle/>
                    <a:p>
                      <a:pPr marL="68580">
                        <a:lnSpc>
                          <a:spcPts val="1375"/>
                        </a:lnSpc>
                        <a:spcBef>
                          <a:spcPts val="5"/>
                        </a:spcBef>
                        <a:spcAft>
                          <a:spcPts val="0"/>
                        </a:spcAft>
                      </a:pPr>
                      <a:r>
                        <a:rPr lang="en-US" sz="1200">
                          <a:effectLst/>
                        </a:rPr>
                        <a:t>211</a:t>
                      </a:r>
                      <a:endParaRPr lang="en-US" sz="1100">
                        <a:effectLst/>
                        <a:latin typeface="Times New Roman"/>
                        <a:ea typeface="Times New Roman"/>
                        <a:cs typeface="Times New Roman"/>
                      </a:endParaRPr>
                    </a:p>
                  </a:txBody>
                  <a:tcPr marL="0" marR="0" marT="0" marB="0"/>
                </a:tc>
                <a:tc>
                  <a:txBody>
                    <a:bodyPr/>
                    <a:lstStyle/>
                    <a:p>
                      <a:pPr marL="70485">
                        <a:lnSpc>
                          <a:spcPts val="1375"/>
                        </a:lnSpc>
                        <a:spcBef>
                          <a:spcPts val="5"/>
                        </a:spcBef>
                        <a:spcAft>
                          <a:spcPts val="0"/>
                        </a:spcAft>
                      </a:pPr>
                      <a:r>
                        <a:rPr lang="en-US" sz="1200" dirty="0">
                          <a:effectLst/>
                        </a:rPr>
                        <a:t>26</a:t>
                      </a:r>
                      <a:endParaRPr lang="en-US" sz="1100" dirty="0">
                        <a:effectLst/>
                        <a:latin typeface="Times New Roman"/>
                        <a:ea typeface="Times New Roman"/>
                        <a:cs typeface="Times New Roman"/>
                      </a:endParaRPr>
                    </a:p>
                  </a:txBody>
                  <a:tcPr marL="0" marR="0" marT="0" marB="0"/>
                </a:tc>
                <a:tc>
                  <a:txBody>
                    <a:bodyPr/>
                    <a:lstStyle/>
                    <a:p>
                      <a:pPr marL="69215">
                        <a:lnSpc>
                          <a:spcPts val="1375"/>
                        </a:lnSpc>
                        <a:spcBef>
                          <a:spcPts val="5"/>
                        </a:spcBef>
                        <a:spcAft>
                          <a:spcPts val="0"/>
                        </a:spcAft>
                      </a:pPr>
                      <a:r>
                        <a:rPr lang="en-US" sz="1200" dirty="0">
                          <a:effectLst/>
                        </a:rPr>
                        <a:t>14%</a:t>
                      </a:r>
                      <a:endParaRPr lang="en-US" sz="1100" dirty="0">
                        <a:effectLst/>
                        <a:latin typeface="Times New Roman"/>
                        <a:ea typeface="Times New Roman"/>
                        <a:cs typeface="Times New Roman"/>
                      </a:endParaRPr>
                    </a:p>
                  </a:txBody>
                  <a:tcPr marL="0" marR="0" marT="0" marB="0"/>
                </a:tc>
              </a:tr>
            </a:tbl>
          </a:graphicData>
        </a:graphic>
      </p:graphicFrame>
      <p:sp>
        <p:nvSpPr>
          <p:cNvPr id="7" name="Content Placeholder 4"/>
          <p:cNvSpPr txBox="1">
            <a:spLocks/>
          </p:cNvSpPr>
          <p:nvPr/>
        </p:nvSpPr>
        <p:spPr>
          <a:xfrm>
            <a:off x="1164469" y="1529052"/>
            <a:ext cx="4877986" cy="390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solidFill>
                  <a:schemeClr val="bg1"/>
                </a:solidFill>
              </a:rPr>
              <a:t>Table 1 Descriptive Data Analysis</a:t>
            </a:r>
            <a:endParaRPr lang="en-US" sz="2000" dirty="0">
              <a:solidFill>
                <a:schemeClr val="bg1"/>
              </a:solidFill>
            </a:endParaRPr>
          </a:p>
        </p:txBody>
      </p:sp>
      <p:sp>
        <p:nvSpPr>
          <p:cNvPr id="8" name="Rectangle 7"/>
          <p:cNvSpPr/>
          <p:nvPr/>
        </p:nvSpPr>
        <p:spPr>
          <a:xfrm>
            <a:off x="6512010" y="2323095"/>
            <a:ext cx="4646140" cy="2893100"/>
          </a:xfrm>
          <a:prstGeom prst="rect">
            <a:avLst/>
          </a:prstGeom>
        </p:spPr>
        <p:txBody>
          <a:bodyPr wrap="square">
            <a:spAutoFit/>
          </a:bodyPr>
          <a:lstStyle/>
          <a:p>
            <a:pPr marL="171450" indent="-171450" algn="just">
              <a:buFont typeface="Arial" pitchFamily="34" charset="0"/>
              <a:buChar char="•"/>
            </a:pPr>
            <a:r>
              <a:rPr lang="en-US" sz="1400" dirty="0">
                <a:solidFill>
                  <a:schemeClr val="bg1"/>
                </a:solidFill>
              </a:rPr>
              <a:t>Based on the table </a:t>
            </a:r>
            <a:r>
              <a:rPr lang="en-US" sz="1400" dirty="0" smtClean="0">
                <a:solidFill>
                  <a:schemeClr val="bg1"/>
                </a:solidFill>
              </a:rPr>
              <a:t>1, out </a:t>
            </a:r>
            <a:r>
              <a:rPr lang="en-US" sz="1400" dirty="0">
                <a:solidFill>
                  <a:schemeClr val="bg1"/>
                </a:solidFill>
              </a:rPr>
              <a:t>of the 28 students in the class, the minimum score obtained in the pre-test was 33, while the maximum score was 87. In the post-test, the minimum score was 40, and the maximum score was 90. </a:t>
            </a:r>
            <a:r>
              <a:rPr lang="en-US" sz="1400" dirty="0" smtClean="0">
                <a:solidFill>
                  <a:schemeClr val="bg1"/>
                </a:solidFill>
              </a:rPr>
              <a:t>The </a:t>
            </a:r>
            <a:r>
              <a:rPr lang="en-US" sz="1400" dirty="0">
                <a:solidFill>
                  <a:schemeClr val="bg1"/>
                </a:solidFill>
              </a:rPr>
              <a:t>average score in the pre-test was 55.43, while in the post-test it was 60.00.</a:t>
            </a:r>
          </a:p>
          <a:p>
            <a:pPr marL="171450" indent="-171450" algn="just">
              <a:buFont typeface="Arial" pitchFamily="34" charset="0"/>
              <a:buChar char="•"/>
            </a:pPr>
            <a:r>
              <a:rPr lang="en-US" sz="1400" dirty="0" smtClean="0">
                <a:solidFill>
                  <a:schemeClr val="bg1"/>
                </a:solidFill>
              </a:rPr>
              <a:t>Table </a:t>
            </a:r>
            <a:r>
              <a:rPr lang="en-US" sz="1400" dirty="0">
                <a:solidFill>
                  <a:schemeClr val="bg1"/>
                </a:solidFill>
              </a:rPr>
              <a:t>2 shows that each assessed component in this test has experienced an improvement. There was an increase of 8.5% in content, 10.5% in composition, 4.9% in vocabulary, 6.3% in grammar, and 14% in functional aspects. </a:t>
            </a:r>
            <a:endParaRPr lang="en-US" sz="1400" dirty="0" smtClean="0">
              <a:solidFill>
                <a:schemeClr val="bg1"/>
              </a:solidFill>
            </a:endParaRPr>
          </a:p>
          <a:p>
            <a:pPr marL="171450" indent="-171450" algn="just">
              <a:buFont typeface="Arial" pitchFamily="34" charset="0"/>
              <a:buChar char="•"/>
            </a:pPr>
            <a:r>
              <a:rPr lang="en-US" sz="1400" dirty="0" smtClean="0">
                <a:solidFill>
                  <a:schemeClr val="bg1"/>
                </a:solidFill>
              </a:rPr>
              <a:t>Although </a:t>
            </a:r>
            <a:r>
              <a:rPr lang="en-US" sz="1400" dirty="0">
                <a:solidFill>
                  <a:schemeClr val="bg1"/>
                </a:solidFill>
              </a:rPr>
              <a:t>the numbers may not appear significant at first glance, it is important to note the specific indicators for each component. </a:t>
            </a: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7" name="Content Placeholder 4"/>
          <p:cNvSpPr txBox="1">
            <a:spLocks/>
          </p:cNvSpPr>
          <p:nvPr/>
        </p:nvSpPr>
        <p:spPr>
          <a:xfrm>
            <a:off x="361280" y="1470455"/>
            <a:ext cx="6434937" cy="63431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Table 3 Comparison of Corrections </a:t>
            </a:r>
            <a:endParaRPr lang="en-US" sz="2000" dirty="0" smtClean="0">
              <a:solidFill>
                <a:schemeClr val="bg1"/>
              </a:solidFill>
            </a:endParaRPr>
          </a:p>
          <a:p>
            <a:pPr marL="0" indent="0" algn="ctr">
              <a:buNone/>
            </a:pPr>
            <a:r>
              <a:rPr lang="en-US" sz="2000" dirty="0" smtClean="0">
                <a:solidFill>
                  <a:schemeClr val="bg1"/>
                </a:solidFill>
              </a:rPr>
              <a:t>by </a:t>
            </a:r>
            <a:r>
              <a:rPr lang="en-US" sz="2000" dirty="0">
                <a:solidFill>
                  <a:schemeClr val="bg1"/>
                </a:solidFill>
              </a:rPr>
              <a:t>Students and Teachers</a:t>
            </a:r>
          </a:p>
        </p:txBody>
      </p:sp>
      <p:graphicFrame>
        <p:nvGraphicFramePr>
          <p:cNvPr id="9" name="Table 8"/>
          <p:cNvGraphicFramePr>
            <a:graphicFrameLocks noGrp="1"/>
          </p:cNvGraphicFramePr>
          <p:nvPr>
            <p:extLst>
              <p:ext uri="{D42A27DB-BD31-4B8C-83A1-F6EECF244321}">
                <p14:modId xmlns:p14="http://schemas.microsoft.com/office/powerpoint/2010/main" val="713201954"/>
              </p:ext>
            </p:extLst>
          </p:nvPr>
        </p:nvGraphicFramePr>
        <p:xfrm>
          <a:off x="765622" y="2233118"/>
          <a:ext cx="6030595" cy="3857625"/>
        </p:xfrm>
        <a:graphic>
          <a:graphicData uri="http://schemas.openxmlformats.org/drawingml/2006/table">
            <a:tbl>
              <a:tblPr firstRow="1" firstCol="1" lastRow="1" lastCol="1" bandRow="1" bandCol="1">
                <a:tableStyleId>{0505E3EF-67EA-436B-97B2-0124C06EBD24}</a:tableStyleId>
              </a:tblPr>
              <a:tblGrid>
                <a:gridCol w="3032125"/>
                <a:gridCol w="2998470"/>
              </a:tblGrid>
              <a:tr h="262255">
                <a:tc>
                  <a:txBody>
                    <a:bodyPr/>
                    <a:lstStyle/>
                    <a:p>
                      <a:pPr marL="1076960">
                        <a:lnSpc>
                          <a:spcPts val="1375"/>
                        </a:lnSpc>
                        <a:spcAft>
                          <a:spcPts val="0"/>
                        </a:spcAft>
                      </a:pPr>
                      <a:r>
                        <a:rPr lang="en-US" sz="1200" dirty="0">
                          <a:effectLst/>
                        </a:rPr>
                        <a:t>Correction by Teacher</a:t>
                      </a:r>
                      <a:endParaRPr lang="en-US" sz="1100" dirty="0">
                        <a:effectLst/>
                        <a:latin typeface="Times New Roman"/>
                        <a:ea typeface="Times New Roman"/>
                        <a:cs typeface="Times New Roman"/>
                      </a:endParaRPr>
                    </a:p>
                  </a:txBody>
                  <a:tcPr marL="0" marR="0" marT="0" marB="0"/>
                </a:tc>
                <a:tc>
                  <a:txBody>
                    <a:bodyPr/>
                    <a:lstStyle/>
                    <a:p>
                      <a:pPr marL="665480">
                        <a:lnSpc>
                          <a:spcPts val="1375"/>
                        </a:lnSpc>
                        <a:spcAft>
                          <a:spcPts val="0"/>
                        </a:spcAft>
                      </a:pPr>
                      <a:r>
                        <a:rPr lang="en-US" sz="1200">
                          <a:effectLst/>
                        </a:rPr>
                        <a:t>Correction by Students</a:t>
                      </a:r>
                      <a:endParaRPr lang="en-US" sz="1100">
                        <a:effectLst/>
                        <a:latin typeface="Times New Roman"/>
                        <a:ea typeface="Times New Roman"/>
                        <a:cs typeface="Times New Roman"/>
                      </a:endParaRPr>
                    </a:p>
                  </a:txBody>
                  <a:tcPr marL="0" marR="0" marT="0" marB="0"/>
                </a:tc>
              </a:tr>
              <a:tr h="3595370">
                <a:tc>
                  <a:txBody>
                    <a:bodyPr/>
                    <a:lstStyle/>
                    <a:p>
                      <a:pPr marL="100330" algn="just">
                        <a:lnSpc>
                          <a:spcPts val="1500"/>
                        </a:lnSpc>
                        <a:spcAft>
                          <a:spcPts val="0"/>
                        </a:spcAft>
                      </a:pPr>
                      <a:r>
                        <a:rPr lang="en-US" altLang="ko-KR" sz="1000" dirty="0" smtClean="0">
                          <a:effectLst/>
                        </a:rPr>
                        <a:t>    </a:t>
                      </a:r>
                      <a:r>
                        <a:rPr lang="ko-KR" sz="1000" dirty="0" smtClean="0">
                          <a:effectLst/>
                        </a:rPr>
                        <a:t>어렸을</a:t>
                      </a:r>
                      <a:r>
                        <a:rPr lang="ko-KR" sz="1000" spc="-15" dirty="0" smtClean="0">
                          <a:effectLst/>
                        </a:rPr>
                        <a:t> </a:t>
                      </a:r>
                      <a:r>
                        <a:rPr lang="ko-KR" sz="1000" dirty="0">
                          <a:effectLst/>
                        </a:rPr>
                        <a:t>때</a:t>
                      </a:r>
                      <a:r>
                        <a:rPr lang="ko-KR" sz="1000" spc="-10" dirty="0">
                          <a:effectLst/>
                        </a:rPr>
                        <a:t> </a:t>
                      </a:r>
                      <a:r>
                        <a:rPr lang="ko-KR" sz="1000" dirty="0">
                          <a:effectLst/>
                        </a:rPr>
                        <a:t>천식으로</a:t>
                      </a:r>
                      <a:r>
                        <a:rPr lang="ko-KR" sz="1000" spc="-15" dirty="0">
                          <a:effectLst/>
                        </a:rPr>
                        <a:t> </a:t>
                      </a:r>
                      <a:r>
                        <a:rPr lang="ko-KR" sz="1000" dirty="0">
                          <a:effectLst/>
                        </a:rPr>
                        <a:t>입워했어요</a:t>
                      </a:r>
                      <a:r>
                        <a:rPr lang="en-US" sz="1000" dirty="0">
                          <a:effectLst/>
                        </a:rPr>
                        <a:t>.</a:t>
                      </a:r>
                      <a:r>
                        <a:rPr lang="en-US" sz="1000" spc="95" dirty="0">
                          <a:effectLst/>
                        </a:rPr>
                        <a:t> </a:t>
                      </a:r>
                      <a:r>
                        <a:rPr lang="ko-KR" sz="1000" dirty="0">
                          <a:effectLst/>
                        </a:rPr>
                        <a:t>아주</a:t>
                      </a:r>
                      <a:r>
                        <a:rPr lang="ko-KR" sz="1000" spc="-10" dirty="0">
                          <a:effectLst/>
                        </a:rPr>
                        <a:t> </a:t>
                      </a:r>
                      <a:r>
                        <a:rPr lang="ko-KR" sz="1000" dirty="0">
                          <a:effectLst/>
                        </a:rPr>
                        <a:t>오랜만은</a:t>
                      </a:r>
                      <a:r>
                        <a:rPr lang="ko-KR" sz="1000" spc="-15" dirty="0">
                          <a:effectLst/>
                        </a:rPr>
                        <a:t> </a:t>
                      </a:r>
                      <a:r>
                        <a:rPr lang="ko-KR" sz="1000" dirty="0" smtClean="0">
                          <a:effectLst/>
                        </a:rPr>
                        <a:t>추억이라서</a:t>
                      </a:r>
                      <a:r>
                        <a:rPr lang="en-US" altLang="ko-KR" sz="1100" baseline="0" dirty="0" smtClean="0">
                          <a:effectLst/>
                        </a:rPr>
                        <a:t> </a:t>
                      </a:r>
                      <a:r>
                        <a:rPr lang="ko-KR" sz="1000" dirty="0" smtClean="0">
                          <a:effectLst/>
                        </a:rPr>
                        <a:t>다</a:t>
                      </a:r>
                      <a:r>
                        <a:rPr lang="ko-KR" sz="1000" spc="-75" dirty="0" smtClean="0">
                          <a:effectLst/>
                        </a:rPr>
                        <a:t> </a:t>
                      </a:r>
                      <a:r>
                        <a:rPr lang="ko-KR" sz="1000" dirty="0">
                          <a:effectLst/>
                        </a:rPr>
                        <a:t>기억하지</a:t>
                      </a:r>
                      <a:r>
                        <a:rPr lang="ko-KR" sz="1000" spc="-75" dirty="0">
                          <a:effectLst/>
                        </a:rPr>
                        <a:t> </a:t>
                      </a:r>
                      <a:r>
                        <a:rPr lang="ko-KR" sz="1000" dirty="0">
                          <a:effectLst/>
                        </a:rPr>
                        <a:t>얺은데</a:t>
                      </a:r>
                      <a:r>
                        <a:rPr lang="ko-KR" sz="1000" spc="-70" dirty="0">
                          <a:effectLst/>
                        </a:rPr>
                        <a:t> </a:t>
                      </a:r>
                      <a:r>
                        <a:rPr lang="ko-KR" sz="1000" dirty="0">
                          <a:effectLst/>
                        </a:rPr>
                        <a:t>제가</a:t>
                      </a:r>
                      <a:r>
                        <a:rPr lang="ko-KR" sz="1000" spc="-75" dirty="0">
                          <a:effectLst/>
                        </a:rPr>
                        <a:t> </a:t>
                      </a:r>
                      <a:r>
                        <a:rPr lang="ko-KR" sz="1000" dirty="0">
                          <a:effectLst/>
                        </a:rPr>
                        <a:t>아는한</a:t>
                      </a:r>
                      <a:r>
                        <a:rPr lang="ko-KR" sz="1000" spc="-75" dirty="0">
                          <a:effectLst/>
                        </a:rPr>
                        <a:t> </a:t>
                      </a:r>
                      <a:r>
                        <a:rPr lang="ko-KR" sz="1000" dirty="0">
                          <a:effectLst/>
                        </a:rPr>
                        <a:t>가지는</a:t>
                      </a:r>
                      <a:r>
                        <a:rPr lang="ko-KR" sz="1000" spc="-70" dirty="0">
                          <a:effectLst/>
                        </a:rPr>
                        <a:t> </a:t>
                      </a:r>
                      <a:r>
                        <a:rPr lang="ko-KR" sz="1000" dirty="0">
                          <a:effectLst/>
                        </a:rPr>
                        <a:t>병원이</a:t>
                      </a:r>
                      <a:r>
                        <a:rPr lang="ko-KR" sz="1000" spc="-75" dirty="0">
                          <a:effectLst/>
                        </a:rPr>
                        <a:t> </a:t>
                      </a:r>
                      <a:r>
                        <a:rPr lang="ko-KR" sz="1000" dirty="0">
                          <a:effectLst/>
                        </a:rPr>
                        <a:t>정말</a:t>
                      </a:r>
                      <a:r>
                        <a:rPr lang="ko-KR" sz="1000" spc="-70" dirty="0">
                          <a:effectLst/>
                        </a:rPr>
                        <a:t> </a:t>
                      </a:r>
                      <a:r>
                        <a:rPr lang="ko-KR" sz="1000" dirty="0">
                          <a:effectLst/>
                        </a:rPr>
                        <a:t>싫어요</a:t>
                      </a:r>
                      <a:r>
                        <a:rPr lang="en-US" sz="1000" dirty="0">
                          <a:effectLst/>
                        </a:rPr>
                        <a:t>.</a:t>
                      </a:r>
                      <a:r>
                        <a:rPr lang="en-US" sz="1000" spc="-235" dirty="0">
                          <a:effectLst/>
                        </a:rPr>
                        <a:t> </a:t>
                      </a:r>
                      <a:r>
                        <a:rPr lang="ko-KR" sz="1000" dirty="0">
                          <a:effectLst/>
                        </a:rPr>
                        <a:t>제</a:t>
                      </a:r>
                      <a:r>
                        <a:rPr lang="ko-KR" sz="1000" spc="-55" dirty="0">
                          <a:effectLst/>
                        </a:rPr>
                        <a:t> </a:t>
                      </a:r>
                      <a:r>
                        <a:rPr lang="ko-KR" sz="1000" dirty="0">
                          <a:effectLst/>
                        </a:rPr>
                        <a:t>생각은</a:t>
                      </a:r>
                      <a:r>
                        <a:rPr lang="ko-KR" sz="1000" spc="-50" dirty="0">
                          <a:effectLst/>
                        </a:rPr>
                        <a:t> </a:t>
                      </a:r>
                      <a:r>
                        <a:rPr lang="ko-KR" sz="1000" dirty="0">
                          <a:effectLst/>
                        </a:rPr>
                        <a:t>제일</a:t>
                      </a:r>
                      <a:r>
                        <a:rPr lang="ko-KR" sz="1000" spc="-50" dirty="0">
                          <a:effectLst/>
                        </a:rPr>
                        <a:t> </a:t>
                      </a:r>
                      <a:r>
                        <a:rPr lang="ko-KR" sz="1000" dirty="0">
                          <a:effectLst/>
                        </a:rPr>
                        <a:t>무서운</a:t>
                      </a:r>
                      <a:r>
                        <a:rPr lang="ko-KR" sz="1000" spc="-50" dirty="0">
                          <a:effectLst/>
                        </a:rPr>
                        <a:t> </a:t>
                      </a:r>
                      <a:r>
                        <a:rPr lang="ko-KR" sz="1000" dirty="0">
                          <a:effectLst/>
                        </a:rPr>
                        <a:t>장소는</a:t>
                      </a:r>
                      <a:r>
                        <a:rPr lang="ko-KR" sz="1000" spc="-50" dirty="0">
                          <a:effectLst/>
                        </a:rPr>
                        <a:t> </a:t>
                      </a:r>
                      <a:r>
                        <a:rPr lang="ko-KR" sz="1000" dirty="0">
                          <a:effectLst/>
                        </a:rPr>
                        <a:t>역시</a:t>
                      </a:r>
                      <a:r>
                        <a:rPr lang="ko-KR" sz="1000" spc="-50" dirty="0">
                          <a:effectLst/>
                        </a:rPr>
                        <a:t> </a:t>
                      </a:r>
                      <a:r>
                        <a:rPr lang="ko-KR" sz="1000" dirty="0">
                          <a:effectLst/>
                        </a:rPr>
                        <a:t>변원이에요</a:t>
                      </a:r>
                      <a:r>
                        <a:rPr lang="en-US" sz="1000" dirty="0" smtClean="0">
                          <a:effectLst/>
                        </a:rPr>
                        <a:t>.</a:t>
                      </a:r>
                      <a:endParaRPr lang="en-US" sz="1100" dirty="0" smtClean="0">
                        <a:effectLst/>
                      </a:endParaRPr>
                    </a:p>
                    <a:p>
                      <a:pPr marL="100330" algn="just">
                        <a:lnSpc>
                          <a:spcPts val="1500"/>
                        </a:lnSpc>
                        <a:spcAft>
                          <a:spcPts val="0"/>
                        </a:spcAft>
                      </a:pPr>
                      <a:r>
                        <a:rPr lang="en-US" altLang="ko-KR" sz="1000" dirty="0" smtClean="0">
                          <a:effectLst/>
                        </a:rPr>
                        <a:t>     </a:t>
                      </a:r>
                      <a:r>
                        <a:rPr lang="ko-KR" sz="1000" dirty="0" smtClean="0">
                          <a:effectLst/>
                        </a:rPr>
                        <a:t>병원에</a:t>
                      </a:r>
                      <a:r>
                        <a:rPr lang="ko-KR" sz="1000" spc="-65" dirty="0" smtClean="0">
                          <a:effectLst/>
                        </a:rPr>
                        <a:t> </a:t>
                      </a:r>
                      <a:r>
                        <a:rPr lang="ko-KR" sz="1000" dirty="0">
                          <a:effectLst/>
                        </a:rPr>
                        <a:t>갈</a:t>
                      </a:r>
                      <a:r>
                        <a:rPr lang="ko-KR" sz="1000" spc="-65" dirty="0">
                          <a:effectLst/>
                        </a:rPr>
                        <a:t> </a:t>
                      </a:r>
                      <a:r>
                        <a:rPr lang="ko-KR" sz="1000" dirty="0">
                          <a:effectLst/>
                        </a:rPr>
                        <a:t>때마다</a:t>
                      </a:r>
                      <a:r>
                        <a:rPr lang="ko-KR" sz="1000" spc="-65" dirty="0">
                          <a:effectLst/>
                        </a:rPr>
                        <a:t> </a:t>
                      </a:r>
                      <a:r>
                        <a:rPr lang="ko-KR" sz="1000" dirty="0">
                          <a:effectLst/>
                        </a:rPr>
                        <a:t>기분이</a:t>
                      </a:r>
                      <a:r>
                        <a:rPr lang="ko-KR" sz="1000" spc="-50" dirty="0">
                          <a:effectLst/>
                        </a:rPr>
                        <a:t> </a:t>
                      </a:r>
                      <a:r>
                        <a:rPr lang="ko-KR" sz="1000" dirty="0">
                          <a:effectLst/>
                        </a:rPr>
                        <a:t>항상</a:t>
                      </a:r>
                      <a:r>
                        <a:rPr lang="ko-KR" sz="1000" spc="-65" dirty="0">
                          <a:effectLst/>
                        </a:rPr>
                        <a:t> </a:t>
                      </a:r>
                      <a:r>
                        <a:rPr lang="ko-KR" sz="1000" dirty="0">
                          <a:effectLst/>
                        </a:rPr>
                        <a:t>걱정하고</a:t>
                      </a:r>
                      <a:r>
                        <a:rPr lang="ko-KR" sz="1000" spc="-65" dirty="0">
                          <a:effectLst/>
                        </a:rPr>
                        <a:t> </a:t>
                      </a:r>
                      <a:r>
                        <a:rPr lang="ko-KR" sz="1000" dirty="0">
                          <a:effectLst/>
                        </a:rPr>
                        <a:t>무서워요</a:t>
                      </a:r>
                      <a:r>
                        <a:rPr lang="en-US" sz="1000" dirty="0">
                          <a:effectLst/>
                        </a:rPr>
                        <a:t>.</a:t>
                      </a:r>
                      <a:r>
                        <a:rPr lang="en-US" sz="1000" spc="40" dirty="0">
                          <a:effectLst/>
                        </a:rPr>
                        <a:t> </a:t>
                      </a:r>
                      <a:r>
                        <a:rPr lang="ko-KR" sz="1000" dirty="0">
                          <a:effectLst/>
                        </a:rPr>
                        <a:t>왜냐하면</a:t>
                      </a:r>
                      <a:r>
                        <a:rPr lang="ko-KR" sz="1000" spc="-335" dirty="0">
                          <a:effectLst/>
                        </a:rPr>
                        <a:t> </a:t>
                      </a:r>
                      <a:r>
                        <a:rPr lang="ko-KR" sz="1000" dirty="0">
                          <a:effectLst/>
                        </a:rPr>
                        <a:t>병원에서</a:t>
                      </a:r>
                      <a:r>
                        <a:rPr lang="ko-KR" sz="1000" spc="95" dirty="0">
                          <a:effectLst/>
                        </a:rPr>
                        <a:t> </a:t>
                      </a:r>
                      <a:r>
                        <a:rPr lang="ko-KR" sz="1000" dirty="0">
                          <a:effectLst/>
                        </a:rPr>
                        <a:t>많이</a:t>
                      </a:r>
                      <a:r>
                        <a:rPr lang="ko-KR" sz="1000" spc="95" dirty="0">
                          <a:effectLst/>
                        </a:rPr>
                        <a:t> </a:t>
                      </a:r>
                      <a:r>
                        <a:rPr lang="ko-KR" sz="1000" dirty="0">
                          <a:effectLst/>
                        </a:rPr>
                        <a:t>사람들이</a:t>
                      </a:r>
                      <a:r>
                        <a:rPr lang="ko-KR" sz="1000" spc="100" dirty="0">
                          <a:effectLst/>
                        </a:rPr>
                        <a:t> </a:t>
                      </a:r>
                      <a:r>
                        <a:rPr lang="ko-KR" sz="1000" dirty="0">
                          <a:effectLst/>
                        </a:rPr>
                        <a:t>돌아가셨어요</a:t>
                      </a:r>
                      <a:r>
                        <a:rPr lang="en-US" sz="1000" dirty="0">
                          <a:effectLst/>
                        </a:rPr>
                        <a:t>.</a:t>
                      </a:r>
                      <a:r>
                        <a:rPr lang="en-US" sz="1000" spc="200" dirty="0">
                          <a:effectLst/>
                        </a:rPr>
                        <a:t> </a:t>
                      </a:r>
                      <a:r>
                        <a:rPr lang="ko-KR" sz="1000" dirty="0">
                          <a:effectLst/>
                        </a:rPr>
                        <a:t>그리고</a:t>
                      </a:r>
                      <a:r>
                        <a:rPr lang="ko-KR" sz="1000" spc="95" dirty="0">
                          <a:effectLst/>
                        </a:rPr>
                        <a:t> </a:t>
                      </a:r>
                      <a:r>
                        <a:rPr lang="ko-KR" sz="1000" dirty="0">
                          <a:effectLst/>
                        </a:rPr>
                        <a:t>병원에서도</a:t>
                      </a:r>
                      <a:r>
                        <a:rPr lang="ko-KR" sz="1000" spc="-335" dirty="0">
                          <a:effectLst/>
                        </a:rPr>
                        <a:t> </a:t>
                      </a:r>
                      <a:r>
                        <a:rPr lang="ko-KR" sz="1000" dirty="0">
                          <a:effectLst/>
                        </a:rPr>
                        <a:t>공포 이야기가 많아요</a:t>
                      </a:r>
                      <a:r>
                        <a:rPr lang="en-US" sz="1000" dirty="0">
                          <a:effectLst/>
                        </a:rPr>
                        <a:t>.</a:t>
                      </a:r>
                      <a:r>
                        <a:rPr lang="en-US" sz="1000" spc="5" dirty="0">
                          <a:effectLst/>
                        </a:rPr>
                        <a:t> </a:t>
                      </a:r>
                      <a:r>
                        <a:rPr lang="ko-KR" sz="1000" dirty="0">
                          <a:effectLst/>
                        </a:rPr>
                        <a:t>병원에 갈 때마다 꼭 용감해야 해요</a:t>
                      </a:r>
                      <a:r>
                        <a:rPr lang="en-US" sz="1000" dirty="0">
                          <a:effectLst/>
                        </a:rPr>
                        <a:t>.</a:t>
                      </a:r>
                      <a:r>
                        <a:rPr lang="en-US" sz="1000" spc="5" dirty="0">
                          <a:effectLst/>
                        </a:rPr>
                        <a:t> </a:t>
                      </a:r>
                      <a:r>
                        <a:rPr lang="ko-KR" sz="1000" dirty="0">
                          <a:effectLst/>
                        </a:rPr>
                        <a:t>제가</a:t>
                      </a:r>
                      <a:r>
                        <a:rPr lang="ko-KR" sz="1000" spc="65" dirty="0">
                          <a:effectLst/>
                        </a:rPr>
                        <a:t> </a:t>
                      </a:r>
                      <a:r>
                        <a:rPr lang="ko-KR" sz="1000" dirty="0">
                          <a:effectLst/>
                        </a:rPr>
                        <a:t>제일</a:t>
                      </a:r>
                      <a:r>
                        <a:rPr lang="ko-KR" sz="1000" spc="65" dirty="0">
                          <a:effectLst/>
                        </a:rPr>
                        <a:t> </a:t>
                      </a:r>
                      <a:r>
                        <a:rPr lang="ko-KR" sz="1000" dirty="0">
                          <a:effectLst/>
                        </a:rPr>
                        <a:t>싫어하는</a:t>
                      </a:r>
                      <a:r>
                        <a:rPr lang="ko-KR" sz="1000" spc="65" dirty="0">
                          <a:effectLst/>
                        </a:rPr>
                        <a:t> </a:t>
                      </a:r>
                      <a:r>
                        <a:rPr lang="ko-KR" sz="1000" dirty="0">
                          <a:effectLst/>
                        </a:rPr>
                        <a:t>차량은</a:t>
                      </a:r>
                      <a:r>
                        <a:rPr lang="ko-KR" sz="1000" spc="90" dirty="0">
                          <a:effectLst/>
                        </a:rPr>
                        <a:t> </a:t>
                      </a:r>
                      <a:r>
                        <a:rPr lang="ko-KR" sz="1000" dirty="0">
                          <a:effectLst/>
                        </a:rPr>
                        <a:t>구급차예요</a:t>
                      </a:r>
                      <a:r>
                        <a:rPr lang="en-US" sz="1000" dirty="0">
                          <a:effectLst/>
                        </a:rPr>
                        <a:t>.</a:t>
                      </a:r>
                      <a:r>
                        <a:rPr lang="en-US" sz="1000" spc="165" dirty="0">
                          <a:effectLst/>
                        </a:rPr>
                        <a:t> </a:t>
                      </a:r>
                      <a:endParaRPr lang="en-US" sz="1100" dirty="0">
                        <a:effectLst/>
                      </a:endParaRPr>
                    </a:p>
                    <a:p>
                      <a:pPr marL="67945" marR="54610" indent="31750">
                        <a:lnSpc>
                          <a:spcPct val="107000"/>
                        </a:lnSpc>
                        <a:spcAft>
                          <a:spcPts val="0"/>
                        </a:spcAft>
                      </a:pPr>
                      <a:r>
                        <a:rPr lang="en-US" sz="1000" dirty="0">
                          <a:effectLst/>
                        </a:rPr>
                        <a:t>(.............)</a:t>
                      </a:r>
                      <a:endParaRPr lang="en-US" sz="1100" dirty="0">
                        <a:effectLst/>
                      </a:endParaRPr>
                    </a:p>
                    <a:p>
                      <a:pPr marL="67945">
                        <a:lnSpc>
                          <a:spcPts val="1375"/>
                        </a:lnSpc>
                        <a:spcBef>
                          <a:spcPts val="240"/>
                        </a:spcBef>
                        <a:spcAft>
                          <a:spcPts val="0"/>
                        </a:spcAft>
                      </a:pPr>
                      <a:r>
                        <a:rPr lang="en-US" sz="1200" dirty="0">
                          <a:effectLst/>
                        </a:rPr>
                        <a:t>Notes:</a:t>
                      </a:r>
                      <a:endParaRPr lang="en-US" sz="1100" dirty="0">
                        <a:effectLst/>
                      </a:endParaRPr>
                    </a:p>
                    <a:p>
                      <a:pPr marL="342900" lvl="0" indent="-342900">
                        <a:lnSpc>
                          <a:spcPts val="1375"/>
                        </a:lnSpc>
                        <a:spcBef>
                          <a:spcPts val="485"/>
                        </a:spcBef>
                        <a:spcAft>
                          <a:spcPts val="0"/>
                        </a:spcAft>
                        <a:buSzPts val="1200"/>
                        <a:buFont typeface="Times New Roman"/>
                        <a:buChar char="-"/>
                        <a:tabLst>
                          <a:tab pos="525145" algn="l"/>
                          <a:tab pos="525780" algn="l"/>
                        </a:tabLst>
                      </a:pPr>
                      <a:r>
                        <a:rPr lang="en-US" sz="1200" dirty="0">
                          <a:effectLst/>
                        </a:rPr>
                        <a:t>The second sentence is less comprehensible</a:t>
                      </a:r>
                      <a:endParaRPr lang="en-US" sz="1100" dirty="0">
                        <a:effectLst/>
                      </a:endParaRPr>
                    </a:p>
                    <a:p>
                      <a:pPr marL="342900" lvl="0" indent="-342900">
                        <a:lnSpc>
                          <a:spcPts val="1375"/>
                        </a:lnSpc>
                        <a:spcBef>
                          <a:spcPts val="485"/>
                        </a:spcBef>
                        <a:spcAft>
                          <a:spcPts val="0"/>
                        </a:spcAft>
                        <a:buSzPts val="1200"/>
                        <a:buFont typeface="Times New Roman"/>
                        <a:buChar char="-"/>
                        <a:tabLst>
                          <a:tab pos="525145" algn="l"/>
                          <a:tab pos="525780" algn="l"/>
                        </a:tabLst>
                      </a:pPr>
                      <a:r>
                        <a:rPr lang="ko-KR" sz="1000" dirty="0">
                          <a:effectLst/>
                        </a:rPr>
                        <a:t>천식으로</a:t>
                      </a:r>
                      <a:r>
                        <a:rPr lang="ko-KR" sz="1000" spc="115" dirty="0">
                          <a:effectLst/>
                        </a:rPr>
                        <a:t> </a:t>
                      </a:r>
                      <a:r>
                        <a:rPr lang="en-US" sz="1200" dirty="0">
                          <a:effectLst/>
                        </a:rPr>
                        <a:t>-&gt;</a:t>
                      </a:r>
                      <a:r>
                        <a:rPr lang="en-US" sz="1200" spc="250" dirty="0">
                          <a:effectLst/>
                        </a:rPr>
                        <a:t> </a:t>
                      </a:r>
                      <a:r>
                        <a:rPr lang="ko-KR" sz="1000" dirty="0">
                          <a:effectLst/>
                        </a:rPr>
                        <a:t>천식대문에</a:t>
                      </a:r>
                      <a:endParaRPr lang="en-US" sz="1100" dirty="0">
                        <a:effectLst/>
                      </a:endParaRPr>
                    </a:p>
                    <a:p>
                      <a:pPr marL="342900" lvl="0" indent="-342900">
                        <a:lnSpc>
                          <a:spcPts val="1375"/>
                        </a:lnSpc>
                        <a:spcBef>
                          <a:spcPts val="300"/>
                        </a:spcBef>
                        <a:spcAft>
                          <a:spcPts val="0"/>
                        </a:spcAft>
                        <a:buSzPts val="1200"/>
                        <a:buFont typeface="Times New Roman"/>
                        <a:buChar char="-"/>
                        <a:tabLst>
                          <a:tab pos="525145" algn="l"/>
                          <a:tab pos="525780" algn="l"/>
                        </a:tabLst>
                      </a:pPr>
                      <a:r>
                        <a:rPr lang="ko-KR" sz="1000" dirty="0">
                          <a:effectLst/>
                        </a:rPr>
                        <a:t>생각은</a:t>
                      </a:r>
                      <a:r>
                        <a:rPr lang="ko-KR" sz="1000" spc="85" dirty="0">
                          <a:effectLst/>
                        </a:rPr>
                        <a:t> </a:t>
                      </a:r>
                      <a:r>
                        <a:rPr lang="en-US" sz="1200" dirty="0">
                          <a:effectLst/>
                        </a:rPr>
                        <a:t>-&gt;</a:t>
                      </a:r>
                      <a:r>
                        <a:rPr lang="en-US" sz="1200" spc="225" dirty="0">
                          <a:effectLst/>
                        </a:rPr>
                        <a:t> </a:t>
                      </a:r>
                      <a:r>
                        <a:rPr lang="ko-KR" sz="1000" dirty="0">
                          <a:effectLst/>
                        </a:rPr>
                        <a:t>생각에는</a:t>
                      </a:r>
                      <a:endParaRPr lang="en-US" sz="1100" dirty="0">
                        <a:effectLst/>
                      </a:endParaRPr>
                    </a:p>
                    <a:p>
                      <a:pPr marL="342900" marR="62865" lvl="0" indent="-342900">
                        <a:lnSpc>
                          <a:spcPct val="110000"/>
                        </a:lnSpc>
                        <a:spcBef>
                          <a:spcPts val="285"/>
                        </a:spcBef>
                        <a:spcAft>
                          <a:spcPts val="0"/>
                        </a:spcAft>
                        <a:buSzPts val="1200"/>
                        <a:buFont typeface="Times New Roman"/>
                        <a:buChar char="-"/>
                        <a:tabLst>
                          <a:tab pos="525145" algn="l"/>
                          <a:tab pos="525780" algn="l"/>
                        </a:tabLst>
                      </a:pPr>
                      <a:r>
                        <a:rPr lang="ko-KR" sz="1000" dirty="0">
                          <a:effectLst/>
                        </a:rPr>
                        <a:t>많이</a:t>
                      </a:r>
                      <a:r>
                        <a:rPr lang="ko-KR" sz="1000" spc="255" dirty="0">
                          <a:effectLst/>
                        </a:rPr>
                        <a:t> </a:t>
                      </a:r>
                      <a:r>
                        <a:rPr lang="ko-KR" sz="1000" dirty="0">
                          <a:effectLst/>
                        </a:rPr>
                        <a:t>사람들이</a:t>
                      </a:r>
                      <a:r>
                        <a:rPr lang="ko-KR" sz="1000" spc="265" dirty="0">
                          <a:effectLst/>
                        </a:rPr>
                        <a:t> </a:t>
                      </a:r>
                      <a:r>
                        <a:rPr lang="ko-KR" sz="1000" dirty="0">
                          <a:effectLst/>
                        </a:rPr>
                        <a:t>돌아가셨어요</a:t>
                      </a:r>
                      <a:r>
                        <a:rPr lang="ko-KR" sz="1000" spc="265" dirty="0">
                          <a:effectLst/>
                        </a:rPr>
                        <a:t> </a:t>
                      </a:r>
                      <a:r>
                        <a:rPr lang="en-US" sz="1200" dirty="0">
                          <a:effectLst/>
                        </a:rPr>
                        <a:t>-&gt;</a:t>
                      </a:r>
                      <a:r>
                        <a:rPr lang="en-US" sz="1200" spc="110" dirty="0">
                          <a:effectLst/>
                        </a:rPr>
                        <a:t> </a:t>
                      </a:r>
                      <a:r>
                        <a:rPr lang="ko-KR" sz="1000" dirty="0">
                          <a:effectLst/>
                        </a:rPr>
                        <a:t>돌아간</a:t>
                      </a:r>
                      <a:r>
                        <a:rPr lang="ko-KR" sz="1000" spc="-340" dirty="0">
                          <a:effectLst/>
                        </a:rPr>
                        <a:t> </a:t>
                      </a:r>
                      <a:r>
                        <a:rPr lang="ko-KR" sz="1000" dirty="0">
                          <a:effectLst/>
                        </a:rPr>
                        <a:t>사람이</a:t>
                      </a:r>
                      <a:r>
                        <a:rPr lang="ko-KR" sz="1000" spc="-80" dirty="0">
                          <a:effectLst/>
                        </a:rPr>
                        <a:t> </a:t>
                      </a:r>
                      <a:r>
                        <a:rPr lang="ko-KR" sz="1000" dirty="0">
                          <a:effectLst/>
                        </a:rPr>
                        <a:t>믾이</a:t>
                      </a:r>
                      <a:r>
                        <a:rPr lang="ko-KR" sz="1000" spc="-75" dirty="0">
                          <a:effectLst/>
                        </a:rPr>
                        <a:t> </a:t>
                      </a:r>
                      <a:r>
                        <a:rPr lang="ko-KR" sz="1000" dirty="0">
                          <a:effectLst/>
                        </a:rPr>
                        <a:t>있어요</a:t>
                      </a:r>
                      <a:r>
                        <a:rPr lang="en-US" sz="1000" dirty="0">
                          <a:effectLst/>
                        </a:rPr>
                        <a:t>.</a:t>
                      </a:r>
                      <a:endParaRPr lang="en-US" sz="1100" dirty="0">
                        <a:effectLst/>
                        <a:latin typeface="Times New Roman"/>
                        <a:ea typeface="Times New Roman"/>
                        <a:cs typeface="Times New Roman"/>
                      </a:endParaRPr>
                    </a:p>
                  </a:txBody>
                  <a:tcPr marL="0" marR="0" marT="0" marB="0"/>
                </a:tc>
                <a:tc>
                  <a:txBody>
                    <a:bodyPr/>
                    <a:lstStyle/>
                    <a:p>
                      <a:pPr marL="99695" algn="just">
                        <a:lnSpc>
                          <a:spcPts val="1500"/>
                        </a:lnSpc>
                        <a:spcAft>
                          <a:spcPts val="0"/>
                        </a:spcAft>
                      </a:pPr>
                      <a:r>
                        <a:rPr lang="en-US" altLang="ko-KR" sz="1000" dirty="0" smtClean="0">
                          <a:effectLst/>
                        </a:rPr>
                        <a:t>    </a:t>
                      </a:r>
                      <a:r>
                        <a:rPr lang="ko-KR" sz="1000" dirty="0" smtClean="0">
                          <a:effectLst/>
                        </a:rPr>
                        <a:t>지난</a:t>
                      </a:r>
                      <a:r>
                        <a:rPr lang="ko-KR" sz="1000" spc="-25" dirty="0" smtClean="0">
                          <a:effectLst/>
                        </a:rPr>
                        <a:t> </a:t>
                      </a:r>
                      <a:r>
                        <a:rPr lang="en-US" sz="1000" dirty="0">
                          <a:effectLst/>
                        </a:rPr>
                        <a:t>2</a:t>
                      </a:r>
                      <a:r>
                        <a:rPr lang="en-US" sz="1000" spc="50" dirty="0">
                          <a:effectLst/>
                        </a:rPr>
                        <a:t> </a:t>
                      </a:r>
                      <a:r>
                        <a:rPr lang="ko-KR" sz="1000" dirty="0">
                          <a:effectLst/>
                        </a:rPr>
                        <a:t>월</a:t>
                      </a:r>
                      <a:r>
                        <a:rPr lang="ko-KR" sz="1000" spc="-25" dirty="0">
                          <a:effectLst/>
                        </a:rPr>
                        <a:t> </a:t>
                      </a:r>
                      <a:r>
                        <a:rPr lang="en-US" sz="1000" dirty="0">
                          <a:effectLst/>
                        </a:rPr>
                        <a:t>14</a:t>
                      </a:r>
                      <a:r>
                        <a:rPr lang="en-US" sz="1000" spc="50" dirty="0">
                          <a:effectLst/>
                        </a:rPr>
                        <a:t> </a:t>
                      </a:r>
                      <a:r>
                        <a:rPr lang="ko-KR" sz="1000" dirty="0">
                          <a:effectLst/>
                        </a:rPr>
                        <a:t>일에</a:t>
                      </a:r>
                      <a:r>
                        <a:rPr lang="ko-KR" sz="1000" spc="-25" dirty="0">
                          <a:effectLst/>
                        </a:rPr>
                        <a:t> </a:t>
                      </a:r>
                      <a:r>
                        <a:rPr lang="ko-KR" sz="1000" dirty="0">
                          <a:effectLst/>
                        </a:rPr>
                        <a:t>첫</a:t>
                      </a:r>
                      <a:r>
                        <a:rPr lang="ko-KR" sz="1000" spc="-25" dirty="0">
                          <a:effectLst/>
                        </a:rPr>
                        <a:t> </a:t>
                      </a:r>
                      <a:r>
                        <a:rPr lang="ko-KR" sz="1000" dirty="0">
                          <a:effectLst/>
                        </a:rPr>
                        <a:t>수술을</a:t>
                      </a:r>
                      <a:r>
                        <a:rPr lang="ko-KR" sz="1000" spc="-20" dirty="0">
                          <a:effectLst/>
                        </a:rPr>
                        <a:t> </a:t>
                      </a:r>
                      <a:r>
                        <a:rPr lang="ko-KR" sz="1000" dirty="0">
                          <a:effectLst/>
                        </a:rPr>
                        <a:t>받았어요</a:t>
                      </a:r>
                      <a:r>
                        <a:rPr lang="en-US" sz="1000" dirty="0">
                          <a:effectLst/>
                        </a:rPr>
                        <a:t>.</a:t>
                      </a:r>
                      <a:r>
                        <a:rPr lang="en-US" sz="1000" spc="75" dirty="0">
                          <a:effectLst/>
                        </a:rPr>
                        <a:t> </a:t>
                      </a:r>
                      <a:r>
                        <a:rPr lang="ko-KR" sz="1000" dirty="0" smtClean="0">
                          <a:effectLst/>
                        </a:rPr>
                        <a:t>너무</a:t>
                      </a:r>
                      <a:r>
                        <a:rPr lang="en-US" altLang="ko-KR" sz="1100" baseline="0" dirty="0" smtClean="0">
                          <a:effectLst/>
                        </a:rPr>
                        <a:t> </a:t>
                      </a:r>
                      <a:r>
                        <a:rPr lang="ko-KR" sz="1000" dirty="0" smtClean="0">
                          <a:effectLst/>
                        </a:rPr>
                        <a:t>무섭고</a:t>
                      </a:r>
                      <a:r>
                        <a:rPr lang="ko-KR" sz="1000" spc="5" dirty="0" smtClean="0">
                          <a:effectLst/>
                        </a:rPr>
                        <a:t> </a:t>
                      </a:r>
                      <a:r>
                        <a:rPr lang="ko-KR" sz="1000" dirty="0">
                          <a:effectLst/>
                        </a:rPr>
                        <a:t>긴장했어요</a:t>
                      </a:r>
                      <a:r>
                        <a:rPr lang="en-US" sz="1000" dirty="0">
                          <a:effectLst/>
                        </a:rPr>
                        <a:t>.</a:t>
                      </a:r>
                      <a:r>
                        <a:rPr lang="en-US" sz="1000" spc="5" dirty="0">
                          <a:effectLst/>
                        </a:rPr>
                        <a:t> </a:t>
                      </a:r>
                      <a:r>
                        <a:rPr lang="ko-KR" sz="1000" dirty="0">
                          <a:effectLst/>
                        </a:rPr>
                        <a:t>그래도</a:t>
                      </a:r>
                      <a:r>
                        <a:rPr lang="ko-KR" sz="1000" spc="5" dirty="0">
                          <a:effectLst/>
                        </a:rPr>
                        <a:t> </a:t>
                      </a:r>
                      <a:r>
                        <a:rPr lang="ko-KR" sz="1000" dirty="0">
                          <a:effectLst/>
                        </a:rPr>
                        <a:t>앞에서는</a:t>
                      </a:r>
                      <a:r>
                        <a:rPr lang="ko-KR" sz="1000" spc="5" dirty="0">
                          <a:effectLst/>
                        </a:rPr>
                        <a:t> </a:t>
                      </a:r>
                      <a:r>
                        <a:rPr lang="ko-KR" sz="1000" dirty="0">
                          <a:effectLst/>
                        </a:rPr>
                        <a:t>괜첞아</a:t>
                      </a:r>
                      <a:r>
                        <a:rPr lang="ko-KR" sz="1000" spc="5" dirty="0">
                          <a:effectLst/>
                        </a:rPr>
                        <a:t> </a:t>
                      </a:r>
                      <a:r>
                        <a:rPr lang="ko-KR" sz="1000" dirty="0">
                          <a:effectLst/>
                        </a:rPr>
                        <a:t>보았어요</a:t>
                      </a:r>
                      <a:r>
                        <a:rPr lang="en-US" sz="1000" dirty="0">
                          <a:effectLst/>
                        </a:rPr>
                        <a:t>.</a:t>
                      </a:r>
                      <a:r>
                        <a:rPr lang="en-US" sz="1000" spc="5" dirty="0">
                          <a:effectLst/>
                        </a:rPr>
                        <a:t> </a:t>
                      </a:r>
                      <a:r>
                        <a:rPr lang="ko-KR" sz="1000" dirty="0">
                          <a:effectLst/>
                        </a:rPr>
                        <a:t>사실</a:t>
                      </a:r>
                      <a:r>
                        <a:rPr lang="ko-KR" sz="1000" spc="5" dirty="0">
                          <a:effectLst/>
                        </a:rPr>
                        <a:t> </a:t>
                      </a:r>
                      <a:r>
                        <a:rPr lang="ko-KR" sz="1000" dirty="0">
                          <a:effectLst/>
                        </a:rPr>
                        <a:t>몸이</a:t>
                      </a:r>
                      <a:r>
                        <a:rPr lang="ko-KR" sz="1000" spc="5" dirty="0">
                          <a:effectLst/>
                        </a:rPr>
                        <a:t> </a:t>
                      </a:r>
                      <a:r>
                        <a:rPr lang="ko-KR" sz="1000" dirty="0">
                          <a:effectLst/>
                        </a:rPr>
                        <a:t>아픈</a:t>
                      </a:r>
                      <a:r>
                        <a:rPr lang="ko-KR" sz="1000" spc="5" dirty="0">
                          <a:effectLst/>
                        </a:rPr>
                        <a:t> </a:t>
                      </a:r>
                      <a:r>
                        <a:rPr lang="ko-KR" sz="1000" dirty="0">
                          <a:effectLst/>
                        </a:rPr>
                        <a:t>건</a:t>
                      </a:r>
                      <a:r>
                        <a:rPr lang="ko-KR" sz="1000" spc="5" dirty="0">
                          <a:effectLst/>
                        </a:rPr>
                        <a:t> </a:t>
                      </a:r>
                      <a:r>
                        <a:rPr lang="ko-KR" sz="1000" dirty="0">
                          <a:effectLst/>
                        </a:rPr>
                        <a:t>아니지만 목 뒤에 수술을 해야 할 게 있어요</a:t>
                      </a:r>
                      <a:r>
                        <a:rPr lang="en-US" sz="1000" dirty="0">
                          <a:effectLst/>
                        </a:rPr>
                        <a:t>.</a:t>
                      </a:r>
                      <a:r>
                        <a:rPr lang="en-US" sz="1000" spc="-225" dirty="0">
                          <a:effectLst/>
                        </a:rPr>
                        <a:t> </a:t>
                      </a:r>
                      <a:r>
                        <a:rPr lang="ko-KR" sz="1000" dirty="0">
                          <a:effectLst/>
                        </a:rPr>
                        <a:t>그 때 저는 처음 입원했어요</a:t>
                      </a:r>
                      <a:r>
                        <a:rPr lang="en-US" sz="1000" dirty="0">
                          <a:effectLst/>
                        </a:rPr>
                        <a:t>. </a:t>
                      </a:r>
                      <a:r>
                        <a:rPr lang="ko-KR" sz="1000" dirty="0">
                          <a:effectLst/>
                        </a:rPr>
                        <a:t>혈관이 계속</a:t>
                      </a:r>
                      <a:r>
                        <a:rPr lang="ko-KR" sz="1000" spc="5" dirty="0">
                          <a:effectLst/>
                        </a:rPr>
                        <a:t> </a:t>
                      </a:r>
                      <a:r>
                        <a:rPr lang="ko-KR" sz="1000" dirty="0">
                          <a:effectLst/>
                        </a:rPr>
                        <a:t>터져서 주사를 </a:t>
                      </a:r>
                      <a:r>
                        <a:rPr lang="en-US" sz="1000" dirty="0">
                          <a:effectLst/>
                        </a:rPr>
                        <a:t>8</a:t>
                      </a:r>
                      <a:r>
                        <a:rPr lang="en-US" sz="1000" spc="5" dirty="0">
                          <a:effectLst/>
                        </a:rPr>
                        <a:t> </a:t>
                      </a:r>
                      <a:r>
                        <a:rPr lang="ko-KR" sz="1000" dirty="0">
                          <a:effectLst/>
                        </a:rPr>
                        <a:t>번 맞았어요</a:t>
                      </a:r>
                      <a:r>
                        <a:rPr lang="en-US" sz="1000" dirty="0">
                          <a:effectLst/>
                        </a:rPr>
                        <a:t>. </a:t>
                      </a:r>
                      <a:r>
                        <a:rPr lang="ko-KR" sz="1000" dirty="0">
                          <a:effectLst/>
                        </a:rPr>
                        <a:t>손이 너무</a:t>
                      </a:r>
                      <a:r>
                        <a:rPr lang="ko-KR" sz="1000" spc="5" dirty="0">
                          <a:effectLst/>
                        </a:rPr>
                        <a:t> </a:t>
                      </a:r>
                      <a:r>
                        <a:rPr lang="ko-KR" sz="1000" dirty="0">
                          <a:effectLst/>
                        </a:rPr>
                        <a:t>아팠어요</a:t>
                      </a:r>
                      <a:r>
                        <a:rPr lang="en-US" sz="1000" dirty="0">
                          <a:effectLst/>
                        </a:rPr>
                        <a:t>.</a:t>
                      </a:r>
                      <a:r>
                        <a:rPr lang="en-US" sz="1000" spc="5" dirty="0">
                          <a:effectLst/>
                        </a:rPr>
                        <a:t> </a:t>
                      </a:r>
                      <a:r>
                        <a:rPr lang="ko-KR" sz="1000" dirty="0">
                          <a:effectLst/>
                        </a:rPr>
                        <a:t>다행히</a:t>
                      </a:r>
                      <a:r>
                        <a:rPr lang="ko-KR" sz="1000" spc="5" dirty="0">
                          <a:effectLst/>
                        </a:rPr>
                        <a:t> </a:t>
                      </a:r>
                      <a:r>
                        <a:rPr lang="ko-KR" sz="1000" dirty="0">
                          <a:effectLst/>
                        </a:rPr>
                        <a:t>계속</a:t>
                      </a:r>
                      <a:r>
                        <a:rPr lang="ko-KR" sz="1000" spc="5" dirty="0">
                          <a:effectLst/>
                        </a:rPr>
                        <a:t> </a:t>
                      </a:r>
                      <a:r>
                        <a:rPr lang="ko-KR" sz="1000" dirty="0">
                          <a:effectLst/>
                        </a:rPr>
                        <a:t>실패했어</a:t>
                      </a:r>
                      <a:r>
                        <a:rPr lang="ko-KR" sz="1000" spc="5" dirty="0">
                          <a:effectLst/>
                        </a:rPr>
                        <a:t> </a:t>
                      </a:r>
                      <a:r>
                        <a:rPr lang="ko-KR" sz="1000" dirty="0">
                          <a:effectLst/>
                        </a:rPr>
                        <a:t>결국</a:t>
                      </a:r>
                      <a:r>
                        <a:rPr lang="ko-KR" sz="1000" spc="5" dirty="0">
                          <a:effectLst/>
                        </a:rPr>
                        <a:t> </a:t>
                      </a:r>
                      <a:r>
                        <a:rPr lang="ko-KR" sz="1000" dirty="0">
                          <a:effectLst/>
                        </a:rPr>
                        <a:t>정맥주사를</a:t>
                      </a:r>
                      <a:r>
                        <a:rPr lang="ko-KR" sz="1000" spc="-60" dirty="0">
                          <a:effectLst/>
                        </a:rPr>
                        <a:t> </a:t>
                      </a:r>
                      <a:r>
                        <a:rPr lang="ko-KR" sz="1000" dirty="0">
                          <a:effectLst/>
                        </a:rPr>
                        <a:t>받을</a:t>
                      </a:r>
                      <a:r>
                        <a:rPr lang="ko-KR" sz="1000" spc="-60" dirty="0">
                          <a:effectLst/>
                        </a:rPr>
                        <a:t> </a:t>
                      </a:r>
                      <a:r>
                        <a:rPr lang="ko-KR" sz="1000" dirty="0">
                          <a:effectLst/>
                        </a:rPr>
                        <a:t>수</a:t>
                      </a:r>
                      <a:r>
                        <a:rPr lang="ko-KR" sz="1000" spc="-50" dirty="0">
                          <a:effectLst/>
                        </a:rPr>
                        <a:t> </a:t>
                      </a:r>
                      <a:r>
                        <a:rPr lang="ko-KR" sz="1000" dirty="0">
                          <a:effectLst/>
                        </a:rPr>
                        <a:t>있었어요</a:t>
                      </a:r>
                      <a:r>
                        <a:rPr lang="en-US" sz="1000" dirty="0">
                          <a:effectLst/>
                        </a:rPr>
                        <a:t>.</a:t>
                      </a:r>
                      <a:endParaRPr lang="en-US" sz="1100" dirty="0">
                        <a:effectLst/>
                      </a:endParaRPr>
                    </a:p>
                    <a:p>
                      <a:pPr marL="67945" marR="62865" indent="31750" algn="just">
                        <a:lnSpc>
                          <a:spcPct val="107000"/>
                        </a:lnSpc>
                        <a:spcAft>
                          <a:spcPts val="0"/>
                        </a:spcAft>
                      </a:pPr>
                      <a:r>
                        <a:rPr lang="en-US" sz="1000" dirty="0">
                          <a:effectLst/>
                        </a:rPr>
                        <a:t>(............)</a:t>
                      </a:r>
                      <a:endParaRPr lang="en-US" sz="1100" dirty="0">
                        <a:effectLst/>
                        <a:latin typeface="Times New Roman"/>
                        <a:ea typeface="Times New Roman"/>
                        <a:cs typeface="Times New Roman"/>
                      </a:endParaRPr>
                    </a:p>
                  </a:txBody>
                  <a:tcPr marL="0" marR="0" marT="0" marB="0"/>
                </a:tc>
              </a:tr>
            </a:tbl>
          </a:graphicData>
        </a:graphic>
      </p:graphicFrame>
      <p:sp>
        <p:nvSpPr>
          <p:cNvPr id="3" name="Rectangle 2"/>
          <p:cNvSpPr/>
          <p:nvPr/>
        </p:nvSpPr>
        <p:spPr>
          <a:xfrm>
            <a:off x="7150443" y="2676942"/>
            <a:ext cx="4378411" cy="2677656"/>
          </a:xfrm>
          <a:prstGeom prst="rect">
            <a:avLst/>
          </a:prstGeom>
        </p:spPr>
        <p:txBody>
          <a:bodyPr wrap="square">
            <a:spAutoFit/>
          </a:bodyPr>
          <a:lstStyle/>
          <a:p>
            <a:pPr marL="285750" indent="-285750" algn="just">
              <a:buFont typeface="Arial" pitchFamily="34" charset="0"/>
              <a:buChar char="•"/>
            </a:pPr>
            <a:r>
              <a:rPr lang="en-US" sz="1400" dirty="0">
                <a:solidFill>
                  <a:schemeClr val="bg1"/>
                </a:solidFill>
              </a:rPr>
              <a:t>T</a:t>
            </a:r>
            <a:r>
              <a:rPr lang="en-US" sz="1400" dirty="0" smtClean="0">
                <a:solidFill>
                  <a:schemeClr val="bg1"/>
                </a:solidFill>
              </a:rPr>
              <a:t>he </a:t>
            </a:r>
            <a:r>
              <a:rPr lang="en-US" sz="1400" dirty="0">
                <a:solidFill>
                  <a:schemeClr val="bg1"/>
                </a:solidFill>
              </a:rPr>
              <a:t>teacher provided corrections related to vocabulary and grammar that were deemed inaccurate. </a:t>
            </a:r>
            <a:endParaRPr lang="en-US" sz="1400" dirty="0" smtClean="0">
              <a:solidFill>
                <a:schemeClr val="bg1"/>
              </a:solidFill>
            </a:endParaRPr>
          </a:p>
          <a:p>
            <a:pPr marL="285750" indent="-285750" algn="just">
              <a:buFont typeface="Arial" pitchFamily="34" charset="0"/>
              <a:buChar char="•"/>
            </a:pPr>
            <a:r>
              <a:rPr lang="en-US" sz="1400" dirty="0" smtClean="0">
                <a:solidFill>
                  <a:schemeClr val="bg1"/>
                </a:solidFill>
              </a:rPr>
              <a:t>The </a:t>
            </a:r>
            <a:r>
              <a:rPr lang="en-US" sz="1400" dirty="0">
                <a:solidFill>
                  <a:schemeClr val="bg1"/>
                </a:solidFill>
              </a:rPr>
              <a:t>teacher also marked parts that, according to them, should be removed as they did not align with the preceding and succeeding </a:t>
            </a:r>
            <a:r>
              <a:rPr lang="en-US" sz="1400" dirty="0" smtClean="0">
                <a:solidFill>
                  <a:schemeClr val="bg1"/>
                </a:solidFill>
              </a:rPr>
              <a:t>sentences.</a:t>
            </a:r>
          </a:p>
          <a:p>
            <a:pPr marL="285750" indent="-285750" algn="just">
              <a:buFont typeface="Arial" pitchFamily="34" charset="0"/>
              <a:buChar char="•"/>
            </a:pPr>
            <a:r>
              <a:rPr lang="en-US" sz="1400" dirty="0">
                <a:solidFill>
                  <a:schemeClr val="bg1"/>
                </a:solidFill>
              </a:rPr>
              <a:t>T</a:t>
            </a:r>
            <a:r>
              <a:rPr lang="en-US" sz="1400" dirty="0" smtClean="0">
                <a:solidFill>
                  <a:schemeClr val="bg1"/>
                </a:solidFill>
              </a:rPr>
              <a:t>he </a:t>
            </a:r>
            <a:r>
              <a:rPr lang="en-US" sz="1400" dirty="0">
                <a:solidFill>
                  <a:schemeClr val="bg1"/>
                </a:solidFill>
              </a:rPr>
              <a:t>teacher </a:t>
            </a:r>
            <a:r>
              <a:rPr lang="en-US" sz="1400" dirty="0" smtClean="0">
                <a:solidFill>
                  <a:schemeClr val="bg1"/>
                </a:solidFill>
              </a:rPr>
              <a:t>provided </a:t>
            </a:r>
            <a:r>
              <a:rPr lang="en-US" sz="1400" dirty="0">
                <a:solidFill>
                  <a:schemeClr val="bg1"/>
                </a:solidFill>
              </a:rPr>
              <a:t>recommendations or suggested answers. </a:t>
            </a:r>
            <a:endParaRPr lang="en-US" sz="1400" dirty="0" smtClean="0">
              <a:solidFill>
                <a:schemeClr val="bg1"/>
              </a:solidFill>
            </a:endParaRPr>
          </a:p>
          <a:p>
            <a:pPr marL="285750" indent="-285750" algn="just">
              <a:buFont typeface="Arial" pitchFamily="34" charset="0"/>
              <a:buChar char="•"/>
            </a:pPr>
            <a:r>
              <a:rPr lang="en-US" sz="1400" dirty="0" smtClean="0">
                <a:solidFill>
                  <a:schemeClr val="bg1"/>
                </a:solidFill>
              </a:rPr>
              <a:t>The students were </a:t>
            </a:r>
            <a:r>
              <a:rPr lang="en-US" sz="1400" dirty="0">
                <a:solidFill>
                  <a:schemeClr val="bg1"/>
                </a:solidFill>
              </a:rPr>
              <a:t>only able to provide minimal corrections in terms of grammar, and there were no recommendations or further discussions included in the correction results.</a:t>
            </a:r>
          </a:p>
        </p:txBody>
      </p:sp>
    </p:spTree>
    <p:extLst>
      <p:ext uri="{BB962C8B-B14F-4D97-AF65-F5344CB8AC3E}">
        <p14:creationId xmlns:p14="http://schemas.microsoft.com/office/powerpoint/2010/main" val="3972501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7" name="Content Placeholder 4"/>
          <p:cNvSpPr txBox="1">
            <a:spLocks/>
          </p:cNvSpPr>
          <p:nvPr/>
        </p:nvSpPr>
        <p:spPr>
          <a:xfrm>
            <a:off x="731982" y="1337989"/>
            <a:ext cx="10515600" cy="3903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solidFill>
                  <a:schemeClr val="bg1"/>
                </a:solidFill>
              </a:rPr>
              <a:t>Table 4 Results of Questionnaires Asked to Learners</a:t>
            </a:r>
          </a:p>
        </p:txBody>
      </p:sp>
      <p:graphicFrame>
        <p:nvGraphicFramePr>
          <p:cNvPr id="2" name="Table 1"/>
          <p:cNvGraphicFramePr>
            <a:graphicFrameLocks noGrp="1"/>
          </p:cNvGraphicFramePr>
          <p:nvPr>
            <p:extLst>
              <p:ext uri="{D42A27DB-BD31-4B8C-83A1-F6EECF244321}">
                <p14:modId xmlns:p14="http://schemas.microsoft.com/office/powerpoint/2010/main" val="3346948059"/>
              </p:ext>
            </p:extLst>
          </p:nvPr>
        </p:nvGraphicFramePr>
        <p:xfrm>
          <a:off x="1692873" y="1876634"/>
          <a:ext cx="8337804" cy="4023360"/>
        </p:xfrm>
        <a:graphic>
          <a:graphicData uri="http://schemas.openxmlformats.org/drawingml/2006/table">
            <a:tbl>
              <a:tblPr firstRow="1" firstCol="1" bandRow="1">
                <a:tableStyleId>{EB344D84-9AFB-497E-A393-DC336BA19D2E}</a:tableStyleId>
              </a:tblPr>
              <a:tblGrid>
                <a:gridCol w="515353"/>
                <a:gridCol w="1043537"/>
                <a:gridCol w="2234325"/>
                <a:gridCol w="828403"/>
                <a:gridCol w="1029690"/>
                <a:gridCol w="1029690"/>
                <a:gridCol w="828403"/>
                <a:gridCol w="828403"/>
              </a:tblGrid>
              <a:tr h="316450">
                <a:tc>
                  <a:txBody>
                    <a:bodyPr/>
                    <a:lstStyle/>
                    <a:p>
                      <a:pPr algn="ctr">
                        <a:spcAft>
                          <a:spcPts val="0"/>
                        </a:spcAft>
                      </a:pPr>
                      <a:r>
                        <a:rPr lang="en-US" sz="1200" dirty="0">
                          <a:effectLst/>
                        </a:rPr>
                        <a:t>No.</a:t>
                      </a:r>
                      <a:endParaRPr lang="en-US" sz="1200" dirty="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Indicators</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Statement</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Strongly</a:t>
                      </a:r>
                    </a:p>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Moderately</a:t>
                      </a:r>
                    </a:p>
                    <a:p>
                      <a:pPr algn="ctr">
                        <a:spcAft>
                          <a:spcPts val="0"/>
                        </a:spcAft>
                      </a:pPr>
                      <a:r>
                        <a:rPr lang="en-US" sz="1200">
                          <a:effectLst/>
                        </a:rPr>
                        <a:t>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Disagree</a:t>
                      </a:r>
                      <a:endParaRPr lang="en-US" sz="1200">
                        <a:effectLst/>
                        <a:latin typeface="Times New Roman"/>
                        <a:ea typeface="Times New Roman"/>
                        <a:cs typeface="Times New Roman"/>
                      </a:endParaRPr>
                    </a:p>
                  </a:txBody>
                  <a:tcPr marL="36452" marR="36452" marT="0" marB="0" anchor="ctr"/>
                </a:tc>
                <a:tc>
                  <a:txBody>
                    <a:bodyPr/>
                    <a:lstStyle/>
                    <a:p>
                      <a:pPr algn="ctr">
                        <a:spcAft>
                          <a:spcPts val="0"/>
                        </a:spcAft>
                      </a:pPr>
                      <a:r>
                        <a:rPr lang="en-US" sz="1200">
                          <a:effectLst/>
                        </a:rPr>
                        <a:t>Strongly</a:t>
                      </a:r>
                    </a:p>
                    <a:p>
                      <a:pPr algn="ctr">
                        <a:spcAft>
                          <a:spcPts val="0"/>
                        </a:spcAft>
                      </a:pPr>
                      <a:r>
                        <a:rPr lang="en-US" sz="1200">
                          <a:effectLst/>
                        </a:rPr>
                        <a:t>Disagree</a:t>
                      </a:r>
                      <a:endParaRPr lang="en-US" sz="1200">
                        <a:effectLst/>
                        <a:latin typeface="Times New Roman"/>
                        <a:ea typeface="Times New Roman"/>
                        <a:cs typeface="Times New Roman"/>
                      </a:endParaRPr>
                    </a:p>
                  </a:txBody>
                  <a:tcPr marL="36452" marR="36452" marT="0" marB="0" anchor="ctr"/>
                </a:tc>
              </a:tr>
              <a:tr h="314927">
                <a:tc>
                  <a:txBody>
                    <a:bodyPr/>
                    <a:lstStyle/>
                    <a:p>
                      <a:pPr>
                        <a:spcBef>
                          <a:spcPts val="1200"/>
                        </a:spcBef>
                        <a:spcAft>
                          <a:spcPts val="0"/>
                        </a:spcAft>
                      </a:pPr>
                      <a:r>
                        <a:rPr lang="en-US" sz="1200">
                          <a:effectLst/>
                        </a:rPr>
                        <a:t>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Knowledge</a:t>
                      </a:r>
                    </a:p>
                    <a:p>
                      <a:pPr>
                        <a:spcBef>
                          <a:spcPts val="1200"/>
                        </a:spcBef>
                        <a:spcAft>
                          <a:spcPts val="0"/>
                        </a:spcAft>
                      </a:pPr>
                      <a:r>
                        <a:rPr lang="en-US" sz="1200">
                          <a:effectLst/>
                        </a:rPr>
                        <a:t> </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understand the procedure for implementing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3%</a:t>
                      </a:r>
                      <a:endParaRPr lang="en-US" sz="1200" dirty="0">
                        <a:effectLst/>
                        <a:latin typeface="Times New Roman"/>
                        <a:ea typeface="Times New Roman"/>
                        <a:cs typeface="Times New Roman"/>
                      </a:endParaRPr>
                    </a:p>
                  </a:txBody>
                  <a:tcPr marL="36452" marR="36452" marT="0" marB="0"/>
                </a:tc>
              </a:tr>
              <a:tr h="265317">
                <a:tc>
                  <a:txBody>
                    <a:bodyPr/>
                    <a:lstStyle/>
                    <a:p>
                      <a:pPr>
                        <a:spcBef>
                          <a:spcPts val="1200"/>
                        </a:spcBef>
                        <a:spcAft>
                          <a:spcPts val="0"/>
                        </a:spcAft>
                      </a:pPr>
                      <a:r>
                        <a:rPr lang="en-US" sz="1200">
                          <a:effectLst/>
                        </a:rPr>
                        <a:t>2.</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Comfort</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comfortable when my friends correct my work.</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0%</a:t>
                      </a:r>
                      <a:endParaRPr lang="en-US" sz="1200">
                        <a:effectLst/>
                        <a:latin typeface="Times New Roman"/>
                        <a:ea typeface="Times New Roman"/>
                        <a:cs typeface="Times New Roman"/>
                      </a:endParaRPr>
                    </a:p>
                  </a:txBody>
                  <a:tcPr marL="36452" marR="36452" marT="0" marB="0"/>
                </a:tc>
              </a:tr>
              <a:tr h="243740">
                <a:tc>
                  <a:txBody>
                    <a:bodyPr/>
                    <a:lstStyle/>
                    <a:p>
                      <a:pPr>
                        <a:spcBef>
                          <a:spcPts val="1200"/>
                        </a:spcBef>
                        <a:spcAft>
                          <a:spcPts val="0"/>
                        </a:spcAft>
                      </a:pPr>
                      <a:r>
                        <a:rPr lang="en-US" sz="1200" dirty="0">
                          <a:effectLst/>
                        </a:rPr>
                        <a:t>3.</a:t>
                      </a:r>
                      <a:endParaRPr lang="en-US" sz="1200" dirty="0">
                        <a:effectLst/>
                        <a:latin typeface="Times New Roman"/>
                        <a:ea typeface="Times New Roman"/>
                        <a:cs typeface="Times New Roman"/>
                      </a:endParaRPr>
                    </a:p>
                  </a:txBody>
                  <a:tcPr marL="36452" marR="36452" marT="0" marB="0"/>
                </a:tc>
                <a:tc>
                  <a:txBody>
                    <a:bodyPr/>
                    <a:lstStyle/>
                    <a:p>
                      <a:pPr>
                        <a:spcBef>
                          <a:spcPts val="1200"/>
                        </a:spcBef>
                        <a:spcAft>
                          <a:spcPts val="0"/>
                        </a:spcAft>
                        <a:tabLst>
                          <a:tab pos="342900" algn="l"/>
                          <a:tab pos="343535" algn="l"/>
                        </a:tabLst>
                      </a:pPr>
                      <a:r>
                        <a:rPr lang="en-US" sz="1200">
                          <a:effectLst/>
                        </a:rPr>
                        <a:t>Critical attitude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think critically when implementing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0%</a:t>
                      </a:r>
                      <a:endParaRPr lang="en-US" sz="1200">
                        <a:effectLst/>
                        <a:latin typeface="Times New Roman"/>
                        <a:ea typeface="Times New Roman"/>
                        <a:cs typeface="Times New Roman"/>
                      </a:endParaRPr>
                    </a:p>
                  </a:txBody>
                  <a:tcPr marL="36452" marR="36452" marT="0" marB="0"/>
                </a:tc>
              </a:tr>
              <a:tr h="336302">
                <a:tc rowSpan="2">
                  <a:txBody>
                    <a:bodyPr/>
                    <a:lstStyle/>
                    <a:p>
                      <a:pPr>
                        <a:spcBef>
                          <a:spcPts val="1200"/>
                        </a:spcBef>
                        <a:spcAft>
                          <a:spcPts val="0"/>
                        </a:spcAft>
                      </a:pPr>
                      <a:r>
                        <a:rPr lang="en-US" sz="1200">
                          <a:effectLst/>
                        </a:rPr>
                        <a:t>4.</a:t>
                      </a:r>
                      <a:endParaRPr lang="en-US" sz="1200">
                        <a:effectLst/>
                        <a:latin typeface="Times New Roman"/>
                        <a:ea typeface="Times New Roman"/>
                        <a:cs typeface="Times New Roman"/>
                      </a:endParaRPr>
                    </a:p>
                  </a:txBody>
                  <a:tcPr marL="36452" marR="36452" marT="0" marB="0"/>
                </a:tc>
                <a:tc rowSpan="2">
                  <a:txBody>
                    <a:bodyPr/>
                    <a:lstStyle/>
                    <a:p>
                      <a:pPr>
                        <a:spcBef>
                          <a:spcPts val="1200"/>
                        </a:spcBef>
                        <a:spcAft>
                          <a:spcPts val="0"/>
                        </a:spcAft>
                        <a:tabLst>
                          <a:tab pos="342900" algn="l"/>
                          <a:tab pos="343535" algn="l"/>
                        </a:tabLst>
                      </a:pPr>
                      <a:r>
                        <a:rPr lang="en-US" sz="1200">
                          <a:effectLst/>
                        </a:rPr>
                        <a:t>Interest</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confident in practicing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61%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a:t>
                      </a:r>
                      <a:endParaRPr lang="en-US" sz="1200">
                        <a:effectLst/>
                        <a:latin typeface="Times New Roman"/>
                        <a:ea typeface="Times New Roman"/>
                        <a:cs typeface="Times New Roman"/>
                      </a:endParaRPr>
                    </a:p>
                  </a:txBody>
                  <a:tcPr marL="36452" marR="36452" marT="0" marB="0"/>
                </a:tc>
              </a:tr>
              <a:tr h="383311">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agree if the peer correction technique is applied again in the future in other courses.</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34%</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r>
              <a:tr h="252226">
                <a:tc rowSpan="3">
                  <a:txBody>
                    <a:bodyPr/>
                    <a:lstStyle/>
                    <a:p>
                      <a:pPr>
                        <a:spcBef>
                          <a:spcPts val="1200"/>
                        </a:spcBef>
                        <a:spcAft>
                          <a:spcPts val="0"/>
                        </a:spcAft>
                      </a:pPr>
                      <a:r>
                        <a:rPr lang="en-US" sz="1200">
                          <a:effectLst/>
                        </a:rPr>
                        <a:t>5.</a:t>
                      </a:r>
                      <a:endParaRPr lang="en-US" sz="1200">
                        <a:effectLst/>
                        <a:latin typeface="Times New Roman"/>
                        <a:ea typeface="Times New Roman"/>
                        <a:cs typeface="Times New Roman"/>
                      </a:endParaRPr>
                    </a:p>
                  </a:txBody>
                  <a:tcPr marL="36452" marR="36452" marT="0" marB="0"/>
                </a:tc>
                <a:tc rowSpan="3">
                  <a:txBody>
                    <a:bodyPr/>
                    <a:lstStyle/>
                    <a:p>
                      <a:pPr>
                        <a:spcBef>
                          <a:spcPts val="1200"/>
                        </a:spcBef>
                        <a:spcAft>
                          <a:spcPts val="0"/>
                        </a:spcAft>
                        <a:tabLst>
                          <a:tab pos="342900" algn="l"/>
                          <a:tab pos="343535" algn="l"/>
                        </a:tabLst>
                      </a:pPr>
                      <a:r>
                        <a:rPr lang="en-US" sz="1200">
                          <a:effectLst/>
                        </a:rPr>
                        <a:t>Usefulness</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I feel helped by my friend's correction.</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28%</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9%</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6%</a:t>
                      </a:r>
                      <a:endParaRPr lang="en-US" sz="1200">
                        <a:effectLst/>
                        <a:latin typeface="Times New Roman"/>
                        <a:ea typeface="Times New Roman"/>
                        <a:cs typeface="Times New Roman"/>
                      </a:endParaRPr>
                    </a:p>
                  </a:txBody>
                  <a:tcPr marL="36452" marR="36452" marT="0" marB="0"/>
                </a:tc>
              </a:tr>
              <a:tr h="339714">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gain knowledge from my friends' correction of my work.</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26%</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43%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20%</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8%</a:t>
                      </a:r>
                      <a:endParaRPr lang="en-US" sz="1200">
                        <a:effectLst/>
                        <a:latin typeface="Times New Roman"/>
                        <a:ea typeface="Times New Roman"/>
                        <a:cs typeface="Times New Roman"/>
                      </a:endParaRPr>
                    </a:p>
                  </a:txBody>
                  <a:tcPr marL="36452" marR="36452" marT="0" marB="0"/>
                </a:tc>
              </a:tr>
              <a:tr h="504452">
                <a:tc vMerge="1">
                  <a:txBody>
                    <a:bodyPr/>
                    <a:lstStyle/>
                    <a:p>
                      <a:endParaRPr lang="en-US"/>
                    </a:p>
                  </a:txBody>
                  <a:tcPr/>
                </a:tc>
                <a:tc vMerge="1">
                  <a:txBody>
                    <a:bodyPr/>
                    <a:lstStyle/>
                    <a:p>
                      <a:endParaRPr lang="en-US"/>
                    </a:p>
                  </a:txBody>
                  <a:tcPr/>
                </a:tc>
                <a:tc>
                  <a:txBody>
                    <a:bodyPr/>
                    <a:lstStyle/>
                    <a:p>
                      <a:pPr>
                        <a:spcBef>
                          <a:spcPts val="1200"/>
                        </a:spcBef>
                        <a:spcAft>
                          <a:spcPts val="0"/>
                        </a:spcAft>
                      </a:pPr>
                      <a:r>
                        <a:rPr lang="en-US" sz="1200">
                          <a:effectLst/>
                        </a:rPr>
                        <a:t>I feel that my writing skills have improved because of the peer correction technique.</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20%</a:t>
                      </a:r>
                      <a:endParaRPr lang="en-US" sz="1200" dirty="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37%</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32%</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a:effectLst/>
                        </a:rPr>
                        <a:t>11%</a:t>
                      </a:r>
                      <a:endParaRPr lang="en-US" sz="1200">
                        <a:effectLst/>
                        <a:latin typeface="Times New Roman"/>
                        <a:ea typeface="Times New Roman"/>
                        <a:cs typeface="Times New Roman"/>
                      </a:endParaRPr>
                    </a:p>
                  </a:txBody>
                  <a:tcPr marL="36452" marR="36452" marT="0" marB="0"/>
                </a:tc>
                <a:tc>
                  <a:txBody>
                    <a:bodyPr/>
                    <a:lstStyle/>
                    <a:p>
                      <a:pPr>
                        <a:spcBef>
                          <a:spcPts val="1200"/>
                        </a:spcBef>
                        <a:spcAft>
                          <a:spcPts val="0"/>
                        </a:spcAft>
                      </a:pPr>
                      <a:r>
                        <a:rPr lang="en-US" sz="1200" dirty="0">
                          <a:effectLst/>
                        </a:rPr>
                        <a:t>0%</a:t>
                      </a:r>
                      <a:endParaRPr lang="en-US" sz="1200" dirty="0">
                        <a:effectLst/>
                        <a:latin typeface="Times New Roman"/>
                        <a:ea typeface="Times New Roman"/>
                        <a:cs typeface="Times New Roman"/>
                      </a:endParaRPr>
                    </a:p>
                  </a:txBody>
                  <a:tcPr marL="36452" marR="36452" marT="0" marB="0"/>
                </a:tc>
              </a:tr>
            </a:tbl>
          </a:graphicData>
        </a:graphic>
      </p:graphicFrame>
    </p:spTree>
    <p:extLst>
      <p:ext uri="{BB962C8B-B14F-4D97-AF65-F5344CB8AC3E}">
        <p14:creationId xmlns:p14="http://schemas.microsoft.com/office/powerpoint/2010/main" val="381980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3" name="Rectangle 2"/>
          <p:cNvSpPr/>
          <p:nvPr/>
        </p:nvSpPr>
        <p:spPr>
          <a:xfrm>
            <a:off x="642550" y="1706946"/>
            <a:ext cx="10404389" cy="2308324"/>
          </a:xfrm>
          <a:prstGeom prst="rect">
            <a:avLst/>
          </a:prstGeom>
        </p:spPr>
        <p:txBody>
          <a:bodyPr wrap="square">
            <a:spAutoFit/>
          </a:bodyPr>
          <a:lstStyle/>
          <a:p>
            <a:pPr marL="285750" indent="-285750" algn="just">
              <a:buFont typeface="Arial" pitchFamily="34" charset="0"/>
              <a:buChar char="•"/>
            </a:pPr>
            <a:r>
              <a:rPr lang="en-US" dirty="0">
                <a:solidFill>
                  <a:schemeClr val="bg1"/>
                </a:solidFill>
              </a:rPr>
              <a:t>The students perceive peer correction as highly beneficial. They feel assisted by the written corrections provided on their written work. </a:t>
            </a:r>
            <a:r>
              <a:rPr lang="en-US" dirty="0" smtClean="0">
                <a:solidFill>
                  <a:schemeClr val="bg1"/>
                </a:solidFill>
              </a:rPr>
              <a:t>The </a:t>
            </a:r>
            <a:r>
              <a:rPr lang="en-US" dirty="0">
                <a:solidFill>
                  <a:schemeClr val="bg1"/>
                </a:solidFill>
              </a:rPr>
              <a:t>students also become more aware of their individual writing abilities. </a:t>
            </a:r>
            <a:endParaRPr lang="en-US" dirty="0" smtClean="0">
              <a:solidFill>
                <a:schemeClr val="bg1"/>
              </a:solidFill>
            </a:endParaRPr>
          </a:p>
          <a:p>
            <a:pPr marL="285750" indent="-285750" algn="just">
              <a:buFont typeface="Arial" pitchFamily="34" charset="0"/>
              <a:buChar char="•"/>
            </a:pPr>
            <a:r>
              <a:rPr lang="en-US" dirty="0" smtClean="0">
                <a:solidFill>
                  <a:schemeClr val="bg1"/>
                </a:solidFill>
              </a:rPr>
              <a:t>Despite </a:t>
            </a:r>
            <a:r>
              <a:rPr lang="en-US" dirty="0">
                <a:solidFill>
                  <a:schemeClr val="bg1"/>
                </a:solidFill>
              </a:rPr>
              <a:t>having several benefits, the students also acknowledge some shortcomings in this peer correction technique. </a:t>
            </a:r>
            <a:endParaRPr lang="en-US" dirty="0" smtClean="0">
              <a:solidFill>
                <a:schemeClr val="bg1"/>
              </a:solidFill>
            </a:endParaRPr>
          </a:p>
          <a:p>
            <a:pPr marL="285750" indent="-285750" algn="just">
              <a:buFont typeface="Arial" pitchFamily="34" charset="0"/>
              <a:buChar char="•"/>
            </a:pPr>
            <a:r>
              <a:rPr lang="en-US" dirty="0">
                <a:solidFill>
                  <a:schemeClr val="bg1"/>
                </a:solidFill>
              </a:rPr>
              <a:t>The perceptions of the students, both the advantages and disadvantages, align with the perceptions of the teacher as a facilitator in implementing peer correction in the classroom</a:t>
            </a:r>
            <a:r>
              <a:rPr lang="en-US" dirty="0" smtClean="0">
                <a:solidFill>
                  <a:schemeClr val="bg1"/>
                </a:solidFill>
              </a:rPr>
              <a:t>.</a:t>
            </a:r>
          </a:p>
          <a:p>
            <a:pPr marL="285750" indent="-285750" algn="just">
              <a:buFont typeface="Arial" pitchFamily="34" charset="0"/>
              <a:buChar char="•"/>
            </a:pPr>
            <a:r>
              <a:rPr lang="en-US" dirty="0">
                <a:solidFill>
                  <a:schemeClr val="bg1"/>
                </a:solidFill>
              </a:rPr>
              <a:t>Considering the advantages and disadvantages of each correction technique, the teacher concludes that both peer correction and teacher correction can be alternately implemented in the classroom. </a:t>
            </a:r>
          </a:p>
        </p:txBody>
      </p:sp>
    </p:spTree>
    <p:extLst>
      <p:ext uri="{BB962C8B-B14F-4D97-AF65-F5344CB8AC3E}">
        <p14:creationId xmlns:p14="http://schemas.microsoft.com/office/powerpoint/2010/main" val="3094071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r>
              <a:rPr lang="en-US" sz="2000" dirty="0">
                <a:solidFill>
                  <a:schemeClr val="bg1"/>
                </a:solidFill>
              </a:rPr>
              <a:t>Based on the results of the pre-test and post-test scores, there is an average increase in student writing results of 4.57. </a:t>
            </a:r>
            <a:endParaRPr lang="en-US" sz="2000" dirty="0" smtClean="0">
              <a:solidFill>
                <a:schemeClr val="bg1"/>
              </a:solidFill>
            </a:endParaRPr>
          </a:p>
          <a:p>
            <a:r>
              <a:rPr lang="en-US" sz="2000" dirty="0">
                <a:solidFill>
                  <a:schemeClr val="bg1"/>
                </a:solidFill>
              </a:rPr>
              <a:t>Based on the results of the questionnaire and interviews, it can be concluded that peer correction when applied to basic level Korean learners has disadvantages and advantages. </a:t>
            </a:r>
            <a:endParaRPr lang="en-US" sz="2000" dirty="0" smtClean="0">
              <a:solidFill>
                <a:schemeClr val="bg1"/>
              </a:solidFill>
            </a:endParaRPr>
          </a:p>
          <a:p>
            <a:r>
              <a:rPr lang="en-US" sz="2000" dirty="0">
                <a:solidFill>
                  <a:schemeClr val="bg1"/>
                </a:solidFill>
              </a:rPr>
              <a:t>D</a:t>
            </a:r>
            <a:r>
              <a:rPr lang="en-US" sz="2000" dirty="0" smtClean="0">
                <a:solidFill>
                  <a:schemeClr val="bg1"/>
                </a:solidFill>
              </a:rPr>
              <a:t>espite </a:t>
            </a:r>
            <a:r>
              <a:rPr lang="en-US" sz="2000" dirty="0">
                <a:solidFill>
                  <a:schemeClr val="bg1"/>
                </a:solidFill>
              </a:rPr>
              <a:t>the disadvantages, at the basic level with the right procedures/application to aspects and levels, and with the help of teacher correction, peer correction can be used as an alternative in learning to write.</a:t>
            </a:r>
          </a:p>
          <a:p>
            <a:endParaRPr lang="en-US" sz="2000" dirty="0">
              <a:solidFill>
                <a:schemeClr val="bg1"/>
              </a:solidFill>
            </a:endParaRP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TotalTime>
  <Words>1286</Words>
  <Application>Microsoft Office PowerPoint</Application>
  <PresentationFormat>Custom</PresentationFormat>
  <Paragraphs>190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Application of Peer Correction Technique in Korean  Descriptive Text Writing Learning</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LENOVO</cp:lastModifiedBy>
  <cp:revision>16</cp:revision>
  <dcterms:created xsi:type="dcterms:W3CDTF">2023-04-14T06:04:15Z</dcterms:created>
  <dcterms:modified xsi:type="dcterms:W3CDTF">2023-07-20T15:06:04Z</dcterms:modified>
</cp:coreProperties>
</file>