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58" r:id="rId6"/>
    <p:sldId id="260" r:id="rId7"/>
    <p:sldId id="266"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7" d="100"/>
          <a:sy n="77" d="100"/>
        </p:scale>
        <p:origin x="4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9278C43-7C78-4843-9DB0-26079ABFD9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9278C43-7C78-4843-9DB0-26079ABFD95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9278C43-7C78-4843-9DB0-26079ABFD95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smtClean="0">
                <a:solidFill>
                  <a:schemeClr val="bg1"/>
                </a:solidFill>
                <a:latin typeface="+mn-lt"/>
                <a:cs typeface="Times New Roman" panose="02020603050405020304" pitchFamily="18" charset="0"/>
              </a:rPr>
              <a:t>The Translation of Swear Words in Extreme Job Movie Subtitles into Indonesian</a:t>
            </a:r>
            <a:endParaRPr lang="en-US" sz="2800" b="1" dirty="0" smtClean="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smtClean="0">
                <a:solidFill>
                  <a:schemeClr val="bg1"/>
                </a:solidFill>
              </a:rPr>
              <a:t>Velayeti Nurfitriana Ansas, As Shifa Nabila Putri Adiwinarti.</a:t>
            </a:r>
            <a:endParaRPr lang="en-US" sz="1600" b="1" dirty="0" smtClean="0">
              <a:solidFill>
                <a:schemeClr val="bg1"/>
              </a:solidFill>
            </a:endParaRPr>
          </a:p>
          <a:p>
            <a:pPr>
              <a:lnSpc>
                <a:spcPct val="100000"/>
              </a:lnSpc>
            </a:pPr>
            <a:r>
              <a:rPr lang="en-US" sz="1600" b="1" dirty="0" smtClean="0">
                <a:solidFill>
                  <a:schemeClr val="bg1"/>
                </a:solidFill>
              </a:rPr>
              <a:t>Universitas Pendidikan Indonesia.</a:t>
            </a:r>
            <a:endParaRPr lang="en-US" sz="1600" b="1" dirty="0">
              <a:solidFill>
                <a:schemeClr val="bg1"/>
              </a:solidFill>
            </a:endParaRPr>
          </a:p>
        </p:txBody>
      </p:sp>
      <p:sp>
        <p:nvSpPr>
          <p:cNvPr id="7" name="Title 4"/>
          <p:cNvSpPr txBox="1"/>
          <p:nvPr/>
        </p:nvSpPr>
        <p:spPr>
          <a:xfrm>
            <a:off x="1590501" y="1649569"/>
            <a:ext cx="9144000" cy="317125"/>
          </a:xfrm>
          <a:prstGeom prst="rect">
            <a:avLst/>
          </a:prstGeom>
        </p:spPr>
        <p:txBody>
          <a:bodyPr vert="horz" lIns="91440" tIns="45720" rIns="91440" bIns="45720" rtlCol="0" anchor="b">
            <a:normAutofit fontScale="8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smtClean="0">
                <a:solidFill>
                  <a:schemeClr val="bg1"/>
                </a:solidFill>
                <a:latin typeface="+mn-lt"/>
                <a:cs typeface="Times New Roman" panose="02020603050405020304" pitchFamily="18" charset="0"/>
              </a:rPr>
              <a:t>No. Abstract: ABS-</a:t>
            </a:r>
            <a:r>
              <a:rPr lang="en-US" altLang="fi-FI" sz="1600" dirty="0" smtClean="0">
                <a:solidFill>
                  <a:schemeClr val="bg1"/>
                </a:solidFill>
                <a:latin typeface="+mn-lt"/>
                <a:cs typeface="Times New Roman" panose="02020603050405020304" pitchFamily="18" charset="0"/>
              </a:rPr>
              <a:t>ICOLLITE-23104</a:t>
            </a:r>
            <a:endParaRPr lang="en-US" altLang="fi-FI" sz="1600" dirty="0" smtClean="0">
              <a:solidFill>
                <a:schemeClr val="bg1"/>
              </a:solidFill>
              <a:latin typeface="+mn-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lnSpcReduction="20000"/>
          </a:bodyPr>
          <a:lstStyle/>
          <a:p>
            <a:pPr algn="just">
              <a:buFont typeface="Wingdings" panose="05000000000000000000" charset="0"/>
              <a:buChar char="v"/>
            </a:pPr>
            <a:r>
              <a:rPr lang="en-US" sz="2000" dirty="0">
                <a:solidFill>
                  <a:schemeClr val="bg1"/>
                </a:solidFill>
              </a:rPr>
              <a:t>Allan and Burridge (2006:76) define that swearing is something to humiliate and criticize the object of insult, as well as using another type of dysphemism. The same thing was expressed by Wijana and Rohmadi (2012:109) who defined swearing as words that are often used by someone to express hatred, anger, displeasure or dissatisfaction with the situation faced by the speaker. </a:t>
            </a:r>
            <a:endParaRPr lang="en-US" sz="2000" dirty="0">
              <a:solidFill>
                <a:schemeClr val="bg1"/>
              </a:solidFill>
            </a:endParaRPr>
          </a:p>
          <a:p>
            <a:pPr algn="just">
              <a:buFont typeface="Wingdings" panose="05000000000000000000" charset="0"/>
              <a:buChar char="v"/>
            </a:pPr>
            <a:r>
              <a:rPr lang="en-US" sz="2000" dirty="0">
                <a:solidFill>
                  <a:schemeClr val="bg1"/>
                </a:solidFill>
              </a:rPr>
              <a:t>According to Chang (2010) in Korean, swear words or </a:t>
            </a:r>
            <a:r>
              <a:rPr lang="en-US" sz="2000" i="1" dirty="0">
                <a:solidFill>
                  <a:schemeClr val="bg1"/>
                </a:solidFill>
              </a:rPr>
              <a:t>yokseol</a:t>
            </a:r>
            <a:r>
              <a:rPr lang="en-US" sz="2000" dirty="0">
                <a:solidFill>
                  <a:schemeClr val="bg1"/>
                </a:solidFill>
              </a:rPr>
              <a:t> (욕설) are usually referred to as </a:t>
            </a:r>
            <a:r>
              <a:rPr lang="en-US" sz="2000" i="1" dirty="0">
                <a:solidFill>
                  <a:schemeClr val="bg1"/>
                </a:solidFill>
              </a:rPr>
              <a:t>sangmal</a:t>
            </a:r>
            <a:r>
              <a:rPr lang="en-US" sz="2000" dirty="0">
                <a:solidFill>
                  <a:schemeClr val="bg1"/>
                </a:solidFill>
              </a:rPr>
              <a:t> (상말), </a:t>
            </a:r>
            <a:r>
              <a:rPr lang="en-US" sz="2000" i="1" dirty="0">
                <a:solidFill>
                  <a:schemeClr val="bg1"/>
                </a:solidFill>
              </a:rPr>
              <a:t>sangsori</a:t>
            </a:r>
            <a:r>
              <a:rPr lang="en-US" sz="2000" dirty="0">
                <a:solidFill>
                  <a:schemeClr val="bg1"/>
                </a:solidFill>
              </a:rPr>
              <a:t> (상소리), </a:t>
            </a:r>
            <a:r>
              <a:rPr lang="en-US" sz="2000" i="1" dirty="0">
                <a:solidFill>
                  <a:schemeClr val="bg1"/>
                </a:solidFill>
              </a:rPr>
              <a:t>yukdumunja</a:t>
            </a:r>
            <a:r>
              <a:rPr lang="en-US" sz="2000" dirty="0">
                <a:solidFill>
                  <a:schemeClr val="bg1"/>
                </a:solidFill>
              </a:rPr>
              <a:t> (육두문자) or </a:t>
            </a:r>
            <a:r>
              <a:rPr lang="en-US" sz="2000" i="1" dirty="0">
                <a:solidFill>
                  <a:schemeClr val="bg1"/>
                </a:solidFill>
              </a:rPr>
              <a:t>yukdam</a:t>
            </a:r>
            <a:r>
              <a:rPr lang="en-US" sz="2000" dirty="0">
                <a:solidFill>
                  <a:schemeClr val="bg1"/>
                </a:solidFill>
              </a:rPr>
              <a:t> (육담) which mean low and unkind words. Chang (2010) also revealed that swear words in Korean come in four forms, words, phrases, delimiters and sentences. According to Chang (2010) swear words in Korean are divided into two types, namely gibon yokseol and ganghwayokseol. </a:t>
            </a:r>
            <a:endParaRPr lang="en-US" sz="2000" dirty="0">
              <a:solidFill>
                <a:schemeClr val="bg1"/>
              </a:solidFill>
            </a:endParaRPr>
          </a:p>
          <a:p>
            <a:pPr algn="just">
              <a:buFont typeface="Wingdings" panose="05000000000000000000" charset="0"/>
              <a:buChar char="v"/>
            </a:pPr>
            <a:r>
              <a:rPr lang="en-US" sz="2000" dirty="0">
                <a:solidFill>
                  <a:schemeClr val="bg1"/>
                </a:solidFill>
              </a:rPr>
              <a:t>According to Simatupang (2000) translating is transferring the meaning contained in the source language into the target language and regenerating it in the target language in as reasonable forms as possible according to the rules that apply in the target language. </a:t>
            </a:r>
            <a:endParaRPr lang="en-US" sz="2000" dirty="0">
              <a:solidFill>
                <a:schemeClr val="bg1"/>
              </a:solidFill>
            </a:endParaRPr>
          </a:p>
          <a:p>
            <a:pPr algn="just">
              <a:buFont typeface="Wingdings" panose="05000000000000000000" charset="0"/>
              <a:buChar char="v"/>
            </a:pPr>
            <a:r>
              <a:rPr lang="en-US" sz="2000" dirty="0">
                <a:solidFill>
                  <a:schemeClr val="bg1"/>
                </a:solidFill>
              </a:rPr>
              <a:t>Vinay and Dalbernet (1995) divide translation techniques into seven categories. These seven categories are divided into two major groups of translation techniques, direct translation and indirect translation. This study aims to explain swear words in Korean and describes the translation techniques used in the subtitles of a Korean film entitled Extreme Job.</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90000" lnSpcReduction="10000"/>
          </a:bodyPr>
          <a:lstStyle/>
          <a:p>
            <a:pPr marL="0" indent="0" algn="just">
              <a:buNone/>
            </a:pPr>
            <a:r>
              <a:rPr lang="en-US" sz="2000" dirty="0" smtClean="0">
                <a:solidFill>
                  <a:schemeClr val="bg1"/>
                </a:solidFill>
                <a:sym typeface="+mn-ea"/>
              </a:rPr>
              <a:t>1. Hilpatun, Mus and Habiburrahman (2019) found in their research that The forms of swear words in the comedy drama film Sasak OMJ (Ooo Menu Jarin) found two forms of swear words, namely basic word forms and phrase forms. Functions of swear words contained in the movie is an abusive function, expletive function, humorous function and auxiliary function.</a:t>
            </a:r>
            <a:endParaRPr lang="en-US" sz="2000" dirty="0" smtClean="0">
              <a:solidFill>
                <a:schemeClr val="bg1"/>
              </a:solidFill>
              <a:sym typeface="+mn-ea"/>
            </a:endParaRPr>
          </a:p>
          <a:p>
            <a:pPr marL="0" indent="0" algn="just">
              <a:buNone/>
            </a:pPr>
            <a:r>
              <a:rPr lang="en-US" sz="2000" dirty="0" smtClean="0">
                <a:solidFill>
                  <a:schemeClr val="bg1"/>
                </a:solidFill>
                <a:sym typeface="+mn-ea"/>
              </a:rPr>
              <a:t>2.  Arrasyid, Sajarwa and Astuti (2022) found in their research that In translation swearing from French to Indonesian in the movie Banlieue 13, the most prominent strategy is the taboo for taboo strategy. This is possible because the source language and target language both have a variety of swear words that refer to similar meanings. The translation of swear utterances requires various adaptations so that the resulting translation can be accepted by speakers of the target language.</a:t>
            </a:r>
            <a:endParaRPr lang="en-US" sz="2000" dirty="0" smtClean="0">
              <a:solidFill>
                <a:schemeClr val="bg1"/>
              </a:solidFill>
            </a:endParaRPr>
          </a:p>
          <a:p>
            <a:pPr marL="0" indent="0" algn="just">
              <a:buNone/>
            </a:pPr>
            <a:r>
              <a:rPr lang="en-US" sz="2000" dirty="0" smtClean="0">
                <a:solidFill>
                  <a:schemeClr val="bg1"/>
                </a:solidFill>
              </a:rPr>
              <a:t>3. Nurazizah and Usmi (2021) research focuses on discussing swearing Korean into Indonesian and using webtoons as corpus data. In this study, the authors used Chang's theory (2010) to classify swear words in the data and Vinay and Dalbernet's (1995) theory of translation to identify the translation techniques used in translating swear words in Yakhan Yeongung's webtoon. The results showed that there were 28 swear words that appeared in the corpus data studied, namely 15 gibon yokseol and 13 ganghwa yokseol. Among these insults, there are 2 gibon yokseol and 1 ganghwa yokseol which are not translated. Gibon yokseol translated with translation translation, transposition, equivalence and conditions. While ganghwa yokseol is translated by transposition, equivalence, adaptation, deletion and addition.</a:t>
            </a:r>
            <a:endParaRPr lang="en-US" sz="2000" dirty="0" smtClean="0">
              <a:solidFill>
                <a:schemeClr val="bg1"/>
              </a:solidFill>
            </a:endParaRPr>
          </a:p>
          <a:p>
            <a:pPr marL="0" indent="0" algn="just">
              <a:buNone/>
            </a:pPr>
            <a:endParaRPr lang="en-US" sz="2000"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smtClean="0">
                <a:solidFill>
                  <a:schemeClr val="bg1"/>
                </a:solidFill>
              </a:rPr>
              <a:t>This study uses a qualitative descriptive analysis method. The qualitative descriptive research method is a method used by researchers to find knowledge or theory of research at a certain time (Mukhtar, 2013). In this case, the writer uses two data sources. The primary data is in the form of the Extreme Job movie and Indonesian subtitles in that movie, while the secondary data is in the form of a literature review, namely indirect sources related to swear words and translation as references.</a:t>
            </a:r>
            <a:endParaRPr lang="en-US" sz="2000" dirty="0" smtClean="0">
              <a:solidFill>
                <a:schemeClr val="bg1"/>
              </a:solidFill>
            </a:endParaRPr>
          </a:p>
          <a:p>
            <a:pPr marL="0" indent="0" algn="just">
              <a:buNone/>
            </a:pPr>
            <a:r>
              <a:rPr lang="en-US" sz="2000" dirty="0" smtClean="0">
                <a:solidFill>
                  <a:schemeClr val="bg1"/>
                </a:solidFill>
              </a:rPr>
              <a:t>The first step taken was to watch the Korean movie Extreme Job with Indonesian subtitles. Then, proceed with transcribing the conversation from the Korean source text to the Indonesian target text. Then, identify the data that is the object of research, namely swear words. The third classifies swear words based on Chang's theory (2010). The fourth, analyzing translation techniques based on the theory of Vinay and Dalbernet (1995). Finally, discussion of research results and conclusions.</a:t>
            </a:r>
            <a:endParaRPr lang="en-US" sz="2000"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pic>
        <p:nvPicPr>
          <p:cNvPr id="9" name="Content Placeholder 8"/>
          <p:cNvPicPr>
            <a:picLocks noChangeAspect="1"/>
          </p:cNvPicPr>
          <p:nvPr>
            <p:ph sz="half" idx="1"/>
          </p:nvPr>
        </p:nvPicPr>
        <p:blipFill>
          <a:blip r:embed="rId1"/>
          <a:srcRect l="3118" t="24967" r="59665" b="35722"/>
          <a:stretch>
            <a:fillRect/>
          </a:stretch>
        </p:blipFill>
        <p:spPr>
          <a:xfrm>
            <a:off x="838200" y="1473200"/>
            <a:ext cx="5181600" cy="2912745"/>
          </a:xfrm>
          <a:prstGeom prst="rect">
            <a:avLst/>
          </a:prstGeom>
        </p:spPr>
      </p:pic>
      <p:pic>
        <p:nvPicPr>
          <p:cNvPr id="10" name="Content Placeholder 9"/>
          <p:cNvPicPr>
            <a:picLocks noChangeAspect="1"/>
          </p:cNvPicPr>
          <p:nvPr>
            <p:ph sz="half" idx="2"/>
          </p:nvPr>
        </p:nvPicPr>
        <p:blipFill>
          <a:blip r:embed="rId2"/>
          <a:srcRect l="18565" t="25398" r="47262" b="57684"/>
          <a:stretch>
            <a:fillRect/>
          </a:stretch>
        </p:blipFill>
        <p:spPr>
          <a:xfrm>
            <a:off x="6400165" y="1473200"/>
            <a:ext cx="4451350" cy="1238885"/>
          </a:xfrm>
          <a:prstGeom prst="rect">
            <a:avLst/>
          </a:prstGeom>
        </p:spPr>
      </p:pic>
      <p:pic>
        <p:nvPicPr>
          <p:cNvPr id="12" name="Picture 11"/>
          <p:cNvPicPr>
            <a:picLocks noChangeAspect="1"/>
          </p:cNvPicPr>
          <p:nvPr/>
        </p:nvPicPr>
        <p:blipFill>
          <a:blip r:embed="rId3"/>
          <a:srcRect l="38614" t="29905" r="5915" b="21241"/>
          <a:stretch>
            <a:fillRect/>
          </a:stretch>
        </p:blipFill>
        <p:spPr>
          <a:xfrm>
            <a:off x="6400165" y="2987040"/>
            <a:ext cx="4719955" cy="233743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2" name="Content Placeholder 1"/>
          <p:cNvSpPr/>
          <p:nvPr>
            <p:ph idx="1"/>
          </p:nvPr>
        </p:nvSpPr>
        <p:spPr>
          <a:xfrm>
            <a:off x="838200" y="1478280"/>
            <a:ext cx="10515600" cy="4351338"/>
          </a:xfrm>
        </p:spPr>
        <p:txBody>
          <a:bodyPr>
            <a:normAutofit fontScale="60000"/>
          </a:bodyPr>
          <a:p>
            <a:pPr algn="just">
              <a:lnSpc>
                <a:spcPct val="150000"/>
              </a:lnSpc>
              <a:buFont typeface="Wingdings" panose="05000000000000000000" charset="0"/>
              <a:buChar char="v"/>
            </a:pPr>
            <a:r>
              <a:rPr lang="en-US" dirty="0">
                <a:solidFill>
                  <a:schemeClr val="bg1"/>
                </a:solidFill>
                <a:sym typeface="+mn-ea"/>
              </a:rPr>
              <a:t>The technique that is often used to translate </a:t>
            </a:r>
            <a:r>
              <a:rPr lang="en-US" i="1" dirty="0">
                <a:solidFill>
                  <a:schemeClr val="bg1"/>
                </a:solidFill>
                <a:sym typeface="+mn-ea"/>
              </a:rPr>
              <a:t>gibon yokseol</a:t>
            </a:r>
            <a:r>
              <a:rPr lang="en-US" dirty="0">
                <a:solidFill>
                  <a:schemeClr val="bg1"/>
                </a:solidFill>
                <a:sym typeface="+mn-ea"/>
              </a:rPr>
              <a:t> is the literal translation technique. According to (Vinay Dalbernet in Hatim and Munday, 2004:149) literal translation is a technique of literally translating from the source language into the target language by following the proper grammar and sentence structure. This technique is used to translate one of the swear words that appears in the data, namely</a:t>
            </a:r>
            <a:r>
              <a:rPr lang="en-US" i="1" dirty="0">
                <a:solidFill>
                  <a:schemeClr val="bg1"/>
                </a:solidFill>
                <a:sym typeface="+mn-ea"/>
              </a:rPr>
              <a:t> jjabsae</a:t>
            </a:r>
            <a:r>
              <a:rPr lang="en-US" dirty="0">
                <a:solidFill>
                  <a:schemeClr val="bg1"/>
                </a:solidFill>
                <a:sym typeface="+mn-ea"/>
              </a:rPr>
              <a:t> (짭새). Based on the Big Korean Dictionary from the website of the National Institute of Korean Language (국립국어원) Republic of Korea, the swear word </a:t>
            </a:r>
            <a:r>
              <a:rPr lang="en-US" i="1" dirty="0">
                <a:solidFill>
                  <a:schemeClr val="bg1"/>
                </a:solidFill>
                <a:sym typeface="+mn-ea"/>
              </a:rPr>
              <a:t>jjabsae</a:t>
            </a:r>
            <a:r>
              <a:rPr lang="en-US" dirty="0">
                <a:solidFill>
                  <a:schemeClr val="bg1"/>
                </a:solidFill>
                <a:sym typeface="+mn-ea"/>
              </a:rPr>
              <a:t> (짭새) has the meaning '범죄자들의 은어로, '경찰관'을 이르는 말' which means slang for criminals, the term for ' police officers'. </a:t>
            </a:r>
            <a:r>
              <a:rPr lang="en-US" dirty="0">
                <a:solidFill>
                  <a:schemeClr val="bg1"/>
                </a:solidFill>
                <a:sym typeface="+mn-ea"/>
              </a:rPr>
              <a:t>In accordance with the original meaning, translation into the target language is also translated with the word 'police'</a:t>
            </a:r>
            <a:endParaRPr lang="en-US" dirty="0">
              <a:solidFill>
                <a:schemeClr val="bg1"/>
              </a:solidFill>
              <a:sym typeface="+mn-ea"/>
            </a:endParaRPr>
          </a:p>
          <a:p>
            <a:pPr algn="just">
              <a:lnSpc>
                <a:spcPct val="150000"/>
              </a:lnSpc>
              <a:buFont typeface="Wingdings" panose="05000000000000000000" charset="0"/>
              <a:buChar char="v"/>
            </a:pPr>
            <a:r>
              <a:rPr lang="en-US" dirty="0">
                <a:solidFill>
                  <a:schemeClr val="bg1"/>
                </a:solidFill>
                <a:sym typeface="+mn-ea"/>
              </a:rPr>
              <a:t>Ganghwa yokseol more often uses deletion translation techniques. In the translation of this type of swearing, usually not only one technique is used, but one technique can also be combined with other techniques.</a:t>
            </a:r>
            <a:endParaRPr lang="en-US" dirty="0">
              <a:solidFill>
                <a:schemeClr val="bg1"/>
              </a:solidFill>
              <a:sym typeface="+mn-ea"/>
            </a:endParaRPr>
          </a:p>
          <a:p>
            <a:pPr algn="just">
              <a:buFont typeface="Wingdings" panose="05000000000000000000" charset="0"/>
              <a:buChar char="v"/>
            </a:pPr>
            <a:endParaRPr lang="en-US" dirty="0">
              <a:solidFill>
                <a:schemeClr val="bg1"/>
              </a:solidFill>
            </a:endParaRPr>
          </a:p>
          <a:p>
            <a:pPr algn="just">
              <a:buFont typeface="Wingdings" panose="05000000000000000000" charset="0"/>
              <a:buChar char="v"/>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algn="just">
              <a:buFont typeface="Wingdings" panose="05000000000000000000" charset="0"/>
              <a:buChar char="v"/>
            </a:pPr>
            <a:r>
              <a:rPr lang="en-US" sz="2000" dirty="0" smtClean="0">
                <a:solidFill>
                  <a:schemeClr val="bg1"/>
                </a:solidFill>
              </a:rPr>
              <a:t>In this study, 55 swear words appeared in the Korean film Extreme Job. After being classified using Chang's theory (2010), there are 33 </a:t>
            </a:r>
            <a:r>
              <a:rPr lang="en-US" sz="2000" i="1" dirty="0" smtClean="0">
                <a:solidFill>
                  <a:schemeClr val="bg1"/>
                </a:solidFill>
              </a:rPr>
              <a:t>gibon yokseo</a:t>
            </a:r>
            <a:r>
              <a:rPr lang="en-US" sz="2000" dirty="0" smtClean="0">
                <a:solidFill>
                  <a:schemeClr val="bg1"/>
                </a:solidFill>
              </a:rPr>
              <a:t>l and 22</a:t>
            </a:r>
            <a:r>
              <a:rPr lang="en-US" sz="2000" i="1" dirty="0" smtClean="0">
                <a:solidFill>
                  <a:schemeClr val="bg1"/>
                </a:solidFill>
              </a:rPr>
              <a:t> ganghwa yokseol</a:t>
            </a:r>
            <a:r>
              <a:rPr lang="en-US" sz="2000" dirty="0" smtClean="0">
                <a:solidFill>
                  <a:schemeClr val="bg1"/>
                </a:solidFill>
              </a:rPr>
              <a:t>. </a:t>
            </a:r>
            <a:endParaRPr lang="en-US" sz="2000" dirty="0" smtClean="0">
              <a:solidFill>
                <a:schemeClr val="bg1"/>
              </a:solidFill>
            </a:endParaRPr>
          </a:p>
          <a:p>
            <a:pPr algn="just">
              <a:buFont typeface="Wingdings" panose="05000000000000000000" charset="0"/>
              <a:buChar char="v"/>
            </a:pPr>
            <a:r>
              <a:rPr lang="en-US" sz="2000" dirty="0" smtClean="0">
                <a:solidFill>
                  <a:schemeClr val="bg1"/>
                </a:solidFill>
              </a:rPr>
              <a:t>Based on the translation technique proposed by Vinay and Dalbernet (1995) the techniques used to translate </a:t>
            </a:r>
            <a:r>
              <a:rPr lang="en-US" sz="2000" i="1" dirty="0" smtClean="0">
                <a:solidFill>
                  <a:schemeClr val="bg1"/>
                </a:solidFill>
              </a:rPr>
              <a:t>gibon yokseol </a:t>
            </a:r>
            <a:r>
              <a:rPr lang="en-US" sz="2000" dirty="0" smtClean="0">
                <a:solidFill>
                  <a:schemeClr val="bg1"/>
                </a:solidFill>
              </a:rPr>
              <a:t>are literal translation (10 swear words), Equivalence (8 swear words), Adaptation (1 swear word) and there are 12 swear words that are not translated. Then, the techniques used to translate</a:t>
            </a:r>
            <a:r>
              <a:rPr lang="en-US" sz="2000" i="1" dirty="0" smtClean="0">
                <a:solidFill>
                  <a:schemeClr val="bg1"/>
                </a:solidFill>
              </a:rPr>
              <a:t> ganghwa yokseol</a:t>
            </a:r>
            <a:r>
              <a:rPr lang="en-US" sz="2000" dirty="0" smtClean="0">
                <a:solidFill>
                  <a:schemeClr val="bg1"/>
                </a:solidFill>
              </a:rPr>
              <a:t> are literal translation (4 swear words), adaptation (8 swear words), equivalence (8 swear words), deletion (15 swear words), addition (4 swear words) and there are 6 swear words which not translated.</a:t>
            </a:r>
            <a:endParaRPr lang="en-US" sz="2000"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REFERENCES</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80000"/>
          </a:bodyPr>
          <a:lstStyle/>
          <a:p>
            <a:pPr marL="0" indent="0">
              <a:buNone/>
            </a:pPr>
            <a:r>
              <a:rPr lang="en-US" sz="2000" dirty="0" smtClean="0">
                <a:solidFill>
                  <a:schemeClr val="bg1"/>
                </a:solidFill>
              </a:rPr>
              <a:t>Allan, Keith and Burride, Kate. (2006). </a:t>
            </a:r>
            <a:r>
              <a:rPr lang="en-US" sz="2000" i="1" dirty="0" smtClean="0">
                <a:solidFill>
                  <a:schemeClr val="bg1"/>
                </a:solidFill>
              </a:rPr>
              <a:t>Forbidden Words; Taboo and the Censoring of Language</a:t>
            </a:r>
            <a:r>
              <a:rPr lang="en-US" sz="2000" dirty="0" smtClean="0">
                <a:solidFill>
                  <a:schemeClr val="bg1"/>
                </a:solidFill>
              </a:rPr>
              <a:t>. New York:Cambridge 	University Press.</a:t>
            </a:r>
            <a:endParaRPr lang="en-US" sz="2000" dirty="0" smtClean="0">
              <a:solidFill>
                <a:schemeClr val="bg1"/>
              </a:solidFill>
            </a:endParaRPr>
          </a:p>
          <a:p>
            <a:pPr marL="0" indent="0">
              <a:buNone/>
            </a:pPr>
            <a:r>
              <a:rPr lang="en-US" sz="2000" dirty="0" smtClean="0">
                <a:solidFill>
                  <a:schemeClr val="bg1"/>
                </a:solidFill>
              </a:rPr>
              <a:t>Arrasyid, N.D., Sajarwa., Astuti, W.T.(2022). Strategi Penerjemahan Ujaran Makian Bahasa Prancis dalam Film Banlieue 13 	Karya Pierre Morel. </a:t>
            </a:r>
            <a:r>
              <a:rPr lang="en-US" sz="2000" i="1" dirty="0" smtClean="0">
                <a:solidFill>
                  <a:schemeClr val="bg1"/>
                </a:solidFill>
              </a:rPr>
              <a:t>DIGLOSA:Jurnal Kajian Bahasa, Sastra dan Pengajarannya Volume 5 Nomor 1</a:t>
            </a:r>
            <a:r>
              <a:rPr lang="en-US" sz="2000" dirty="0" smtClean="0">
                <a:solidFill>
                  <a:schemeClr val="bg1"/>
                </a:solidFill>
              </a:rPr>
              <a:t>, 31-48.</a:t>
            </a:r>
            <a:endParaRPr lang="en-US" sz="2000" dirty="0" smtClean="0">
              <a:solidFill>
                <a:schemeClr val="bg1"/>
              </a:solidFill>
            </a:endParaRPr>
          </a:p>
          <a:p>
            <a:pPr marL="0" indent="0">
              <a:buNone/>
            </a:pPr>
            <a:r>
              <a:rPr lang="en-US" sz="2000" dirty="0" smtClean="0">
                <a:solidFill>
                  <a:schemeClr val="bg1"/>
                </a:solidFill>
              </a:rPr>
              <a:t>Chang, K.H. (2010). The nature and type of Korean abuses. </a:t>
            </a:r>
            <a:r>
              <a:rPr lang="en-US" sz="2000" i="1" dirty="0" smtClean="0">
                <a:solidFill>
                  <a:schemeClr val="bg1"/>
                </a:solidFill>
              </a:rPr>
              <a:t>Textlinguistics, 29(0)</a:t>
            </a:r>
            <a:r>
              <a:rPr lang="en-US" sz="2000" dirty="0" smtClean="0">
                <a:solidFill>
                  <a:schemeClr val="bg1"/>
                </a:solidFill>
              </a:rPr>
              <a:t>, 401–427.</a:t>
            </a:r>
            <a:endParaRPr lang="en-US" sz="2000" dirty="0" smtClean="0">
              <a:solidFill>
                <a:schemeClr val="bg1"/>
              </a:solidFill>
            </a:endParaRPr>
          </a:p>
          <a:p>
            <a:pPr marL="0" indent="0">
              <a:buNone/>
            </a:pPr>
            <a:r>
              <a:rPr lang="en-US" sz="2000" dirty="0" smtClean="0">
                <a:solidFill>
                  <a:schemeClr val="bg1"/>
                </a:solidFill>
              </a:rPr>
              <a:t>Hatim, B. &amp; Munday, J. (2004).</a:t>
            </a:r>
            <a:r>
              <a:rPr lang="en-US" sz="2000" i="1" dirty="0" smtClean="0">
                <a:solidFill>
                  <a:schemeClr val="bg1"/>
                </a:solidFill>
              </a:rPr>
              <a:t> Translation: An advanced resource book</a:t>
            </a:r>
            <a:r>
              <a:rPr lang="en-US" sz="2000" dirty="0" smtClean="0">
                <a:solidFill>
                  <a:schemeClr val="bg1"/>
                </a:solidFill>
              </a:rPr>
              <a:t>. Routledge.</a:t>
            </a:r>
            <a:endParaRPr lang="en-US" sz="2000" dirty="0" smtClean="0">
              <a:solidFill>
                <a:schemeClr val="bg1"/>
              </a:solidFill>
            </a:endParaRPr>
          </a:p>
          <a:p>
            <a:pPr marL="0" indent="0">
              <a:buNone/>
            </a:pPr>
            <a:r>
              <a:rPr lang="en-US" sz="2000" dirty="0" smtClean="0">
                <a:solidFill>
                  <a:schemeClr val="bg1"/>
                </a:solidFill>
              </a:rPr>
              <a:t>Hilpiatun., Mus.A.H., Habiburrahman.(2019).Analisis Kata Makian dalam Drama Komedi Sasak OMJ (OOO Menu Jarin) Suatu 	Kajian Sosiolinguistik.</a:t>
            </a:r>
            <a:r>
              <a:rPr lang="en-US" sz="2000" i="1" dirty="0" smtClean="0">
                <a:solidFill>
                  <a:schemeClr val="bg1"/>
                </a:solidFill>
              </a:rPr>
              <a:t> Jurnal Ilmiah Telaah Vol. 4, No.1</a:t>
            </a:r>
            <a:r>
              <a:rPr lang="en-US" sz="2000" dirty="0" smtClean="0">
                <a:solidFill>
                  <a:schemeClr val="bg1"/>
                </a:solidFill>
              </a:rPr>
              <a:t>,01-05.</a:t>
            </a:r>
            <a:endParaRPr lang="en-US" sz="2000" dirty="0" smtClean="0">
              <a:solidFill>
                <a:schemeClr val="bg1"/>
              </a:solidFill>
            </a:endParaRPr>
          </a:p>
          <a:p>
            <a:pPr marL="0" indent="0">
              <a:buNone/>
            </a:pPr>
            <a:r>
              <a:rPr lang="en-US" sz="2000" dirty="0" smtClean="0">
                <a:solidFill>
                  <a:schemeClr val="bg1"/>
                </a:solidFill>
              </a:rPr>
              <a:t>Nurazizah, R.S., Usmi.(2021). Penerjemahan Makian dalam Webtoon Yakhan Yeongung ke dalam Bahasa Indoesia. </a:t>
            </a:r>
            <a:r>
              <a:rPr lang="en-US" sz="2000" i="1" dirty="0" smtClean="0">
                <a:solidFill>
                  <a:schemeClr val="bg1"/>
                </a:solidFill>
              </a:rPr>
              <a:t>JLA (Jurnal 	Lingua Applicata) Vol.4 No.2</a:t>
            </a:r>
            <a:r>
              <a:rPr lang="en-US" sz="2000" dirty="0" smtClean="0">
                <a:solidFill>
                  <a:schemeClr val="bg1"/>
                </a:solidFill>
              </a:rPr>
              <a:t>, 99-121.</a:t>
            </a:r>
            <a:endParaRPr lang="en-US" sz="2000" dirty="0" smtClean="0">
              <a:solidFill>
                <a:schemeClr val="bg1"/>
              </a:solidFill>
            </a:endParaRPr>
          </a:p>
          <a:p>
            <a:pPr marL="0" indent="0">
              <a:buNone/>
            </a:pPr>
            <a:r>
              <a:rPr lang="en-US" sz="2000" dirty="0" smtClean="0">
                <a:solidFill>
                  <a:schemeClr val="bg1"/>
                </a:solidFill>
              </a:rPr>
              <a:t>Simatupang, M. D. S. (2000). </a:t>
            </a:r>
            <a:r>
              <a:rPr lang="en-US" sz="2000" i="1" dirty="0" smtClean="0">
                <a:solidFill>
                  <a:schemeClr val="bg1"/>
                </a:solidFill>
              </a:rPr>
              <a:t>Pengantar teori terjemahan.</a:t>
            </a:r>
            <a:r>
              <a:rPr lang="en-US" sz="2000" dirty="0" smtClean="0">
                <a:solidFill>
                  <a:schemeClr val="bg1"/>
                </a:solidFill>
              </a:rPr>
              <a:t> Jakarta: Direktorat Jenderal Pendidikan Tinggi, Departemen 	Pendidikan Nasional.</a:t>
            </a:r>
            <a:endParaRPr lang="en-US" sz="2000" dirty="0" smtClean="0">
              <a:solidFill>
                <a:schemeClr val="bg1"/>
              </a:solidFill>
            </a:endParaRPr>
          </a:p>
          <a:p>
            <a:pPr marL="0" indent="0">
              <a:buNone/>
            </a:pPr>
            <a:r>
              <a:rPr lang="en-US" sz="2000" dirty="0" smtClean="0">
                <a:solidFill>
                  <a:schemeClr val="bg1"/>
                </a:solidFill>
              </a:rPr>
              <a:t>Vinay, J. &amp; Dalbernet, J. (1995). </a:t>
            </a:r>
            <a:r>
              <a:rPr lang="en-US" sz="2000" i="1" dirty="0" smtClean="0">
                <a:solidFill>
                  <a:schemeClr val="bg1"/>
                </a:solidFill>
              </a:rPr>
              <a:t>Comparative stylistics of French and English</a:t>
            </a:r>
            <a:r>
              <a:rPr lang="en-US" sz="2000" dirty="0" smtClean="0">
                <a:solidFill>
                  <a:schemeClr val="bg1"/>
                </a:solidFill>
              </a:rPr>
              <a:t>. John Benjamins Publishing Company.</a:t>
            </a:r>
            <a:endParaRPr lang="en-US" sz="2000" dirty="0" smtClean="0">
              <a:solidFill>
                <a:schemeClr val="bg1"/>
              </a:solidFill>
            </a:endParaRPr>
          </a:p>
          <a:p>
            <a:pPr marL="0" indent="0">
              <a:buNone/>
            </a:pPr>
            <a:r>
              <a:rPr lang="en-US" sz="2000" dirty="0" smtClean="0">
                <a:solidFill>
                  <a:schemeClr val="bg1"/>
                </a:solidFill>
              </a:rPr>
              <a:t>Wijana, I Dewa Putu dan Muhammad Rohmadi. (2006). </a:t>
            </a:r>
            <a:r>
              <a:rPr lang="en-US" sz="2000" i="1" dirty="0" smtClean="0">
                <a:solidFill>
                  <a:schemeClr val="bg1"/>
                </a:solidFill>
              </a:rPr>
              <a:t>Sosiolinguistik Kajian Teori dan Analisis</a:t>
            </a:r>
            <a:r>
              <a:rPr lang="en-US" sz="2000" dirty="0" smtClean="0">
                <a:solidFill>
                  <a:schemeClr val="bg1"/>
                </a:solidFill>
              </a:rPr>
              <a:t>. Yogyakarta: Pustaka Pelajar.</a:t>
            </a:r>
            <a:endParaRPr lang="en-US" sz="2000"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smtClean="0">
                <a:solidFill>
                  <a:schemeClr val="bg1"/>
                </a:solidFill>
              </a:rPr>
              <a:t>velaansas@upi.edu</a:t>
            </a:r>
            <a:endParaRPr lang="en-US" sz="2000" b="1" dirty="0" smtClean="0">
              <a:solidFill>
                <a:schemeClr val="bg1"/>
              </a:solidFill>
            </a:endParaRPr>
          </a:p>
          <a:p>
            <a:pPr>
              <a:lnSpc>
                <a:spcPct val="100000"/>
              </a:lnSpc>
            </a:pPr>
            <a:r>
              <a:rPr lang="en-US" sz="2000" b="1" dirty="0">
                <a:solidFill>
                  <a:schemeClr val="bg1"/>
                </a:solidFill>
              </a:rPr>
              <a:t>shifanabila0926@gmail.com</a:t>
            </a:r>
            <a:endParaRPr lang="en-US" sz="2000" b="1" dirty="0">
              <a:solidFill>
                <a:schemeClr val="bg1"/>
              </a:solidFill>
            </a:endParaRPr>
          </a:p>
        </p:txBody>
      </p:sp>
      <p:sp>
        <p:nvSpPr>
          <p:cNvPr id="7" name="Title 4"/>
          <p:cNvSpPr txBox="1"/>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7366</Words>
  <Application>WPS Presentation</Application>
  <PresentationFormat>Widescreen</PresentationFormat>
  <Paragraphs>57</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SimSun</vt:lpstr>
      <vt:lpstr>Wingdings</vt:lpstr>
      <vt:lpstr>Times New Roman</vt:lpstr>
      <vt:lpstr>Calibri</vt:lpstr>
      <vt:lpstr>Microsoft YaHei</vt:lpstr>
      <vt:lpstr>Arial Unicode MS</vt:lpstr>
      <vt:lpstr>Calibri Light</vt:lpstr>
      <vt:lpstr>BatangChe</vt:lpstr>
      <vt:lpstr>Wingdings</vt:lpstr>
      <vt:lpstr>Office Theme</vt:lpstr>
      <vt:lpstr>The Translation of Swear Words in Extreme Job Movie Subtitles into Indonesian</vt:lpstr>
      <vt:lpstr>INTRODUCTION</vt:lpstr>
      <vt:lpstr>LITERATURE REVIEW</vt:lpstr>
      <vt:lpstr>METHOD</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shifa</cp:lastModifiedBy>
  <cp:revision>11</cp:revision>
  <dcterms:created xsi:type="dcterms:W3CDTF">2023-04-14T06:04:00Z</dcterms:created>
  <dcterms:modified xsi:type="dcterms:W3CDTF">2023-07-27T05:17:50Z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7B1629D9DEEE41758D6CAE19A94D7AB8</vt:lpwstr>
  </property>
  <property fmtid="{D5CDD505-2E9C-101B-9397-08002B2CF9AE}" pid="3" name="KSOProductBuildVer">
    <vt:lpwstr>1033-11.2.0.11219</vt:lpwstr>
  </property>
</Properties>
</file>