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7F8A6BA-DF51-4CEA-BD03-0C4DB473E3DC}">
  <a:tblStyle styleId="{C7F8A6BA-DF51-4CEA-BD03-0C4DB473E3D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5bda5940c5_2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25bda5940c5_2_7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5bda5940c5_2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25bda5940c5_2_1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bda5940c5_2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25bda5940c5_2_8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5bda5940c5_2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25bda5940c5_2_8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5bda5940c5_2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25bda5940c5_2_9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5bda5940c5_2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25bda5940c5_2_9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5c2aa44e5e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25c2aa44e5e_2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5c2aa44e5e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25c2aa44e5e_2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5bda5940c5_2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25bda5940c5_2_10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5bda5940c5_2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25bda5940c5_2_10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ctrTitle"/>
          </p:nvPr>
        </p:nvSpPr>
        <p:spPr>
          <a:xfrm>
            <a:off x="142350" y="1118250"/>
            <a:ext cx="8673000" cy="659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</a:pPr>
            <a:r>
              <a:rPr b="1" lang="en" sz="2100">
                <a:solidFill>
                  <a:schemeClr val="lt1"/>
                </a:solidFill>
              </a:rPr>
              <a:t>EXPLORING THE CHALLENGES AND PROBLEMS OF CHILDREN WITH </a:t>
            </a:r>
            <a:endParaRPr b="1" sz="21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</a:pPr>
            <a:r>
              <a:rPr b="1" lang="en" sz="2100">
                <a:solidFill>
                  <a:schemeClr val="lt1"/>
                </a:solidFill>
              </a:rPr>
              <a:t>SPEECH DELAY IN LISTENING SKILLS: A CASE IN INDONESIA</a:t>
            </a:r>
            <a:endParaRPr b="1" sz="2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5"/>
          <p:cNvSpPr txBox="1"/>
          <p:nvPr>
            <p:ph idx="1" type="subTitle"/>
          </p:nvPr>
        </p:nvSpPr>
        <p:spPr>
          <a:xfrm>
            <a:off x="413557" y="2293208"/>
            <a:ext cx="8316900" cy="7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b="1" lang="en" sz="1400">
                <a:solidFill>
                  <a:schemeClr val="lt1"/>
                </a:solidFill>
              </a:rPr>
              <a:t>Aulia Aziz Salsabilla, Afifah Dwi Mufidah, Anggun Kurnia Likawati, </a:t>
            </a:r>
            <a:r>
              <a:rPr b="1" lang="en" sz="1400">
                <a:solidFill>
                  <a:schemeClr val="lt1"/>
                </a:solidFill>
              </a:rPr>
              <a:t>Mahmud Fasya</a:t>
            </a:r>
            <a:endParaRPr sz="2000"/>
          </a:p>
          <a:p>
            <a:pPr indent="0" lvl="0" marL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b="1" lang="en" sz="1400">
                <a:solidFill>
                  <a:schemeClr val="lt1"/>
                </a:solidFill>
              </a:rPr>
              <a:t>Universitas Pendidikan Indonesia</a:t>
            </a:r>
            <a:endParaRPr b="1" sz="1400">
              <a:solidFill>
                <a:schemeClr val="lt1"/>
              </a:solidFill>
            </a:endParaRPr>
          </a:p>
        </p:txBody>
      </p:sp>
      <p:sp>
        <p:nvSpPr>
          <p:cNvPr id="131" name="Google Shape;131;p25"/>
          <p:cNvSpPr txBox="1"/>
          <p:nvPr/>
        </p:nvSpPr>
        <p:spPr>
          <a:xfrm>
            <a:off x="1143001" y="1916627"/>
            <a:ext cx="6858000" cy="237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b="0" i="0" lang="en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No. Abstract: </a:t>
            </a:r>
            <a:r>
              <a:rPr lang="e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ABS-ICOLLITE-23239</a:t>
            </a:r>
            <a:endParaRPr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4"/>
          <p:cNvSpPr txBox="1"/>
          <p:nvPr>
            <p:ph type="ctrTitle"/>
          </p:nvPr>
        </p:nvSpPr>
        <p:spPr>
          <a:xfrm>
            <a:off x="1143000" y="808591"/>
            <a:ext cx="6858000" cy="659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  <a:endParaRPr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34"/>
          <p:cNvSpPr txBox="1"/>
          <p:nvPr>
            <p:ph idx="1" type="subTitle"/>
          </p:nvPr>
        </p:nvSpPr>
        <p:spPr>
          <a:xfrm>
            <a:off x="1143000" y="1468192"/>
            <a:ext cx="6858000" cy="7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r>
              <a:rPr b="1" lang="en" sz="1500">
                <a:solidFill>
                  <a:schemeClr val="lt1"/>
                </a:solidFill>
              </a:rPr>
              <a:t>Follow us on Instagram </a:t>
            </a:r>
            <a:r>
              <a:rPr b="1" i="1" lang="en" sz="1500">
                <a:solidFill>
                  <a:schemeClr val="lt1"/>
                </a:solidFill>
              </a:rPr>
              <a:t>@bestari.withgwyn</a:t>
            </a:r>
            <a:endParaRPr b="1" i="1" sz="1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434686" y="602673"/>
            <a:ext cx="7886700" cy="429816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6"/>
          <p:cNvSpPr/>
          <p:nvPr/>
        </p:nvSpPr>
        <p:spPr>
          <a:xfrm>
            <a:off x="434675" y="1128725"/>
            <a:ext cx="8309400" cy="34290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628650" y="1361900"/>
            <a:ext cx="7886700" cy="3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Speech delay is a condition in which a child is 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unable to develop speech and language skills as expected.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 This problem is associated with increased difficulties in 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reading, writing, listening, attention, and socialization.</a:t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r>
              <a:t/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Symptoms of speech and language delay include lack of the ability to 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pronounce and understand simple words, talking in short sentences, or simply telling short stories.</a:t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b="1" lang="en" sz="1400">
                <a:latin typeface="Arial"/>
                <a:ea typeface="Arial"/>
                <a:cs typeface="Arial"/>
                <a:sym typeface="Arial"/>
              </a:rPr>
              <a:t>Twenty percent (20%) of children in Indonesia have a speech delay, 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which means if there are 5 million children, 1 million children have a speech delay.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In the process of language acquisition, 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children with speech delay are very difficult in listening, which inhibits their language 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production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.</a:t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What are the challenges and problems that children with speech delay face in the domains of listening and language production?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506136" y="759848"/>
            <a:ext cx="7886700" cy="4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LITERATURE REVIEW</a:t>
            </a:r>
            <a:endParaRPr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7"/>
          <p:cNvSpPr/>
          <p:nvPr/>
        </p:nvSpPr>
        <p:spPr>
          <a:xfrm>
            <a:off x="1043000" y="1485900"/>
            <a:ext cx="3329100" cy="30147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According to the Indonesian Pediatric Association (IDAI), speech and language difficulties are a common developmental-problem in </a:t>
            </a:r>
            <a:r>
              <a:rPr b="1" lang="en" sz="1600">
                <a:solidFill>
                  <a:schemeClr val="dk1"/>
                </a:solidFill>
              </a:rPr>
              <a:t>five to eight percent (5%-8%</a:t>
            </a:r>
            <a:r>
              <a:rPr lang="en" sz="1600">
                <a:solidFill>
                  <a:schemeClr val="dk1"/>
                </a:solidFill>
              </a:rPr>
              <a:t>) of preschool-aged children. </a:t>
            </a:r>
            <a:r>
              <a:rPr b="1" lang="en" sz="1600">
                <a:solidFill>
                  <a:schemeClr val="dk1"/>
                </a:solidFill>
              </a:rPr>
              <a:t>This problem is associated with increased difficulties in reading, writing, listening, attention, and socialization.</a:t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145" name="Google Shape;145;p27"/>
          <p:cNvSpPr/>
          <p:nvPr/>
        </p:nvSpPr>
        <p:spPr>
          <a:xfrm>
            <a:off x="4772025" y="1485900"/>
            <a:ext cx="3329100" cy="30147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According to Yagang (1994), the problems in listening were accompanied with the four following factors: </a:t>
            </a:r>
            <a:r>
              <a:rPr b="1" lang="en" sz="1600">
                <a:solidFill>
                  <a:schemeClr val="dk1"/>
                </a:solidFill>
              </a:rPr>
              <a:t>the message, the speaker, the listener and the physical setting.</a:t>
            </a:r>
            <a:endParaRPr b="1"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title"/>
          </p:nvPr>
        </p:nvSpPr>
        <p:spPr>
          <a:xfrm>
            <a:off x="857261" y="1227448"/>
            <a:ext cx="7886700" cy="4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  <a:endParaRPr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8"/>
          <p:cNvSpPr txBox="1"/>
          <p:nvPr>
            <p:ph idx="1" type="body"/>
          </p:nvPr>
        </p:nvSpPr>
        <p:spPr>
          <a:xfrm>
            <a:off x="434675" y="1590673"/>
            <a:ext cx="7886700" cy="27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r>
              <a:t/>
            </a:r>
            <a:endParaRPr sz="15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r>
              <a:t/>
            </a:r>
            <a:endParaRPr sz="15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r>
              <a:t/>
            </a:r>
            <a:endParaRPr sz="15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r>
              <a:t/>
            </a:r>
            <a:endParaRPr/>
          </a:p>
        </p:txBody>
      </p:sp>
      <p:graphicFrame>
        <p:nvGraphicFramePr>
          <p:cNvPr id="152" name="Google Shape;152;p28"/>
          <p:cNvGraphicFramePr/>
          <p:nvPr/>
        </p:nvGraphicFramePr>
        <p:xfrm>
          <a:off x="857250" y="203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{C7F8A6BA-DF51-4CEA-BD03-0C4DB473E3DC}</a:tableStyleId>
              </a:tblPr>
              <a:tblGrid>
                <a:gridCol w="1693075"/>
                <a:gridCol w="2016925"/>
                <a:gridCol w="2016925"/>
                <a:gridCol w="1883575"/>
              </a:tblGrid>
              <a:tr h="549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Approach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Research Method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Subject of the Research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Model Theory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</a:tr>
              <a:tr h="968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Qualitative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Case study with an observation method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2 children 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(“AD” and “AT”, aged 10 years)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Milles and Huberman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628661" y="880373"/>
            <a:ext cx="7886700" cy="4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FINDING AND DISCUSSION</a:t>
            </a:r>
            <a:endParaRPr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9"/>
          <p:cNvSpPr/>
          <p:nvPr/>
        </p:nvSpPr>
        <p:spPr>
          <a:xfrm>
            <a:off x="592950" y="1668950"/>
            <a:ext cx="7958100" cy="6456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</a:rPr>
              <a:t>Indicators that need to be analyzed to evaluate the listening ability of children with speech delay include:</a:t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159" name="Google Shape;159;p29"/>
          <p:cNvSpPr/>
          <p:nvPr/>
        </p:nvSpPr>
        <p:spPr>
          <a:xfrm>
            <a:off x="592950" y="2571750"/>
            <a:ext cx="7958100" cy="16989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b="1" lang="en" sz="1600">
                <a:solidFill>
                  <a:schemeClr val="dk1"/>
                </a:solidFill>
              </a:rPr>
              <a:t>Ability to Understand Instructions</a:t>
            </a:r>
            <a:endParaRPr b="1"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b="1" lang="en" sz="1600">
                <a:solidFill>
                  <a:schemeClr val="dk1"/>
                </a:solidFill>
              </a:rPr>
              <a:t>Response to Questions</a:t>
            </a:r>
            <a:endParaRPr b="1"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b="1" lang="en" sz="1600">
                <a:solidFill>
                  <a:schemeClr val="dk1"/>
                </a:solidFill>
              </a:rPr>
              <a:t>Understanding Stories and Experiences</a:t>
            </a:r>
            <a:endParaRPr b="1"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b="1" lang="en" sz="1600">
                <a:solidFill>
                  <a:schemeClr val="dk1"/>
                </a:solidFill>
              </a:rPr>
              <a:t>Recognizing and Understanding Words</a:t>
            </a:r>
            <a:endParaRPr b="1"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b="1" lang="en" sz="1600">
                <a:solidFill>
                  <a:schemeClr val="dk1"/>
                </a:solidFill>
              </a:rPr>
              <a:t>Listening in a Group or Class</a:t>
            </a:r>
            <a:endParaRPr b="1"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/>
          <p:nvPr>
            <p:ph type="title"/>
          </p:nvPr>
        </p:nvSpPr>
        <p:spPr>
          <a:xfrm>
            <a:off x="607311" y="494623"/>
            <a:ext cx="7886700" cy="4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FINDING AND DISCUSSION</a:t>
            </a:r>
            <a:endParaRPr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30"/>
          <p:cNvSpPr/>
          <p:nvPr/>
        </p:nvSpPr>
        <p:spPr>
          <a:xfrm>
            <a:off x="500075" y="1471625"/>
            <a:ext cx="8215200" cy="32004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Based on assessment and observation data, AT has been able to explain information about cause-and-effect, although with </a:t>
            </a:r>
            <a:r>
              <a:rPr b="1" lang="en">
                <a:solidFill>
                  <a:schemeClr val="dk1"/>
                </a:solidFill>
              </a:rPr>
              <a:t>incomplete and non sequitur sentences. </a:t>
            </a:r>
            <a:r>
              <a:rPr lang="en">
                <a:solidFill>
                  <a:schemeClr val="dk1"/>
                </a:solidFill>
              </a:rPr>
              <a:t>At this time, AT still often </a:t>
            </a:r>
            <a:r>
              <a:rPr b="1" lang="en">
                <a:solidFill>
                  <a:schemeClr val="dk1"/>
                </a:solidFill>
              </a:rPr>
              <a:t>shows reversed words when speaking, as well as the use of incomplete oral sentences.</a:t>
            </a:r>
            <a:r>
              <a:rPr lang="en">
                <a:solidFill>
                  <a:schemeClr val="dk1"/>
                </a:solidFill>
              </a:rPr>
              <a:t> AT is also often </a:t>
            </a:r>
            <a:r>
              <a:rPr b="1" lang="en">
                <a:solidFill>
                  <a:schemeClr val="dk1"/>
                </a:solidFill>
              </a:rPr>
              <a:t>confused or does not know some words</a:t>
            </a:r>
            <a:r>
              <a:rPr lang="en">
                <a:solidFill>
                  <a:schemeClr val="dk1"/>
                </a:solidFill>
              </a:rPr>
              <a:t>, due to the lack of meaningful experience of the use of the word.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However, if the question asked to AT is </a:t>
            </a:r>
            <a:r>
              <a:rPr b="1" lang="en">
                <a:solidFill>
                  <a:schemeClr val="dk1"/>
                </a:solidFill>
              </a:rPr>
              <a:t>delivered in a long or complex sentence, AT still has difficulty answering it.</a:t>
            </a:r>
            <a:r>
              <a:rPr lang="en">
                <a:solidFill>
                  <a:schemeClr val="dk1"/>
                </a:solidFill>
              </a:rPr>
              <a:t> AT must be introduced with </a:t>
            </a:r>
            <a:r>
              <a:rPr b="1" lang="en">
                <a:solidFill>
                  <a:schemeClr val="dk1"/>
                </a:solidFill>
              </a:rPr>
              <a:t>concrete vocabulary and understanding the meaning of the word which consists of nouns, verbs, and adjectives.</a:t>
            </a:r>
            <a:r>
              <a:rPr lang="en">
                <a:solidFill>
                  <a:schemeClr val="dk1"/>
                </a:solidFill>
              </a:rPr>
              <a:t> AT also needs practice to </a:t>
            </a:r>
            <a:r>
              <a:rPr b="1" lang="en">
                <a:solidFill>
                  <a:schemeClr val="dk1"/>
                </a:solidFill>
              </a:rPr>
              <a:t>e</a:t>
            </a:r>
            <a:r>
              <a:rPr b="1" lang="en">
                <a:solidFill>
                  <a:schemeClr val="dk1"/>
                </a:solidFill>
              </a:rPr>
              <a:t>xpress his desires, and tell information to others in sequence. </a:t>
            </a:r>
            <a:r>
              <a:rPr lang="en">
                <a:solidFill>
                  <a:schemeClr val="dk1"/>
                </a:solidFill>
              </a:rPr>
              <a:t>AT also still needs </a:t>
            </a:r>
            <a:r>
              <a:rPr b="1" lang="en">
                <a:solidFill>
                  <a:schemeClr val="dk1"/>
                </a:solidFill>
              </a:rPr>
              <a:t>practice listening, and performing multilevel instructions with the use of more complex language/sentences.</a:t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66" name="Google Shape;166;p30"/>
          <p:cNvSpPr/>
          <p:nvPr/>
        </p:nvSpPr>
        <p:spPr>
          <a:xfrm>
            <a:off x="495400" y="983125"/>
            <a:ext cx="8215200" cy="4299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</a:rPr>
              <a:t>AT’s Speech and Language Ability</a:t>
            </a:r>
            <a:endParaRPr b="1"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434686" y="602673"/>
            <a:ext cx="7886700" cy="4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FINDING AND DISCUSSION</a:t>
            </a:r>
            <a:endParaRPr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31"/>
          <p:cNvSpPr/>
          <p:nvPr/>
        </p:nvSpPr>
        <p:spPr>
          <a:xfrm>
            <a:off x="585800" y="1187825"/>
            <a:ext cx="8010900" cy="4299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</a:rPr>
              <a:t>AD’s Speech and Language Ability</a:t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173" name="Google Shape;173;p31"/>
          <p:cNvSpPr/>
          <p:nvPr/>
        </p:nvSpPr>
        <p:spPr>
          <a:xfrm>
            <a:off x="529250" y="1687250"/>
            <a:ext cx="8133600" cy="2943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 understanding sentences, AD still has </a:t>
            </a:r>
            <a:r>
              <a:rPr b="1" lang="en">
                <a:solidFill>
                  <a:schemeClr val="dk1"/>
                </a:solidFill>
              </a:rPr>
              <a:t>difficulty understanding the content </a:t>
            </a:r>
            <a:r>
              <a:rPr lang="en">
                <a:solidFill>
                  <a:schemeClr val="dk1"/>
                </a:solidFill>
              </a:rPr>
              <a:t>of the reading so AD usually practices </a:t>
            </a:r>
            <a:r>
              <a:rPr b="1" lang="en">
                <a:solidFill>
                  <a:schemeClr val="dk1"/>
                </a:solidFill>
              </a:rPr>
              <a:t>using sentence structure first.</a:t>
            </a:r>
            <a:r>
              <a:rPr lang="en">
                <a:solidFill>
                  <a:schemeClr val="dk1"/>
                </a:solidFill>
              </a:rPr>
              <a:t> AD also still has to be helped by </a:t>
            </a:r>
            <a:r>
              <a:rPr b="1" lang="en">
                <a:solidFill>
                  <a:schemeClr val="dk1"/>
                </a:solidFill>
              </a:rPr>
              <a:t>reading the sentences directly using intonation, for example an interrogative sentence with a questioning intonation</a:t>
            </a:r>
            <a:r>
              <a:rPr lang="en">
                <a:solidFill>
                  <a:schemeClr val="dk1"/>
                </a:solidFill>
              </a:rPr>
              <a:t>, so AD can determine the punctuation marks that must be used.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 the antonym material, AD can understand the meaning and can even determine the antonyms of the words, but for synonyms AD still has to be </a:t>
            </a:r>
            <a:r>
              <a:rPr b="1" lang="en">
                <a:solidFill>
                  <a:schemeClr val="dk1"/>
                </a:solidFill>
              </a:rPr>
              <a:t>helped by demonstrating the movements or characteristics of the word. </a:t>
            </a:r>
            <a:r>
              <a:rPr lang="en">
                <a:solidFill>
                  <a:schemeClr val="dk1"/>
                </a:solidFill>
              </a:rPr>
              <a:t>AD still has </a:t>
            </a:r>
            <a:r>
              <a:rPr b="1" lang="en">
                <a:solidFill>
                  <a:schemeClr val="dk1"/>
                </a:solidFill>
              </a:rPr>
              <a:t>difficulty telling the story in a concise manner.</a:t>
            </a:r>
            <a:r>
              <a:rPr lang="en">
                <a:solidFill>
                  <a:schemeClr val="dk1"/>
                </a:solidFill>
              </a:rPr>
              <a:t> In complete sentences, AD only mentions the key words. When the teacher is explaining, AD has </a:t>
            </a:r>
            <a:r>
              <a:rPr b="1" lang="en">
                <a:solidFill>
                  <a:schemeClr val="dk1"/>
                </a:solidFill>
              </a:rPr>
              <a:t>difficulty focusing and chooses to play alone and is difficult to be directed.</a:t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2"/>
          <p:cNvSpPr txBox="1"/>
          <p:nvPr>
            <p:ph type="title"/>
          </p:nvPr>
        </p:nvSpPr>
        <p:spPr>
          <a:xfrm>
            <a:off x="628661" y="959873"/>
            <a:ext cx="7886700" cy="4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32"/>
          <p:cNvSpPr/>
          <p:nvPr/>
        </p:nvSpPr>
        <p:spPr>
          <a:xfrm>
            <a:off x="564400" y="1557350"/>
            <a:ext cx="8215200" cy="26148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Listening skills are an important part of language learning. Children with special needs, especially those with speech delay, have some difficulties in </a:t>
            </a:r>
            <a:r>
              <a:rPr b="1" lang="en">
                <a:solidFill>
                  <a:schemeClr val="dk1"/>
                </a:solidFill>
              </a:rPr>
              <a:t>understanding commands and sentence structures. </a:t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Based on the description of the case study and previous observations, we found a method that we think can be used as one of the common threads that can bridge students to develop their linguistic insights, namely the bibliotherapy method.</a:t>
            </a:r>
            <a:r>
              <a:rPr b="1" lang="en">
                <a:solidFill>
                  <a:schemeClr val="dk1"/>
                </a:solidFill>
              </a:rPr>
              <a:t> Bibliotherapy can be developed for problems related to mental, intellectual language, and social interaction for children with special needs which are included in the clinical bibliotherapy aspect. 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3"/>
          <p:cNvSpPr txBox="1"/>
          <p:nvPr>
            <p:ph type="title"/>
          </p:nvPr>
        </p:nvSpPr>
        <p:spPr>
          <a:xfrm>
            <a:off x="434686" y="674123"/>
            <a:ext cx="7886700" cy="4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3"/>
          <p:cNvSpPr txBox="1"/>
          <p:nvPr>
            <p:ph idx="1" type="body"/>
          </p:nvPr>
        </p:nvSpPr>
        <p:spPr>
          <a:xfrm>
            <a:off x="628661" y="128993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2500" lnSpcReduction="20000"/>
          </a:bodyPr>
          <a:lstStyle/>
          <a:p>
            <a:pPr indent="-571500" lvl="0" marL="57150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73333"/>
              <a:buNone/>
            </a:pPr>
            <a:r>
              <a:rPr lang="en" sz="1500">
                <a:solidFill>
                  <a:schemeClr val="lt1"/>
                </a:solidFill>
              </a:rPr>
              <a:t>Badawieh, M., &amp; Al-Shamsi, A. (2023). The factors that impact the Speech delay in the first three years of a child’s life. </a:t>
            </a:r>
            <a:r>
              <a:rPr i="1" lang="en" sz="1500">
                <a:solidFill>
                  <a:schemeClr val="lt1"/>
                </a:solidFill>
              </a:rPr>
              <a:t>Journal of Language and Linguistic Studies</a:t>
            </a:r>
            <a:r>
              <a:rPr lang="en" sz="1500">
                <a:solidFill>
                  <a:schemeClr val="lt1"/>
                </a:solidFill>
              </a:rPr>
              <a:t>, </a:t>
            </a:r>
            <a:r>
              <a:rPr i="1" lang="en" sz="1500">
                <a:solidFill>
                  <a:schemeClr val="lt1"/>
                </a:solidFill>
              </a:rPr>
              <a:t>19</a:t>
            </a:r>
            <a:r>
              <a:rPr lang="en" sz="1500">
                <a:solidFill>
                  <a:schemeClr val="lt1"/>
                </a:solidFill>
              </a:rPr>
              <a:t>(1), 13-20.</a:t>
            </a:r>
            <a:endParaRPr sz="1500">
              <a:solidFill>
                <a:schemeClr val="lt1"/>
              </a:solidFill>
            </a:endParaRPr>
          </a:p>
          <a:p>
            <a:pPr indent="-571500" lvl="0" marL="57150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73333"/>
              <a:buNone/>
            </a:pPr>
            <a:r>
              <a:rPr lang="en" sz="1500">
                <a:solidFill>
                  <a:schemeClr val="lt1"/>
                </a:solidFill>
              </a:rPr>
              <a:t>Evandio, A. (2022, May 20). </a:t>
            </a:r>
            <a:r>
              <a:rPr i="1" lang="en" sz="1500">
                <a:solidFill>
                  <a:schemeClr val="lt1"/>
                </a:solidFill>
              </a:rPr>
              <a:t>Darurat Speech Delay, 20 persen Anak RI Alami Terlambat Bicara</a:t>
            </a:r>
            <a:r>
              <a:rPr lang="en" sz="1500">
                <a:solidFill>
                  <a:schemeClr val="lt1"/>
                </a:solidFill>
              </a:rPr>
              <a:t>. Bisnis Style. https://lifestyle.bisnis.com/read/20220520/106/1535165/darurat-speech-delay-20-persen-anak-ri-alami-terlambat-bicara</a:t>
            </a:r>
            <a:endParaRPr sz="1500">
              <a:solidFill>
                <a:schemeClr val="lt1"/>
              </a:solidFill>
            </a:endParaRPr>
          </a:p>
          <a:p>
            <a:pPr indent="-571500" lvl="0" marL="57150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73333"/>
              <a:buNone/>
            </a:pPr>
            <a:r>
              <a:rPr lang="en" sz="1500">
                <a:solidFill>
                  <a:schemeClr val="lt1"/>
                </a:solidFill>
              </a:rPr>
              <a:t>Leung, A. K., &amp; Kao, C. P. (1999). Evaluation and management of the child with speech delay. </a:t>
            </a:r>
            <a:r>
              <a:rPr i="1" lang="en" sz="1500">
                <a:solidFill>
                  <a:schemeClr val="lt1"/>
                </a:solidFill>
              </a:rPr>
              <a:t>American family physician, 59</a:t>
            </a:r>
            <a:r>
              <a:rPr lang="en" sz="1500">
                <a:solidFill>
                  <a:schemeClr val="lt1"/>
                </a:solidFill>
              </a:rPr>
              <a:t>(11), 3121–3135.</a:t>
            </a:r>
            <a:endParaRPr sz="1500">
              <a:solidFill>
                <a:schemeClr val="lt1"/>
              </a:solidFill>
            </a:endParaRPr>
          </a:p>
          <a:p>
            <a:pPr indent="-571500" lvl="0" marL="57150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73333"/>
              <a:buNone/>
            </a:pPr>
            <a:r>
              <a:rPr lang="en" sz="1500">
                <a:solidFill>
                  <a:schemeClr val="lt1"/>
                </a:solidFill>
              </a:rPr>
              <a:t>McLaughlin, M. R. (2011). Speech and language delay in children. </a:t>
            </a:r>
            <a:r>
              <a:rPr i="1" lang="en" sz="1500">
                <a:solidFill>
                  <a:schemeClr val="lt1"/>
                </a:solidFill>
              </a:rPr>
              <a:t>American family physician, 83</a:t>
            </a:r>
            <a:r>
              <a:rPr lang="en" sz="1500">
                <a:solidFill>
                  <a:schemeClr val="lt1"/>
                </a:solidFill>
              </a:rPr>
              <a:t>(10), 1183–1188.</a:t>
            </a:r>
            <a:endParaRPr sz="1500">
              <a:solidFill>
                <a:schemeClr val="lt1"/>
              </a:solidFill>
            </a:endParaRPr>
          </a:p>
          <a:p>
            <a:pPr indent="-571500" lvl="0" marL="57150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73333"/>
              <a:buNone/>
            </a:pPr>
            <a:r>
              <a:rPr lang="en" sz="1500">
                <a:solidFill>
                  <a:schemeClr val="lt1"/>
                </a:solidFill>
              </a:rPr>
              <a:t>Morgan, S. J., Pullon, S. R. H., Macdonald, L. M., McKinlay, E. M., &amp; Gray, B. V. (2017). Case Study Observational Research: A Framework for Conducting Case Study Research Where Observation Data Are the Focus. </a:t>
            </a:r>
            <a:r>
              <a:rPr i="1" lang="en" sz="1500">
                <a:solidFill>
                  <a:schemeClr val="lt1"/>
                </a:solidFill>
              </a:rPr>
              <a:t>Qualitative Health Research, 27</a:t>
            </a:r>
            <a:r>
              <a:rPr lang="en" sz="1500">
                <a:solidFill>
                  <a:schemeClr val="lt1"/>
                </a:solidFill>
              </a:rPr>
              <a:t>(7), 1060–1068.</a:t>
            </a:r>
            <a:endParaRPr sz="1500">
              <a:solidFill>
                <a:schemeClr val="lt1"/>
              </a:solidFill>
            </a:endParaRPr>
          </a:p>
          <a:p>
            <a:pPr indent="-571500" lvl="0" marL="57150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73333"/>
              <a:buNone/>
            </a:pPr>
            <a:r>
              <a:rPr lang="en" sz="1500">
                <a:solidFill>
                  <a:schemeClr val="lt1"/>
                </a:solidFill>
              </a:rPr>
              <a:t>Syamsuardi. (2015). Speech Delay and Its Affecting Factors (Case Study in a Child with Initial Aq). </a:t>
            </a:r>
            <a:r>
              <a:rPr i="1" lang="en" sz="1500">
                <a:solidFill>
                  <a:schemeClr val="lt1"/>
                </a:solidFill>
              </a:rPr>
              <a:t>Journal of Education and Practice, 6</a:t>
            </a:r>
            <a:r>
              <a:rPr lang="en" sz="1500">
                <a:solidFill>
                  <a:schemeClr val="lt1"/>
                </a:solidFill>
              </a:rPr>
              <a:t>(32), 68-71.</a:t>
            </a:r>
            <a:endParaRPr sz="1500">
              <a:solidFill>
                <a:schemeClr val="lt1"/>
              </a:solidFill>
            </a:endParaRPr>
          </a:p>
          <a:p>
            <a:pPr indent="-571500" lvl="0" marL="57150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73333"/>
              <a:buNone/>
            </a:pPr>
            <a:r>
              <a:rPr lang="en" sz="1500">
                <a:solidFill>
                  <a:schemeClr val="lt1"/>
                </a:solidFill>
              </a:rPr>
              <a:t>Yagang, F. (1994). Listening: Problems and solutions. In T. Kral (ed.), </a:t>
            </a:r>
            <a:r>
              <a:rPr i="1" lang="en" sz="1500">
                <a:solidFill>
                  <a:schemeClr val="lt1"/>
                </a:solidFill>
              </a:rPr>
              <a:t>Teacher Development: Making the Right Moves</a:t>
            </a:r>
            <a:r>
              <a:rPr lang="en" sz="1500">
                <a:solidFill>
                  <a:schemeClr val="lt1"/>
                </a:solidFill>
              </a:rPr>
              <a:t>. English Language Programs Divisions, USIA</a:t>
            </a:r>
            <a:endParaRPr sz="1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E1AD0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