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60" r:id="rId6"/>
    <p:sldId id="265" r:id="rId7"/>
    <p:sldId id="266" r:id="rId8"/>
    <p:sldId id="267" r:id="rId9"/>
    <p:sldId id="261" r:id="rId10"/>
    <p:sldId id="262" r:id="rId11"/>
    <p:sldId id="269"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0" d="100"/>
          <a:sy n="120" d="100"/>
        </p:scale>
        <p:origin x="20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7/30/23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016/s378-2166(98)00079-4" TargetMode="External"/><Relationship Id="rId3" Type="http://schemas.openxmlformats.org/officeDocument/2006/relationships/hyperlink" Target="https://doi.org/10.1080/016909600750040571" TargetMode="External"/><Relationship Id="rId7" Type="http://schemas.openxmlformats.org/officeDocument/2006/relationships/hyperlink" Target="https://doi.org/10.1177/002383096701000205" TargetMode="External"/><Relationship Id="rId2" Type="http://schemas.openxmlformats.org/officeDocument/2006/relationships/hyperlink" Target="https://doi.org/10.1080/016909600824112" TargetMode="External"/><Relationship Id="rId1" Type="http://schemas.openxmlformats.org/officeDocument/2006/relationships/slideLayout" Target="../slideLayouts/slideLayout2.xml"/><Relationship Id="rId6" Type="http://schemas.openxmlformats.org/officeDocument/2006/relationships/hyperlink" Target="https://doi.org/10.1016/j.cognition.2020.104274" TargetMode="External"/><Relationship Id="rId5" Type="http://schemas.openxmlformats.org/officeDocument/2006/relationships/hyperlink" Target="https://doi.org/10.1111/j.1467-9817.2010.01472.x" TargetMode="External"/><Relationship Id="rId4" Type="http://schemas.openxmlformats.org/officeDocument/2006/relationships/hyperlink" Target="https://doi.org/10.1080/0169096080229937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111/1467-9582.00068" TargetMode="External"/><Relationship Id="rId3" Type="http://schemas.openxmlformats.org/officeDocument/2006/relationships/hyperlink" Target="https://jurnal.ugm.ac.id/dbhttps:/jurnal.ugm.ac.id/db" TargetMode="External"/><Relationship Id="rId7" Type="http://schemas.openxmlformats.org/officeDocument/2006/relationships/hyperlink" Target="https://doi.org/10.1088/1742-6596/1097/1/012147" TargetMode="External"/><Relationship Id="rId2" Type="http://schemas.openxmlformats.org/officeDocument/2006/relationships/hyperlink" Target="https://doi.org/10.1075/TBLT.2.06CH2" TargetMode="External"/><Relationship Id="rId1" Type="http://schemas.openxmlformats.org/officeDocument/2006/relationships/slideLayout" Target="../slideLayouts/slideLayout2.xml"/><Relationship Id="rId6" Type="http://schemas.openxmlformats.org/officeDocument/2006/relationships/hyperlink" Target="https://doi.org/10.1038/s41598-020-60301-1" TargetMode="External"/><Relationship Id="rId5" Type="http://schemas.openxmlformats.org/officeDocument/2006/relationships/hyperlink" Target="https://doi.org/10.1044/2015_JSLHR-L-14-0129" TargetMode="External"/><Relationship Id="rId4" Type="http://schemas.openxmlformats.org/officeDocument/2006/relationships/hyperlink" Target="https://doi.org/10.1186/s40862-016-0022-7" TargetMode="External"/><Relationship Id="rId9" Type="http://schemas.openxmlformats.org/officeDocument/2006/relationships/hyperlink" Target="https://doi.org/10.3758/s13415-018-0616-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Times-Bold"/>
              </a:rPr>
              <a:t>Comparison of LOTS and HOTS Brain Images in Speech Production: </a:t>
            </a:r>
            <a:br>
              <a:rPr lang="en-US" sz="2800" b="1" dirty="0">
                <a:solidFill>
                  <a:schemeClr val="bg1"/>
                </a:solidFill>
                <a:latin typeface="Times-Bold"/>
              </a:rPr>
            </a:br>
            <a:r>
              <a:rPr lang="en-US" sz="2800" b="1" dirty="0">
                <a:solidFill>
                  <a:schemeClr val="bg1"/>
                </a:solidFill>
                <a:latin typeface="Times-Bold"/>
              </a:rPr>
              <a:t>A Neurolinguistic Study Based on Standardized Low Resolution Brain Electromagnetic Tomography</a:t>
            </a:r>
            <a:endParaRPr lang="en-US" sz="2800" b="1" dirty="0">
              <a:solidFill>
                <a:schemeClr val="bg1"/>
              </a:solidFill>
              <a:latin typeface="+mn-lt"/>
              <a:cs typeface="Times New Roman" panose="02020603050405020304" pitchFamily="18" charset="0"/>
            </a:endParaRP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sz="1600" b="1" dirty="0" err="1">
                <a:solidFill>
                  <a:schemeClr val="bg1"/>
                </a:solidFill>
              </a:rPr>
              <a:t>Dadang</a:t>
            </a:r>
            <a:r>
              <a:rPr lang="en-US" sz="1600" b="1" dirty="0">
                <a:solidFill>
                  <a:schemeClr val="bg1"/>
                </a:solidFill>
              </a:rPr>
              <a:t> </a:t>
            </a:r>
            <a:r>
              <a:rPr lang="en-US" sz="1600" b="1" dirty="0" err="1">
                <a:solidFill>
                  <a:schemeClr val="bg1"/>
                </a:solidFill>
              </a:rPr>
              <a:t>Sudana</a:t>
            </a:r>
            <a:r>
              <a:rPr lang="en-US" sz="1600" b="1" dirty="0">
                <a:solidFill>
                  <a:schemeClr val="bg1"/>
                </a:solidFill>
              </a:rPr>
              <a:t>, </a:t>
            </a:r>
            <a:r>
              <a:rPr lang="en-US" sz="1600" b="1" dirty="0" err="1">
                <a:solidFill>
                  <a:schemeClr val="bg1"/>
                </a:solidFill>
              </a:rPr>
              <a:t>Jatmika</a:t>
            </a:r>
            <a:r>
              <a:rPr lang="en-US" sz="1600" b="1" dirty="0">
                <a:solidFill>
                  <a:schemeClr val="bg1"/>
                </a:solidFill>
              </a:rPr>
              <a:t> </a:t>
            </a:r>
            <a:r>
              <a:rPr lang="en-US" sz="1600" b="1" dirty="0" err="1">
                <a:solidFill>
                  <a:schemeClr val="bg1"/>
                </a:solidFill>
              </a:rPr>
              <a:t>Nurhadi</a:t>
            </a:r>
            <a:r>
              <a:rPr lang="en-US" sz="1600" b="1" dirty="0">
                <a:solidFill>
                  <a:schemeClr val="bg1"/>
                </a:solidFill>
              </a:rPr>
              <a:t>, </a:t>
            </a:r>
            <a:r>
              <a:rPr lang="en-US" sz="1600" b="1" dirty="0" err="1">
                <a:solidFill>
                  <a:schemeClr val="bg1"/>
                </a:solidFill>
              </a:rPr>
              <a:t>Wawan</a:t>
            </a:r>
            <a:r>
              <a:rPr lang="en-US" sz="1600" b="1" dirty="0">
                <a:solidFill>
                  <a:schemeClr val="bg1"/>
                </a:solidFill>
              </a:rPr>
              <a:t> </a:t>
            </a:r>
            <a:r>
              <a:rPr lang="en-US" sz="1600" b="1" dirty="0" err="1">
                <a:solidFill>
                  <a:schemeClr val="bg1"/>
                </a:solidFill>
              </a:rPr>
              <a:t>Gunawan</a:t>
            </a:r>
            <a:r>
              <a:rPr lang="en-US" sz="1600" b="1" dirty="0">
                <a:solidFill>
                  <a:schemeClr val="bg1"/>
                </a:solidFill>
              </a:rPr>
              <a:t>, </a:t>
            </a:r>
            <a:r>
              <a:rPr lang="en-US" sz="1600" b="1" dirty="0" err="1">
                <a:solidFill>
                  <a:schemeClr val="bg1"/>
                </a:solidFill>
              </a:rPr>
              <a:t>Hazim</a:t>
            </a:r>
            <a:r>
              <a:rPr lang="en-US" sz="1600" b="1" dirty="0">
                <a:solidFill>
                  <a:schemeClr val="bg1"/>
                </a:solidFill>
              </a:rPr>
              <a:t> Mujahid, Nur C. </a:t>
            </a:r>
            <a:r>
              <a:rPr lang="en-US" sz="1600" b="1" dirty="0" err="1">
                <a:solidFill>
                  <a:schemeClr val="bg1"/>
                </a:solidFill>
              </a:rPr>
              <a:t>Mustikasari</a:t>
            </a:r>
            <a:r>
              <a:rPr lang="en-US" sz="1600" b="1" dirty="0">
                <a:solidFill>
                  <a:schemeClr val="bg1"/>
                </a:solidFill>
              </a:rPr>
              <a:t>, </a:t>
            </a:r>
            <a:r>
              <a:rPr lang="en-US" sz="1600" b="1" dirty="0" err="1">
                <a:solidFill>
                  <a:schemeClr val="bg1"/>
                </a:solidFill>
              </a:rPr>
              <a:t>Aulia</a:t>
            </a:r>
            <a:r>
              <a:rPr lang="en-US" sz="1600" b="1" dirty="0">
                <a:solidFill>
                  <a:schemeClr val="bg1"/>
                </a:solidFill>
              </a:rPr>
              <a:t> F. </a:t>
            </a:r>
            <a:r>
              <a:rPr lang="en-US" sz="1600" b="1" dirty="0" err="1">
                <a:solidFill>
                  <a:schemeClr val="bg1"/>
                </a:solidFill>
              </a:rPr>
              <a:t>Fitri</a:t>
            </a:r>
            <a:r>
              <a:rPr lang="en-US" sz="1600" b="1" dirty="0">
                <a:solidFill>
                  <a:schemeClr val="bg1"/>
                </a:solidFill>
              </a:rPr>
              <a:t>, </a:t>
            </a:r>
            <a:r>
              <a:rPr lang="en-US" sz="1600" b="1" dirty="0" err="1">
                <a:solidFill>
                  <a:schemeClr val="bg1"/>
                </a:solidFill>
              </a:rPr>
              <a:t>Syifa</a:t>
            </a:r>
            <a:r>
              <a:rPr lang="en-US" sz="1600" b="1" dirty="0">
                <a:solidFill>
                  <a:schemeClr val="bg1"/>
                </a:solidFill>
              </a:rPr>
              <a:t> N. Aini</a:t>
            </a:r>
          </a:p>
          <a:p>
            <a:pPr>
              <a:lnSpc>
                <a:spcPct val="100000"/>
              </a:lnSpc>
            </a:pPr>
            <a:r>
              <a:rPr lang="en-US" sz="1600" b="1" dirty="0">
                <a:solidFill>
                  <a:schemeClr val="bg1"/>
                </a:solidFill>
              </a:rPr>
              <a:t>Universitas Pendidikan Indonesia</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ABS-ICOLLITE-23169</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Autofit/>
          </a:bodyPr>
          <a:lstStyle/>
          <a:p>
            <a:pPr marL="676275" indent="-676275" algn="just">
              <a:buNone/>
            </a:pPr>
            <a:r>
              <a:rPr lang="en-US" sz="1500" dirty="0" err="1">
                <a:solidFill>
                  <a:schemeClr val="bg1"/>
                </a:solidFill>
              </a:rPr>
              <a:t>Alario</a:t>
            </a:r>
            <a:r>
              <a:rPr lang="en-US" sz="1500" dirty="0">
                <a:solidFill>
                  <a:schemeClr val="bg1"/>
                </a:solidFill>
              </a:rPr>
              <a:t>, F. X., Costa, A., Ferreira, V. S., &amp; Pickering, M. J. (2006). Architectures, representations and processes of language production. In Language and Cognitive Processes (Vol. 21, Issues 7–8, pp. 777–789). </a:t>
            </a:r>
            <a:r>
              <a:rPr lang="en-US" sz="1500" dirty="0">
                <a:solidFill>
                  <a:schemeClr val="bg1"/>
                </a:solidFill>
                <a:hlinkClick r:id="rId2"/>
              </a:rPr>
              <a:t>https://doi.org/10.1080/016909600824112</a:t>
            </a:r>
            <a:endParaRPr lang="en-US" sz="1500" dirty="0">
              <a:solidFill>
                <a:schemeClr val="bg1"/>
              </a:solidFill>
            </a:endParaRPr>
          </a:p>
          <a:p>
            <a:pPr marL="676275" indent="-676275" algn="just">
              <a:buNone/>
            </a:pPr>
            <a:r>
              <a:rPr lang="en-US" sz="1500" dirty="0" err="1">
                <a:solidFill>
                  <a:schemeClr val="bg1"/>
                </a:solidFill>
              </a:rPr>
              <a:t>Alibali</a:t>
            </a:r>
            <a:r>
              <a:rPr lang="en-US" sz="1500" dirty="0">
                <a:solidFill>
                  <a:schemeClr val="bg1"/>
                </a:solidFill>
              </a:rPr>
              <a:t>, M. W., Kita, S., &amp; Young, A. J. (2000). Gesture and the process of speech production: We think, therefore we gesture. Language and Cognitive Processes, 15(6), 593–613. </a:t>
            </a:r>
            <a:r>
              <a:rPr lang="en-US" sz="1500" dirty="0">
                <a:solidFill>
                  <a:schemeClr val="bg1"/>
                </a:solidFill>
                <a:hlinkClick r:id="rId3"/>
              </a:rPr>
              <a:t>https://doi.org/10.1080/016909600750040571</a:t>
            </a:r>
            <a:endParaRPr lang="en-US" sz="1500" dirty="0">
              <a:solidFill>
                <a:schemeClr val="bg1"/>
              </a:solidFill>
            </a:endParaRPr>
          </a:p>
          <a:p>
            <a:pPr marL="676275" indent="-676275" algn="just">
              <a:buNone/>
            </a:pPr>
            <a:r>
              <a:rPr lang="en-US" sz="1500" dirty="0" err="1">
                <a:solidFill>
                  <a:schemeClr val="bg1"/>
                </a:solidFill>
              </a:rPr>
              <a:t>Baese</a:t>
            </a:r>
            <a:r>
              <a:rPr lang="en-US" sz="1500" dirty="0">
                <a:solidFill>
                  <a:schemeClr val="bg1"/>
                </a:solidFill>
              </a:rPr>
              <a:t>-Berk, M., &amp; </a:t>
            </a:r>
            <a:r>
              <a:rPr lang="en-US" sz="1500" dirty="0" err="1">
                <a:solidFill>
                  <a:schemeClr val="bg1"/>
                </a:solidFill>
              </a:rPr>
              <a:t>Goldrick</a:t>
            </a:r>
            <a:r>
              <a:rPr lang="en-US" sz="1500" dirty="0">
                <a:solidFill>
                  <a:schemeClr val="bg1"/>
                </a:solidFill>
              </a:rPr>
              <a:t>, M. (2009). Mechanisms of interaction in speech production. Language and Cognitive Processes, 24(4), 527–554. </a:t>
            </a:r>
            <a:r>
              <a:rPr lang="en-US" sz="1500" dirty="0">
                <a:solidFill>
                  <a:schemeClr val="bg1"/>
                </a:solidFill>
                <a:hlinkClick r:id="rId4"/>
              </a:rPr>
              <a:t>https://doi.org/10.1080/01690960802299378</a:t>
            </a:r>
            <a:endParaRPr lang="en-US" sz="1500" dirty="0">
              <a:solidFill>
                <a:schemeClr val="bg1"/>
              </a:solidFill>
            </a:endParaRPr>
          </a:p>
          <a:p>
            <a:pPr marL="676275" indent="-676275" algn="just">
              <a:buNone/>
            </a:pPr>
            <a:r>
              <a:rPr lang="en-US" sz="1500" dirty="0">
                <a:solidFill>
                  <a:schemeClr val="bg1"/>
                </a:solidFill>
              </a:rPr>
              <a:t>Cruz de Quirós, A. M., Lara-</a:t>
            </a:r>
            <a:r>
              <a:rPr lang="en-US" sz="1500" dirty="0" err="1">
                <a:solidFill>
                  <a:schemeClr val="bg1"/>
                </a:solidFill>
              </a:rPr>
              <a:t>Alecio</a:t>
            </a:r>
            <a:r>
              <a:rPr lang="en-US" sz="1500" dirty="0">
                <a:solidFill>
                  <a:schemeClr val="bg1"/>
                </a:solidFill>
              </a:rPr>
              <a:t>, R., Tong, F., &amp; Irby, B. J. (2012). The effect of a structured story reading intervention, story retelling and higher order thinking for English language and literacy acquisition. Journal of Research in Reading, 35(1), 87–113. </a:t>
            </a:r>
            <a:r>
              <a:rPr lang="en-US" sz="1500" dirty="0">
                <a:solidFill>
                  <a:schemeClr val="bg1"/>
                </a:solidFill>
                <a:hlinkClick r:id="rId5"/>
              </a:rPr>
              <a:t>https://doi.org/10.1111/j.1467-9817.2010.01472.x</a:t>
            </a:r>
            <a:endParaRPr lang="en-US" sz="1500" dirty="0">
              <a:solidFill>
                <a:schemeClr val="bg1"/>
              </a:solidFill>
            </a:endParaRPr>
          </a:p>
          <a:p>
            <a:pPr marL="676275" indent="-676275" algn="just">
              <a:buNone/>
            </a:pPr>
            <a:r>
              <a:rPr lang="en-US" sz="1500" dirty="0" err="1">
                <a:solidFill>
                  <a:schemeClr val="bg1"/>
                </a:solidFill>
              </a:rPr>
              <a:t>Frausel</a:t>
            </a:r>
            <a:r>
              <a:rPr lang="en-US" sz="1500" dirty="0">
                <a:solidFill>
                  <a:schemeClr val="bg1"/>
                </a:solidFill>
              </a:rPr>
              <a:t>, R. R., </a:t>
            </a:r>
            <a:r>
              <a:rPr lang="en-US" sz="1500" dirty="0" err="1">
                <a:solidFill>
                  <a:schemeClr val="bg1"/>
                </a:solidFill>
              </a:rPr>
              <a:t>Silvey</a:t>
            </a:r>
            <a:r>
              <a:rPr lang="en-US" sz="1500" dirty="0">
                <a:solidFill>
                  <a:schemeClr val="bg1"/>
                </a:solidFill>
              </a:rPr>
              <a:t>, C., Freeman, C., Dowling, N., Richland, L. E., Levine, S. C., </a:t>
            </a:r>
            <a:r>
              <a:rPr lang="en-US" sz="1500" dirty="0" err="1">
                <a:solidFill>
                  <a:schemeClr val="bg1"/>
                </a:solidFill>
              </a:rPr>
              <a:t>Raudenbush</a:t>
            </a:r>
            <a:r>
              <a:rPr lang="en-US" sz="1500" dirty="0">
                <a:solidFill>
                  <a:schemeClr val="bg1"/>
                </a:solidFill>
              </a:rPr>
              <a:t>, S., &amp; Goldin-Meadow, S. (2020). The origins of higher-order thinking lie in children’s spontaneous talk across the pre-school years. Cognition, 200. </a:t>
            </a:r>
            <a:r>
              <a:rPr lang="en-US" sz="1500" dirty="0">
                <a:solidFill>
                  <a:schemeClr val="bg1"/>
                </a:solidFill>
                <a:hlinkClick r:id="rId6"/>
              </a:rPr>
              <a:t>https://doi.org/10.1016/j.cognition.2020.104274</a:t>
            </a:r>
            <a:endParaRPr lang="en-US" sz="1500" dirty="0">
              <a:solidFill>
                <a:schemeClr val="bg1"/>
              </a:solidFill>
            </a:endParaRPr>
          </a:p>
          <a:p>
            <a:pPr marL="676275" indent="-676275" algn="just">
              <a:buNone/>
            </a:pPr>
            <a:r>
              <a:rPr lang="en-US" sz="1500" dirty="0">
                <a:solidFill>
                  <a:schemeClr val="bg1"/>
                </a:solidFill>
              </a:rPr>
              <a:t>Goldman-Eisler, F. (1967). Sequential Temporal Patterns and Cognitive Processes in Speech. Language and Speech, 10(2), 122–132. </a:t>
            </a:r>
            <a:r>
              <a:rPr lang="en-US" sz="1500" dirty="0">
                <a:solidFill>
                  <a:schemeClr val="bg1"/>
                </a:solidFill>
                <a:hlinkClick r:id="rId7"/>
              </a:rPr>
              <a:t>https://doi.org/10.1177/002383096701000205</a:t>
            </a:r>
            <a:endParaRPr lang="en-US" sz="1500" dirty="0">
              <a:solidFill>
                <a:schemeClr val="bg1"/>
              </a:solidFill>
            </a:endParaRPr>
          </a:p>
          <a:p>
            <a:pPr marL="676275" indent="-676275" algn="just">
              <a:buNone/>
            </a:pPr>
            <a:r>
              <a:rPr lang="en-US" sz="1500" dirty="0" err="1">
                <a:solidFill>
                  <a:schemeClr val="bg1"/>
                </a:solidFill>
              </a:rPr>
              <a:t>Gua’itella</a:t>
            </a:r>
            <a:r>
              <a:rPr lang="en-US" sz="1500" dirty="0">
                <a:solidFill>
                  <a:schemeClr val="bg1"/>
                </a:solidFill>
              </a:rPr>
              <a:t>, I. (1999). Rhythm in speech: What rhythmic organizations reveal about cognitive processes in spontaneous speech production versus reading aloud. Journal of Pragmatics, 31(4), 509–523. </a:t>
            </a:r>
            <a:r>
              <a:rPr lang="en-US" sz="1500" dirty="0">
                <a:solidFill>
                  <a:schemeClr val="bg1"/>
                </a:solidFill>
                <a:hlinkClick r:id="rId8"/>
              </a:rPr>
              <a:t>https://doi.org/10.1016/s378-2166(98)00079-4</a:t>
            </a:r>
            <a:endParaRPr lang="en-US" sz="15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Autofit/>
          </a:bodyPr>
          <a:lstStyle/>
          <a:p>
            <a:pPr marL="676275" indent="-676275" algn="just">
              <a:buNone/>
            </a:pPr>
            <a:r>
              <a:rPr lang="en-US" sz="1500" dirty="0" err="1">
                <a:solidFill>
                  <a:schemeClr val="bg1"/>
                </a:solidFill>
              </a:rPr>
              <a:t>Kormos</a:t>
            </a:r>
            <a:r>
              <a:rPr lang="en-US" sz="1500" dirty="0">
                <a:solidFill>
                  <a:schemeClr val="bg1"/>
                </a:solidFill>
              </a:rPr>
              <a:t>, J. (2011). Speech production and the Cognition Hypothesis. </a:t>
            </a:r>
            <a:r>
              <a:rPr lang="en-US" sz="1500" dirty="0" err="1">
                <a:solidFill>
                  <a:schemeClr val="bg1"/>
                </a:solidFill>
              </a:rPr>
              <a:t>Dalam</a:t>
            </a:r>
            <a:r>
              <a:rPr lang="en-US" sz="1500" dirty="0">
                <a:solidFill>
                  <a:schemeClr val="bg1"/>
                </a:solidFill>
              </a:rPr>
              <a:t> P. Robinson (Ed.), Second Language Task Complexity (Vol. 2, </a:t>
            </a:r>
            <a:r>
              <a:rPr lang="en-US" sz="1500" dirty="0" err="1">
                <a:solidFill>
                  <a:schemeClr val="bg1"/>
                </a:solidFill>
              </a:rPr>
              <a:t>hlm</a:t>
            </a:r>
            <a:r>
              <a:rPr lang="en-US" sz="1500" dirty="0">
                <a:solidFill>
                  <a:schemeClr val="bg1"/>
                </a:solidFill>
              </a:rPr>
              <a:t>. 39–60). John Benjamins Publishing Company. </a:t>
            </a:r>
            <a:r>
              <a:rPr lang="en-US" sz="1500" dirty="0">
                <a:solidFill>
                  <a:schemeClr val="bg1"/>
                </a:solidFill>
                <a:hlinkClick r:id="rId2"/>
              </a:rPr>
              <a:t>https://doi.org/10.1075/TBLT.2.06CH2</a:t>
            </a:r>
            <a:endParaRPr lang="en-US" sz="1500" dirty="0">
              <a:solidFill>
                <a:schemeClr val="bg1"/>
              </a:solidFill>
            </a:endParaRPr>
          </a:p>
          <a:p>
            <a:pPr marL="676275" indent="-676275" algn="just">
              <a:buNone/>
            </a:pPr>
            <a:r>
              <a:rPr lang="en-US" sz="1500" dirty="0" err="1">
                <a:solidFill>
                  <a:schemeClr val="bg1"/>
                </a:solidFill>
              </a:rPr>
              <a:t>Maliana</a:t>
            </a:r>
            <a:r>
              <a:rPr lang="en-US" sz="1500" dirty="0">
                <a:solidFill>
                  <a:schemeClr val="bg1"/>
                </a:solidFill>
              </a:rPr>
              <a:t> Sari, D., &amp; </a:t>
            </a:r>
            <a:r>
              <a:rPr lang="en-US" sz="1500" dirty="0" err="1">
                <a:solidFill>
                  <a:schemeClr val="bg1"/>
                </a:solidFill>
              </a:rPr>
              <a:t>Suryo</a:t>
            </a:r>
            <a:r>
              <a:rPr lang="en-US" sz="1500" dirty="0">
                <a:solidFill>
                  <a:schemeClr val="bg1"/>
                </a:solidFill>
              </a:rPr>
              <a:t> </a:t>
            </a:r>
            <a:r>
              <a:rPr lang="en-US" sz="1500" dirty="0" err="1">
                <a:solidFill>
                  <a:schemeClr val="bg1"/>
                </a:solidFill>
              </a:rPr>
              <a:t>Baskoro</a:t>
            </a:r>
            <a:r>
              <a:rPr lang="en-US" sz="1500" dirty="0">
                <a:solidFill>
                  <a:schemeClr val="bg1"/>
                </a:solidFill>
              </a:rPr>
              <a:t>, B. R. (2020). </a:t>
            </a:r>
            <a:r>
              <a:rPr lang="en-US" sz="1500" dirty="0" err="1">
                <a:solidFill>
                  <a:schemeClr val="bg1"/>
                </a:solidFill>
              </a:rPr>
              <a:t>Prototipe</a:t>
            </a:r>
            <a:r>
              <a:rPr lang="en-US" sz="1500" dirty="0">
                <a:solidFill>
                  <a:schemeClr val="bg1"/>
                </a:solidFill>
              </a:rPr>
              <a:t> </a:t>
            </a:r>
            <a:r>
              <a:rPr lang="en-US" sz="1500" dirty="0" err="1">
                <a:solidFill>
                  <a:schemeClr val="bg1"/>
                </a:solidFill>
              </a:rPr>
              <a:t>Keperawanan</a:t>
            </a:r>
            <a:r>
              <a:rPr lang="en-US" sz="1500" dirty="0">
                <a:solidFill>
                  <a:schemeClr val="bg1"/>
                </a:solidFill>
              </a:rPr>
              <a:t> </a:t>
            </a:r>
            <a:r>
              <a:rPr lang="en-US" sz="1500" dirty="0" err="1">
                <a:solidFill>
                  <a:schemeClr val="bg1"/>
                </a:solidFill>
              </a:rPr>
              <a:t>Dalam</a:t>
            </a:r>
            <a:r>
              <a:rPr lang="en-US" sz="1500" dirty="0">
                <a:solidFill>
                  <a:schemeClr val="bg1"/>
                </a:solidFill>
              </a:rPr>
              <a:t> </a:t>
            </a:r>
            <a:r>
              <a:rPr lang="en-US" sz="1500" dirty="0" err="1">
                <a:solidFill>
                  <a:schemeClr val="bg1"/>
                </a:solidFill>
              </a:rPr>
              <a:t>Perspektif</a:t>
            </a:r>
            <a:r>
              <a:rPr lang="en-US" sz="1500" dirty="0">
                <a:solidFill>
                  <a:schemeClr val="bg1"/>
                </a:solidFill>
              </a:rPr>
              <a:t> </a:t>
            </a:r>
            <a:r>
              <a:rPr lang="en-US" sz="1500" dirty="0" err="1">
                <a:solidFill>
                  <a:schemeClr val="bg1"/>
                </a:solidFill>
              </a:rPr>
              <a:t>Pengguna</a:t>
            </a:r>
            <a:r>
              <a:rPr lang="en-US" sz="1500" dirty="0">
                <a:solidFill>
                  <a:schemeClr val="bg1"/>
                </a:solidFill>
              </a:rPr>
              <a:t> Twitter: Kajian </a:t>
            </a:r>
            <a:r>
              <a:rPr lang="en-US" sz="1500" dirty="0" err="1">
                <a:solidFill>
                  <a:schemeClr val="bg1"/>
                </a:solidFill>
              </a:rPr>
              <a:t>Linguistik</a:t>
            </a:r>
            <a:r>
              <a:rPr lang="en-US" sz="1500" dirty="0">
                <a:solidFill>
                  <a:schemeClr val="bg1"/>
                </a:solidFill>
              </a:rPr>
              <a:t> </a:t>
            </a:r>
            <a:r>
              <a:rPr lang="en-US" sz="1500" dirty="0" err="1">
                <a:solidFill>
                  <a:schemeClr val="bg1"/>
                </a:solidFill>
              </a:rPr>
              <a:t>Kognitif</a:t>
            </a:r>
            <a:r>
              <a:rPr lang="en-US" sz="1500" dirty="0">
                <a:solidFill>
                  <a:schemeClr val="bg1"/>
                </a:solidFill>
              </a:rPr>
              <a:t>. </a:t>
            </a:r>
            <a:r>
              <a:rPr lang="en-US" sz="1500" dirty="0" err="1">
                <a:solidFill>
                  <a:schemeClr val="bg1"/>
                </a:solidFill>
              </a:rPr>
              <a:t>Deskripsi</a:t>
            </a:r>
            <a:r>
              <a:rPr lang="en-US" sz="1500" dirty="0">
                <a:solidFill>
                  <a:schemeClr val="bg1"/>
                </a:solidFill>
              </a:rPr>
              <a:t> Bahasa, 3(1), 57–66. </a:t>
            </a:r>
            <a:r>
              <a:rPr lang="en-US" sz="1500" dirty="0">
                <a:solidFill>
                  <a:schemeClr val="bg1"/>
                </a:solidFill>
                <a:hlinkClick r:id="rId3"/>
              </a:rPr>
              <a:t>https://jurnal.ugm.ac.id/dbhttps://jurnal.ugm.ac.id/db</a:t>
            </a:r>
            <a:endParaRPr lang="en-US" sz="1500" dirty="0">
              <a:solidFill>
                <a:schemeClr val="bg1"/>
              </a:solidFill>
            </a:endParaRPr>
          </a:p>
          <a:p>
            <a:pPr marL="676275" indent="-676275" algn="just">
              <a:buNone/>
            </a:pPr>
            <a:r>
              <a:rPr lang="en-US" sz="1500" dirty="0" err="1">
                <a:solidFill>
                  <a:schemeClr val="bg1"/>
                </a:solidFill>
              </a:rPr>
              <a:t>Mirzaee</a:t>
            </a:r>
            <a:r>
              <a:rPr lang="en-US" sz="1500" dirty="0">
                <a:solidFill>
                  <a:schemeClr val="bg1"/>
                </a:solidFill>
              </a:rPr>
              <a:t>, S., &amp; </a:t>
            </a:r>
            <a:r>
              <a:rPr lang="en-US" sz="1500" dirty="0" err="1">
                <a:solidFill>
                  <a:schemeClr val="bg1"/>
                </a:solidFill>
              </a:rPr>
              <a:t>Maftoon</a:t>
            </a:r>
            <a:r>
              <a:rPr lang="en-US" sz="1500" dirty="0">
                <a:solidFill>
                  <a:schemeClr val="bg1"/>
                </a:solidFill>
              </a:rPr>
              <a:t>, P. (2016). An examination of Vygotsky’s socio-cultural theory in second language acquisition: the role of higher order thinking enhancing techniques and the EFL learners’ use of private speech in the construction of reasoning. Asian-Pacific Journal of Second and Foreign Language Education, 1(1). </a:t>
            </a:r>
            <a:r>
              <a:rPr lang="en-US" sz="1500" dirty="0">
                <a:solidFill>
                  <a:schemeClr val="bg1"/>
                </a:solidFill>
                <a:hlinkClick r:id="rId4"/>
              </a:rPr>
              <a:t>https://doi.org/10.1186/s40862-016-0022-7</a:t>
            </a:r>
            <a:endParaRPr lang="en-US" sz="1500" dirty="0">
              <a:solidFill>
                <a:schemeClr val="bg1"/>
              </a:solidFill>
            </a:endParaRPr>
          </a:p>
          <a:p>
            <a:pPr marL="676275" indent="-676275" algn="just">
              <a:buNone/>
            </a:pPr>
            <a:r>
              <a:rPr lang="en-US" sz="1500" dirty="0" err="1">
                <a:solidFill>
                  <a:schemeClr val="bg1"/>
                </a:solidFill>
              </a:rPr>
              <a:t>Nippold</a:t>
            </a:r>
            <a:r>
              <a:rPr lang="en-US" sz="1500" dirty="0">
                <a:solidFill>
                  <a:schemeClr val="bg1"/>
                </a:solidFill>
              </a:rPr>
              <a:t>, M. A., Frantz-</a:t>
            </a:r>
            <a:r>
              <a:rPr lang="en-US" sz="1500" dirty="0" err="1">
                <a:solidFill>
                  <a:schemeClr val="bg1"/>
                </a:solidFill>
              </a:rPr>
              <a:t>Kaspar</a:t>
            </a:r>
            <a:r>
              <a:rPr lang="en-US" sz="1500" dirty="0">
                <a:solidFill>
                  <a:schemeClr val="bg1"/>
                </a:solidFill>
              </a:rPr>
              <a:t>, M. W., </a:t>
            </a:r>
            <a:r>
              <a:rPr lang="en-US" sz="1500" dirty="0" err="1">
                <a:solidFill>
                  <a:schemeClr val="bg1"/>
                </a:solidFill>
              </a:rPr>
              <a:t>Cramond</a:t>
            </a:r>
            <a:r>
              <a:rPr lang="en-US" sz="1500" dirty="0">
                <a:solidFill>
                  <a:schemeClr val="bg1"/>
                </a:solidFill>
              </a:rPr>
              <a:t>, P. M., Kirk, C., Hayward-Mayhew, C., &amp; Mackinnon, M. (2015). Critical Thinking About Fables: Examining Language Production and Comprehension in Adolescents. Journal of Speech, Language, and Hearing Research, 58(2), 325–335. </a:t>
            </a:r>
            <a:r>
              <a:rPr lang="en-US" sz="1500" dirty="0">
                <a:solidFill>
                  <a:schemeClr val="bg1"/>
                </a:solidFill>
                <a:hlinkClick r:id="rId5"/>
              </a:rPr>
              <a:t>https://doi.org/10.1044/2015_JSLHR-L-14-0129</a:t>
            </a:r>
            <a:endParaRPr lang="en-US" sz="1500" dirty="0">
              <a:solidFill>
                <a:schemeClr val="bg1"/>
              </a:solidFill>
            </a:endParaRPr>
          </a:p>
          <a:p>
            <a:pPr marL="676275" indent="-676275" algn="just">
              <a:buNone/>
            </a:pPr>
            <a:r>
              <a:rPr lang="en-US" sz="1500" dirty="0">
                <a:solidFill>
                  <a:schemeClr val="bg1"/>
                </a:solidFill>
              </a:rPr>
              <a:t>Janssen, N., </a:t>
            </a:r>
            <a:r>
              <a:rPr lang="en-US" sz="1500" dirty="0" err="1">
                <a:solidFill>
                  <a:schemeClr val="bg1"/>
                </a:solidFill>
              </a:rPr>
              <a:t>Meij</a:t>
            </a:r>
            <a:r>
              <a:rPr lang="en-US" sz="1500" dirty="0">
                <a:solidFill>
                  <a:schemeClr val="bg1"/>
                </a:solidFill>
              </a:rPr>
              <a:t>, M. van der, López-Pérez, P. J., &amp; Barber, H. A. (2020). Exploring the temporal dynamics of speech production with EEG and group ICA. Scientific Reports, 10(1). </a:t>
            </a:r>
            <a:r>
              <a:rPr lang="en-US" sz="1500" dirty="0">
                <a:solidFill>
                  <a:schemeClr val="bg1"/>
                </a:solidFill>
                <a:hlinkClick r:id="rId6"/>
              </a:rPr>
              <a:t>https://doi.org/10.1038/s41598-020-60301-1</a:t>
            </a:r>
            <a:endParaRPr lang="en-US" sz="1500" dirty="0">
              <a:solidFill>
                <a:schemeClr val="bg1"/>
              </a:solidFill>
            </a:endParaRPr>
          </a:p>
          <a:p>
            <a:pPr marL="676275" indent="-676275" algn="just">
              <a:buNone/>
            </a:pPr>
            <a:r>
              <a:rPr lang="en-US" sz="1500" dirty="0" err="1">
                <a:solidFill>
                  <a:schemeClr val="bg1"/>
                </a:solidFill>
              </a:rPr>
              <a:t>Pratama</a:t>
            </a:r>
            <a:r>
              <a:rPr lang="en-US" sz="1500" dirty="0">
                <a:solidFill>
                  <a:schemeClr val="bg1"/>
                </a:solidFill>
              </a:rPr>
              <a:t>, G. S., &amp; </a:t>
            </a:r>
            <a:r>
              <a:rPr lang="en-US" sz="1500" dirty="0" err="1">
                <a:solidFill>
                  <a:schemeClr val="bg1"/>
                </a:solidFill>
              </a:rPr>
              <a:t>Retnawati</a:t>
            </a:r>
            <a:r>
              <a:rPr lang="en-US" sz="1500" dirty="0">
                <a:solidFill>
                  <a:schemeClr val="bg1"/>
                </a:solidFill>
              </a:rPr>
              <a:t>, H. (2018). Urgency of Higher Order Thinking Skills (HOTS) Content Analysis in Mathematics Textbook. Journal of Physics: Conference Series, 1097(1). </a:t>
            </a:r>
            <a:r>
              <a:rPr lang="en-US" sz="1500" dirty="0">
                <a:solidFill>
                  <a:schemeClr val="bg1"/>
                </a:solidFill>
                <a:hlinkClick r:id="rId7"/>
              </a:rPr>
              <a:t>https://doi.org/10.1088/1742-6596/1097/1/012147</a:t>
            </a:r>
            <a:endParaRPr lang="en-US" sz="1500" dirty="0">
              <a:solidFill>
                <a:schemeClr val="bg1"/>
              </a:solidFill>
            </a:endParaRPr>
          </a:p>
          <a:p>
            <a:pPr marL="676275" indent="-676275" algn="just">
              <a:buNone/>
            </a:pPr>
            <a:r>
              <a:rPr lang="en-US" sz="1500" dirty="0">
                <a:solidFill>
                  <a:schemeClr val="bg1"/>
                </a:solidFill>
              </a:rPr>
              <a:t>Temple, L. (2000). Second Language Learner Speech Production. Studia </a:t>
            </a:r>
            <a:r>
              <a:rPr lang="en-US" sz="1500" dirty="0" err="1">
                <a:solidFill>
                  <a:schemeClr val="bg1"/>
                </a:solidFill>
              </a:rPr>
              <a:t>Linguistica</a:t>
            </a:r>
            <a:r>
              <a:rPr lang="en-US" sz="1500" dirty="0">
                <a:solidFill>
                  <a:schemeClr val="bg1"/>
                </a:solidFill>
              </a:rPr>
              <a:t>, 54(2), 288–297. </a:t>
            </a:r>
            <a:r>
              <a:rPr lang="en-US" sz="1500" dirty="0">
                <a:solidFill>
                  <a:schemeClr val="bg1"/>
                </a:solidFill>
                <a:hlinkClick r:id="rId8"/>
              </a:rPr>
              <a:t>https://doi.org/10.1111/1467-9582.00068</a:t>
            </a:r>
            <a:endParaRPr lang="en-US" sz="1500" dirty="0">
              <a:solidFill>
                <a:schemeClr val="bg1"/>
              </a:solidFill>
            </a:endParaRPr>
          </a:p>
          <a:p>
            <a:pPr marL="676275" indent="-676275" algn="just">
              <a:buNone/>
            </a:pPr>
            <a:r>
              <a:rPr lang="en-US" sz="1500" dirty="0">
                <a:solidFill>
                  <a:schemeClr val="bg1"/>
                </a:solidFill>
              </a:rPr>
              <a:t>Zhang, H., Eppes, A., Beatty-Martínez, A., Navarro-Torres, C., &amp; Diaz, M. T. (2018). Task difficulty modulates brain-behavior correlations in language production and cognitive control: Behavioral and fMRI evidence from a phonological go/no-go picture-naming paradigm. Cognitive, Affective and Behavioral Neuroscience, 18(5), 964–981. </a:t>
            </a:r>
            <a:r>
              <a:rPr lang="en-US" sz="1500" dirty="0">
                <a:solidFill>
                  <a:schemeClr val="bg1"/>
                </a:solidFill>
                <a:hlinkClick r:id="rId9"/>
              </a:rPr>
              <a:t>https://doi.org/10.3758/s13415-018-0616-2</a:t>
            </a:r>
            <a:endParaRPr lang="en-US" sz="1500" dirty="0">
              <a:solidFill>
                <a:schemeClr val="bg1"/>
              </a:solidFill>
            </a:endParaRPr>
          </a:p>
        </p:txBody>
      </p:sp>
    </p:spTree>
    <p:extLst>
      <p:ext uri="{BB962C8B-B14F-4D97-AF65-F5344CB8AC3E}">
        <p14:creationId xmlns:p14="http://schemas.microsoft.com/office/powerpoint/2010/main" val="36803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r>
              <a:rPr lang="en-US" sz="2000" b="1" dirty="0" err="1">
                <a:solidFill>
                  <a:schemeClr val="bg1"/>
                </a:solidFill>
              </a:rPr>
              <a:t>jatmikanurhadi</a:t>
            </a:r>
            <a:endParaRPr lang="en-US" sz="2000" b="1" dirty="0">
              <a:solidFill>
                <a:schemeClr val="bg1"/>
              </a:solidFill>
            </a:endParaRP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0515600" cy="4351338"/>
          </a:xfrm>
        </p:spPr>
        <p:txBody>
          <a:bodyPr>
            <a:normAutofit fontScale="92500" lnSpcReduction="20000"/>
          </a:bodyPr>
          <a:lstStyle/>
          <a:p>
            <a:pPr algn="just"/>
            <a:r>
              <a:rPr lang="en-US" sz="2000" dirty="0">
                <a:solidFill>
                  <a:schemeClr val="bg1"/>
                </a:solidFill>
              </a:rPr>
              <a:t>HOTS is among the top five variables that play a role in improving student learning achievement (</a:t>
            </a:r>
            <a:r>
              <a:rPr lang="en-US" sz="2000" dirty="0" err="1">
                <a:solidFill>
                  <a:schemeClr val="bg1"/>
                </a:solidFill>
              </a:rPr>
              <a:t>Pratama</a:t>
            </a:r>
            <a:r>
              <a:rPr lang="en-US" sz="2000" dirty="0">
                <a:solidFill>
                  <a:schemeClr val="bg1"/>
                </a:solidFill>
              </a:rPr>
              <a:t> &amp; </a:t>
            </a:r>
            <a:r>
              <a:rPr lang="en-US" sz="2000" dirty="0" err="1">
                <a:solidFill>
                  <a:schemeClr val="bg1"/>
                </a:solidFill>
              </a:rPr>
              <a:t>Retnawati</a:t>
            </a:r>
            <a:r>
              <a:rPr lang="en-US" sz="2000" dirty="0">
                <a:solidFill>
                  <a:schemeClr val="bg1"/>
                </a:solidFill>
              </a:rPr>
              <a:t>, 2018). </a:t>
            </a:r>
          </a:p>
          <a:p>
            <a:pPr algn="just"/>
            <a:r>
              <a:rPr lang="en-US" sz="2000" dirty="0">
                <a:solidFill>
                  <a:schemeClr val="bg1"/>
                </a:solidFill>
              </a:rPr>
              <a:t>These things make HOTS very necessary because with this, students are not only required to practice learning but also to analyze, evaluate and associate all the knowledge gained to solve problems in the future (</a:t>
            </a:r>
            <a:r>
              <a:rPr lang="en-US" sz="2000" dirty="0" err="1">
                <a:solidFill>
                  <a:schemeClr val="bg1"/>
                </a:solidFill>
              </a:rPr>
              <a:t>Pratama</a:t>
            </a:r>
            <a:r>
              <a:rPr lang="en-US" sz="2000" dirty="0">
                <a:solidFill>
                  <a:schemeClr val="bg1"/>
                </a:solidFill>
              </a:rPr>
              <a:t> &amp; </a:t>
            </a:r>
            <a:r>
              <a:rPr lang="en-US" sz="2000" dirty="0" err="1">
                <a:solidFill>
                  <a:schemeClr val="bg1"/>
                </a:solidFill>
              </a:rPr>
              <a:t>Retnawati</a:t>
            </a:r>
            <a:r>
              <a:rPr lang="en-US" sz="2000" dirty="0">
                <a:solidFill>
                  <a:schemeClr val="bg1"/>
                </a:solidFill>
              </a:rPr>
              <a:t>, 2018).</a:t>
            </a:r>
          </a:p>
          <a:p>
            <a:pPr algn="just"/>
            <a:r>
              <a:rPr lang="en-US" sz="2000" dirty="0">
                <a:solidFill>
                  <a:schemeClr val="bg1"/>
                </a:solidFill>
              </a:rPr>
              <a:t>In producing speech, a person will always involve cognitive abilities, the involvement of this cognitive function occurs during the planning, execution, responding, and monitoring stages of speech motor output (</a:t>
            </a:r>
            <a:r>
              <a:rPr lang="en-US" sz="2000" dirty="0" err="1">
                <a:solidFill>
                  <a:schemeClr val="bg1"/>
                </a:solidFill>
              </a:rPr>
              <a:t>Alario</a:t>
            </a:r>
            <a:r>
              <a:rPr lang="en-US" sz="2000" dirty="0">
                <a:solidFill>
                  <a:schemeClr val="bg1"/>
                </a:solidFill>
              </a:rPr>
              <a:t> et al., 2006; Zhang et al., 2018). </a:t>
            </a:r>
          </a:p>
          <a:p>
            <a:pPr algn="just"/>
            <a:r>
              <a:rPr lang="en-US" sz="2000" dirty="0">
                <a:solidFill>
                  <a:schemeClr val="bg1"/>
                </a:solidFill>
              </a:rPr>
              <a:t>This happens because speech production goes hand in hand with the thinking process (</a:t>
            </a:r>
            <a:r>
              <a:rPr lang="en-US" sz="2000" dirty="0" err="1">
                <a:solidFill>
                  <a:schemeClr val="bg1"/>
                </a:solidFill>
              </a:rPr>
              <a:t>Maliana</a:t>
            </a:r>
            <a:r>
              <a:rPr lang="en-US" sz="2000" dirty="0">
                <a:solidFill>
                  <a:schemeClr val="bg1"/>
                </a:solidFill>
              </a:rPr>
              <a:t> Sari &amp; </a:t>
            </a:r>
            <a:r>
              <a:rPr lang="en-US" sz="2000" dirty="0" err="1">
                <a:solidFill>
                  <a:schemeClr val="bg1"/>
                </a:solidFill>
              </a:rPr>
              <a:t>Suryo</a:t>
            </a:r>
            <a:r>
              <a:rPr lang="en-US" sz="2000" dirty="0">
                <a:solidFill>
                  <a:schemeClr val="bg1"/>
                </a:solidFill>
              </a:rPr>
              <a:t> </a:t>
            </a:r>
            <a:r>
              <a:rPr lang="en-US" sz="2000" dirty="0" err="1">
                <a:solidFill>
                  <a:schemeClr val="bg1"/>
                </a:solidFill>
              </a:rPr>
              <a:t>Baskoro</a:t>
            </a:r>
            <a:r>
              <a:rPr lang="en-US" sz="2000" dirty="0">
                <a:solidFill>
                  <a:schemeClr val="bg1"/>
                </a:solidFill>
              </a:rPr>
              <a:t>, 2020). </a:t>
            </a:r>
          </a:p>
          <a:p>
            <a:pPr algn="just"/>
            <a:r>
              <a:rPr lang="en-US" sz="2000" dirty="0">
                <a:solidFill>
                  <a:schemeClr val="bg1"/>
                </a:solidFill>
              </a:rPr>
              <a:t>Speech production depends on neural activity in different areas of the brain (Janssen et al., 2020). </a:t>
            </a:r>
          </a:p>
          <a:p>
            <a:pPr algn="just"/>
            <a:r>
              <a:rPr lang="en-US" sz="2000" dirty="0">
                <a:solidFill>
                  <a:schemeClr val="bg1"/>
                </a:solidFill>
              </a:rPr>
              <a:t>One way to assess what is happening in the brain is with the Electroencephalography method. </a:t>
            </a:r>
          </a:p>
          <a:p>
            <a:pPr algn="just"/>
            <a:r>
              <a:rPr lang="en-US" sz="2000" dirty="0">
                <a:solidFill>
                  <a:schemeClr val="bg1"/>
                </a:solidFill>
              </a:rPr>
              <a:t>In this research, EEG analysis will be utilized which is focused on brain images based on Standardized Low Resolution </a:t>
            </a:r>
            <a:r>
              <a:rPr lang="en-US" sz="2000" dirty="0" err="1">
                <a:solidFill>
                  <a:schemeClr val="bg1"/>
                </a:solidFill>
              </a:rPr>
              <a:t>Electromagnetif</a:t>
            </a:r>
            <a:r>
              <a:rPr lang="en-US" sz="2000" dirty="0">
                <a:solidFill>
                  <a:schemeClr val="bg1"/>
                </a:solidFill>
              </a:rPr>
              <a:t> Brain Tomography (</a:t>
            </a:r>
            <a:r>
              <a:rPr lang="en-US" sz="2000" dirty="0" err="1">
                <a:solidFill>
                  <a:schemeClr val="bg1"/>
                </a:solidFill>
              </a:rPr>
              <a:t>sLORETA</a:t>
            </a:r>
            <a:r>
              <a:rPr lang="en-US" sz="2000" dirty="0">
                <a:solidFill>
                  <a:schemeClr val="bg1"/>
                </a:solidFill>
              </a:rPr>
              <a:t>).</a:t>
            </a:r>
          </a:p>
          <a:p>
            <a:pPr algn="just"/>
            <a:r>
              <a:rPr lang="en-US" sz="2000" dirty="0">
                <a:solidFill>
                  <a:schemeClr val="bg1"/>
                </a:solidFill>
              </a:rPr>
              <a:t>It is expected to reveal the differences in brain images when a person produces speech in Low Order Thinking Skills (LOTS) and High Order Thinking Skills (HOTS) conditions.</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fontScale="70000" lnSpcReduction="20000"/>
          </a:bodyPr>
          <a:lstStyle/>
          <a:p>
            <a:pPr marL="0" indent="0">
              <a:buNone/>
            </a:pPr>
            <a:r>
              <a:rPr lang="en-US" sz="2000" dirty="0">
                <a:solidFill>
                  <a:schemeClr val="bg1"/>
                </a:solidFill>
              </a:rPr>
              <a:t>SPEECH PRODUCTION RESEARCH</a:t>
            </a:r>
          </a:p>
          <a:p>
            <a:r>
              <a:rPr lang="en-US" sz="2000" dirty="0">
                <a:solidFill>
                  <a:schemeClr val="bg1"/>
                </a:solidFill>
              </a:rPr>
              <a:t>"Interactional mechanisms in speech production" by </a:t>
            </a:r>
            <a:r>
              <a:rPr lang="en-US" sz="2000" dirty="0" err="1">
                <a:solidFill>
                  <a:schemeClr val="bg1"/>
                </a:solidFill>
              </a:rPr>
              <a:t>Baese</a:t>
            </a:r>
            <a:r>
              <a:rPr lang="en-US" sz="2000" dirty="0">
                <a:solidFill>
                  <a:schemeClr val="bg1"/>
                </a:solidFill>
              </a:rPr>
              <a:t>-Berk &amp; </a:t>
            </a:r>
            <a:r>
              <a:rPr lang="en-US" sz="2000" dirty="0" err="1">
                <a:solidFill>
                  <a:schemeClr val="bg1"/>
                </a:solidFill>
              </a:rPr>
              <a:t>Goldrick</a:t>
            </a:r>
            <a:r>
              <a:rPr lang="en-US" sz="2000" dirty="0">
                <a:solidFill>
                  <a:schemeClr val="bg1"/>
                </a:solidFill>
              </a:rPr>
              <a:t> (2009) </a:t>
            </a:r>
          </a:p>
          <a:p>
            <a:r>
              <a:rPr lang="en-US" sz="2000" dirty="0">
                <a:solidFill>
                  <a:schemeClr val="bg1"/>
                </a:solidFill>
              </a:rPr>
              <a:t>"Gestures and speech production processes: We think, therefore we gesture" by </a:t>
            </a:r>
            <a:r>
              <a:rPr lang="en-US" sz="2000" dirty="0" err="1">
                <a:solidFill>
                  <a:schemeClr val="bg1"/>
                </a:solidFill>
              </a:rPr>
              <a:t>Alibali</a:t>
            </a:r>
            <a:r>
              <a:rPr lang="en-US" sz="2000" dirty="0">
                <a:solidFill>
                  <a:schemeClr val="bg1"/>
                </a:solidFill>
              </a:rPr>
              <a:t> et al. (2000) </a:t>
            </a:r>
          </a:p>
          <a:p>
            <a:r>
              <a:rPr lang="en-US" sz="2000" dirty="0">
                <a:solidFill>
                  <a:schemeClr val="bg1"/>
                </a:solidFill>
              </a:rPr>
              <a:t>"Sequential Temporal Patterns and Cognitive Processes in Speech" by Goldman-Eisler (1967) </a:t>
            </a:r>
          </a:p>
          <a:p>
            <a:r>
              <a:rPr lang="en-US" sz="2000" dirty="0">
                <a:solidFill>
                  <a:schemeClr val="bg1"/>
                </a:solidFill>
              </a:rPr>
              <a:t>"Speech Production of Second Language Learners" by Temple (2000) </a:t>
            </a:r>
          </a:p>
          <a:p>
            <a:r>
              <a:rPr lang="en-US" sz="2000" dirty="0">
                <a:solidFill>
                  <a:schemeClr val="bg1"/>
                </a:solidFill>
              </a:rPr>
              <a:t>"Speech Production and Cognition Hypothesis" by </a:t>
            </a:r>
            <a:r>
              <a:rPr lang="en-US" sz="2000" dirty="0" err="1">
                <a:solidFill>
                  <a:schemeClr val="bg1"/>
                </a:solidFill>
              </a:rPr>
              <a:t>Kormos</a:t>
            </a:r>
            <a:r>
              <a:rPr lang="en-US" sz="2000" dirty="0">
                <a:solidFill>
                  <a:schemeClr val="bg1"/>
                </a:solidFill>
              </a:rPr>
              <a:t> (2011) </a:t>
            </a:r>
          </a:p>
          <a:p>
            <a:r>
              <a:rPr lang="en-US" sz="2000" dirty="0">
                <a:solidFill>
                  <a:schemeClr val="bg1"/>
                </a:solidFill>
              </a:rPr>
              <a:t>"Rhythm in speech: What rhythmic organization reveals about cognitive processes in spontaneous speech production versus reading aloud" by </a:t>
            </a:r>
            <a:r>
              <a:rPr lang="en-US" sz="2000" dirty="0" err="1">
                <a:solidFill>
                  <a:schemeClr val="bg1"/>
                </a:solidFill>
              </a:rPr>
              <a:t>Gua'itella</a:t>
            </a:r>
            <a:r>
              <a:rPr lang="en-US" sz="2000" dirty="0">
                <a:solidFill>
                  <a:schemeClr val="bg1"/>
                </a:solidFill>
              </a:rPr>
              <a:t> (1999)</a:t>
            </a:r>
          </a:p>
          <a:p>
            <a:pPr marL="0" indent="0">
              <a:buNone/>
            </a:pPr>
            <a:endParaRPr lang="en-US" sz="2000" dirty="0">
              <a:solidFill>
                <a:schemeClr val="bg1"/>
              </a:solidFill>
            </a:endParaRPr>
          </a:p>
          <a:p>
            <a:pPr marL="0" indent="0">
              <a:buNone/>
            </a:pPr>
            <a:r>
              <a:rPr lang="en-US" sz="2000" dirty="0">
                <a:solidFill>
                  <a:schemeClr val="bg1"/>
                </a:solidFill>
              </a:rPr>
              <a:t>HOTS RESEARCH AND UTTERANCE PRODUCTION</a:t>
            </a:r>
          </a:p>
          <a:p>
            <a:r>
              <a:rPr lang="en-US" sz="2000" dirty="0">
                <a:solidFill>
                  <a:schemeClr val="bg1"/>
                </a:solidFill>
              </a:rPr>
              <a:t>"The origins of higher-order thinking lie in children's spontaneous talk during the pre-school years" by </a:t>
            </a:r>
            <a:r>
              <a:rPr lang="en-US" sz="2000" dirty="0" err="1">
                <a:solidFill>
                  <a:schemeClr val="bg1"/>
                </a:solidFill>
              </a:rPr>
              <a:t>Frausel</a:t>
            </a:r>
            <a:r>
              <a:rPr lang="en-US" sz="2000" dirty="0">
                <a:solidFill>
                  <a:schemeClr val="bg1"/>
                </a:solidFill>
              </a:rPr>
              <a:t> et al. (2020) </a:t>
            </a:r>
          </a:p>
          <a:p>
            <a:r>
              <a:rPr lang="en-US" sz="2000" dirty="0">
                <a:solidFill>
                  <a:schemeClr val="bg1"/>
                </a:solidFill>
              </a:rPr>
              <a:t>"Effects of structured story reading, story retelling, and higher-order thinking interventions for English language acquisition and literacy" by Cruz de Quirós et al. (2012) </a:t>
            </a:r>
          </a:p>
          <a:p>
            <a:r>
              <a:rPr lang="en-US" sz="2000" dirty="0">
                <a:solidFill>
                  <a:schemeClr val="bg1"/>
                </a:solidFill>
              </a:rPr>
              <a:t>"Critical Thinking About Fairy Tales: Examining Language Production and Comprehension in Adolescents" by </a:t>
            </a:r>
            <a:r>
              <a:rPr lang="en-US" sz="2000" dirty="0" err="1">
                <a:solidFill>
                  <a:schemeClr val="bg1"/>
                </a:solidFill>
              </a:rPr>
              <a:t>Nippold</a:t>
            </a:r>
            <a:r>
              <a:rPr lang="en-US" sz="2000" dirty="0">
                <a:solidFill>
                  <a:schemeClr val="bg1"/>
                </a:solidFill>
              </a:rPr>
              <a:t> et al. (2015)</a:t>
            </a:r>
          </a:p>
          <a:p>
            <a:r>
              <a:rPr lang="en-US" sz="2000" dirty="0">
                <a:solidFill>
                  <a:schemeClr val="bg1"/>
                </a:solidFill>
              </a:rPr>
              <a:t>"An examination of Vygotsky's socio-cultural theory in second language acquisition: the role of higher order thinking enhancement techniques and EFL learners' use of private language in reasoning construction" by </a:t>
            </a:r>
            <a:r>
              <a:rPr lang="en-US" sz="2000" dirty="0" err="1">
                <a:solidFill>
                  <a:schemeClr val="bg1"/>
                </a:solidFill>
              </a:rPr>
              <a:t>Mirzaee</a:t>
            </a:r>
            <a:r>
              <a:rPr lang="en-US" sz="2000" dirty="0">
                <a:solidFill>
                  <a:schemeClr val="bg1"/>
                </a:solidFill>
              </a:rPr>
              <a:t> &amp; </a:t>
            </a:r>
            <a:r>
              <a:rPr lang="en-US" sz="2000" dirty="0" err="1">
                <a:solidFill>
                  <a:schemeClr val="bg1"/>
                </a:solidFill>
              </a:rPr>
              <a:t>Maftoon</a:t>
            </a:r>
            <a:r>
              <a:rPr lang="en-US" sz="2000" dirty="0">
                <a:solidFill>
                  <a:schemeClr val="bg1"/>
                </a:solidFill>
              </a:rPr>
              <a:t> (2016)</a:t>
            </a:r>
          </a:p>
        </p:txBody>
      </p:sp>
    </p:spTree>
    <p:extLst>
      <p:ext uri="{BB962C8B-B14F-4D97-AF65-F5344CB8AC3E}">
        <p14:creationId xmlns:p14="http://schemas.microsoft.com/office/powerpoint/2010/main" val="189334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351338"/>
          </a:xfrm>
        </p:spPr>
        <p:txBody>
          <a:bodyPr>
            <a:normAutofit/>
          </a:bodyPr>
          <a:lstStyle/>
          <a:p>
            <a:r>
              <a:rPr lang="en-US" sz="2000" dirty="0" err="1">
                <a:solidFill>
                  <a:schemeClr val="bg1"/>
                </a:solidFill>
              </a:rPr>
              <a:t>Metode</a:t>
            </a:r>
            <a:r>
              <a:rPr lang="en-US" sz="2000" dirty="0">
                <a:solidFill>
                  <a:schemeClr val="bg1"/>
                </a:solidFill>
              </a:rPr>
              <a:t> yang </a:t>
            </a:r>
            <a:r>
              <a:rPr lang="en-US" sz="2000" dirty="0" err="1">
                <a:solidFill>
                  <a:schemeClr val="bg1"/>
                </a:solidFill>
              </a:rPr>
              <a:t>dipergunakan</a:t>
            </a:r>
            <a:r>
              <a:rPr lang="en-US" sz="2000" dirty="0">
                <a:solidFill>
                  <a:schemeClr val="bg1"/>
                </a:solidFill>
              </a:rPr>
              <a:t> </a:t>
            </a:r>
            <a:r>
              <a:rPr lang="en-US" sz="2000" dirty="0" err="1">
                <a:solidFill>
                  <a:schemeClr val="bg1"/>
                </a:solidFill>
              </a:rPr>
              <a:t>adalah</a:t>
            </a:r>
            <a:r>
              <a:rPr lang="en-US" sz="2000" dirty="0">
                <a:solidFill>
                  <a:schemeClr val="bg1"/>
                </a:solidFill>
              </a:rPr>
              <a:t> mixed method.</a:t>
            </a:r>
          </a:p>
          <a:p>
            <a:r>
              <a:rPr lang="en-US" sz="2000" dirty="0" err="1">
                <a:solidFill>
                  <a:schemeClr val="bg1"/>
                </a:solidFill>
              </a:rPr>
              <a:t>Partisipan</a:t>
            </a:r>
            <a:r>
              <a:rPr lang="en-US" sz="2000" dirty="0">
                <a:solidFill>
                  <a:schemeClr val="bg1"/>
                </a:solidFill>
              </a:rPr>
              <a:t> yang </a:t>
            </a:r>
            <a:r>
              <a:rPr lang="en-US" sz="2000" dirty="0" err="1">
                <a:solidFill>
                  <a:schemeClr val="bg1"/>
                </a:solidFill>
              </a:rPr>
              <a:t>terlibat</a:t>
            </a:r>
            <a:r>
              <a:rPr lang="en-US" sz="2000" dirty="0">
                <a:solidFill>
                  <a:schemeClr val="bg1"/>
                </a:solidFill>
              </a:rPr>
              <a:t> </a:t>
            </a:r>
            <a:r>
              <a:rPr lang="en-US" sz="2000" dirty="0" err="1">
                <a:solidFill>
                  <a:schemeClr val="bg1"/>
                </a:solidFill>
              </a:rPr>
              <a:t>sebanyak</a:t>
            </a:r>
            <a:r>
              <a:rPr lang="en-US" sz="2000" dirty="0">
                <a:solidFill>
                  <a:schemeClr val="bg1"/>
                </a:solidFill>
              </a:rPr>
              <a:t> 24 orang (12 </a:t>
            </a:r>
            <a:r>
              <a:rPr lang="en-US" sz="2000" dirty="0" err="1">
                <a:solidFill>
                  <a:schemeClr val="bg1"/>
                </a:solidFill>
              </a:rPr>
              <a:t>laki-laki</a:t>
            </a:r>
            <a:r>
              <a:rPr lang="en-US" sz="2000" dirty="0">
                <a:solidFill>
                  <a:schemeClr val="bg1"/>
                </a:solidFill>
              </a:rPr>
              <a:t> dan 12 </a:t>
            </a:r>
            <a:r>
              <a:rPr lang="en-US" sz="2000" dirty="0" err="1">
                <a:solidFill>
                  <a:schemeClr val="bg1"/>
                </a:solidFill>
              </a:rPr>
              <a:t>perempuan</a:t>
            </a:r>
            <a:r>
              <a:rPr lang="en-US" sz="2000" dirty="0">
                <a:solidFill>
                  <a:schemeClr val="bg1"/>
                </a:solidFill>
              </a:rPr>
              <a:t>) yang </a:t>
            </a:r>
            <a:r>
              <a:rPr lang="en-US" sz="2000" dirty="0" err="1">
                <a:solidFill>
                  <a:schemeClr val="bg1"/>
                </a:solidFill>
              </a:rPr>
              <a:t>tidak</a:t>
            </a:r>
            <a:r>
              <a:rPr lang="en-US" sz="2000" dirty="0">
                <a:solidFill>
                  <a:schemeClr val="bg1"/>
                </a:solidFill>
              </a:rPr>
              <a:t> </a:t>
            </a:r>
            <a:r>
              <a:rPr lang="en-US" sz="2000" dirty="0" err="1">
                <a:solidFill>
                  <a:schemeClr val="bg1"/>
                </a:solidFill>
              </a:rPr>
              <a:t>kidal</a:t>
            </a:r>
            <a:r>
              <a:rPr lang="en-US" sz="2000" dirty="0">
                <a:solidFill>
                  <a:schemeClr val="bg1"/>
                </a:solidFill>
              </a:rPr>
              <a:t> dan </a:t>
            </a:r>
            <a:r>
              <a:rPr lang="en-US" sz="2000" dirty="0" err="1">
                <a:solidFill>
                  <a:schemeClr val="bg1"/>
                </a:solidFill>
              </a:rPr>
              <a:t>merupakan</a:t>
            </a:r>
            <a:r>
              <a:rPr lang="en-US" sz="2000" dirty="0">
                <a:solidFill>
                  <a:schemeClr val="bg1"/>
                </a:solidFill>
              </a:rPr>
              <a:t> </a:t>
            </a:r>
            <a:r>
              <a:rPr lang="en-US" sz="2000" dirty="0" err="1">
                <a:solidFill>
                  <a:schemeClr val="bg1"/>
                </a:solidFill>
              </a:rPr>
              <a:t>penutur</a:t>
            </a:r>
            <a:r>
              <a:rPr lang="en-US" sz="2000" dirty="0">
                <a:solidFill>
                  <a:schemeClr val="bg1"/>
                </a:solidFill>
              </a:rPr>
              <a:t> </a:t>
            </a:r>
            <a:r>
              <a:rPr lang="en-US" sz="2000" dirty="0" err="1">
                <a:solidFill>
                  <a:schemeClr val="bg1"/>
                </a:solidFill>
              </a:rPr>
              <a:t>asli</a:t>
            </a:r>
            <a:r>
              <a:rPr lang="en-US" sz="2000" dirty="0">
                <a:solidFill>
                  <a:schemeClr val="bg1"/>
                </a:solidFill>
              </a:rPr>
              <a:t> </a:t>
            </a:r>
            <a:r>
              <a:rPr lang="en-US" sz="2000" dirty="0" err="1">
                <a:solidFill>
                  <a:schemeClr val="bg1"/>
                </a:solidFill>
              </a:rPr>
              <a:t>bahasa</a:t>
            </a:r>
            <a:r>
              <a:rPr lang="en-US" sz="2000" dirty="0">
                <a:solidFill>
                  <a:schemeClr val="bg1"/>
                </a:solidFill>
              </a:rPr>
              <a:t> Indonesia).</a:t>
            </a:r>
          </a:p>
          <a:p>
            <a:r>
              <a:rPr lang="en-US" sz="2000" dirty="0" err="1">
                <a:solidFill>
                  <a:schemeClr val="bg1"/>
                </a:solidFill>
              </a:rPr>
              <a:t>Partisipan</a:t>
            </a:r>
            <a:r>
              <a:rPr lang="en-US" sz="2000" dirty="0">
                <a:solidFill>
                  <a:schemeClr val="bg1"/>
                </a:solidFill>
              </a:rPr>
              <a:t> </a:t>
            </a:r>
            <a:r>
              <a:rPr lang="en-US" sz="2000" dirty="0" err="1">
                <a:solidFill>
                  <a:schemeClr val="bg1"/>
                </a:solidFill>
              </a:rPr>
              <a:t>diberikan</a:t>
            </a:r>
            <a:r>
              <a:rPr lang="en-US" sz="2000" dirty="0">
                <a:solidFill>
                  <a:schemeClr val="bg1"/>
                </a:solidFill>
              </a:rPr>
              <a:t> </a:t>
            </a:r>
            <a:r>
              <a:rPr lang="en-US" sz="2000" dirty="0" err="1">
                <a:solidFill>
                  <a:schemeClr val="bg1"/>
                </a:solidFill>
              </a:rPr>
              <a:t>dua</a:t>
            </a:r>
            <a:r>
              <a:rPr lang="en-US" sz="2000" dirty="0">
                <a:solidFill>
                  <a:schemeClr val="bg1"/>
                </a:solidFill>
              </a:rPr>
              <a:t> stimulus, </a:t>
            </a:r>
            <a:r>
              <a:rPr lang="en-US" sz="2000" dirty="0" err="1">
                <a:solidFill>
                  <a:schemeClr val="bg1"/>
                </a:solidFill>
              </a:rPr>
              <a:t>yakni</a:t>
            </a:r>
            <a:r>
              <a:rPr lang="en-US" sz="2000" dirty="0">
                <a:solidFill>
                  <a:schemeClr val="bg1"/>
                </a:solidFill>
              </a:rPr>
              <a:t> </a:t>
            </a:r>
            <a:r>
              <a:rPr lang="en-US" sz="2000" dirty="0" err="1">
                <a:solidFill>
                  <a:schemeClr val="bg1"/>
                </a:solidFill>
              </a:rPr>
              <a:t>dua</a:t>
            </a:r>
            <a:r>
              <a:rPr lang="en-US" sz="2000" dirty="0">
                <a:solidFill>
                  <a:schemeClr val="bg1"/>
                </a:solidFill>
              </a:rPr>
              <a:t> </a:t>
            </a:r>
            <a:r>
              <a:rPr lang="en-US" sz="2000" dirty="0" err="1">
                <a:solidFill>
                  <a:schemeClr val="bg1"/>
                </a:solidFill>
              </a:rPr>
              <a:t>buah</a:t>
            </a:r>
            <a:r>
              <a:rPr lang="en-US" sz="2000" dirty="0">
                <a:solidFill>
                  <a:schemeClr val="bg1"/>
                </a:solidFill>
              </a:rPr>
              <a:t> </a:t>
            </a:r>
            <a:r>
              <a:rPr lang="en-US" sz="2000" dirty="0" err="1">
                <a:solidFill>
                  <a:schemeClr val="bg1"/>
                </a:solidFill>
              </a:rPr>
              <a:t>pertanyaan</a:t>
            </a:r>
            <a:r>
              <a:rPr lang="en-US" sz="2000" dirty="0">
                <a:solidFill>
                  <a:schemeClr val="bg1"/>
                </a:solidFill>
              </a:rPr>
              <a:t>: (1) </a:t>
            </a:r>
            <a:r>
              <a:rPr lang="en-US" sz="2000" dirty="0" err="1">
                <a:solidFill>
                  <a:schemeClr val="bg1"/>
                </a:solidFill>
              </a:rPr>
              <a:t>Pertanyaan</a:t>
            </a:r>
            <a:r>
              <a:rPr lang="en-US" sz="2000" dirty="0">
                <a:solidFill>
                  <a:schemeClr val="bg1"/>
                </a:solidFill>
              </a:rPr>
              <a:t> </a:t>
            </a:r>
            <a:r>
              <a:rPr lang="en-US" sz="2000" dirty="0" err="1">
                <a:solidFill>
                  <a:schemeClr val="bg1"/>
                </a:solidFill>
              </a:rPr>
              <a:t>tentang</a:t>
            </a:r>
            <a:r>
              <a:rPr lang="en-US" sz="2000" dirty="0">
                <a:solidFill>
                  <a:schemeClr val="bg1"/>
                </a:solidFill>
              </a:rPr>
              <a:t> </a:t>
            </a:r>
            <a:r>
              <a:rPr lang="en-US" sz="2000" dirty="0" err="1">
                <a:solidFill>
                  <a:schemeClr val="bg1"/>
                </a:solidFill>
              </a:rPr>
              <a:t>deskripsi</a:t>
            </a:r>
            <a:r>
              <a:rPr lang="en-US" sz="2000" dirty="0">
                <a:solidFill>
                  <a:schemeClr val="bg1"/>
                </a:solidFill>
              </a:rPr>
              <a:t> </a:t>
            </a:r>
            <a:r>
              <a:rPr lang="en-US" sz="2000" dirty="0" err="1">
                <a:solidFill>
                  <a:schemeClr val="bg1"/>
                </a:solidFill>
              </a:rPr>
              <a:t>kamar</a:t>
            </a:r>
            <a:r>
              <a:rPr lang="en-US" sz="2000" dirty="0">
                <a:solidFill>
                  <a:schemeClr val="bg1"/>
                </a:solidFill>
              </a:rPr>
              <a:t> </a:t>
            </a:r>
            <a:r>
              <a:rPr lang="en-US" sz="2000" dirty="0" err="1">
                <a:solidFill>
                  <a:schemeClr val="bg1"/>
                </a:solidFill>
              </a:rPr>
              <a:t>tidur</a:t>
            </a:r>
            <a:r>
              <a:rPr lang="en-US" sz="2000" dirty="0">
                <a:solidFill>
                  <a:schemeClr val="bg1"/>
                </a:solidFill>
              </a:rPr>
              <a:t> (LOTS), (2) </a:t>
            </a:r>
            <a:r>
              <a:rPr lang="en-US" sz="2000" dirty="0" err="1">
                <a:solidFill>
                  <a:schemeClr val="bg1"/>
                </a:solidFill>
              </a:rPr>
              <a:t>Pertanyaan</a:t>
            </a:r>
            <a:r>
              <a:rPr lang="en-US" sz="2000" dirty="0">
                <a:solidFill>
                  <a:schemeClr val="bg1"/>
                </a:solidFill>
              </a:rPr>
              <a:t> </a:t>
            </a:r>
            <a:r>
              <a:rPr lang="en-US" sz="2000" dirty="0" err="1">
                <a:solidFill>
                  <a:schemeClr val="bg1"/>
                </a:solidFill>
              </a:rPr>
              <a:t>tentang</a:t>
            </a:r>
            <a:r>
              <a:rPr lang="en-US" sz="2000" dirty="0">
                <a:solidFill>
                  <a:schemeClr val="bg1"/>
                </a:solidFill>
              </a:rPr>
              <a:t> </a:t>
            </a:r>
            <a:r>
              <a:rPr lang="en-US" sz="2000" dirty="0" err="1">
                <a:solidFill>
                  <a:schemeClr val="bg1"/>
                </a:solidFill>
              </a:rPr>
              <a:t>pandangan</a:t>
            </a:r>
            <a:r>
              <a:rPr lang="en-US" sz="2000" dirty="0">
                <a:solidFill>
                  <a:schemeClr val="bg1"/>
                </a:solidFill>
              </a:rPr>
              <a:t> </a:t>
            </a:r>
            <a:r>
              <a:rPr lang="en-US" sz="2000" dirty="0" err="1">
                <a:solidFill>
                  <a:schemeClr val="bg1"/>
                </a:solidFill>
              </a:rPr>
              <a:t>partisipan</a:t>
            </a:r>
            <a:r>
              <a:rPr lang="en-US" sz="2000" dirty="0">
                <a:solidFill>
                  <a:schemeClr val="bg1"/>
                </a:solidFill>
              </a:rPr>
              <a:t> </a:t>
            </a:r>
            <a:r>
              <a:rPr lang="en-US" sz="2000" dirty="0" err="1">
                <a:solidFill>
                  <a:schemeClr val="bg1"/>
                </a:solidFill>
              </a:rPr>
              <a:t>terhadap</a:t>
            </a:r>
            <a:r>
              <a:rPr lang="en-US" sz="2000" dirty="0">
                <a:solidFill>
                  <a:schemeClr val="bg1"/>
                </a:solidFill>
              </a:rPr>
              <a:t> </a:t>
            </a:r>
            <a:r>
              <a:rPr lang="en-US" sz="2000" dirty="0" err="1">
                <a:solidFill>
                  <a:schemeClr val="bg1"/>
                </a:solidFill>
              </a:rPr>
              <a:t>pemanasan</a:t>
            </a:r>
            <a:r>
              <a:rPr lang="en-US" sz="2000" dirty="0">
                <a:solidFill>
                  <a:schemeClr val="bg1"/>
                </a:solidFill>
              </a:rPr>
              <a:t> global dan </a:t>
            </a:r>
            <a:r>
              <a:rPr lang="en-US" sz="2000" dirty="0" err="1">
                <a:solidFill>
                  <a:schemeClr val="bg1"/>
                </a:solidFill>
              </a:rPr>
              <a:t>solusi</a:t>
            </a:r>
            <a:r>
              <a:rPr lang="en-US" sz="2000" dirty="0">
                <a:solidFill>
                  <a:schemeClr val="bg1"/>
                </a:solidFill>
              </a:rPr>
              <a:t> yang </a:t>
            </a:r>
            <a:r>
              <a:rPr lang="en-US" sz="2000" dirty="0" err="1">
                <a:solidFill>
                  <a:schemeClr val="bg1"/>
                </a:solidFill>
              </a:rPr>
              <a:t>ditawarkan</a:t>
            </a:r>
            <a:r>
              <a:rPr lang="en-US" sz="2000" dirty="0">
                <a:solidFill>
                  <a:schemeClr val="bg1"/>
                </a:solidFill>
              </a:rPr>
              <a:t> (HOTS).</a:t>
            </a:r>
          </a:p>
          <a:p>
            <a:r>
              <a:rPr lang="en-US" sz="2000" dirty="0">
                <a:solidFill>
                  <a:schemeClr val="bg1"/>
                </a:solidFill>
              </a:rPr>
              <a:t>Data EEG </a:t>
            </a:r>
            <a:r>
              <a:rPr lang="en-US" sz="2000" dirty="0" err="1">
                <a:solidFill>
                  <a:schemeClr val="bg1"/>
                </a:solidFill>
              </a:rPr>
              <a:t>direkam</a:t>
            </a:r>
            <a:r>
              <a:rPr lang="en-US" sz="2000" dirty="0">
                <a:solidFill>
                  <a:schemeClr val="bg1"/>
                </a:solidFill>
              </a:rPr>
              <a:t> </a:t>
            </a:r>
            <a:r>
              <a:rPr lang="en-US" sz="2000" dirty="0" err="1">
                <a:solidFill>
                  <a:schemeClr val="bg1"/>
                </a:solidFill>
              </a:rPr>
              <a:t>menggunakan</a:t>
            </a:r>
            <a:r>
              <a:rPr lang="en-US" sz="2000" dirty="0">
                <a:solidFill>
                  <a:schemeClr val="bg1"/>
                </a:solidFill>
              </a:rPr>
              <a:t> Muse Headband yang </a:t>
            </a:r>
            <a:r>
              <a:rPr lang="en-US" sz="2000" dirty="0" err="1">
                <a:solidFill>
                  <a:schemeClr val="bg1"/>
                </a:solidFill>
              </a:rPr>
              <a:t>terhubung</a:t>
            </a:r>
            <a:r>
              <a:rPr lang="en-US" sz="2000" dirty="0">
                <a:solidFill>
                  <a:schemeClr val="bg1"/>
                </a:solidFill>
              </a:rPr>
              <a:t> </a:t>
            </a:r>
            <a:r>
              <a:rPr lang="en-US" sz="2000" dirty="0" err="1">
                <a:solidFill>
                  <a:schemeClr val="bg1"/>
                </a:solidFill>
              </a:rPr>
              <a:t>dengan</a:t>
            </a:r>
            <a:r>
              <a:rPr lang="en-US" sz="2000" dirty="0">
                <a:solidFill>
                  <a:schemeClr val="bg1"/>
                </a:solidFill>
              </a:rPr>
              <a:t> Mind Monitor. Hasil data </a:t>
            </a:r>
            <a:r>
              <a:rPr lang="en-US" sz="2000" dirty="0" err="1">
                <a:solidFill>
                  <a:schemeClr val="bg1"/>
                </a:solidFill>
              </a:rPr>
              <a:t>berupa</a:t>
            </a:r>
            <a:r>
              <a:rPr lang="en-US" sz="2000" dirty="0">
                <a:solidFill>
                  <a:schemeClr val="bg1"/>
                </a:solidFill>
              </a:rPr>
              <a:t> CSV </a:t>
            </a:r>
            <a:r>
              <a:rPr lang="en-US" sz="2000" dirty="0" err="1">
                <a:solidFill>
                  <a:schemeClr val="bg1"/>
                </a:solidFill>
              </a:rPr>
              <a:t>dikalkulasi</a:t>
            </a:r>
            <a:r>
              <a:rPr lang="en-US" sz="2000" dirty="0">
                <a:solidFill>
                  <a:schemeClr val="bg1"/>
                </a:solidFill>
              </a:rPr>
              <a:t> </a:t>
            </a:r>
            <a:r>
              <a:rPr lang="en-US" sz="2000" dirty="0" err="1">
                <a:solidFill>
                  <a:schemeClr val="bg1"/>
                </a:solidFill>
              </a:rPr>
              <a:t>dengan</a:t>
            </a:r>
            <a:r>
              <a:rPr lang="en-US" sz="2000" dirty="0">
                <a:solidFill>
                  <a:schemeClr val="bg1"/>
                </a:solidFill>
              </a:rPr>
              <a:t> </a:t>
            </a:r>
            <a:r>
              <a:rPr lang="en-US" sz="2000" dirty="0" err="1">
                <a:solidFill>
                  <a:schemeClr val="bg1"/>
                </a:solidFill>
              </a:rPr>
              <a:t>perangkat</a:t>
            </a:r>
            <a:r>
              <a:rPr lang="en-US" sz="2000" dirty="0">
                <a:solidFill>
                  <a:schemeClr val="bg1"/>
                </a:solidFill>
              </a:rPr>
              <a:t> </a:t>
            </a:r>
            <a:r>
              <a:rPr lang="en-US" sz="2000" dirty="0" err="1">
                <a:solidFill>
                  <a:schemeClr val="bg1"/>
                </a:solidFill>
              </a:rPr>
              <a:t>lunak</a:t>
            </a:r>
            <a:r>
              <a:rPr lang="en-US" sz="2000" dirty="0">
                <a:solidFill>
                  <a:schemeClr val="bg1"/>
                </a:solidFill>
              </a:rPr>
              <a:t> LORETA Key.</a:t>
            </a:r>
          </a:p>
          <a:p>
            <a:r>
              <a:rPr lang="en-US" sz="2000" dirty="0">
                <a:solidFill>
                  <a:schemeClr val="bg1"/>
                </a:solidFill>
              </a:rPr>
              <a:t>Data yang </a:t>
            </a:r>
            <a:r>
              <a:rPr lang="en-US" sz="2000" dirty="0" err="1">
                <a:solidFill>
                  <a:schemeClr val="bg1"/>
                </a:solidFill>
              </a:rPr>
              <a:t>telah</a:t>
            </a:r>
            <a:r>
              <a:rPr lang="en-US" sz="2000" dirty="0">
                <a:solidFill>
                  <a:schemeClr val="bg1"/>
                </a:solidFill>
              </a:rPr>
              <a:t> </a:t>
            </a:r>
            <a:r>
              <a:rPr lang="en-US" sz="2000" dirty="0" err="1">
                <a:solidFill>
                  <a:schemeClr val="bg1"/>
                </a:solidFill>
              </a:rPr>
              <a:t>diolah</a:t>
            </a:r>
            <a:r>
              <a:rPr lang="en-US" sz="2000" dirty="0">
                <a:solidFill>
                  <a:schemeClr val="bg1"/>
                </a:solidFill>
              </a:rPr>
              <a:t> dan </a:t>
            </a:r>
            <a:r>
              <a:rPr lang="en-US" sz="2000" dirty="0" err="1">
                <a:solidFill>
                  <a:schemeClr val="bg1"/>
                </a:solidFill>
              </a:rPr>
              <a:t>dianalisis</a:t>
            </a:r>
            <a:r>
              <a:rPr lang="en-US" sz="2000" dirty="0">
                <a:solidFill>
                  <a:schemeClr val="bg1"/>
                </a:solidFill>
              </a:rPr>
              <a:t> </a:t>
            </a:r>
            <a:r>
              <a:rPr lang="en-US" sz="2000" dirty="0" err="1">
                <a:solidFill>
                  <a:schemeClr val="bg1"/>
                </a:solidFill>
              </a:rPr>
              <a:t>menggunakan</a:t>
            </a:r>
            <a:r>
              <a:rPr lang="en-US" sz="2000" dirty="0">
                <a:solidFill>
                  <a:schemeClr val="bg1"/>
                </a:solidFill>
              </a:rPr>
              <a:t> LORETA Key </a:t>
            </a:r>
            <a:r>
              <a:rPr lang="en-US" sz="2000" dirty="0" err="1">
                <a:solidFill>
                  <a:schemeClr val="bg1"/>
                </a:solidFill>
              </a:rPr>
              <a:t>kemudian</a:t>
            </a:r>
            <a:r>
              <a:rPr lang="en-US" sz="2000" dirty="0">
                <a:solidFill>
                  <a:schemeClr val="bg1"/>
                </a:solidFill>
              </a:rPr>
              <a:t> </a:t>
            </a:r>
            <a:r>
              <a:rPr lang="en-US" sz="2000" dirty="0" err="1">
                <a:solidFill>
                  <a:schemeClr val="bg1"/>
                </a:solidFill>
              </a:rPr>
              <a:t>disajikan</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bentuk</a:t>
            </a:r>
            <a:r>
              <a:rPr lang="en-US" sz="2000" dirty="0">
                <a:solidFill>
                  <a:schemeClr val="bg1"/>
                </a:solidFill>
              </a:rPr>
              <a:t>: (1) Citra </a:t>
            </a:r>
            <a:r>
              <a:rPr lang="en-US" sz="2000" dirty="0" err="1">
                <a:solidFill>
                  <a:schemeClr val="bg1"/>
                </a:solidFill>
              </a:rPr>
              <a:t>Otak</a:t>
            </a:r>
            <a:r>
              <a:rPr lang="en-US" sz="2000" dirty="0">
                <a:solidFill>
                  <a:schemeClr val="bg1"/>
                </a:solidFill>
              </a:rPr>
              <a:t> Nilai </a:t>
            </a:r>
            <a:r>
              <a:rPr lang="en-US" sz="2000" dirty="0" err="1">
                <a:solidFill>
                  <a:schemeClr val="bg1"/>
                </a:solidFill>
              </a:rPr>
              <a:t>Puncak</a:t>
            </a:r>
            <a:r>
              <a:rPr lang="en-US" sz="2000" dirty="0">
                <a:solidFill>
                  <a:schemeClr val="bg1"/>
                </a:solidFill>
              </a:rPr>
              <a:t> (</a:t>
            </a:r>
            <a:r>
              <a:rPr lang="en-US" sz="2000" dirty="0" err="1">
                <a:solidFill>
                  <a:schemeClr val="bg1"/>
                </a:solidFill>
              </a:rPr>
              <a:t>Maksimal</a:t>
            </a:r>
            <a:r>
              <a:rPr lang="en-US" sz="2000" dirty="0">
                <a:solidFill>
                  <a:schemeClr val="bg1"/>
                </a:solidFill>
              </a:rPr>
              <a:t>) LORETA </a:t>
            </a:r>
            <a:r>
              <a:rPr lang="en-US" sz="2000" dirty="0" err="1">
                <a:solidFill>
                  <a:schemeClr val="bg1"/>
                </a:solidFill>
              </a:rPr>
              <a:t>dari</a:t>
            </a:r>
            <a:r>
              <a:rPr lang="en-US" sz="2000" dirty="0">
                <a:solidFill>
                  <a:schemeClr val="bg1"/>
                </a:solidFill>
              </a:rPr>
              <a:t> </a:t>
            </a:r>
            <a:r>
              <a:rPr lang="en-US" sz="2000" dirty="0" err="1">
                <a:solidFill>
                  <a:schemeClr val="bg1"/>
                </a:solidFill>
              </a:rPr>
              <a:t>kondisi</a:t>
            </a:r>
            <a:r>
              <a:rPr lang="en-US" sz="2000" dirty="0">
                <a:solidFill>
                  <a:schemeClr val="bg1"/>
                </a:solidFill>
              </a:rPr>
              <a:t> LOTS dan HOTS, (2) </a:t>
            </a:r>
            <a:r>
              <a:rPr lang="en-US" sz="2000" dirty="0" err="1">
                <a:solidFill>
                  <a:schemeClr val="bg1"/>
                </a:solidFill>
              </a:rPr>
              <a:t>Tabel</a:t>
            </a:r>
            <a:r>
              <a:rPr lang="en-US" sz="2000" dirty="0">
                <a:solidFill>
                  <a:schemeClr val="bg1"/>
                </a:solidFill>
              </a:rPr>
              <a:t> </a:t>
            </a:r>
            <a:r>
              <a:rPr lang="en-US" sz="2000" dirty="0" err="1">
                <a:solidFill>
                  <a:schemeClr val="bg1"/>
                </a:solidFill>
              </a:rPr>
              <a:t>Kontingensi</a:t>
            </a:r>
            <a:r>
              <a:rPr lang="en-US" sz="2000" dirty="0">
                <a:solidFill>
                  <a:schemeClr val="bg1"/>
                </a:solidFill>
              </a:rPr>
              <a:t> </a:t>
            </a:r>
            <a:r>
              <a:rPr lang="en-US" sz="2000" dirty="0" err="1">
                <a:solidFill>
                  <a:schemeClr val="bg1"/>
                </a:solidFill>
              </a:rPr>
              <a:t>Struktur</a:t>
            </a:r>
            <a:r>
              <a:rPr lang="en-US" sz="2000" dirty="0">
                <a:solidFill>
                  <a:schemeClr val="bg1"/>
                </a:solidFill>
              </a:rPr>
              <a:t> </a:t>
            </a:r>
            <a:r>
              <a:rPr lang="en-US" sz="2000" dirty="0" err="1">
                <a:solidFill>
                  <a:schemeClr val="bg1"/>
                </a:solidFill>
              </a:rPr>
              <a:t>Otak</a:t>
            </a:r>
            <a:r>
              <a:rPr lang="en-US" sz="2000" dirty="0">
                <a:solidFill>
                  <a:schemeClr val="bg1"/>
                </a:solidFill>
              </a:rPr>
              <a:t> yang </a:t>
            </a:r>
            <a:r>
              <a:rPr lang="en-US" sz="2000" dirty="0" err="1">
                <a:solidFill>
                  <a:schemeClr val="bg1"/>
                </a:solidFill>
              </a:rPr>
              <a:t>Terlibat</a:t>
            </a:r>
            <a:r>
              <a:rPr lang="en-US" sz="2000" dirty="0">
                <a:solidFill>
                  <a:schemeClr val="bg1"/>
                </a:solidFill>
              </a:rPr>
              <a:t> pada </a:t>
            </a:r>
            <a:r>
              <a:rPr lang="en-US" sz="2000" dirty="0" err="1">
                <a:solidFill>
                  <a:schemeClr val="bg1"/>
                </a:solidFill>
              </a:rPr>
              <a:t>kondisi</a:t>
            </a:r>
            <a:r>
              <a:rPr lang="en-US" sz="2000" dirty="0">
                <a:solidFill>
                  <a:schemeClr val="bg1"/>
                </a:solidFill>
              </a:rPr>
              <a:t> LOTS dan HOTS, (3) Hasil Paired Sample T Test Nilai LORETA </a:t>
            </a:r>
            <a:r>
              <a:rPr lang="en-US" sz="2000" dirty="0" err="1">
                <a:solidFill>
                  <a:schemeClr val="bg1"/>
                </a:solidFill>
              </a:rPr>
              <a:t>kondisi</a:t>
            </a:r>
            <a:r>
              <a:rPr lang="en-US" sz="2000" dirty="0">
                <a:solidFill>
                  <a:schemeClr val="bg1"/>
                </a:solidFill>
              </a:rPr>
              <a:t> LOTS dan HOTS.</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pic>
        <p:nvPicPr>
          <p:cNvPr id="3" name="Content Placeholder 2">
            <a:extLst>
              <a:ext uri="{FF2B5EF4-FFF2-40B4-BE49-F238E27FC236}">
                <a16:creationId xmlns:a16="http://schemas.microsoft.com/office/drawing/2014/main" id="{377BCC4E-25F2-DE33-1FCE-6C2D1B084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3953" y="2284777"/>
            <a:ext cx="4635500" cy="1612900"/>
          </a:xfrm>
        </p:spPr>
      </p:pic>
      <p:pic>
        <p:nvPicPr>
          <p:cNvPr id="7" name="Picture 6">
            <a:extLst>
              <a:ext uri="{FF2B5EF4-FFF2-40B4-BE49-F238E27FC236}">
                <a16:creationId xmlns:a16="http://schemas.microsoft.com/office/drawing/2014/main" id="{96095647-5599-DAB6-814C-558A0F200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47" y="2284777"/>
            <a:ext cx="4635500" cy="1612900"/>
          </a:xfrm>
          <a:prstGeom prst="rect">
            <a:avLst/>
          </a:prstGeom>
        </p:spPr>
      </p:pic>
      <p:sp>
        <p:nvSpPr>
          <p:cNvPr id="15" name="TextBox 14">
            <a:extLst>
              <a:ext uri="{FF2B5EF4-FFF2-40B4-BE49-F238E27FC236}">
                <a16:creationId xmlns:a16="http://schemas.microsoft.com/office/drawing/2014/main" id="{6BADA392-63A3-FD25-1087-36C8B62009C5}"/>
              </a:ext>
            </a:extLst>
          </p:cNvPr>
          <p:cNvSpPr txBox="1"/>
          <p:nvPr/>
        </p:nvSpPr>
        <p:spPr>
          <a:xfrm>
            <a:off x="6813953" y="3897677"/>
            <a:ext cx="5132624" cy="877163"/>
          </a:xfrm>
          <a:prstGeom prst="rect">
            <a:avLst/>
          </a:prstGeom>
          <a:noFill/>
        </p:spPr>
        <p:txBody>
          <a:bodyPr wrap="square">
            <a:spAutoFit/>
          </a:bodyPr>
          <a:lstStyle/>
          <a:p>
            <a:r>
              <a:rPr lang="en-US" sz="1700" dirty="0">
                <a:solidFill>
                  <a:schemeClr val="bg1"/>
                </a:solidFill>
              </a:rPr>
              <a:t>HOTS MAX</a:t>
            </a:r>
          </a:p>
          <a:p>
            <a:r>
              <a:rPr lang="en-US" sz="1700" dirty="0">
                <a:solidFill>
                  <a:schemeClr val="bg1"/>
                </a:solidFill>
              </a:rPr>
              <a:t>Value= 2.36E+3 (X= -25 , Y= 65 , Z= -5) (MNI </a:t>
            </a:r>
            <a:r>
              <a:rPr lang="en-US" sz="1700" dirty="0" err="1">
                <a:solidFill>
                  <a:schemeClr val="bg1"/>
                </a:solidFill>
              </a:rPr>
              <a:t>coords</a:t>
            </a:r>
            <a:r>
              <a:rPr lang="en-US" sz="1700" dirty="0">
                <a:solidFill>
                  <a:schemeClr val="bg1"/>
                </a:solidFill>
              </a:rPr>
              <a:t>)</a:t>
            </a:r>
          </a:p>
          <a:p>
            <a:r>
              <a:rPr lang="en-US" sz="1700" dirty="0">
                <a:solidFill>
                  <a:schemeClr val="bg1"/>
                </a:solidFill>
              </a:rPr>
              <a:t>Brodmann area 10, Superior Frontal Gyrus, Frontal Lobe</a:t>
            </a:r>
          </a:p>
        </p:txBody>
      </p:sp>
      <p:sp>
        <p:nvSpPr>
          <p:cNvPr id="19" name="TextBox 18">
            <a:extLst>
              <a:ext uri="{FF2B5EF4-FFF2-40B4-BE49-F238E27FC236}">
                <a16:creationId xmlns:a16="http://schemas.microsoft.com/office/drawing/2014/main" id="{472B4DBE-2206-F451-BF8E-0E96F7C7DF1B}"/>
              </a:ext>
            </a:extLst>
          </p:cNvPr>
          <p:cNvSpPr txBox="1"/>
          <p:nvPr/>
        </p:nvSpPr>
        <p:spPr>
          <a:xfrm>
            <a:off x="742547" y="3938903"/>
            <a:ext cx="6632368" cy="877163"/>
          </a:xfrm>
          <a:prstGeom prst="rect">
            <a:avLst/>
          </a:prstGeom>
          <a:noFill/>
        </p:spPr>
        <p:txBody>
          <a:bodyPr wrap="square">
            <a:spAutoFit/>
          </a:bodyPr>
          <a:lstStyle/>
          <a:p>
            <a:r>
              <a:rPr lang="en-US" sz="1700" dirty="0">
                <a:solidFill>
                  <a:schemeClr val="bg1"/>
                </a:solidFill>
              </a:rPr>
              <a:t>LOTS MAX</a:t>
            </a:r>
          </a:p>
          <a:p>
            <a:r>
              <a:rPr lang="en-US" sz="1700" dirty="0">
                <a:solidFill>
                  <a:schemeClr val="bg1"/>
                </a:solidFill>
              </a:rPr>
              <a:t>Value= 7.58E+2 (X= -25 , Y= 65 , Z= -5) (MNI </a:t>
            </a:r>
            <a:r>
              <a:rPr lang="en-US" sz="1700" dirty="0" err="1">
                <a:solidFill>
                  <a:schemeClr val="bg1"/>
                </a:solidFill>
              </a:rPr>
              <a:t>coords</a:t>
            </a:r>
            <a:r>
              <a:rPr lang="en-US" sz="1700" dirty="0">
                <a:solidFill>
                  <a:schemeClr val="bg1"/>
                </a:solidFill>
              </a:rPr>
              <a:t>)</a:t>
            </a:r>
          </a:p>
          <a:p>
            <a:r>
              <a:rPr lang="en-US" sz="1700" dirty="0">
                <a:solidFill>
                  <a:schemeClr val="bg1"/>
                </a:solidFill>
              </a:rPr>
              <a:t>Brodmann area 10, Superior Frontal Gyrus, Frontal Lobe</a:t>
            </a:r>
          </a:p>
        </p:txBody>
      </p:sp>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pic>
        <p:nvPicPr>
          <p:cNvPr id="6" name="Content Placeholder 5">
            <a:extLst>
              <a:ext uri="{FF2B5EF4-FFF2-40B4-BE49-F238E27FC236}">
                <a16:creationId xmlns:a16="http://schemas.microsoft.com/office/drawing/2014/main" id="{96FC3E82-D05B-6D56-17CE-35EEC50D7C18}"/>
              </a:ext>
            </a:extLst>
          </p:cNvPr>
          <p:cNvPicPr>
            <a:picLocks noGrp="1" noChangeAspect="1"/>
          </p:cNvPicPr>
          <p:nvPr>
            <p:ph idx="1"/>
          </p:nvPr>
        </p:nvPicPr>
        <p:blipFill>
          <a:blip r:embed="rId2"/>
          <a:stretch>
            <a:fillRect/>
          </a:stretch>
        </p:blipFill>
        <p:spPr>
          <a:xfrm>
            <a:off x="317995" y="1924050"/>
            <a:ext cx="3860800" cy="2260600"/>
          </a:xfrm>
          <a:prstGeom prst="rect">
            <a:avLst/>
          </a:prstGeom>
        </p:spPr>
      </p:pic>
      <p:pic>
        <p:nvPicPr>
          <p:cNvPr id="8" name="Picture 7">
            <a:extLst>
              <a:ext uri="{FF2B5EF4-FFF2-40B4-BE49-F238E27FC236}">
                <a16:creationId xmlns:a16="http://schemas.microsoft.com/office/drawing/2014/main" id="{C24E00D0-B8DA-3262-D0A9-E4580ADAC3D9}"/>
              </a:ext>
            </a:extLst>
          </p:cNvPr>
          <p:cNvPicPr>
            <a:picLocks noChangeAspect="1"/>
          </p:cNvPicPr>
          <p:nvPr/>
        </p:nvPicPr>
        <p:blipFill>
          <a:blip r:embed="rId3"/>
          <a:stretch>
            <a:fillRect/>
          </a:stretch>
        </p:blipFill>
        <p:spPr>
          <a:xfrm>
            <a:off x="4304805" y="1924050"/>
            <a:ext cx="7569200" cy="3009900"/>
          </a:xfrm>
          <a:prstGeom prst="rect">
            <a:avLst/>
          </a:prstGeom>
        </p:spPr>
      </p:pic>
      <p:sp>
        <p:nvSpPr>
          <p:cNvPr id="12" name="TextBox 11">
            <a:extLst>
              <a:ext uri="{FF2B5EF4-FFF2-40B4-BE49-F238E27FC236}">
                <a16:creationId xmlns:a16="http://schemas.microsoft.com/office/drawing/2014/main" id="{5580BFB0-D38B-3B7C-B5BB-913738A934D2}"/>
              </a:ext>
            </a:extLst>
          </p:cNvPr>
          <p:cNvSpPr txBox="1"/>
          <p:nvPr/>
        </p:nvSpPr>
        <p:spPr>
          <a:xfrm>
            <a:off x="317995" y="4184650"/>
            <a:ext cx="3860800" cy="877163"/>
          </a:xfrm>
          <a:prstGeom prst="rect">
            <a:avLst/>
          </a:prstGeom>
          <a:noFill/>
        </p:spPr>
        <p:txBody>
          <a:bodyPr wrap="square">
            <a:spAutoFit/>
          </a:bodyPr>
          <a:lstStyle/>
          <a:p>
            <a:pPr algn="ctr"/>
            <a:r>
              <a:rPr lang="en-US" sz="1700" dirty="0">
                <a:solidFill>
                  <a:schemeClr val="bg1"/>
                </a:solidFill>
              </a:rPr>
              <a:t>Distribution of Active Areas with LORETA Values greater than 500 under LOTS conditions</a:t>
            </a:r>
          </a:p>
        </p:txBody>
      </p:sp>
      <p:sp>
        <p:nvSpPr>
          <p:cNvPr id="14" name="TextBox 13">
            <a:extLst>
              <a:ext uri="{FF2B5EF4-FFF2-40B4-BE49-F238E27FC236}">
                <a16:creationId xmlns:a16="http://schemas.microsoft.com/office/drawing/2014/main" id="{CF6CCDE7-09B2-52AE-21EE-0D5021A8160E}"/>
              </a:ext>
            </a:extLst>
          </p:cNvPr>
          <p:cNvSpPr txBox="1"/>
          <p:nvPr/>
        </p:nvSpPr>
        <p:spPr>
          <a:xfrm>
            <a:off x="6159005" y="4933950"/>
            <a:ext cx="3860800" cy="877163"/>
          </a:xfrm>
          <a:prstGeom prst="rect">
            <a:avLst/>
          </a:prstGeom>
          <a:noFill/>
        </p:spPr>
        <p:txBody>
          <a:bodyPr wrap="square">
            <a:spAutoFit/>
          </a:bodyPr>
          <a:lstStyle/>
          <a:p>
            <a:pPr algn="ctr"/>
            <a:r>
              <a:rPr lang="en-US" sz="1700" dirty="0">
                <a:solidFill>
                  <a:schemeClr val="bg1"/>
                </a:solidFill>
              </a:rPr>
              <a:t>Distribution of Active Areas with LORETA Values greater than 500 in HOTS condition</a:t>
            </a:r>
          </a:p>
        </p:txBody>
      </p:sp>
    </p:spTree>
    <p:extLst>
      <p:ext uri="{BB962C8B-B14F-4D97-AF65-F5344CB8AC3E}">
        <p14:creationId xmlns:p14="http://schemas.microsoft.com/office/powerpoint/2010/main" val="313427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12" name="TextBox 11">
            <a:extLst>
              <a:ext uri="{FF2B5EF4-FFF2-40B4-BE49-F238E27FC236}">
                <a16:creationId xmlns:a16="http://schemas.microsoft.com/office/drawing/2014/main" id="{5580BFB0-D38B-3B7C-B5BB-913738A934D2}"/>
              </a:ext>
            </a:extLst>
          </p:cNvPr>
          <p:cNvSpPr txBox="1"/>
          <p:nvPr/>
        </p:nvSpPr>
        <p:spPr>
          <a:xfrm>
            <a:off x="4165600" y="4624037"/>
            <a:ext cx="3860800" cy="877163"/>
          </a:xfrm>
          <a:prstGeom prst="rect">
            <a:avLst/>
          </a:prstGeom>
          <a:noFill/>
        </p:spPr>
        <p:txBody>
          <a:bodyPr wrap="square">
            <a:spAutoFit/>
          </a:bodyPr>
          <a:lstStyle/>
          <a:p>
            <a:pPr algn="ctr"/>
            <a:r>
              <a:rPr lang="en-US" sz="1700" dirty="0">
                <a:solidFill>
                  <a:schemeClr val="bg1"/>
                </a:solidFill>
              </a:rPr>
              <a:t>Distribution of Active Lobes with LORETA Values greater than 500 in HOTS condition</a:t>
            </a:r>
          </a:p>
        </p:txBody>
      </p:sp>
      <p:pic>
        <p:nvPicPr>
          <p:cNvPr id="5" name="Picture 4">
            <a:extLst>
              <a:ext uri="{FF2B5EF4-FFF2-40B4-BE49-F238E27FC236}">
                <a16:creationId xmlns:a16="http://schemas.microsoft.com/office/drawing/2014/main" id="{7954BD69-6D2F-28A7-2C58-543B2B77959C}"/>
              </a:ext>
            </a:extLst>
          </p:cNvPr>
          <p:cNvPicPr>
            <a:picLocks noChangeAspect="1"/>
          </p:cNvPicPr>
          <p:nvPr/>
        </p:nvPicPr>
        <p:blipFill>
          <a:blip r:embed="rId2"/>
          <a:stretch>
            <a:fillRect/>
          </a:stretch>
        </p:blipFill>
        <p:spPr>
          <a:xfrm>
            <a:off x="3663950" y="1495405"/>
            <a:ext cx="4864100" cy="2997200"/>
          </a:xfrm>
          <a:prstGeom prst="rect">
            <a:avLst/>
          </a:prstGeom>
        </p:spPr>
      </p:pic>
    </p:spTree>
    <p:extLst>
      <p:ext uri="{BB962C8B-B14F-4D97-AF65-F5344CB8AC3E}">
        <p14:creationId xmlns:p14="http://schemas.microsoft.com/office/powerpoint/2010/main" val="139669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pic>
        <p:nvPicPr>
          <p:cNvPr id="2" name="Picture 1">
            <a:extLst>
              <a:ext uri="{FF2B5EF4-FFF2-40B4-BE49-F238E27FC236}">
                <a16:creationId xmlns:a16="http://schemas.microsoft.com/office/drawing/2014/main" id="{7EDEB48A-9312-302C-5679-7D851B97101F}"/>
              </a:ext>
            </a:extLst>
          </p:cNvPr>
          <p:cNvPicPr>
            <a:picLocks noChangeAspect="1"/>
          </p:cNvPicPr>
          <p:nvPr/>
        </p:nvPicPr>
        <p:blipFill>
          <a:blip r:embed="rId2"/>
          <a:stretch>
            <a:fillRect/>
          </a:stretch>
        </p:blipFill>
        <p:spPr>
          <a:xfrm>
            <a:off x="1500248" y="1572611"/>
            <a:ext cx="4465781" cy="1133728"/>
          </a:xfrm>
          <a:prstGeom prst="rect">
            <a:avLst/>
          </a:prstGeom>
        </p:spPr>
      </p:pic>
      <p:pic>
        <p:nvPicPr>
          <p:cNvPr id="3" name="Picture 2">
            <a:extLst>
              <a:ext uri="{FF2B5EF4-FFF2-40B4-BE49-F238E27FC236}">
                <a16:creationId xmlns:a16="http://schemas.microsoft.com/office/drawing/2014/main" id="{BA1B6258-7A70-4D7F-6268-34F006EE6950}"/>
              </a:ext>
            </a:extLst>
          </p:cNvPr>
          <p:cNvPicPr>
            <a:picLocks noChangeAspect="1"/>
          </p:cNvPicPr>
          <p:nvPr/>
        </p:nvPicPr>
        <p:blipFill>
          <a:blip r:embed="rId3"/>
          <a:stretch>
            <a:fillRect/>
          </a:stretch>
        </p:blipFill>
        <p:spPr>
          <a:xfrm>
            <a:off x="6096000" y="1572611"/>
            <a:ext cx="4693775" cy="4591958"/>
          </a:xfrm>
          <a:prstGeom prst="rect">
            <a:avLst/>
          </a:prstGeom>
        </p:spPr>
      </p:pic>
      <p:pic>
        <p:nvPicPr>
          <p:cNvPr id="7" name="Picture 6">
            <a:extLst>
              <a:ext uri="{FF2B5EF4-FFF2-40B4-BE49-F238E27FC236}">
                <a16:creationId xmlns:a16="http://schemas.microsoft.com/office/drawing/2014/main" id="{79F15DD9-1DBD-EA22-E9B8-B1C348219616}"/>
              </a:ext>
            </a:extLst>
          </p:cNvPr>
          <p:cNvPicPr>
            <a:picLocks noChangeAspect="1"/>
          </p:cNvPicPr>
          <p:nvPr/>
        </p:nvPicPr>
        <p:blipFill>
          <a:blip r:embed="rId4"/>
          <a:stretch>
            <a:fillRect/>
          </a:stretch>
        </p:blipFill>
        <p:spPr>
          <a:xfrm>
            <a:off x="1500827" y="2864307"/>
            <a:ext cx="4465780" cy="3300261"/>
          </a:xfrm>
          <a:prstGeom prst="rect">
            <a:avLst/>
          </a:prstGeom>
        </p:spPr>
      </p:pic>
      <p:sp>
        <p:nvSpPr>
          <p:cNvPr id="9" name="TextBox 8">
            <a:extLst>
              <a:ext uri="{FF2B5EF4-FFF2-40B4-BE49-F238E27FC236}">
                <a16:creationId xmlns:a16="http://schemas.microsoft.com/office/drawing/2014/main" id="{0F98A9C8-DF37-E609-072E-326F23CB682E}"/>
              </a:ext>
            </a:extLst>
          </p:cNvPr>
          <p:cNvSpPr txBox="1"/>
          <p:nvPr/>
        </p:nvSpPr>
        <p:spPr>
          <a:xfrm>
            <a:off x="1402225" y="1250482"/>
            <a:ext cx="6097772" cy="369332"/>
          </a:xfrm>
          <a:prstGeom prst="rect">
            <a:avLst/>
          </a:prstGeom>
          <a:noFill/>
        </p:spPr>
        <p:txBody>
          <a:bodyPr wrap="square">
            <a:spAutoFit/>
          </a:bodyPr>
          <a:lstStyle/>
          <a:p>
            <a:r>
              <a:rPr lang="en-US" dirty="0">
                <a:solidFill>
                  <a:schemeClr val="bg1"/>
                </a:solidFill>
              </a:rPr>
              <a:t>Paired Sample T Test Result</a:t>
            </a:r>
          </a:p>
        </p:txBody>
      </p:sp>
    </p:spTree>
    <p:extLst>
      <p:ext uri="{BB962C8B-B14F-4D97-AF65-F5344CB8AC3E}">
        <p14:creationId xmlns:p14="http://schemas.microsoft.com/office/powerpoint/2010/main" val="303727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pPr algn="just"/>
            <a:r>
              <a:rPr lang="en-US" sz="2000" dirty="0">
                <a:solidFill>
                  <a:schemeClr val="bg1"/>
                </a:solidFill>
              </a:rPr>
              <a:t>In speaking activities in both LOTS and HOTS conditions, the peak values of LORETA in Brodmann Area 10, Superior Frontal Gyrus, Frontal Lobe. However, if limited to power values above 500, it will be found that in the HOTS condition, participants used 16 different areas, while in LOTS only used 4 different areas. Then in HOTS it is spread over 14 different structures, while in LOTS only 7 different structures. </a:t>
            </a:r>
          </a:p>
          <a:p>
            <a:pPr algn="just"/>
            <a:r>
              <a:rPr lang="en-US" sz="2000" dirty="0">
                <a:solidFill>
                  <a:schemeClr val="bg1"/>
                </a:solidFill>
              </a:rPr>
              <a:t>Meanwhile, when viewed from the lobes involved, the LOTS condition involved three different lobes, namely the Frontal Lobe, Limbic Lobe, and Temporal Lobe, while the LOTS condition only involved one lobe dominantly, namely the Frontal Lobe.</a:t>
            </a:r>
          </a:p>
          <a:p>
            <a:pPr algn="just"/>
            <a:r>
              <a:rPr lang="en-US" sz="2000" dirty="0">
                <a:solidFill>
                  <a:schemeClr val="bg1"/>
                </a:solidFill>
              </a:rPr>
              <a:t>Then when viewed from the difference in voxel results, the average values of LOTS and HOTS have a very significant difference (p&lt;0.001).</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1760</Words>
  <Application>Microsoft Macintosh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Times-Bold</vt:lpstr>
      <vt:lpstr>Office Theme</vt:lpstr>
      <vt:lpstr>Comparison of LOTS and HOTS Brain Images in Speech Production:  A Neurolinguistic Study Based on Standardized Low Resolution Brain Electromagnetic Tomography</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Jatmika Nurhadi</cp:lastModifiedBy>
  <cp:revision>7</cp:revision>
  <dcterms:created xsi:type="dcterms:W3CDTF">2023-04-14T06:04:15Z</dcterms:created>
  <dcterms:modified xsi:type="dcterms:W3CDTF">2023-07-30T14:39:04Z</dcterms:modified>
</cp:coreProperties>
</file>