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320" r:id="rId5"/>
    <p:sldId id="260" r:id="rId6"/>
    <p:sldId id="321" r:id="rId7"/>
    <p:sldId id="322" r:id="rId8"/>
    <p:sldId id="323"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p:scale>
          <a:sx n="60" d="100"/>
          <a:sy n="60" d="100"/>
        </p:scale>
        <p:origin x="840"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D140DA-52C6-4086-83FD-1CB6CCF10221}" type="datetimeFigureOut">
              <a:rPr lang="en-ID" smtClean="0"/>
              <a:t>27/07/2023</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27626-838E-4DA5-9E3F-6501E63EFB5F}" type="slidenum">
              <a:rPr lang="en-ID" smtClean="0"/>
              <a:t>‹#›</a:t>
            </a:fld>
            <a:endParaRPr lang="en-ID"/>
          </a:p>
        </p:txBody>
      </p:sp>
    </p:spTree>
    <p:extLst>
      <p:ext uri="{BB962C8B-B14F-4D97-AF65-F5344CB8AC3E}">
        <p14:creationId xmlns:p14="http://schemas.microsoft.com/office/powerpoint/2010/main" val="3409211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&lt;a </a:t>
            </a:r>
            <a:r>
              <a:rPr lang="en-US" dirty="0" err="1"/>
              <a:t>href</a:t>
            </a:r>
            <a:r>
              <a:rPr lang="en-US" dirty="0"/>
              <a:t>='https://www.freepik.com/vectors/businessman-cartoon'&gt;Businessman cartoon vector created by </a:t>
            </a:r>
            <a:r>
              <a:rPr lang="en-US" dirty="0" err="1"/>
              <a:t>jcomp</a:t>
            </a:r>
            <a:r>
              <a:rPr lang="en-US" dirty="0"/>
              <a:t> - www.freepik.com&lt;/a&gt;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C9D3F4-A502-44E8-B667-324FCE92CE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5084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INVESTIGATING EFL TEACHERS’ ROLE ON TEACHING WRITING IN IMPLEMENTATION OF INDEPENDENT CURRICULUM </a:t>
            </a:r>
            <a:br>
              <a:rPr lang="en-US" sz="2800" b="1" dirty="0">
                <a:solidFill>
                  <a:schemeClr val="bg1"/>
                </a:solidFill>
                <a:latin typeface="+mn-lt"/>
                <a:cs typeface="Times New Roman" panose="02020603050405020304" pitchFamily="18" charset="0"/>
              </a:rPr>
            </a:br>
            <a:r>
              <a:rPr lang="en-US" sz="2800" b="1" dirty="0">
                <a:solidFill>
                  <a:schemeClr val="bg1"/>
                </a:solidFill>
                <a:latin typeface="+mn-lt"/>
                <a:cs typeface="Times New Roman" panose="02020603050405020304" pitchFamily="18" charset="0"/>
              </a:rPr>
              <a:t>(KURIKULUM MERDEKA)</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err="1">
                <a:solidFill>
                  <a:schemeClr val="bg1"/>
                </a:solidFill>
              </a:rPr>
              <a:t>Destiyana</a:t>
            </a:r>
            <a:endParaRPr lang="en-US" sz="1600" b="1" dirty="0">
              <a:solidFill>
                <a:schemeClr val="bg1"/>
              </a:solidFill>
            </a:endParaRP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ABS-ICOLLITE-23113</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1" y="1376652"/>
            <a:ext cx="11286353" cy="4351338"/>
          </a:xfrm>
        </p:spPr>
        <p:txBody>
          <a:bodyPr>
            <a:noAutofit/>
          </a:bodyPr>
          <a:lstStyle/>
          <a:p>
            <a:pPr marL="712788" indent="-712788">
              <a:buNone/>
            </a:pPr>
            <a:r>
              <a:rPr lang="en-US" sz="1600" dirty="0">
                <a:solidFill>
                  <a:schemeClr val="bg1"/>
                </a:solidFill>
              </a:rPr>
              <a:t>Cohen, L. et al. (2018). Research Methods in Education Eight Edition. New York: Routledge.</a:t>
            </a:r>
          </a:p>
          <a:p>
            <a:pPr marL="712788" indent="-712788">
              <a:buNone/>
            </a:pPr>
            <a:r>
              <a:rPr lang="en-US" sz="1600" dirty="0">
                <a:solidFill>
                  <a:schemeClr val="bg1"/>
                </a:solidFill>
              </a:rPr>
              <a:t>Cong, X., &amp; Jiang, X. (2021). Role of Language Teachers in the Teaching of Academic Writing: Analysis Based on Multinational Academic Writing Literature. Proceedings of the 1st International Conference on Education: Current Issues and Digital Technologies (ICECIDT 2021), 555, 456–460. https://doi.org/https://doi.org/10.2991/assehr.k.210527.076</a:t>
            </a:r>
          </a:p>
          <a:p>
            <a:pPr marL="712788" indent="-712788">
              <a:buNone/>
            </a:pPr>
            <a:r>
              <a:rPr lang="en-US" sz="1600" dirty="0">
                <a:solidFill>
                  <a:schemeClr val="bg1"/>
                </a:solidFill>
              </a:rPr>
              <a:t>Cresswell, J. W. (2012). Educational Research: Planning, Conducting, and Evaluating Quantitative and Qualitative Research, Fourth Edition. Boston: Pearson Education, Inc.</a:t>
            </a:r>
          </a:p>
          <a:p>
            <a:pPr marL="712788" indent="-712788">
              <a:buNone/>
            </a:pPr>
            <a:r>
              <a:rPr lang="en-US" sz="1600" dirty="0" err="1">
                <a:solidFill>
                  <a:schemeClr val="bg1"/>
                </a:solidFill>
              </a:rPr>
              <a:t>Derewianka</a:t>
            </a:r>
            <a:r>
              <a:rPr lang="en-US" sz="1600" dirty="0">
                <a:solidFill>
                  <a:schemeClr val="bg1"/>
                </a:solidFill>
              </a:rPr>
              <a:t>, Beverly. (2004). Exploring How Texts Work. Sydney: Primary English Teaching Association.</a:t>
            </a:r>
          </a:p>
          <a:p>
            <a:pPr marL="712788" indent="-712788">
              <a:buNone/>
            </a:pPr>
            <a:r>
              <a:rPr lang="en-US" sz="1600" dirty="0">
                <a:solidFill>
                  <a:schemeClr val="bg1"/>
                </a:solidFill>
              </a:rPr>
              <a:t>Harmer, J. (2004). How To Teach Writing. Oxford: Person Education Limited.</a:t>
            </a:r>
          </a:p>
          <a:p>
            <a:pPr marL="712788" indent="-712788">
              <a:buNone/>
            </a:pPr>
            <a:r>
              <a:rPr lang="en-US" sz="1600" dirty="0">
                <a:solidFill>
                  <a:schemeClr val="bg1"/>
                </a:solidFill>
              </a:rPr>
              <a:t>Harmer, J. (2007). The Practice of English Language Teaching, Fourth Edition. Harlow: Pearson Longman, Ltd.</a:t>
            </a:r>
          </a:p>
          <a:p>
            <a:pPr marL="712788" indent="-712788">
              <a:buNone/>
            </a:pPr>
            <a:r>
              <a:rPr lang="en-US" sz="1600" dirty="0">
                <a:solidFill>
                  <a:schemeClr val="bg1"/>
                </a:solidFill>
              </a:rPr>
              <a:t>Harmer, J. (2009). The Practice of English Language Teaching (4th Edition). Harlow: Pearson Longman, Ltd.</a:t>
            </a:r>
          </a:p>
          <a:p>
            <a:pPr marL="712788" indent="-712788">
              <a:buNone/>
            </a:pPr>
            <a:r>
              <a:rPr lang="en-US" sz="1600" dirty="0">
                <a:solidFill>
                  <a:schemeClr val="bg1"/>
                </a:solidFill>
              </a:rPr>
              <a:t>Haugen, &amp; Nancy, S. (1981). A Guide to the Teacher’s Role in the Writing Program. US: Wisconsin Univ., Madison. Dept. of Curriculum and Instruction.</a:t>
            </a:r>
          </a:p>
          <a:p>
            <a:pPr marL="712788" indent="-712788">
              <a:buNone/>
            </a:pPr>
            <a:r>
              <a:rPr lang="en-US" sz="1600" dirty="0">
                <a:solidFill>
                  <a:schemeClr val="bg1"/>
                </a:solidFill>
              </a:rPr>
              <a:t>Hyland, K. (2003). Second Language Writing. Cambridge: Cambridge University Press.</a:t>
            </a:r>
          </a:p>
          <a:p>
            <a:pPr marL="712788" indent="-712788">
              <a:buNone/>
            </a:pPr>
            <a:r>
              <a:rPr lang="en-US" sz="1600" dirty="0" err="1">
                <a:solidFill>
                  <a:schemeClr val="bg1"/>
                </a:solidFill>
              </a:rPr>
              <a:t>Kemendikbud</a:t>
            </a:r>
            <a:r>
              <a:rPr lang="en-US" sz="1600" dirty="0">
                <a:solidFill>
                  <a:schemeClr val="bg1"/>
                </a:solidFill>
              </a:rPr>
              <a:t>. (2022). Merdeka </a:t>
            </a:r>
            <a:r>
              <a:rPr lang="en-US" sz="1600" dirty="0" err="1">
                <a:solidFill>
                  <a:schemeClr val="bg1"/>
                </a:solidFill>
              </a:rPr>
              <a:t>Belajar</a:t>
            </a:r>
            <a:r>
              <a:rPr lang="en-US" sz="1600" dirty="0">
                <a:solidFill>
                  <a:schemeClr val="bg1"/>
                </a:solidFill>
              </a:rPr>
              <a:t>. Kementerian Pendidikan dan </a:t>
            </a:r>
            <a:r>
              <a:rPr lang="en-US" sz="1600" dirty="0" err="1">
                <a:solidFill>
                  <a:schemeClr val="bg1"/>
                </a:solidFill>
              </a:rPr>
              <a:t>Kebudayaan</a:t>
            </a:r>
            <a:r>
              <a:rPr lang="en-US" sz="1600" dirty="0">
                <a:solidFill>
                  <a:schemeClr val="bg1"/>
                </a:solidFill>
              </a:rPr>
              <a:t>.</a:t>
            </a:r>
          </a:p>
          <a:p>
            <a:pPr marL="712788" indent="-712788">
              <a:buNone/>
            </a:pPr>
            <a:r>
              <a:rPr lang="en-US" sz="1600" dirty="0">
                <a:solidFill>
                  <a:schemeClr val="bg1"/>
                </a:solidFill>
              </a:rPr>
              <a:t>Maxwell, J. A. (2012). Qualitative Research Design: An Interactive Approach. Sage Publications, Inc., Thousand Oaks, CA.</a:t>
            </a:r>
          </a:p>
          <a:p>
            <a:pPr marL="712788" indent="-712788">
              <a:buNone/>
            </a:pPr>
            <a:r>
              <a:rPr lang="en-US" sz="1600" dirty="0">
                <a:solidFill>
                  <a:schemeClr val="bg1"/>
                </a:solidFill>
              </a:rPr>
              <a:t>Miles, M. B., &amp; Huberman, A. M. (1994). Qualitative Data Analysis. California: SAGE Publications.</a:t>
            </a:r>
          </a:p>
          <a:p>
            <a:pPr marL="712788" indent="-712788">
              <a:buNone/>
            </a:pPr>
            <a:endParaRPr lang="en-US" sz="1600" dirty="0">
              <a:solidFill>
                <a:schemeClr val="bg1"/>
              </a:solidFill>
            </a:endParaRPr>
          </a:p>
          <a:p>
            <a:pPr marL="712788" indent="-712788">
              <a:buNone/>
            </a:pPr>
            <a:endParaRPr lang="en-US" sz="1600" dirty="0">
              <a:solidFill>
                <a:schemeClr val="bg1"/>
              </a:solidFill>
            </a:endParaRPr>
          </a:p>
        </p:txBody>
      </p:sp>
    </p:spTree>
    <p:extLst>
      <p:ext uri="{BB962C8B-B14F-4D97-AF65-F5344CB8AC3E}">
        <p14:creationId xmlns:p14="http://schemas.microsoft.com/office/powerpoint/2010/main" val="300482810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4521" y="551485"/>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1" y="1376652"/>
            <a:ext cx="11424577" cy="4351338"/>
          </a:xfrm>
        </p:spPr>
        <p:txBody>
          <a:bodyPr>
            <a:normAutofit/>
          </a:bodyPr>
          <a:lstStyle/>
          <a:p>
            <a:pPr marL="0" indent="0">
              <a:buNone/>
            </a:pPr>
            <a:endParaRPr lang="en-US" sz="2000" dirty="0">
              <a:solidFill>
                <a:schemeClr val="bg1"/>
              </a:solidFill>
            </a:endParaRPr>
          </a:p>
        </p:txBody>
      </p:sp>
      <p:sp>
        <p:nvSpPr>
          <p:cNvPr id="3" name="Rectangle: Top Corners Rounded 2">
            <a:extLst>
              <a:ext uri="{FF2B5EF4-FFF2-40B4-BE49-F238E27FC236}">
                <a16:creationId xmlns:a16="http://schemas.microsoft.com/office/drawing/2014/main" id="{7E87088B-66CF-6912-0037-7DB47D8C47C8}"/>
              </a:ext>
            </a:extLst>
          </p:cNvPr>
          <p:cNvSpPr/>
          <p:nvPr/>
        </p:nvSpPr>
        <p:spPr>
          <a:xfrm flipH="1">
            <a:off x="977048" y="1077307"/>
            <a:ext cx="740205" cy="545543"/>
          </a:xfrm>
          <a:prstGeom prst="round2SameRect">
            <a:avLst>
              <a:gd name="adj1" fmla="val 0"/>
              <a:gd name="adj2" fmla="val 9930"/>
            </a:avLst>
          </a:prstGeom>
          <a:solidFill>
            <a:srgbClr val="551790"/>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5A9F23E8-732B-DF6B-F242-CDBB21E65B58}"/>
              </a:ext>
            </a:extLst>
          </p:cNvPr>
          <p:cNvSpPr/>
          <p:nvPr/>
        </p:nvSpPr>
        <p:spPr>
          <a:xfrm>
            <a:off x="1813317" y="1549932"/>
            <a:ext cx="10073883"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Calibri" panose="020F0502020204030204"/>
              </a:rPr>
              <a:t>Indonesian Government R</a:t>
            </a:r>
            <a:r>
              <a:rPr kumimoji="0" lang="en-US" sz="2000" b="0" i="0" u="none" strike="noStrike" kern="1200" cap="none" spc="0" normalizeH="0" baseline="0" noProof="0" dirty="0" err="1">
                <a:ln>
                  <a:noFill/>
                </a:ln>
                <a:solidFill>
                  <a:schemeClr val="bg1"/>
                </a:solidFill>
                <a:effectLst/>
                <a:uLnTx/>
                <a:uFillTx/>
                <a:latin typeface="Calibri" panose="020F0502020204030204"/>
                <a:ea typeface="+mn-ea"/>
                <a:cs typeface="+mn-cs"/>
              </a:rPr>
              <a:t>egulation</a:t>
            </a: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rPr>
              <a:t> of the teaching profession at all levels on Act about Teachers and Lecturers No. 14/2005 views teachers as professional educators whose main role is to educate, teach, guide, direct, train, assess, and evaluate students at all levels of education.  </a:t>
            </a:r>
          </a:p>
        </p:txBody>
      </p:sp>
      <p:sp>
        <p:nvSpPr>
          <p:cNvPr id="8" name="Rectangle 7">
            <a:extLst>
              <a:ext uri="{FF2B5EF4-FFF2-40B4-BE49-F238E27FC236}">
                <a16:creationId xmlns:a16="http://schemas.microsoft.com/office/drawing/2014/main" id="{978AD0BD-8F8C-8F6A-FE93-CA41735C80BA}"/>
              </a:ext>
            </a:extLst>
          </p:cNvPr>
          <p:cNvSpPr/>
          <p:nvPr/>
        </p:nvSpPr>
        <p:spPr>
          <a:xfrm>
            <a:off x="1161997" y="1172778"/>
            <a:ext cx="384241" cy="290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Bahnschrift" panose="020B0502040204020203" pitchFamily="34" charset="0"/>
                <a:ea typeface="+mn-ea"/>
                <a:cs typeface="+mn-cs"/>
              </a:rPr>
              <a:t>01</a:t>
            </a:r>
          </a:p>
        </p:txBody>
      </p:sp>
      <p:sp>
        <p:nvSpPr>
          <p:cNvPr id="10" name="Rectangle: Top Corners Rounded 9">
            <a:extLst>
              <a:ext uri="{FF2B5EF4-FFF2-40B4-BE49-F238E27FC236}">
                <a16:creationId xmlns:a16="http://schemas.microsoft.com/office/drawing/2014/main" id="{18306181-0E6D-6D11-8690-A028D99DBD37}"/>
              </a:ext>
            </a:extLst>
          </p:cNvPr>
          <p:cNvSpPr/>
          <p:nvPr/>
        </p:nvSpPr>
        <p:spPr>
          <a:xfrm flipH="1">
            <a:off x="977048" y="2559064"/>
            <a:ext cx="740205" cy="545543"/>
          </a:xfrm>
          <a:prstGeom prst="round2SameRect">
            <a:avLst>
              <a:gd name="adj1" fmla="val 0"/>
              <a:gd name="adj2" fmla="val 9930"/>
            </a:avLst>
          </a:prstGeom>
          <a:solidFill>
            <a:srgbClr val="551790"/>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004B3C7-1378-B8B3-4766-9400F6E720DA}"/>
              </a:ext>
            </a:extLst>
          </p:cNvPr>
          <p:cNvSpPr/>
          <p:nvPr/>
        </p:nvSpPr>
        <p:spPr>
          <a:xfrm>
            <a:off x="1839076" y="2819694"/>
            <a:ext cx="10048123"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Calibri" panose="020F0502020204030204"/>
              </a:rPr>
              <a:t>However, EFL Teachers might be encounter with different of problems doing their role especially in teaching writing activities.</a:t>
            </a:r>
            <a:endPar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893E2C77-0526-0072-9DFC-B13826A283C4}"/>
              </a:ext>
            </a:extLst>
          </p:cNvPr>
          <p:cNvSpPr/>
          <p:nvPr/>
        </p:nvSpPr>
        <p:spPr>
          <a:xfrm>
            <a:off x="1161997" y="2654535"/>
            <a:ext cx="384241" cy="290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Bahnschrift" panose="020B0502040204020203" pitchFamily="34" charset="0"/>
                <a:ea typeface="+mn-ea"/>
                <a:cs typeface="+mn-cs"/>
              </a:rPr>
              <a:t>02</a:t>
            </a:r>
          </a:p>
        </p:txBody>
      </p:sp>
      <p:sp>
        <p:nvSpPr>
          <p:cNvPr id="15" name="Rectangle: Top Corners Rounded 14">
            <a:extLst>
              <a:ext uri="{FF2B5EF4-FFF2-40B4-BE49-F238E27FC236}">
                <a16:creationId xmlns:a16="http://schemas.microsoft.com/office/drawing/2014/main" id="{83788F12-BAC8-E419-DB4A-583F73C0E23A}"/>
              </a:ext>
            </a:extLst>
          </p:cNvPr>
          <p:cNvSpPr/>
          <p:nvPr/>
        </p:nvSpPr>
        <p:spPr>
          <a:xfrm flipH="1">
            <a:off x="977048" y="3724699"/>
            <a:ext cx="740205" cy="545543"/>
          </a:xfrm>
          <a:prstGeom prst="round2SameRect">
            <a:avLst>
              <a:gd name="adj1" fmla="val 0"/>
              <a:gd name="adj2" fmla="val 9930"/>
            </a:avLst>
          </a:prstGeom>
          <a:solidFill>
            <a:srgbClr val="551790"/>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032A229-091F-037B-E0B3-CA32435F7474}"/>
              </a:ext>
            </a:extLst>
          </p:cNvPr>
          <p:cNvSpPr/>
          <p:nvPr/>
        </p:nvSpPr>
        <p:spPr>
          <a:xfrm>
            <a:off x="1813317" y="3951442"/>
            <a:ext cx="10073882"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Calibri" panose="020F0502020204030204"/>
              </a:rPr>
              <a:t>The problems experienced by teachers, it is related to Independent Curriculum especially challenging for teachers in play their role on teaching writing in EFL Classroom. </a:t>
            </a:r>
            <a:endPar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E06B6205-BF8F-5761-AD6F-4D224A179F75}"/>
              </a:ext>
            </a:extLst>
          </p:cNvPr>
          <p:cNvSpPr/>
          <p:nvPr/>
        </p:nvSpPr>
        <p:spPr>
          <a:xfrm>
            <a:off x="1161997" y="3820170"/>
            <a:ext cx="384241" cy="290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Bahnschrift" panose="020B0502040204020203" pitchFamily="34" charset="0"/>
                <a:ea typeface="+mn-ea"/>
                <a:cs typeface="+mn-cs"/>
              </a:rPr>
              <a:t>03</a:t>
            </a:r>
          </a:p>
        </p:txBody>
      </p:sp>
      <p:sp>
        <p:nvSpPr>
          <p:cNvPr id="19" name="Rectangle: Top Corners Rounded 18">
            <a:extLst>
              <a:ext uri="{FF2B5EF4-FFF2-40B4-BE49-F238E27FC236}">
                <a16:creationId xmlns:a16="http://schemas.microsoft.com/office/drawing/2014/main" id="{8D80BF0E-9F24-E05B-3268-31E0178C7045}"/>
              </a:ext>
            </a:extLst>
          </p:cNvPr>
          <p:cNvSpPr/>
          <p:nvPr/>
        </p:nvSpPr>
        <p:spPr>
          <a:xfrm flipH="1">
            <a:off x="977048" y="4781127"/>
            <a:ext cx="740205" cy="545543"/>
          </a:xfrm>
          <a:prstGeom prst="round2SameRect">
            <a:avLst>
              <a:gd name="adj1" fmla="val 0"/>
              <a:gd name="adj2" fmla="val 9930"/>
            </a:avLst>
          </a:prstGeom>
          <a:solidFill>
            <a:srgbClr val="551790"/>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E27D267-3B40-04F7-3DAD-EE7B12D79531}"/>
              </a:ext>
            </a:extLst>
          </p:cNvPr>
          <p:cNvSpPr/>
          <p:nvPr/>
        </p:nvSpPr>
        <p:spPr>
          <a:xfrm>
            <a:off x="1813317" y="5007870"/>
            <a:ext cx="10073882"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Calibri" panose="020F0502020204030204"/>
              </a:rPr>
              <a:t>The objective of this study is to describe the role of EFL Teachers in teaching writing classroom and To know the problems faced and solutions have done by EFL Teacher towards their role in teaching writing class based on the implementation of Independent Curriculum.</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000" dirty="0">
              <a:solidFill>
                <a:schemeClr val="bg1"/>
              </a:solidFill>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000" dirty="0">
              <a:solidFill>
                <a:schemeClr val="bg1"/>
              </a:solidFill>
              <a:latin typeface="Calibri" panose="020F0502020204030204"/>
            </a:endParaRPr>
          </a:p>
        </p:txBody>
      </p:sp>
      <p:sp>
        <p:nvSpPr>
          <p:cNvPr id="21" name="Rectangle 20">
            <a:extLst>
              <a:ext uri="{FF2B5EF4-FFF2-40B4-BE49-F238E27FC236}">
                <a16:creationId xmlns:a16="http://schemas.microsoft.com/office/drawing/2014/main" id="{DD6178D8-1E6B-1811-8539-717FD712EDE6}"/>
              </a:ext>
            </a:extLst>
          </p:cNvPr>
          <p:cNvSpPr/>
          <p:nvPr/>
        </p:nvSpPr>
        <p:spPr>
          <a:xfrm>
            <a:off x="1161997" y="4876598"/>
            <a:ext cx="384241" cy="290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Bahnschrift" panose="020B0502040204020203" pitchFamily="34" charset="0"/>
                <a:ea typeface="+mn-ea"/>
                <a:cs typeface="+mn-cs"/>
              </a:rPr>
              <a:t>03</a:t>
            </a:r>
          </a:p>
        </p:txBody>
      </p:sp>
    </p:spTree>
    <p:extLst>
      <p:ext uri="{BB962C8B-B14F-4D97-AF65-F5344CB8AC3E}">
        <p14:creationId xmlns:p14="http://schemas.microsoft.com/office/powerpoint/2010/main" val="295069215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6" name="Content Placeholder 5">
            <a:extLst>
              <a:ext uri="{FF2B5EF4-FFF2-40B4-BE49-F238E27FC236}">
                <a16:creationId xmlns:a16="http://schemas.microsoft.com/office/drawing/2014/main" id="{A2140C74-00BF-49D0-4FB6-8B5C2B8E176E}"/>
              </a:ext>
            </a:extLst>
          </p:cNvPr>
          <p:cNvSpPr>
            <a:spLocks noGrp="1"/>
          </p:cNvSpPr>
          <p:nvPr>
            <p:ph idx="1"/>
          </p:nvPr>
        </p:nvSpPr>
        <p:spPr/>
        <p:txBody>
          <a:bodyPr/>
          <a:lstStyle/>
          <a:p>
            <a:endParaRPr lang="en-ID" dirty="0"/>
          </a:p>
        </p:txBody>
      </p:sp>
      <p:sp>
        <p:nvSpPr>
          <p:cNvPr id="7" name="Rectangle: Rounded Corners 6">
            <a:extLst>
              <a:ext uri="{FF2B5EF4-FFF2-40B4-BE49-F238E27FC236}">
                <a16:creationId xmlns:a16="http://schemas.microsoft.com/office/drawing/2014/main" id="{CC8EBC2D-C7EF-9931-9265-C0A05FE4BCD5}"/>
              </a:ext>
            </a:extLst>
          </p:cNvPr>
          <p:cNvSpPr/>
          <p:nvPr/>
        </p:nvSpPr>
        <p:spPr>
          <a:xfrm>
            <a:off x="579582" y="1634239"/>
            <a:ext cx="3211032" cy="13960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D" sz="2400" dirty="0">
                <a:solidFill>
                  <a:schemeClr val="bg1"/>
                </a:solidFill>
              </a:rPr>
              <a:t>The Role of Teacher</a:t>
            </a:r>
          </a:p>
        </p:txBody>
      </p:sp>
      <p:sp>
        <p:nvSpPr>
          <p:cNvPr id="8" name="Rectangle: Rounded Corners 7">
            <a:extLst>
              <a:ext uri="{FF2B5EF4-FFF2-40B4-BE49-F238E27FC236}">
                <a16:creationId xmlns:a16="http://schemas.microsoft.com/office/drawing/2014/main" id="{EF540B83-9108-6C60-0518-4DE925C2C7D4}"/>
              </a:ext>
            </a:extLst>
          </p:cNvPr>
          <p:cNvSpPr/>
          <p:nvPr/>
        </p:nvSpPr>
        <p:spPr>
          <a:xfrm>
            <a:off x="8605284" y="1568038"/>
            <a:ext cx="3211032" cy="13960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The </a:t>
            </a:r>
            <a:r>
              <a:rPr lang="en-US" sz="2400" dirty="0" err="1"/>
              <a:t>Impementation</a:t>
            </a:r>
            <a:r>
              <a:rPr lang="en-US" sz="2400" dirty="0"/>
              <a:t> of </a:t>
            </a:r>
            <a:r>
              <a:rPr lang="en-US" sz="2400" dirty="0" err="1"/>
              <a:t>Kurikulum</a:t>
            </a:r>
            <a:r>
              <a:rPr lang="en-US" sz="2400" dirty="0"/>
              <a:t> Merdeka in Indonesia</a:t>
            </a:r>
          </a:p>
        </p:txBody>
      </p:sp>
      <p:sp>
        <p:nvSpPr>
          <p:cNvPr id="9" name="Rectangle: Rounded Corners 8">
            <a:extLst>
              <a:ext uri="{FF2B5EF4-FFF2-40B4-BE49-F238E27FC236}">
                <a16:creationId xmlns:a16="http://schemas.microsoft.com/office/drawing/2014/main" id="{5CC2B3A7-DC6D-7A38-10A4-7C098099D7E4}"/>
              </a:ext>
            </a:extLst>
          </p:cNvPr>
          <p:cNvSpPr/>
          <p:nvPr/>
        </p:nvSpPr>
        <p:spPr>
          <a:xfrm>
            <a:off x="4490484" y="1593387"/>
            <a:ext cx="3211032" cy="13960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D" sz="2400" dirty="0"/>
              <a:t>Teaching Writing</a:t>
            </a:r>
          </a:p>
        </p:txBody>
      </p:sp>
      <p:sp>
        <p:nvSpPr>
          <p:cNvPr id="10" name="Arrow: Down 9">
            <a:extLst>
              <a:ext uri="{FF2B5EF4-FFF2-40B4-BE49-F238E27FC236}">
                <a16:creationId xmlns:a16="http://schemas.microsoft.com/office/drawing/2014/main" id="{C4CD0731-C989-D6CF-2C97-2EB4BE4968D3}"/>
              </a:ext>
            </a:extLst>
          </p:cNvPr>
          <p:cNvSpPr/>
          <p:nvPr/>
        </p:nvSpPr>
        <p:spPr>
          <a:xfrm>
            <a:off x="2064179" y="3046830"/>
            <a:ext cx="241838" cy="3308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13" name="Rectangle: Rounded Corners 12">
            <a:extLst>
              <a:ext uri="{FF2B5EF4-FFF2-40B4-BE49-F238E27FC236}">
                <a16:creationId xmlns:a16="http://schemas.microsoft.com/office/drawing/2014/main" id="{301605C5-F04B-95EC-075B-983648410028}"/>
              </a:ext>
            </a:extLst>
          </p:cNvPr>
          <p:cNvSpPr/>
          <p:nvPr/>
        </p:nvSpPr>
        <p:spPr>
          <a:xfrm>
            <a:off x="726538" y="3374129"/>
            <a:ext cx="2917119" cy="299421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1400" dirty="0"/>
              <a:t>Harmer (2007) stated that a teacher can be described as a facilitator who is democratic rather than autocratic, and someone who encourages learner autonomy through the use of group and pair work and by acting as more sources of knowledge transmission. The different role of teachers in terms of 'facilitators’ such as controller, prompter, participant, resource, and tutor. </a:t>
            </a:r>
          </a:p>
        </p:txBody>
      </p:sp>
      <p:sp>
        <p:nvSpPr>
          <p:cNvPr id="14" name="Rectangle: Rounded Corners 13">
            <a:extLst>
              <a:ext uri="{FF2B5EF4-FFF2-40B4-BE49-F238E27FC236}">
                <a16:creationId xmlns:a16="http://schemas.microsoft.com/office/drawing/2014/main" id="{ABA35A53-2585-4F36-114F-0A99A4BCB66B}"/>
              </a:ext>
            </a:extLst>
          </p:cNvPr>
          <p:cNvSpPr/>
          <p:nvPr/>
        </p:nvSpPr>
        <p:spPr>
          <a:xfrm>
            <a:off x="4475122" y="3414982"/>
            <a:ext cx="3156099" cy="299421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1200" dirty="0"/>
              <a:t>Harmer (2007), to help students become good writers, teachers have several important tasks that must be done. Among the tasks given to the teacher both before, during, and after students write is to demonstrate, motivate, provoke, support, respond, and evaluate. It can be concluded that in teaching writing, several role must be followed by the teacher. Teachers’ role are as motivator, recourse, advisor, and evaluator. </a:t>
            </a:r>
            <a:endParaRPr lang="en-ID" sz="1200" dirty="0"/>
          </a:p>
        </p:txBody>
      </p:sp>
      <p:sp>
        <p:nvSpPr>
          <p:cNvPr id="15" name="Rectangle: Rounded Corners 14">
            <a:extLst>
              <a:ext uri="{FF2B5EF4-FFF2-40B4-BE49-F238E27FC236}">
                <a16:creationId xmlns:a16="http://schemas.microsoft.com/office/drawing/2014/main" id="{DD01004E-D960-885F-92D5-31D40EB30BEF}"/>
              </a:ext>
            </a:extLst>
          </p:cNvPr>
          <p:cNvSpPr/>
          <p:nvPr/>
        </p:nvSpPr>
        <p:spPr>
          <a:xfrm>
            <a:off x="7960983" y="3297896"/>
            <a:ext cx="4061637" cy="314668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endParaRPr lang="en-US" sz="1300" dirty="0"/>
          </a:p>
          <a:p>
            <a:pPr algn="just"/>
            <a:r>
              <a:rPr lang="en-US" sz="1300" dirty="0"/>
              <a:t>Teachers have the flexibility to choose a variety of learning tools so that learning can be adapted to the learning needs and interests of students (</a:t>
            </a:r>
            <a:r>
              <a:rPr lang="en-US" sz="1300" dirty="0" err="1"/>
              <a:t>Kemendikbud</a:t>
            </a:r>
            <a:r>
              <a:rPr lang="en-US" sz="1300" dirty="0"/>
              <a:t>, 2022). </a:t>
            </a:r>
          </a:p>
          <a:p>
            <a:pPr algn="just"/>
            <a:r>
              <a:rPr lang="en-US" sz="1300" dirty="0"/>
              <a:t>Referring to </a:t>
            </a:r>
            <a:r>
              <a:rPr lang="en-US" sz="1300" dirty="0" err="1"/>
              <a:t>Sistem</a:t>
            </a:r>
            <a:r>
              <a:rPr lang="en-US" sz="1300" dirty="0"/>
              <a:t> </a:t>
            </a:r>
            <a:r>
              <a:rPr lang="en-US" sz="1300" dirty="0" err="1"/>
              <a:t>Informasi</a:t>
            </a:r>
            <a:r>
              <a:rPr lang="en-US" sz="1300" dirty="0"/>
              <a:t> </a:t>
            </a:r>
            <a:r>
              <a:rPr lang="en-US" sz="1300" dirty="0" err="1"/>
              <a:t>Kurikulum</a:t>
            </a:r>
            <a:r>
              <a:rPr lang="en-US" sz="1300" dirty="0"/>
              <a:t> Nasional, the main characteristics of </a:t>
            </a:r>
            <a:r>
              <a:rPr lang="en-US" sz="1300" dirty="0" err="1"/>
              <a:t>Kurikulum</a:t>
            </a:r>
            <a:r>
              <a:rPr lang="en-US" sz="1300" dirty="0"/>
              <a:t> Merdeka are: 1) Applying Project-based learning for the development of soft skills and characters referring to the profile of Pancasila’s students, 2) Focusing on the most essential learning contents to ensure sufficient time for in-depth learning of basic competencies: literacy and numeracy, 3) Providing flexibility for teachers to carry out differentiated learning according to students' abilities and make adjustments to the context and local content. </a:t>
            </a:r>
          </a:p>
          <a:p>
            <a:pPr algn="just"/>
            <a:endParaRPr lang="en-US" sz="1300" dirty="0"/>
          </a:p>
        </p:txBody>
      </p:sp>
      <p:sp>
        <p:nvSpPr>
          <p:cNvPr id="16" name="Arrow: Down 15">
            <a:extLst>
              <a:ext uri="{FF2B5EF4-FFF2-40B4-BE49-F238E27FC236}">
                <a16:creationId xmlns:a16="http://schemas.microsoft.com/office/drawing/2014/main" id="{D055E58C-4CBB-05E3-78BD-11BBE847AFF4}"/>
              </a:ext>
            </a:extLst>
          </p:cNvPr>
          <p:cNvSpPr/>
          <p:nvPr/>
        </p:nvSpPr>
        <p:spPr>
          <a:xfrm>
            <a:off x="5932253" y="3001516"/>
            <a:ext cx="241838" cy="3308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17" name="Arrow: Down 16">
            <a:extLst>
              <a:ext uri="{FF2B5EF4-FFF2-40B4-BE49-F238E27FC236}">
                <a16:creationId xmlns:a16="http://schemas.microsoft.com/office/drawing/2014/main" id="{41D81205-E22E-A4AF-19F4-37AD2A62EBC2}"/>
              </a:ext>
            </a:extLst>
          </p:cNvPr>
          <p:cNvSpPr/>
          <p:nvPr/>
        </p:nvSpPr>
        <p:spPr>
          <a:xfrm>
            <a:off x="10068051" y="2981228"/>
            <a:ext cx="241838" cy="3308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Tree>
    <p:extLst>
      <p:ext uri="{BB962C8B-B14F-4D97-AF65-F5344CB8AC3E}">
        <p14:creationId xmlns:p14="http://schemas.microsoft.com/office/powerpoint/2010/main" val="232488737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Rounded Corners 46">
            <a:extLst>
              <a:ext uri="{FF2B5EF4-FFF2-40B4-BE49-F238E27FC236}">
                <a16:creationId xmlns:a16="http://schemas.microsoft.com/office/drawing/2014/main" id="{594ED6A4-84BC-E04A-891E-92F913C0ED09}"/>
              </a:ext>
            </a:extLst>
          </p:cNvPr>
          <p:cNvSpPr/>
          <p:nvPr/>
        </p:nvSpPr>
        <p:spPr>
          <a:xfrm>
            <a:off x="538480" y="1069372"/>
            <a:ext cx="11115040" cy="5156228"/>
          </a:xfrm>
          <a:prstGeom prst="roundRect">
            <a:avLst>
              <a:gd name="adj" fmla="val 3886"/>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5" name="Straight Connector 104">
            <a:extLst>
              <a:ext uri="{FF2B5EF4-FFF2-40B4-BE49-F238E27FC236}">
                <a16:creationId xmlns:a16="http://schemas.microsoft.com/office/drawing/2014/main" id="{D9ED2527-F684-977C-0F5C-11774E271644}"/>
              </a:ext>
            </a:extLst>
          </p:cNvPr>
          <p:cNvCxnSpPr>
            <a:cxnSpLocks/>
          </p:cNvCxnSpPr>
          <p:nvPr/>
        </p:nvCxnSpPr>
        <p:spPr>
          <a:xfrm>
            <a:off x="6185299" y="4212916"/>
            <a:ext cx="5173581" cy="0"/>
          </a:xfrm>
          <a:prstGeom prst="line">
            <a:avLst/>
          </a:prstGeom>
          <a:ln>
            <a:solidFill>
              <a:srgbClr val="8E35DF"/>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76E9EE0-3EB1-187A-5546-AE36E5597133}"/>
              </a:ext>
            </a:extLst>
          </p:cNvPr>
          <p:cNvCxnSpPr>
            <a:cxnSpLocks/>
          </p:cNvCxnSpPr>
          <p:nvPr/>
        </p:nvCxnSpPr>
        <p:spPr>
          <a:xfrm>
            <a:off x="6185299" y="2339990"/>
            <a:ext cx="5173581" cy="0"/>
          </a:xfrm>
          <a:prstGeom prst="line">
            <a:avLst/>
          </a:prstGeom>
          <a:ln>
            <a:solidFill>
              <a:srgbClr val="8E35D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E7DB706-3586-A195-21BC-B4246B2BBE9B}"/>
              </a:ext>
            </a:extLst>
          </p:cNvPr>
          <p:cNvCxnSpPr>
            <a:cxnSpLocks/>
          </p:cNvCxnSpPr>
          <p:nvPr/>
        </p:nvCxnSpPr>
        <p:spPr>
          <a:xfrm>
            <a:off x="833120" y="4212916"/>
            <a:ext cx="5173581" cy="0"/>
          </a:xfrm>
          <a:prstGeom prst="line">
            <a:avLst/>
          </a:prstGeom>
          <a:ln>
            <a:solidFill>
              <a:srgbClr val="8E35D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C4CEDB7F-4E08-9FB1-3218-766096D1E542}"/>
              </a:ext>
            </a:extLst>
          </p:cNvPr>
          <p:cNvCxnSpPr>
            <a:cxnSpLocks/>
          </p:cNvCxnSpPr>
          <p:nvPr/>
        </p:nvCxnSpPr>
        <p:spPr>
          <a:xfrm>
            <a:off x="833120" y="2339990"/>
            <a:ext cx="5173581" cy="0"/>
          </a:xfrm>
          <a:prstGeom prst="line">
            <a:avLst/>
          </a:prstGeom>
          <a:ln>
            <a:solidFill>
              <a:srgbClr val="8E35DF"/>
            </a:solidFill>
          </a:ln>
        </p:spPr>
        <p:style>
          <a:lnRef idx="1">
            <a:schemeClr val="accent1"/>
          </a:lnRef>
          <a:fillRef idx="0">
            <a:schemeClr val="accent1"/>
          </a:fillRef>
          <a:effectRef idx="0">
            <a:schemeClr val="accent1"/>
          </a:effectRef>
          <a:fontRef idx="minor">
            <a:schemeClr val="tx1"/>
          </a:fontRef>
        </p:style>
      </p:cxnSp>
      <p:sp>
        <p:nvSpPr>
          <p:cNvPr id="45" name="Rectangle: Top Corners Rounded 44">
            <a:extLst>
              <a:ext uri="{FF2B5EF4-FFF2-40B4-BE49-F238E27FC236}">
                <a16:creationId xmlns:a16="http://schemas.microsoft.com/office/drawing/2014/main" id="{BD733719-B167-3B4B-9A4E-5AAB1BDB0FD7}"/>
              </a:ext>
            </a:extLst>
          </p:cNvPr>
          <p:cNvSpPr/>
          <p:nvPr/>
        </p:nvSpPr>
        <p:spPr>
          <a:xfrm>
            <a:off x="4531360" y="1069371"/>
            <a:ext cx="3129280" cy="3638224"/>
          </a:xfrm>
          <a:prstGeom prst="round2SameRect">
            <a:avLst>
              <a:gd name="adj1" fmla="val 0"/>
              <a:gd name="adj2" fmla="val 11790"/>
            </a:avLst>
          </a:prstGeom>
          <a:solidFill>
            <a:srgbClr val="551790"/>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8ADA7F78-FB3D-17BC-AF7C-7E825B37D82D}"/>
              </a:ext>
            </a:extLst>
          </p:cNvPr>
          <p:cNvCxnSpPr>
            <a:cxnSpLocks/>
          </p:cNvCxnSpPr>
          <p:nvPr/>
        </p:nvCxnSpPr>
        <p:spPr>
          <a:xfrm>
            <a:off x="538480" y="6547042"/>
            <a:ext cx="10799445" cy="0"/>
          </a:xfrm>
          <a:prstGeom prst="line">
            <a:avLst/>
          </a:prstGeom>
          <a:ln>
            <a:solidFill>
              <a:srgbClr val="FF4A4A"/>
            </a:solidFill>
          </a:ln>
        </p:spPr>
        <p:style>
          <a:lnRef idx="1">
            <a:schemeClr val="accent1"/>
          </a:lnRef>
          <a:fillRef idx="0">
            <a:schemeClr val="accent1"/>
          </a:fillRef>
          <a:effectRef idx="0">
            <a:schemeClr val="accent1"/>
          </a:effectRef>
          <a:fontRef idx="minor">
            <a:schemeClr val="tx1"/>
          </a:fontRef>
        </p:style>
      </p:cxnSp>
      <p:sp>
        <p:nvSpPr>
          <p:cNvPr id="8" name="Freeform: Shape 7">
            <a:extLst>
              <a:ext uri="{FF2B5EF4-FFF2-40B4-BE49-F238E27FC236}">
                <a16:creationId xmlns:a16="http://schemas.microsoft.com/office/drawing/2014/main" id="{E89779D6-120B-E570-46BB-ECF0B6847010}"/>
              </a:ext>
            </a:extLst>
          </p:cNvPr>
          <p:cNvSpPr/>
          <p:nvPr/>
        </p:nvSpPr>
        <p:spPr>
          <a:xfrm flipH="1" flipV="1">
            <a:off x="11390024" y="6308725"/>
            <a:ext cx="289117" cy="289117"/>
          </a:xfrm>
          <a:custGeom>
            <a:avLst/>
            <a:gdLst>
              <a:gd name="connsiteX0" fmla="*/ 429208 w 858416"/>
              <a:gd name="connsiteY0" fmla="*/ 0 h 858416"/>
              <a:gd name="connsiteX1" fmla="*/ 858416 w 858416"/>
              <a:gd name="connsiteY1" fmla="*/ 0 h 858416"/>
              <a:gd name="connsiteX2" fmla="*/ 858416 w 858416"/>
              <a:gd name="connsiteY2" fmla="*/ 429208 h 858416"/>
              <a:gd name="connsiteX3" fmla="*/ 429208 w 858416"/>
              <a:gd name="connsiteY3" fmla="*/ 858416 h 858416"/>
              <a:gd name="connsiteX4" fmla="*/ 0 w 858416"/>
              <a:gd name="connsiteY4" fmla="*/ 858416 h 858416"/>
              <a:gd name="connsiteX5" fmla="*/ 0 w 858416"/>
              <a:gd name="connsiteY5" fmla="*/ 429208 h 858416"/>
              <a:gd name="connsiteX6" fmla="*/ 429208 w 858416"/>
              <a:gd name="connsiteY6" fmla="*/ 0 h 858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416" h="858416">
                <a:moveTo>
                  <a:pt x="429208" y="0"/>
                </a:moveTo>
                <a:lnTo>
                  <a:pt x="858416" y="0"/>
                </a:lnTo>
                <a:lnTo>
                  <a:pt x="858416" y="429208"/>
                </a:lnTo>
                <a:cubicBezTo>
                  <a:pt x="858416" y="666253"/>
                  <a:pt x="666253" y="858416"/>
                  <a:pt x="429208" y="858416"/>
                </a:cubicBezTo>
                <a:lnTo>
                  <a:pt x="0" y="858416"/>
                </a:lnTo>
                <a:lnTo>
                  <a:pt x="0" y="429208"/>
                </a:lnTo>
                <a:cubicBezTo>
                  <a:pt x="0" y="192163"/>
                  <a:pt x="192163" y="0"/>
                  <a:pt x="429208" y="0"/>
                </a:cubicBezTo>
                <a:close/>
              </a:path>
            </a:pathLst>
          </a:custGeom>
          <a:solidFill>
            <a:srgbClr val="FF8D2A"/>
          </a:solidFill>
          <a:ln w="38100">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8" name="Group 47">
            <a:extLst>
              <a:ext uri="{FF2B5EF4-FFF2-40B4-BE49-F238E27FC236}">
                <a16:creationId xmlns:a16="http://schemas.microsoft.com/office/drawing/2014/main" id="{E951D645-8E35-511F-AB40-2DDCFE29F21E}"/>
              </a:ext>
            </a:extLst>
          </p:cNvPr>
          <p:cNvGrpSpPr/>
          <p:nvPr/>
        </p:nvGrpSpPr>
        <p:grpSpPr>
          <a:xfrm>
            <a:off x="4298065" y="1685777"/>
            <a:ext cx="3595870" cy="3201967"/>
            <a:chOff x="4298065" y="1828017"/>
            <a:chExt cx="3595870" cy="3201967"/>
          </a:xfrm>
        </p:grpSpPr>
        <p:grpSp>
          <p:nvGrpSpPr>
            <p:cNvPr id="40" name="Group 39">
              <a:extLst>
                <a:ext uri="{FF2B5EF4-FFF2-40B4-BE49-F238E27FC236}">
                  <a16:creationId xmlns:a16="http://schemas.microsoft.com/office/drawing/2014/main" id="{312B4F72-7AA5-D3F6-D679-7A375CFDFD08}"/>
                </a:ext>
              </a:extLst>
            </p:cNvPr>
            <p:cNvGrpSpPr/>
            <p:nvPr/>
          </p:nvGrpSpPr>
          <p:grpSpPr>
            <a:xfrm>
              <a:off x="6007049" y="1828017"/>
              <a:ext cx="1209634" cy="1628697"/>
              <a:chOff x="6007049" y="1828017"/>
              <a:chExt cx="1209634" cy="1628697"/>
            </a:xfrm>
            <a:solidFill>
              <a:srgbClr val="FFE089"/>
            </a:solidFill>
            <a:effectLst>
              <a:outerShdw blurRad="127000" dist="63500" dir="5400000" algn="t" rotWithShape="0">
                <a:prstClr val="black">
                  <a:alpha val="15000"/>
                </a:prstClr>
              </a:outerShdw>
            </a:effectLst>
          </p:grpSpPr>
          <p:sp>
            <p:nvSpPr>
              <p:cNvPr id="18" name="Freeform 8">
                <a:extLst>
                  <a:ext uri="{FF2B5EF4-FFF2-40B4-BE49-F238E27FC236}">
                    <a16:creationId xmlns:a16="http://schemas.microsoft.com/office/drawing/2014/main" id="{7310AC6D-73E8-26A2-C1E4-D15127EF585A}"/>
                  </a:ext>
                </a:extLst>
              </p:cNvPr>
              <p:cNvSpPr>
                <a:spLocks noEditPoints="1"/>
              </p:cNvSpPr>
              <p:nvPr/>
            </p:nvSpPr>
            <p:spPr bwMode="auto">
              <a:xfrm rot="1723928">
                <a:off x="6007049" y="1828017"/>
                <a:ext cx="1083407" cy="1628697"/>
              </a:xfrm>
              <a:custGeom>
                <a:avLst/>
                <a:gdLst>
                  <a:gd name="T0" fmla="*/ 32 w 64"/>
                  <a:gd name="T1" fmla="*/ 0 h 96"/>
                  <a:gd name="T2" fmla="*/ 0 w 64"/>
                  <a:gd name="T3" fmla="*/ 32 h 96"/>
                  <a:gd name="T4" fmla="*/ 30 w 64"/>
                  <a:gd name="T5" fmla="*/ 95 h 96"/>
                  <a:gd name="T6" fmla="*/ 32 w 64"/>
                  <a:gd name="T7" fmla="*/ 96 h 96"/>
                  <a:gd name="T8" fmla="*/ 34 w 64"/>
                  <a:gd name="T9" fmla="*/ 95 h 96"/>
                  <a:gd name="T10" fmla="*/ 64 w 64"/>
                  <a:gd name="T11" fmla="*/ 32 h 96"/>
                  <a:gd name="T12" fmla="*/ 32 w 64"/>
                  <a:gd name="T13" fmla="*/ 0 h 96"/>
                  <a:gd name="T14" fmla="*/ 32 w 64"/>
                  <a:gd name="T15" fmla="*/ 46 h 96"/>
                  <a:gd name="T16" fmla="*/ 18 w 64"/>
                  <a:gd name="T17" fmla="*/ 32 h 96"/>
                  <a:gd name="T18" fmla="*/ 32 w 64"/>
                  <a:gd name="T19" fmla="*/ 18 h 96"/>
                  <a:gd name="T20" fmla="*/ 46 w 64"/>
                  <a:gd name="T21" fmla="*/ 32 h 96"/>
                  <a:gd name="T22" fmla="*/ 32 w 64"/>
                  <a:gd name="T23" fmla="*/ 4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96">
                    <a:moveTo>
                      <a:pt x="32" y="0"/>
                    </a:moveTo>
                    <a:cubicBezTo>
                      <a:pt x="14" y="0"/>
                      <a:pt x="0" y="14"/>
                      <a:pt x="0" y="32"/>
                    </a:cubicBezTo>
                    <a:cubicBezTo>
                      <a:pt x="0" y="49"/>
                      <a:pt x="29" y="93"/>
                      <a:pt x="30" y="95"/>
                    </a:cubicBezTo>
                    <a:cubicBezTo>
                      <a:pt x="31" y="96"/>
                      <a:pt x="31" y="96"/>
                      <a:pt x="32" y="96"/>
                    </a:cubicBezTo>
                    <a:cubicBezTo>
                      <a:pt x="33" y="96"/>
                      <a:pt x="33" y="96"/>
                      <a:pt x="34" y="95"/>
                    </a:cubicBezTo>
                    <a:cubicBezTo>
                      <a:pt x="35" y="93"/>
                      <a:pt x="64" y="49"/>
                      <a:pt x="64" y="32"/>
                    </a:cubicBezTo>
                    <a:cubicBezTo>
                      <a:pt x="64" y="14"/>
                      <a:pt x="50" y="0"/>
                      <a:pt x="32" y="0"/>
                    </a:cubicBezTo>
                    <a:close/>
                    <a:moveTo>
                      <a:pt x="32" y="46"/>
                    </a:moveTo>
                    <a:cubicBezTo>
                      <a:pt x="24" y="46"/>
                      <a:pt x="18" y="40"/>
                      <a:pt x="18" y="32"/>
                    </a:cubicBezTo>
                    <a:cubicBezTo>
                      <a:pt x="18" y="24"/>
                      <a:pt x="24" y="18"/>
                      <a:pt x="32" y="18"/>
                    </a:cubicBezTo>
                    <a:cubicBezTo>
                      <a:pt x="40" y="18"/>
                      <a:pt x="46" y="24"/>
                      <a:pt x="46" y="32"/>
                    </a:cubicBezTo>
                    <a:cubicBezTo>
                      <a:pt x="46" y="40"/>
                      <a:pt x="40" y="46"/>
                      <a:pt x="32" y="4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8">
                <a:extLst>
                  <a:ext uri="{FF2B5EF4-FFF2-40B4-BE49-F238E27FC236}">
                    <a16:creationId xmlns:a16="http://schemas.microsoft.com/office/drawing/2014/main" id="{FA97BEF3-CC41-CA95-2C09-2CCC57F9B3AF}"/>
                  </a:ext>
                </a:extLst>
              </p:cNvPr>
              <p:cNvSpPr>
                <a:spLocks noEditPoints="1"/>
              </p:cNvSpPr>
              <p:nvPr/>
            </p:nvSpPr>
            <p:spPr bwMode="auto">
              <a:xfrm rot="20623928">
                <a:off x="6133276" y="1870451"/>
                <a:ext cx="1083407" cy="1083322"/>
              </a:xfrm>
              <a:prstGeom prst="teardrop">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41" name="Group 40">
              <a:extLst>
                <a:ext uri="{FF2B5EF4-FFF2-40B4-BE49-F238E27FC236}">
                  <a16:creationId xmlns:a16="http://schemas.microsoft.com/office/drawing/2014/main" id="{CA5F0749-42C7-D406-BD33-77BDDF148459}"/>
                </a:ext>
              </a:extLst>
            </p:cNvPr>
            <p:cNvGrpSpPr/>
            <p:nvPr/>
          </p:nvGrpSpPr>
          <p:grpSpPr>
            <a:xfrm>
              <a:off x="6265238" y="2869024"/>
              <a:ext cx="1628697" cy="1089175"/>
              <a:chOff x="6265238" y="2869024"/>
              <a:chExt cx="1628697" cy="1089175"/>
            </a:xfrm>
            <a:solidFill>
              <a:srgbClr val="FF4A4A"/>
            </a:solidFill>
            <a:effectLst>
              <a:outerShdw blurRad="127000" dist="63500" dir="5400000" algn="t" rotWithShape="0">
                <a:prstClr val="black">
                  <a:alpha val="15000"/>
                </a:prstClr>
              </a:outerShdw>
            </a:effectLst>
          </p:grpSpPr>
          <p:sp>
            <p:nvSpPr>
              <p:cNvPr id="23" name="Freeform 8">
                <a:extLst>
                  <a:ext uri="{FF2B5EF4-FFF2-40B4-BE49-F238E27FC236}">
                    <a16:creationId xmlns:a16="http://schemas.microsoft.com/office/drawing/2014/main" id="{D4B2748F-97BB-1E8D-36F3-12ABD87D2463}"/>
                  </a:ext>
                </a:extLst>
              </p:cNvPr>
              <p:cNvSpPr>
                <a:spLocks noEditPoints="1"/>
              </p:cNvSpPr>
              <p:nvPr/>
            </p:nvSpPr>
            <p:spPr bwMode="auto">
              <a:xfrm rot="5323928">
                <a:off x="6537883" y="2602147"/>
                <a:ext cx="1083407" cy="1628697"/>
              </a:xfrm>
              <a:custGeom>
                <a:avLst/>
                <a:gdLst>
                  <a:gd name="T0" fmla="*/ 32 w 64"/>
                  <a:gd name="T1" fmla="*/ 0 h 96"/>
                  <a:gd name="T2" fmla="*/ 0 w 64"/>
                  <a:gd name="T3" fmla="*/ 32 h 96"/>
                  <a:gd name="T4" fmla="*/ 30 w 64"/>
                  <a:gd name="T5" fmla="*/ 95 h 96"/>
                  <a:gd name="T6" fmla="*/ 32 w 64"/>
                  <a:gd name="T7" fmla="*/ 96 h 96"/>
                  <a:gd name="T8" fmla="*/ 34 w 64"/>
                  <a:gd name="T9" fmla="*/ 95 h 96"/>
                  <a:gd name="T10" fmla="*/ 64 w 64"/>
                  <a:gd name="T11" fmla="*/ 32 h 96"/>
                  <a:gd name="T12" fmla="*/ 32 w 64"/>
                  <a:gd name="T13" fmla="*/ 0 h 96"/>
                  <a:gd name="T14" fmla="*/ 32 w 64"/>
                  <a:gd name="T15" fmla="*/ 46 h 96"/>
                  <a:gd name="T16" fmla="*/ 18 w 64"/>
                  <a:gd name="T17" fmla="*/ 32 h 96"/>
                  <a:gd name="T18" fmla="*/ 32 w 64"/>
                  <a:gd name="T19" fmla="*/ 18 h 96"/>
                  <a:gd name="T20" fmla="*/ 46 w 64"/>
                  <a:gd name="T21" fmla="*/ 32 h 96"/>
                  <a:gd name="T22" fmla="*/ 32 w 64"/>
                  <a:gd name="T23" fmla="*/ 4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96">
                    <a:moveTo>
                      <a:pt x="32" y="0"/>
                    </a:moveTo>
                    <a:cubicBezTo>
                      <a:pt x="14" y="0"/>
                      <a:pt x="0" y="14"/>
                      <a:pt x="0" y="32"/>
                    </a:cubicBezTo>
                    <a:cubicBezTo>
                      <a:pt x="0" y="49"/>
                      <a:pt x="29" y="93"/>
                      <a:pt x="30" y="95"/>
                    </a:cubicBezTo>
                    <a:cubicBezTo>
                      <a:pt x="31" y="96"/>
                      <a:pt x="31" y="96"/>
                      <a:pt x="32" y="96"/>
                    </a:cubicBezTo>
                    <a:cubicBezTo>
                      <a:pt x="33" y="96"/>
                      <a:pt x="33" y="96"/>
                      <a:pt x="34" y="95"/>
                    </a:cubicBezTo>
                    <a:cubicBezTo>
                      <a:pt x="35" y="93"/>
                      <a:pt x="64" y="49"/>
                      <a:pt x="64" y="32"/>
                    </a:cubicBezTo>
                    <a:cubicBezTo>
                      <a:pt x="64" y="14"/>
                      <a:pt x="50" y="0"/>
                      <a:pt x="32" y="0"/>
                    </a:cubicBezTo>
                    <a:close/>
                    <a:moveTo>
                      <a:pt x="32" y="46"/>
                    </a:moveTo>
                    <a:cubicBezTo>
                      <a:pt x="24" y="46"/>
                      <a:pt x="18" y="40"/>
                      <a:pt x="18" y="32"/>
                    </a:cubicBezTo>
                    <a:cubicBezTo>
                      <a:pt x="18" y="24"/>
                      <a:pt x="24" y="18"/>
                      <a:pt x="32" y="18"/>
                    </a:cubicBezTo>
                    <a:cubicBezTo>
                      <a:pt x="40" y="18"/>
                      <a:pt x="46" y="24"/>
                      <a:pt x="46" y="32"/>
                    </a:cubicBezTo>
                    <a:cubicBezTo>
                      <a:pt x="46" y="40"/>
                      <a:pt x="40" y="46"/>
                      <a:pt x="32" y="4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8">
                <a:extLst>
                  <a:ext uri="{FF2B5EF4-FFF2-40B4-BE49-F238E27FC236}">
                    <a16:creationId xmlns:a16="http://schemas.microsoft.com/office/drawing/2014/main" id="{937AF395-2546-46A0-CAFF-8E2CD7E9397E}"/>
                  </a:ext>
                </a:extLst>
              </p:cNvPr>
              <p:cNvSpPr>
                <a:spLocks noEditPoints="1"/>
              </p:cNvSpPr>
              <p:nvPr/>
            </p:nvSpPr>
            <p:spPr bwMode="auto">
              <a:xfrm rot="2623928">
                <a:off x="6800402" y="2869024"/>
                <a:ext cx="1083407" cy="1083322"/>
              </a:xfrm>
              <a:prstGeom prst="teardrop">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42" name="Group 41">
              <a:extLst>
                <a:ext uri="{FF2B5EF4-FFF2-40B4-BE49-F238E27FC236}">
                  <a16:creationId xmlns:a16="http://schemas.microsoft.com/office/drawing/2014/main" id="{DFACE96B-AD3F-7557-8BDD-62934941B236}"/>
                </a:ext>
              </a:extLst>
            </p:cNvPr>
            <p:cNvGrpSpPr/>
            <p:nvPr/>
          </p:nvGrpSpPr>
          <p:grpSpPr>
            <a:xfrm>
              <a:off x="6034534" y="3401287"/>
              <a:ext cx="1213879" cy="1628697"/>
              <a:chOff x="6034534" y="3401287"/>
              <a:chExt cx="1213879" cy="1628697"/>
            </a:xfrm>
            <a:solidFill>
              <a:srgbClr val="FF9393"/>
            </a:solidFill>
            <a:effectLst>
              <a:outerShdw blurRad="127000" dist="63500" dir="5400000" algn="t" rotWithShape="0">
                <a:prstClr val="black">
                  <a:alpha val="15000"/>
                </a:prstClr>
              </a:outerShdw>
            </a:effectLst>
          </p:grpSpPr>
          <p:sp>
            <p:nvSpPr>
              <p:cNvPr id="26" name="Freeform 8">
                <a:extLst>
                  <a:ext uri="{FF2B5EF4-FFF2-40B4-BE49-F238E27FC236}">
                    <a16:creationId xmlns:a16="http://schemas.microsoft.com/office/drawing/2014/main" id="{486315D5-204B-8D36-BD0A-0C77313F5AE7}"/>
                  </a:ext>
                </a:extLst>
              </p:cNvPr>
              <p:cNvSpPr>
                <a:spLocks noEditPoints="1"/>
              </p:cNvSpPr>
              <p:nvPr/>
            </p:nvSpPr>
            <p:spPr bwMode="auto">
              <a:xfrm rot="9011750">
                <a:off x="6034534" y="3401287"/>
                <a:ext cx="1083407" cy="1628697"/>
              </a:xfrm>
              <a:custGeom>
                <a:avLst/>
                <a:gdLst>
                  <a:gd name="T0" fmla="*/ 32 w 64"/>
                  <a:gd name="T1" fmla="*/ 0 h 96"/>
                  <a:gd name="T2" fmla="*/ 0 w 64"/>
                  <a:gd name="T3" fmla="*/ 32 h 96"/>
                  <a:gd name="T4" fmla="*/ 30 w 64"/>
                  <a:gd name="T5" fmla="*/ 95 h 96"/>
                  <a:gd name="T6" fmla="*/ 32 w 64"/>
                  <a:gd name="T7" fmla="*/ 96 h 96"/>
                  <a:gd name="T8" fmla="*/ 34 w 64"/>
                  <a:gd name="T9" fmla="*/ 95 h 96"/>
                  <a:gd name="T10" fmla="*/ 64 w 64"/>
                  <a:gd name="T11" fmla="*/ 32 h 96"/>
                  <a:gd name="T12" fmla="*/ 32 w 64"/>
                  <a:gd name="T13" fmla="*/ 0 h 96"/>
                  <a:gd name="T14" fmla="*/ 32 w 64"/>
                  <a:gd name="T15" fmla="*/ 46 h 96"/>
                  <a:gd name="T16" fmla="*/ 18 w 64"/>
                  <a:gd name="T17" fmla="*/ 32 h 96"/>
                  <a:gd name="T18" fmla="*/ 32 w 64"/>
                  <a:gd name="T19" fmla="*/ 18 h 96"/>
                  <a:gd name="T20" fmla="*/ 46 w 64"/>
                  <a:gd name="T21" fmla="*/ 32 h 96"/>
                  <a:gd name="T22" fmla="*/ 32 w 64"/>
                  <a:gd name="T23" fmla="*/ 4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96">
                    <a:moveTo>
                      <a:pt x="32" y="0"/>
                    </a:moveTo>
                    <a:cubicBezTo>
                      <a:pt x="14" y="0"/>
                      <a:pt x="0" y="14"/>
                      <a:pt x="0" y="32"/>
                    </a:cubicBezTo>
                    <a:cubicBezTo>
                      <a:pt x="0" y="49"/>
                      <a:pt x="29" y="93"/>
                      <a:pt x="30" y="95"/>
                    </a:cubicBezTo>
                    <a:cubicBezTo>
                      <a:pt x="31" y="96"/>
                      <a:pt x="31" y="96"/>
                      <a:pt x="32" y="96"/>
                    </a:cubicBezTo>
                    <a:cubicBezTo>
                      <a:pt x="33" y="96"/>
                      <a:pt x="33" y="96"/>
                      <a:pt x="34" y="95"/>
                    </a:cubicBezTo>
                    <a:cubicBezTo>
                      <a:pt x="35" y="93"/>
                      <a:pt x="64" y="49"/>
                      <a:pt x="64" y="32"/>
                    </a:cubicBezTo>
                    <a:cubicBezTo>
                      <a:pt x="64" y="14"/>
                      <a:pt x="50" y="0"/>
                      <a:pt x="32" y="0"/>
                    </a:cubicBezTo>
                    <a:close/>
                    <a:moveTo>
                      <a:pt x="32" y="46"/>
                    </a:moveTo>
                    <a:cubicBezTo>
                      <a:pt x="24" y="46"/>
                      <a:pt x="18" y="40"/>
                      <a:pt x="18" y="32"/>
                    </a:cubicBezTo>
                    <a:cubicBezTo>
                      <a:pt x="18" y="24"/>
                      <a:pt x="24" y="18"/>
                      <a:pt x="32" y="18"/>
                    </a:cubicBezTo>
                    <a:cubicBezTo>
                      <a:pt x="40" y="18"/>
                      <a:pt x="46" y="24"/>
                      <a:pt x="46" y="32"/>
                    </a:cubicBezTo>
                    <a:cubicBezTo>
                      <a:pt x="46" y="40"/>
                      <a:pt x="40" y="46"/>
                      <a:pt x="32" y="4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Freeform 8">
                <a:extLst>
                  <a:ext uri="{FF2B5EF4-FFF2-40B4-BE49-F238E27FC236}">
                    <a16:creationId xmlns:a16="http://schemas.microsoft.com/office/drawing/2014/main" id="{55CE35A5-A946-E4F1-F3AF-6E81DC84235F}"/>
                  </a:ext>
                </a:extLst>
              </p:cNvPr>
              <p:cNvSpPr>
                <a:spLocks noEditPoints="1"/>
              </p:cNvSpPr>
              <p:nvPr/>
            </p:nvSpPr>
            <p:spPr bwMode="auto">
              <a:xfrm rot="6311750">
                <a:off x="6165048" y="3901826"/>
                <a:ext cx="1083407" cy="1083322"/>
              </a:xfrm>
              <a:prstGeom prst="teardrop">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9" name="Group 28">
              <a:extLst>
                <a:ext uri="{FF2B5EF4-FFF2-40B4-BE49-F238E27FC236}">
                  <a16:creationId xmlns:a16="http://schemas.microsoft.com/office/drawing/2014/main" id="{765CEDD2-0488-EEF4-0EBD-752E1F17CAFD}"/>
                </a:ext>
              </a:extLst>
            </p:cNvPr>
            <p:cNvGrpSpPr/>
            <p:nvPr/>
          </p:nvGrpSpPr>
          <p:grpSpPr>
            <a:xfrm rot="19876072" flipH="1">
              <a:off x="5101544" y="1828017"/>
              <a:ext cx="1083408" cy="1628697"/>
              <a:chOff x="3515360" y="2532380"/>
              <a:chExt cx="1760539" cy="2646635"/>
            </a:xfrm>
            <a:solidFill>
              <a:srgbClr val="FFCD39"/>
            </a:solidFill>
            <a:effectLst>
              <a:outerShdw blurRad="127000" dist="63500" dir="5400000" algn="t" rotWithShape="0">
                <a:prstClr val="black">
                  <a:alpha val="15000"/>
                </a:prstClr>
              </a:outerShdw>
            </a:effectLst>
          </p:grpSpPr>
          <p:sp>
            <p:nvSpPr>
              <p:cNvPr id="30" name="Freeform 8">
                <a:extLst>
                  <a:ext uri="{FF2B5EF4-FFF2-40B4-BE49-F238E27FC236}">
                    <a16:creationId xmlns:a16="http://schemas.microsoft.com/office/drawing/2014/main" id="{4068FA99-36DD-09D5-1A14-E3CE8080002E}"/>
                  </a:ext>
                </a:extLst>
              </p:cNvPr>
              <p:cNvSpPr>
                <a:spLocks noEditPoints="1"/>
              </p:cNvSpPr>
              <p:nvPr/>
            </p:nvSpPr>
            <p:spPr bwMode="auto">
              <a:xfrm>
                <a:off x="3515361" y="2532380"/>
                <a:ext cx="1760538" cy="2646635"/>
              </a:xfrm>
              <a:custGeom>
                <a:avLst/>
                <a:gdLst>
                  <a:gd name="T0" fmla="*/ 32 w 64"/>
                  <a:gd name="T1" fmla="*/ 0 h 96"/>
                  <a:gd name="T2" fmla="*/ 0 w 64"/>
                  <a:gd name="T3" fmla="*/ 32 h 96"/>
                  <a:gd name="T4" fmla="*/ 30 w 64"/>
                  <a:gd name="T5" fmla="*/ 95 h 96"/>
                  <a:gd name="T6" fmla="*/ 32 w 64"/>
                  <a:gd name="T7" fmla="*/ 96 h 96"/>
                  <a:gd name="T8" fmla="*/ 34 w 64"/>
                  <a:gd name="T9" fmla="*/ 95 h 96"/>
                  <a:gd name="T10" fmla="*/ 64 w 64"/>
                  <a:gd name="T11" fmla="*/ 32 h 96"/>
                  <a:gd name="T12" fmla="*/ 32 w 64"/>
                  <a:gd name="T13" fmla="*/ 0 h 96"/>
                  <a:gd name="T14" fmla="*/ 32 w 64"/>
                  <a:gd name="T15" fmla="*/ 46 h 96"/>
                  <a:gd name="T16" fmla="*/ 18 w 64"/>
                  <a:gd name="T17" fmla="*/ 32 h 96"/>
                  <a:gd name="T18" fmla="*/ 32 w 64"/>
                  <a:gd name="T19" fmla="*/ 18 h 96"/>
                  <a:gd name="T20" fmla="*/ 46 w 64"/>
                  <a:gd name="T21" fmla="*/ 32 h 96"/>
                  <a:gd name="T22" fmla="*/ 32 w 64"/>
                  <a:gd name="T23" fmla="*/ 4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96">
                    <a:moveTo>
                      <a:pt x="32" y="0"/>
                    </a:moveTo>
                    <a:cubicBezTo>
                      <a:pt x="14" y="0"/>
                      <a:pt x="0" y="14"/>
                      <a:pt x="0" y="32"/>
                    </a:cubicBezTo>
                    <a:cubicBezTo>
                      <a:pt x="0" y="49"/>
                      <a:pt x="29" y="93"/>
                      <a:pt x="30" y="95"/>
                    </a:cubicBezTo>
                    <a:cubicBezTo>
                      <a:pt x="31" y="96"/>
                      <a:pt x="31" y="96"/>
                      <a:pt x="32" y="96"/>
                    </a:cubicBezTo>
                    <a:cubicBezTo>
                      <a:pt x="33" y="96"/>
                      <a:pt x="33" y="96"/>
                      <a:pt x="34" y="95"/>
                    </a:cubicBezTo>
                    <a:cubicBezTo>
                      <a:pt x="35" y="93"/>
                      <a:pt x="64" y="49"/>
                      <a:pt x="64" y="32"/>
                    </a:cubicBezTo>
                    <a:cubicBezTo>
                      <a:pt x="64" y="14"/>
                      <a:pt x="50" y="0"/>
                      <a:pt x="32" y="0"/>
                    </a:cubicBezTo>
                    <a:close/>
                    <a:moveTo>
                      <a:pt x="32" y="46"/>
                    </a:moveTo>
                    <a:cubicBezTo>
                      <a:pt x="24" y="46"/>
                      <a:pt x="18" y="40"/>
                      <a:pt x="18" y="32"/>
                    </a:cubicBezTo>
                    <a:cubicBezTo>
                      <a:pt x="18" y="24"/>
                      <a:pt x="24" y="18"/>
                      <a:pt x="32" y="18"/>
                    </a:cubicBezTo>
                    <a:cubicBezTo>
                      <a:pt x="40" y="18"/>
                      <a:pt x="46" y="24"/>
                      <a:pt x="46" y="32"/>
                    </a:cubicBezTo>
                    <a:cubicBezTo>
                      <a:pt x="46" y="40"/>
                      <a:pt x="40" y="46"/>
                      <a:pt x="32" y="4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8">
                <a:extLst>
                  <a:ext uri="{FF2B5EF4-FFF2-40B4-BE49-F238E27FC236}">
                    <a16:creationId xmlns:a16="http://schemas.microsoft.com/office/drawing/2014/main" id="{FFFEEF67-7D86-54D7-64DE-B936344518B1}"/>
                  </a:ext>
                </a:extLst>
              </p:cNvPr>
              <p:cNvSpPr>
                <a:spLocks noEditPoints="1"/>
              </p:cNvSpPr>
              <p:nvPr/>
            </p:nvSpPr>
            <p:spPr bwMode="auto">
              <a:xfrm rot="18900000">
                <a:off x="3515360" y="2548799"/>
                <a:ext cx="1760538" cy="1760400"/>
              </a:xfrm>
              <a:prstGeom prst="teardrop">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2" name="Group 31">
              <a:extLst>
                <a:ext uri="{FF2B5EF4-FFF2-40B4-BE49-F238E27FC236}">
                  <a16:creationId xmlns:a16="http://schemas.microsoft.com/office/drawing/2014/main" id="{812819E0-9BE9-47B7-5477-4B6CB49B76CB}"/>
                </a:ext>
              </a:extLst>
            </p:cNvPr>
            <p:cNvGrpSpPr/>
            <p:nvPr/>
          </p:nvGrpSpPr>
          <p:grpSpPr>
            <a:xfrm rot="16276072" flipH="1">
              <a:off x="4570710" y="2602147"/>
              <a:ext cx="1083408" cy="1628697"/>
              <a:chOff x="3515360" y="2532380"/>
              <a:chExt cx="1760539" cy="2646635"/>
            </a:xfrm>
            <a:solidFill>
              <a:srgbClr val="FFC28B"/>
            </a:solidFill>
            <a:effectLst>
              <a:outerShdw blurRad="127000" dist="63500" dir="5400000" algn="t" rotWithShape="0">
                <a:prstClr val="black">
                  <a:alpha val="15000"/>
                </a:prstClr>
              </a:outerShdw>
            </a:effectLst>
          </p:grpSpPr>
          <p:sp>
            <p:nvSpPr>
              <p:cNvPr id="33" name="Freeform 8">
                <a:extLst>
                  <a:ext uri="{FF2B5EF4-FFF2-40B4-BE49-F238E27FC236}">
                    <a16:creationId xmlns:a16="http://schemas.microsoft.com/office/drawing/2014/main" id="{95D9CB45-F5FC-6642-1E44-8D754EF4122F}"/>
                  </a:ext>
                </a:extLst>
              </p:cNvPr>
              <p:cNvSpPr>
                <a:spLocks noEditPoints="1"/>
              </p:cNvSpPr>
              <p:nvPr/>
            </p:nvSpPr>
            <p:spPr bwMode="auto">
              <a:xfrm>
                <a:off x="3515361" y="2532380"/>
                <a:ext cx="1760538" cy="2646635"/>
              </a:xfrm>
              <a:custGeom>
                <a:avLst/>
                <a:gdLst>
                  <a:gd name="T0" fmla="*/ 32 w 64"/>
                  <a:gd name="T1" fmla="*/ 0 h 96"/>
                  <a:gd name="T2" fmla="*/ 0 w 64"/>
                  <a:gd name="T3" fmla="*/ 32 h 96"/>
                  <a:gd name="T4" fmla="*/ 30 w 64"/>
                  <a:gd name="T5" fmla="*/ 95 h 96"/>
                  <a:gd name="T6" fmla="*/ 32 w 64"/>
                  <a:gd name="T7" fmla="*/ 96 h 96"/>
                  <a:gd name="T8" fmla="*/ 34 w 64"/>
                  <a:gd name="T9" fmla="*/ 95 h 96"/>
                  <a:gd name="T10" fmla="*/ 64 w 64"/>
                  <a:gd name="T11" fmla="*/ 32 h 96"/>
                  <a:gd name="T12" fmla="*/ 32 w 64"/>
                  <a:gd name="T13" fmla="*/ 0 h 96"/>
                  <a:gd name="T14" fmla="*/ 32 w 64"/>
                  <a:gd name="T15" fmla="*/ 46 h 96"/>
                  <a:gd name="T16" fmla="*/ 18 w 64"/>
                  <a:gd name="T17" fmla="*/ 32 h 96"/>
                  <a:gd name="T18" fmla="*/ 32 w 64"/>
                  <a:gd name="T19" fmla="*/ 18 h 96"/>
                  <a:gd name="T20" fmla="*/ 46 w 64"/>
                  <a:gd name="T21" fmla="*/ 32 h 96"/>
                  <a:gd name="T22" fmla="*/ 32 w 64"/>
                  <a:gd name="T23" fmla="*/ 4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96">
                    <a:moveTo>
                      <a:pt x="32" y="0"/>
                    </a:moveTo>
                    <a:cubicBezTo>
                      <a:pt x="14" y="0"/>
                      <a:pt x="0" y="14"/>
                      <a:pt x="0" y="32"/>
                    </a:cubicBezTo>
                    <a:cubicBezTo>
                      <a:pt x="0" y="49"/>
                      <a:pt x="29" y="93"/>
                      <a:pt x="30" y="95"/>
                    </a:cubicBezTo>
                    <a:cubicBezTo>
                      <a:pt x="31" y="96"/>
                      <a:pt x="31" y="96"/>
                      <a:pt x="32" y="96"/>
                    </a:cubicBezTo>
                    <a:cubicBezTo>
                      <a:pt x="33" y="96"/>
                      <a:pt x="33" y="96"/>
                      <a:pt x="34" y="95"/>
                    </a:cubicBezTo>
                    <a:cubicBezTo>
                      <a:pt x="35" y="93"/>
                      <a:pt x="64" y="49"/>
                      <a:pt x="64" y="32"/>
                    </a:cubicBezTo>
                    <a:cubicBezTo>
                      <a:pt x="64" y="14"/>
                      <a:pt x="50" y="0"/>
                      <a:pt x="32" y="0"/>
                    </a:cubicBezTo>
                    <a:close/>
                    <a:moveTo>
                      <a:pt x="32" y="46"/>
                    </a:moveTo>
                    <a:cubicBezTo>
                      <a:pt x="24" y="46"/>
                      <a:pt x="18" y="40"/>
                      <a:pt x="18" y="32"/>
                    </a:cubicBezTo>
                    <a:cubicBezTo>
                      <a:pt x="18" y="24"/>
                      <a:pt x="24" y="18"/>
                      <a:pt x="32" y="18"/>
                    </a:cubicBezTo>
                    <a:cubicBezTo>
                      <a:pt x="40" y="18"/>
                      <a:pt x="46" y="24"/>
                      <a:pt x="46" y="32"/>
                    </a:cubicBezTo>
                    <a:cubicBezTo>
                      <a:pt x="46" y="40"/>
                      <a:pt x="40" y="46"/>
                      <a:pt x="32" y="4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Freeform 8">
                <a:extLst>
                  <a:ext uri="{FF2B5EF4-FFF2-40B4-BE49-F238E27FC236}">
                    <a16:creationId xmlns:a16="http://schemas.microsoft.com/office/drawing/2014/main" id="{2B279FFA-9E49-900D-D0D4-26DA1234AD96}"/>
                  </a:ext>
                </a:extLst>
              </p:cNvPr>
              <p:cNvSpPr>
                <a:spLocks noEditPoints="1"/>
              </p:cNvSpPr>
              <p:nvPr/>
            </p:nvSpPr>
            <p:spPr bwMode="auto">
              <a:xfrm rot="18900000">
                <a:off x="3515360" y="2548799"/>
                <a:ext cx="1760538" cy="1760400"/>
              </a:xfrm>
              <a:prstGeom prst="teardrop">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5" name="Group 34">
              <a:extLst>
                <a:ext uri="{FF2B5EF4-FFF2-40B4-BE49-F238E27FC236}">
                  <a16:creationId xmlns:a16="http://schemas.microsoft.com/office/drawing/2014/main" id="{85CCDC5A-5121-BB17-DF37-996BCA54C01D}"/>
                </a:ext>
              </a:extLst>
            </p:cNvPr>
            <p:cNvGrpSpPr/>
            <p:nvPr/>
          </p:nvGrpSpPr>
          <p:grpSpPr>
            <a:xfrm rot="12588250" flipH="1">
              <a:off x="5074058" y="3401287"/>
              <a:ext cx="1083408" cy="1628697"/>
              <a:chOff x="3515360" y="2532380"/>
              <a:chExt cx="1760539" cy="2646635"/>
            </a:xfrm>
            <a:solidFill>
              <a:srgbClr val="FF8D2A"/>
            </a:solidFill>
            <a:effectLst>
              <a:outerShdw blurRad="127000" dist="63500" dir="5400000" algn="t" rotWithShape="0">
                <a:prstClr val="black">
                  <a:alpha val="15000"/>
                </a:prstClr>
              </a:outerShdw>
            </a:effectLst>
          </p:grpSpPr>
          <p:sp>
            <p:nvSpPr>
              <p:cNvPr id="36" name="Freeform 8">
                <a:extLst>
                  <a:ext uri="{FF2B5EF4-FFF2-40B4-BE49-F238E27FC236}">
                    <a16:creationId xmlns:a16="http://schemas.microsoft.com/office/drawing/2014/main" id="{B206B80C-0A69-908E-E042-3FD742E6FE8B}"/>
                  </a:ext>
                </a:extLst>
              </p:cNvPr>
              <p:cNvSpPr>
                <a:spLocks noEditPoints="1"/>
              </p:cNvSpPr>
              <p:nvPr/>
            </p:nvSpPr>
            <p:spPr bwMode="auto">
              <a:xfrm>
                <a:off x="3515361" y="2532380"/>
                <a:ext cx="1760538" cy="2646635"/>
              </a:xfrm>
              <a:custGeom>
                <a:avLst/>
                <a:gdLst>
                  <a:gd name="T0" fmla="*/ 32 w 64"/>
                  <a:gd name="T1" fmla="*/ 0 h 96"/>
                  <a:gd name="T2" fmla="*/ 0 w 64"/>
                  <a:gd name="T3" fmla="*/ 32 h 96"/>
                  <a:gd name="T4" fmla="*/ 30 w 64"/>
                  <a:gd name="T5" fmla="*/ 95 h 96"/>
                  <a:gd name="T6" fmla="*/ 32 w 64"/>
                  <a:gd name="T7" fmla="*/ 96 h 96"/>
                  <a:gd name="T8" fmla="*/ 34 w 64"/>
                  <a:gd name="T9" fmla="*/ 95 h 96"/>
                  <a:gd name="T10" fmla="*/ 64 w 64"/>
                  <a:gd name="T11" fmla="*/ 32 h 96"/>
                  <a:gd name="T12" fmla="*/ 32 w 64"/>
                  <a:gd name="T13" fmla="*/ 0 h 96"/>
                  <a:gd name="T14" fmla="*/ 32 w 64"/>
                  <a:gd name="T15" fmla="*/ 46 h 96"/>
                  <a:gd name="T16" fmla="*/ 18 w 64"/>
                  <a:gd name="T17" fmla="*/ 32 h 96"/>
                  <a:gd name="T18" fmla="*/ 32 w 64"/>
                  <a:gd name="T19" fmla="*/ 18 h 96"/>
                  <a:gd name="T20" fmla="*/ 46 w 64"/>
                  <a:gd name="T21" fmla="*/ 32 h 96"/>
                  <a:gd name="T22" fmla="*/ 32 w 64"/>
                  <a:gd name="T23" fmla="*/ 4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96">
                    <a:moveTo>
                      <a:pt x="32" y="0"/>
                    </a:moveTo>
                    <a:cubicBezTo>
                      <a:pt x="14" y="0"/>
                      <a:pt x="0" y="14"/>
                      <a:pt x="0" y="32"/>
                    </a:cubicBezTo>
                    <a:cubicBezTo>
                      <a:pt x="0" y="49"/>
                      <a:pt x="29" y="93"/>
                      <a:pt x="30" y="95"/>
                    </a:cubicBezTo>
                    <a:cubicBezTo>
                      <a:pt x="31" y="96"/>
                      <a:pt x="31" y="96"/>
                      <a:pt x="32" y="96"/>
                    </a:cubicBezTo>
                    <a:cubicBezTo>
                      <a:pt x="33" y="96"/>
                      <a:pt x="33" y="96"/>
                      <a:pt x="34" y="95"/>
                    </a:cubicBezTo>
                    <a:cubicBezTo>
                      <a:pt x="35" y="93"/>
                      <a:pt x="64" y="49"/>
                      <a:pt x="64" y="32"/>
                    </a:cubicBezTo>
                    <a:cubicBezTo>
                      <a:pt x="64" y="14"/>
                      <a:pt x="50" y="0"/>
                      <a:pt x="32" y="0"/>
                    </a:cubicBezTo>
                    <a:close/>
                    <a:moveTo>
                      <a:pt x="32" y="46"/>
                    </a:moveTo>
                    <a:cubicBezTo>
                      <a:pt x="24" y="46"/>
                      <a:pt x="18" y="40"/>
                      <a:pt x="18" y="32"/>
                    </a:cubicBezTo>
                    <a:cubicBezTo>
                      <a:pt x="18" y="24"/>
                      <a:pt x="24" y="18"/>
                      <a:pt x="32" y="18"/>
                    </a:cubicBezTo>
                    <a:cubicBezTo>
                      <a:pt x="40" y="18"/>
                      <a:pt x="46" y="24"/>
                      <a:pt x="46" y="32"/>
                    </a:cubicBezTo>
                    <a:cubicBezTo>
                      <a:pt x="46" y="40"/>
                      <a:pt x="40" y="46"/>
                      <a:pt x="32" y="4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Freeform 8">
                <a:extLst>
                  <a:ext uri="{FF2B5EF4-FFF2-40B4-BE49-F238E27FC236}">
                    <a16:creationId xmlns:a16="http://schemas.microsoft.com/office/drawing/2014/main" id="{94AB733F-0736-CCDD-6D01-AE46E6DB09A1}"/>
                  </a:ext>
                </a:extLst>
              </p:cNvPr>
              <p:cNvSpPr>
                <a:spLocks noEditPoints="1"/>
              </p:cNvSpPr>
              <p:nvPr/>
            </p:nvSpPr>
            <p:spPr bwMode="auto">
              <a:xfrm rot="18900000">
                <a:off x="3515360" y="2548799"/>
                <a:ext cx="1760538" cy="1760400"/>
              </a:xfrm>
              <a:prstGeom prst="teardrop">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60" name="Rectangle 59">
            <a:extLst>
              <a:ext uri="{FF2B5EF4-FFF2-40B4-BE49-F238E27FC236}">
                <a16:creationId xmlns:a16="http://schemas.microsoft.com/office/drawing/2014/main" id="{81A2549C-DA38-FED6-65C1-458E6678A563}"/>
              </a:ext>
            </a:extLst>
          </p:cNvPr>
          <p:cNvSpPr/>
          <p:nvPr/>
        </p:nvSpPr>
        <p:spPr>
          <a:xfrm>
            <a:off x="800312" y="1372843"/>
            <a:ext cx="2955437"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T</a:t>
            </a: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he researcher used qualitative research design to support the research.</a:t>
            </a:r>
          </a:p>
        </p:txBody>
      </p:sp>
      <p:sp>
        <p:nvSpPr>
          <p:cNvPr id="62" name="Rectangle 61">
            <a:extLst>
              <a:ext uri="{FF2B5EF4-FFF2-40B4-BE49-F238E27FC236}">
                <a16:creationId xmlns:a16="http://schemas.microsoft.com/office/drawing/2014/main" id="{25FF33C3-62E7-D755-9811-13D4710FD6C3}"/>
              </a:ext>
            </a:extLst>
          </p:cNvPr>
          <p:cNvSpPr/>
          <p:nvPr/>
        </p:nvSpPr>
        <p:spPr>
          <a:xfrm>
            <a:off x="833119" y="3298387"/>
            <a:ext cx="3036179"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Calibri" panose="020F0502020204030204"/>
              </a:rPr>
              <a:t>T</a:t>
            </a: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he data collection method used was in-depth interview.</a:t>
            </a:r>
          </a:p>
        </p:txBody>
      </p:sp>
      <p:sp>
        <p:nvSpPr>
          <p:cNvPr id="64" name="Rectangle 63">
            <a:extLst>
              <a:ext uri="{FF2B5EF4-FFF2-40B4-BE49-F238E27FC236}">
                <a16:creationId xmlns:a16="http://schemas.microsoft.com/office/drawing/2014/main" id="{F9FE33C5-208D-8186-D394-6F5EE7BB6840}"/>
              </a:ext>
            </a:extLst>
          </p:cNvPr>
          <p:cNvSpPr/>
          <p:nvPr/>
        </p:nvSpPr>
        <p:spPr>
          <a:xfrm>
            <a:off x="833119" y="4895970"/>
            <a:ext cx="2955437"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The sample in this study was one Senior High School EFL Teacher and one of tenth grade Senior High School student in Bandung.</a:t>
            </a:r>
          </a:p>
        </p:txBody>
      </p:sp>
      <p:sp>
        <p:nvSpPr>
          <p:cNvPr id="95" name="Rectangle: Top Corners Rounded 94">
            <a:extLst>
              <a:ext uri="{FF2B5EF4-FFF2-40B4-BE49-F238E27FC236}">
                <a16:creationId xmlns:a16="http://schemas.microsoft.com/office/drawing/2014/main" id="{0E9A1F3C-CBCA-D6CE-43DE-4FB523E0AD09}"/>
              </a:ext>
            </a:extLst>
          </p:cNvPr>
          <p:cNvSpPr/>
          <p:nvPr/>
        </p:nvSpPr>
        <p:spPr>
          <a:xfrm rot="16200000">
            <a:off x="1589024" y="-231674"/>
            <a:ext cx="376371" cy="2746078"/>
          </a:xfrm>
          <a:prstGeom prst="round2SameRect">
            <a:avLst>
              <a:gd name="adj1" fmla="val 0"/>
              <a:gd name="adj2" fmla="val 14986"/>
            </a:avLst>
          </a:prstGeom>
          <a:solidFill>
            <a:srgbClr val="FFCD39"/>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6" name="Rectangle: Top Corners Rounded 95">
            <a:extLst>
              <a:ext uri="{FF2B5EF4-FFF2-40B4-BE49-F238E27FC236}">
                <a16:creationId xmlns:a16="http://schemas.microsoft.com/office/drawing/2014/main" id="{7A343B58-670E-76C4-047A-1352CF25727A}"/>
              </a:ext>
            </a:extLst>
          </p:cNvPr>
          <p:cNvSpPr/>
          <p:nvPr/>
        </p:nvSpPr>
        <p:spPr>
          <a:xfrm rot="16200000">
            <a:off x="1662027" y="1408509"/>
            <a:ext cx="376373" cy="2849522"/>
          </a:xfrm>
          <a:prstGeom prst="round2SameRect">
            <a:avLst>
              <a:gd name="adj1" fmla="val 0"/>
              <a:gd name="adj2" fmla="val 14986"/>
            </a:avLst>
          </a:prstGeom>
          <a:solidFill>
            <a:srgbClr val="FFC28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7" name="Rectangle: Top Corners Rounded 96">
            <a:extLst>
              <a:ext uri="{FF2B5EF4-FFF2-40B4-BE49-F238E27FC236}">
                <a16:creationId xmlns:a16="http://schemas.microsoft.com/office/drawing/2014/main" id="{F33B225C-3710-7388-801F-84D7BD792312}"/>
              </a:ext>
            </a:extLst>
          </p:cNvPr>
          <p:cNvSpPr/>
          <p:nvPr/>
        </p:nvSpPr>
        <p:spPr>
          <a:xfrm rot="16200000">
            <a:off x="1670201" y="3168421"/>
            <a:ext cx="360026" cy="2849522"/>
          </a:xfrm>
          <a:prstGeom prst="round2SameRect">
            <a:avLst>
              <a:gd name="adj1" fmla="val 0"/>
              <a:gd name="adj2" fmla="val 14986"/>
            </a:avLst>
          </a:prstGeom>
          <a:solidFill>
            <a:srgbClr val="FF8D2A"/>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angle 60">
            <a:extLst>
              <a:ext uri="{FF2B5EF4-FFF2-40B4-BE49-F238E27FC236}">
                <a16:creationId xmlns:a16="http://schemas.microsoft.com/office/drawing/2014/main" id="{6B35B307-2FC3-5A30-FBA6-BC35BA8FE97C}"/>
              </a:ext>
            </a:extLst>
          </p:cNvPr>
          <p:cNvSpPr/>
          <p:nvPr/>
        </p:nvSpPr>
        <p:spPr>
          <a:xfrm>
            <a:off x="800312" y="983006"/>
            <a:ext cx="163224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prstClr val="white"/>
                </a:solidFill>
                <a:latin typeface="Bahnschrift" panose="020B0502040204020203" pitchFamily="34" charset="0"/>
              </a:rPr>
              <a:t>Research Design</a:t>
            </a:r>
            <a:endParaRPr kumimoji="0" lang="en-US" sz="1600" b="1" i="0" u="none" strike="noStrike" kern="1200" cap="none" spc="0" normalizeH="0" baseline="0" noProof="0" dirty="0">
              <a:ln>
                <a:noFill/>
              </a:ln>
              <a:solidFill>
                <a:prstClr val="white"/>
              </a:solidFill>
              <a:effectLst/>
              <a:uLnTx/>
              <a:uFillTx/>
              <a:latin typeface="Bahnschrift" panose="020B0502040204020203" pitchFamily="34" charset="0"/>
              <a:ea typeface="+mn-ea"/>
              <a:cs typeface="+mn-cs"/>
            </a:endParaRPr>
          </a:p>
        </p:txBody>
      </p:sp>
      <p:sp>
        <p:nvSpPr>
          <p:cNvPr id="63" name="Rectangle 62">
            <a:extLst>
              <a:ext uri="{FF2B5EF4-FFF2-40B4-BE49-F238E27FC236}">
                <a16:creationId xmlns:a16="http://schemas.microsoft.com/office/drawing/2014/main" id="{0B4504CA-A570-4988-262F-B97A769D4C0E}"/>
              </a:ext>
            </a:extLst>
          </p:cNvPr>
          <p:cNvSpPr/>
          <p:nvPr/>
        </p:nvSpPr>
        <p:spPr>
          <a:xfrm>
            <a:off x="833120" y="2696078"/>
            <a:ext cx="163224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551790"/>
                </a:solidFill>
                <a:latin typeface="Bahnschrift" panose="020B0502040204020203" pitchFamily="34" charset="0"/>
              </a:rPr>
              <a:t>Data Collection</a:t>
            </a:r>
            <a:endParaRPr kumimoji="0" lang="en-US" sz="1600" b="1" i="0" u="none" strike="noStrike" kern="1200" cap="none" spc="0" normalizeH="0" baseline="0" noProof="0" dirty="0">
              <a:ln>
                <a:noFill/>
              </a:ln>
              <a:solidFill>
                <a:srgbClr val="551790"/>
              </a:solidFill>
              <a:effectLst/>
              <a:uLnTx/>
              <a:uFillTx/>
              <a:latin typeface="Bahnschrift" panose="020B0502040204020203" pitchFamily="34" charset="0"/>
              <a:ea typeface="+mn-ea"/>
              <a:cs typeface="+mn-cs"/>
            </a:endParaRPr>
          </a:p>
        </p:txBody>
      </p:sp>
      <p:sp>
        <p:nvSpPr>
          <p:cNvPr id="65" name="Rectangle 64">
            <a:extLst>
              <a:ext uri="{FF2B5EF4-FFF2-40B4-BE49-F238E27FC236}">
                <a16:creationId xmlns:a16="http://schemas.microsoft.com/office/drawing/2014/main" id="{48E3CCE2-61D2-8E5B-03BE-DF99F4E93F74}"/>
              </a:ext>
            </a:extLst>
          </p:cNvPr>
          <p:cNvSpPr/>
          <p:nvPr/>
        </p:nvSpPr>
        <p:spPr>
          <a:xfrm>
            <a:off x="833120" y="4447817"/>
            <a:ext cx="163224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prstClr val="white"/>
                </a:solidFill>
                <a:latin typeface="Bahnschrift" panose="020B0502040204020203" pitchFamily="34" charset="0"/>
              </a:rPr>
              <a:t>Sample</a:t>
            </a:r>
            <a:endParaRPr kumimoji="0" lang="en-US" sz="1600" b="1" i="0" u="none" strike="noStrike" kern="1200" cap="none" spc="0" normalizeH="0" baseline="0" noProof="0" dirty="0">
              <a:ln>
                <a:noFill/>
              </a:ln>
              <a:solidFill>
                <a:prstClr val="white"/>
              </a:solidFill>
              <a:effectLst/>
              <a:uLnTx/>
              <a:uFillTx/>
              <a:latin typeface="Bahnschrift" panose="020B0502040204020203" pitchFamily="34" charset="0"/>
              <a:ea typeface="+mn-ea"/>
              <a:cs typeface="+mn-cs"/>
            </a:endParaRPr>
          </a:p>
        </p:txBody>
      </p:sp>
      <p:sp>
        <p:nvSpPr>
          <p:cNvPr id="104" name="Rectangle: Top Corners Rounded 103">
            <a:extLst>
              <a:ext uri="{FF2B5EF4-FFF2-40B4-BE49-F238E27FC236}">
                <a16:creationId xmlns:a16="http://schemas.microsoft.com/office/drawing/2014/main" id="{8052417F-CE3D-35CC-EC95-83876D595DFC}"/>
              </a:ext>
            </a:extLst>
          </p:cNvPr>
          <p:cNvSpPr/>
          <p:nvPr/>
        </p:nvSpPr>
        <p:spPr>
          <a:xfrm rot="5400000" flipH="1">
            <a:off x="10118460" y="1453089"/>
            <a:ext cx="342047" cy="2954128"/>
          </a:xfrm>
          <a:prstGeom prst="round2SameRect">
            <a:avLst>
              <a:gd name="adj1" fmla="val 0"/>
              <a:gd name="adj2" fmla="val 14986"/>
            </a:avLst>
          </a:prstGeom>
          <a:solidFill>
            <a:srgbClr val="FF4A4A"/>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7" name="Rectangle 106">
            <a:extLst>
              <a:ext uri="{FF2B5EF4-FFF2-40B4-BE49-F238E27FC236}">
                <a16:creationId xmlns:a16="http://schemas.microsoft.com/office/drawing/2014/main" id="{78B4B7AC-EB1C-F74B-9F47-8C66D74F6041}"/>
              </a:ext>
            </a:extLst>
          </p:cNvPr>
          <p:cNvSpPr/>
          <p:nvPr/>
        </p:nvSpPr>
        <p:spPr>
          <a:xfrm>
            <a:off x="8276117" y="3264987"/>
            <a:ext cx="3113906"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The validity of the data in this study used a triangulation technique (source triangulation).</a:t>
            </a:r>
          </a:p>
        </p:txBody>
      </p:sp>
      <p:sp>
        <p:nvSpPr>
          <p:cNvPr id="108" name="Rectangle 107">
            <a:extLst>
              <a:ext uri="{FF2B5EF4-FFF2-40B4-BE49-F238E27FC236}">
                <a16:creationId xmlns:a16="http://schemas.microsoft.com/office/drawing/2014/main" id="{6C4605FD-2CF9-D601-CF9B-27ABA95D4ECE}"/>
              </a:ext>
            </a:extLst>
          </p:cNvPr>
          <p:cNvSpPr/>
          <p:nvPr/>
        </p:nvSpPr>
        <p:spPr>
          <a:xfrm>
            <a:off x="9726638" y="2775798"/>
            <a:ext cx="163224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prstClr val="white"/>
                </a:solidFill>
                <a:latin typeface="Bahnschrift" panose="020B0502040204020203" pitchFamily="34" charset="0"/>
              </a:rPr>
              <a:t>Data Validity</a:t>
            </a:r>
            <a:endParaRPr kumimoji="0" lang="en-US" sz="1600" b="1" i="0" u="none" strike="noStrike" kern="1200" cap="none" spc="0" normalizeH="0" baseline="0" noProof="0" dirty="0">
              <a:ln>
                <a:noFill/>
              </a:ln>
              <a:solidFill>
                <a:prstClr val="white"/>
              </a:solidFill>
              <a:effectLst/>
              <a:uLnTx/>
              <a:uFillTx/>
              <a:latin typeface="Bahnschrift" panose="020B0502040204020203" pitchFamily="34" charset="0"/>
              <a:ea typeface="+mn-ea"/>
              <a:cs typeface="+mn-cs"/>
            </a:endParaRPr>
          </a:p>
        </p:txBody>
      </p:sp>
      <p:sp>
        <p:nvSpPr>
          <p:cNvPr id="109" name="Rectangle 108">
            <a:extLst>
              <a:ext uri="{FF2B5EF4-FFF2-40B4-BE49-F238E27FC236}">
                <a16:creationId xmlns:a16="http://schemas.microsoft.com/office/drawing/2014/main" id="{BA374CB4-F150-B88E-D909-6DC737D89EEC}"/>
              </a:ext>
            </a:extLst>
          </p:cNvPr>
          <p:cNvSpPr/>
          <p:nvPr/>
        </p:nvSpPr>
        <p:spPr>
          <a:xfrm>
            <a:off x="7763900" y="4869058"/>
            <a:ext cx="3770681"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The data </a:t>
            </a:r>
            <a:r>
              <a:rPr kumimoji="0" lang="en-US" b="0" i="0" u="none" strike="noStrike" kern="1200" cap="none" spc="0" normalizeH="0" baseline="0" noProof="0" dirty="0" err="1">
                <a:ln>
                  <a:noFill/>
                </a:ln>
                <a:solidFill>
                  <a:schemeClr val="tx1"/>
                </a:solidFill>
                <a:effectLst/>
                <a:uLnTx/>
                <a:uFillTx/>
                <a:latin typeface="Calibri" panose="020F0502020204030204"/>
                <a:ea typeface="+mn-ea"/>
                <a:cs typeface="+mn-cs"/>
              </a:rPr>
              <a:t>analysing</a:t>
            </a: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 techniques in this study referred to Miles and Huberman's (1994) which included data collection, data reduction, data display, and conclusion drawing/verification.</a:t>
            </a:r>
          </a:p>
        </p:txBody>
      </p:sp>
      <p:sp>
        <p:nvSpPr>
          <p:cNvPr id="113" name="Rectangle: Top Corners Rounded 112">
            <a:extLst>
              <a:ext uri="{FF2B5EF4-FFF2-40B4-BE49-F238E27FC236}">
                <a16:creationId xmlns:a16="http://schemas.microsoft.com/office/drawing/2014/main" id="{4764E253-B35D-4442-4A9B-3BD93AA0C2F9}"/>
              </a:ext>
            </a:extLst>
          </p:cNvPr>
          <p:cNvSpPr/>
          <p:nvPr/>
        </p:nvSpPr>
        <p:spPr>
          <a:xfrm rot="5400000" flipH="1">
            <a:off x="10152403" y="-337207"/>
            <a:ext cx="376371" cy="2894729"/>
          </a:xfrm>
          <a:prstGeom prst="round2SameRect">
            <a:avLst>
              <a:gd name="adj1" fmla="val 0"/>
              <a:gd name="adj2" fmla="val 14986"/>
            </a:avLst>
          </a:prstGeom>
          <a:solidFill>
            <a:srgbClr val="FFE089"/>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Rectangle: Top Corners Rounded 113">
            <a:extLst>
              <a:ext uri="{FF2B5EF4-FFF2-40B4-BE49-F238E27FC236}">
                <a16:creationId xmlns:a16="http://schemas.microsoft.com/office/drawing/2014/main" id="{B1A29325-4957-D592-3C69-B85F3CC722F7}"/>
              </a:ext>
            </a:extLst>
          </p:cNvPr>
          <p:cNvSpPr/>
          <p:nvPr/>
        </p:nvSpPr>
        <p:spPr>
          <a:xfrm rot="5400000" flipH="1">
            <a:off x="10109469" y="3133681"/>
            <a:ext cx="360027" cy="2954130"/>
          </a:xfrm>
          <a:prstGeom prst="round2SameRect">
            <a:avLst>
              <a:gd name="adj1" fmla="val 0"/>
              <a:gd name="adj2" fmla="val 14986"/>
            </a:avLst>
          </a:prstGeom>
          <a:solidFill>
            <a:srgbClr val="FFC28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Rectangle 109">
            <a:extLst>
              <a:ext uri="{FF2B5EF4-FFF2-40B4-BE49-F238E27FC236}">
                <a16:creationId xmlns:a16="http://schemas.microsoft.com/office/drawing/2014/main" id="{52E00E41-C142-1D0E-9792-41A02710F503}"/>
              </a:ext>
            </a:extLst>
          </p:cNvPr>
          <p:cNvSpPr/>
          <p:nvPr/>
        </p:nvSpPr>
        <p:spPr>
          <a:xfrm>
            <a:off x="8863071" y="4402941"/>
            <a:ext cx="2495809" cy="335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srgbClr val="551790"/>
                </a:solidFill>
                <a:latin typeface="Bahnschrift" panose="020B0502040204020203" pitchFamily="34" charset="0"/>
              </a:rPr>
              <a:t>Data Analysis</a:t>
            </a:r>
            <a:endParaRPr kumimoji="0" lang="en-US" sz="1600" b="1" i="0" u="none" strike="noStrike" kern="1200" cap="none" spc="0" normalizeH="0" baseline="0" noProof="0" dirty="0">
              <a:ln>
                <a:noFill/>
              </a:ln>
              <a:solidFill>
                <a:srgbClr val="551790"/>
              </a:solidFill>
              <a:effectLst/>
              <a:uLnTx/>
              <a:uFillTx/>
              <a:latin typeface="Bahnschrift" panose="020B0502040204020203" pitchFamily="34" charset="0"/>
              <a:ea typeface="+mn-ea"/>
              <a:cs typeface="+mn-cs"/>
            </a:endParaRPr>
          </a:p>
        </p:txBody>
      </p:sp>
      <p:sp>
        <p:nvSpPr>
          <p:cNvPr id="111" name="Rectangle 110">
            <a:extLst>
              <a:ext uri="{FF2B5EF4-FFF2-40B4-BE49-F238E27FC236}">
                <a16:creationId xmlns:a16="http://schemas.microsoft.com/office/drawing/2014/main" id="{4402CF6F-F4F4-FD9E-5E89-929B4D636E01}"/>
              </a:ext>
            </a:extLst>
          </p:cNvPr>
          <p:cNvSpPr/>
          <p:nvPr/>
        </p:nvSpPr>
        <p:spPr>
          <a:xfrm>
            <a:off x="8080616" y="1300182"/>
            <a:ext cx="3302253"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700" dirty="0">
                <a:solidFill>
                  <a:schemeClr val="tx1"/>
                </a:solidFill>
                <a:latin typeface="Calibri" panose="020F0502020204030204"/>
              </a:rPr>
              <a:t>T</a:t>
            </a:r>
            <a:r>
              <a:rPr kumimoji="0" lang="en-US" sz="1700" b="0" i="0" u="none" strike="noStrike" kern="1200" cap="none" spc="0" normalizeH="0" baseline="0" noProof="0" dirty="0">
                <a:ln>
                  <a:noFill/>
                </a:ln>
                <a:solidFill>
                  <a:schemeClr val="tx1"/>
                </a:solidFill>
                <a:effectLst/>
                <a:uLnTx/>
                <a:uFillTx/>
                <a:latin typeface="Calibri" panose="020F0502020204030204"/>
                <a:ea typeface="+mn-ea"/>
                <a:cs typeface="+mn-cs"/>
              </a:rPr>
              <a:t>he researcher adapted the interview guidance based on Haugen (1981) about a guidance to the teachers’ role in the Writing Program. </a:t>
            </a:r>
          </a:p>
        </p:txBody>
      </p:sp>
      <p:sp>
        <p:nvSpPr>
          <p:cNvPr id="112" name="Rectangle 111">
            <a:extLst>
              <a:ext uri="{FF2B5EF4-FFF2-40B4-BE49-F238E27FC236}">
                <a16:creationId xmlns:a16="http://schemas.microsoft.com/office/drawing/2014/main" id="{2E905479-E16E-AED4-EC1F-B72CD8028D03}"/>
              </a:ext>
            </a:extLst>
          </p:cNvPr>
          <p:cNvSpPr/>
          <p:nvPr/>
        </p:nvSpPr>
        <p:spPr>
          <a:xfrm>
            <a:off x="9726638" y="951918"/>
            <a:ext cx="1632242"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srgbClr val="551790"/>
                </a:solidFill>
                <a:latin typeface="Bahnschrift" panose="020B0502040204020203" pitchFamily="34" charset="0"/>
              </a:rPr>
              <a:t>Instrumentations</a:t>
            </a:r>
            <a:endParaRPr kumimoji="0" lang="en-US" sz="1600" b="1" i="0" u="none" strike="noStrike" kern="1200" cap="none" spc="0" normalizeH="0" baseline="0" noProof="0" dirty="0">
              <a:ln>
                <a:noFill/>
              </a:ln>
              <a:solidFill>
                <a:srgbClr val="551790"/>
              </a:solidFill>
              <a:effectLst/>
              <a:uLnTx/>
              <a:uFillTx/>
              <a:latin typeface="Bahnschrift" panose="020B0502040204020203" pitchFamily="34" charset="0"/>
              <a:ea typeface="+mn-ea"/>
              <a:cs typeface="+mn-cs"/>
            </a:endParaRPr>
          </a:p>
        </p:txBody>
      </p:sp>
      <p:sp>
        <p:nvSpPr>
          <p:cNvPr id="225" name="Rectangle 224">
            <a:extLst>
              <a:ext uri="{FF2B5EF4-FFF2-40B4-BE49-F238E27FC236}">
                <a16:creationId xmlns:a16="http://schemas.microsoft.com/office/drawing/2014/main" id="{D83290CA-DCF1-7C61-74E5-423DA68599AD}"/>
              </a:ext>
            </a:extLst>
          </p:cNvPr>
          <p:cNvSpPr/>
          <p:nvPr/>
        </p:nvSpPr>
        <p:spPr>
          <a:xfrm>
            <a:off x="4531360" y="5171313"/>
            <a:ext cx="3129281" cy="637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8E35DF"/>
                </a:solidFill>
                <a:effectLst/>
                <a:uLnTx/>
                <a:uFillTx/>
                <a:latin typeface="Bahnschrift" panose="020B0502040204020203" pitchFamily="34" charset="0"/>
                <a:ea typeface="+mn-ea"/>
                <a:cs typeface="+mn-cs"/>
              </a:rPr>
              <a:t>RESEARCH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8E35DF"/>
                </a:solidFill>
                <a:latin typeface="Bahnschrift" panose="020B0502040204020203" pitchFamily="34" charset="0"/>
              </a:rPr>
              <a:t>METHOD</a:t>
            </a:r>
            <a:endParaRPr kumimoji="0" lang="en-US" sz="2800" b="1" i="0" u="none" strike="noStrike" kern="1200" cap="none" spc="0" normalizeH="0" baseline="0" noProof="0" dirty="0">
              <a:ln>
                <a:noFill/>
              </a:ln>
              <a:solidFill>
                <a:srgbClr val="8E35DF"/>
              </a:solidFill>
              <a:effectLst/>
              <a:uLnTx/>
              <a:uFillTx/>
              <a:latin typeface="Bahnschrift" panose="020B0502040204020203" pitchFamily="34" charset="0"/>
              <a:ea typeface="+mn-ea"/>
              <a:cs typeface="+mn-cs"/>
            </a:endParaRPr>
          </a:p>
        </p:txBody>
      </p:sp>
      <p:sp>
        <p:nvSpPr>
          <p:cNvPr id="291" name="Oval 290">
            <a:extLst>
              <a:ext uri="{FF2B5EF4-FFF2-40B4-BE49-F238E27FC236}">
                <a16:creationId xmlns:a16="http://schemas.microsoft.com/office/drawing/2014/main" id="{396BD70A-377C-AF55-2F2B-59976625C48F}"/>
              </a:ext>
            </a:extLst>
          </p:cNvPr>
          <p:cNvSpPr/>
          <p:nvPr/>
        </p:nvSpPr>
        <p:spPr>
          <a:xfrm>
            <a:off x="4475470" y="2904243"/>
            <a:ext cx="727824" cy="727824"/>
          </a:xfrm>
          <a:prstGeom prst="ellipse">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2" name="Oval 291">
            <a:extLst>
              <a:ext uri="{FF2B5EF4-FFF2-40B4-BE49-F238E27FC236}">
                <a16:creationId xmlns:a16="http://schemas.microsoft.com/office/drawing/2014/main" id="{33074E8C-3C6C-79A1-367D-BEB37C91A752}"/>
              </a:ext>
            </a:extLst>
          </p:cNvPr>
          <p:cNvSpPr/>
          <p:nvPr/>
        </p:nvSpPr>
        <p:spPr>
          <a:xfrm>
            <a:off x="7004196" y="2904243"/>
            <a:ext cx="727824" cy="727824"/>
          </a:xfrm>
          <a:prstGeom prst="ellipse">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3" name="Oval 292">
            <a:extLst>
              <a:ext uri="{FF2B5EF4-FFF2-40B4-BE49-F238E27FC236}">
                <a16:creationId xmlns:a16="http://schemas.microsoft.com/office/drawing/2014/main" id="{3715BE09-B5EA-A2E2-D39E-AA7DF7E18277}"/>
              </a:ext>
            </a:extLst>
          </p:cNvPr>
          <p:cNvSpPr/>
          <p:nvPr/>
        </p:nvSpPr>
        <p:spPr>
          <a:xfrm>
            <a:off x="6375859" y="3987560"/>
            <a:ext cx="727824" cy="727824"/>
          </a:xfrm>
          <a:prstGeom prst="ellipse">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4" name="Oval 293">
            <a:extLst>
              <a:ext uri="{FF2B5EF4-FFF2-40B4-BE49-F238E27FC236}">
                <a16:creationId xmlns:a16="http://schemas.microsoft.com/office/drawing/2014/main" id="{96EA1612-EF8E-0E40-2AE0-13F7F687369E}"/>
              </a:ext>
            </a:extLst>
          </p:cNvPr>
          <p:cNvSpPr/>
          <p:nvPr/>
        </p:nvSpPr>
        <p:spPr>
          <a:xfrm>
            <a:off x="5104625" y="3987560"/>
            <a:ext cx="727824" cy="727824"/>
          </a:xfrm>
          <a:prstGeom prst="ellipse">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5" name="Oval 294">
            <a:extLst>
              <a:ext uri="{FF2B5EF4-FFF2-40B4-BE49-F238E27FC236}">
                <a16:creationId xmlns:a16="http://schemas.microsoft.com/office/drawing/2014/main" id="{76978DDA-FB8C-220B-DA08-F40E496FF274}"/>
              </a:ext>
            </a:extLst>
          </p:cNvPr>
          <p:cNvSpPr/>
          <p:nvPr/>
        </p:nvSpPr>
        <p:spPr>
          <a:xfrm>
            <a:off x="6353050" y="1862526"/>
            <a:ext cx="727824" cy="727824"/>
          </a:xfrm>
          <a:prstGeom prst="ellipse">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6" name="Oval 295">
            <a:extLst>
              <a:ext uri="{FF2B5EF4-FFF2-40B4-BE49-F238E27FC236}">
                <a16:creationId xmlns:a16="http://schemas.microsoft.com/office/drawing/2014/main" id="{56FB5EAB-AD96-8818-4EA9-3B6326156D32}"/>
              </a:ext>
            </a:extLst>
          </p:cNvPr>
          <p:cNvSpPr/>
          <p:nvPr/>
        </p:nvSpPr>
        <p:spPr>
          <a:xfrm>
            <a:off x="5142998" y="1860918"/>
            <a:ext cx="727824" cy="727824"/>
          </a:xfrm>
          <a:prstGeom prst="ellipse">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39" name="Group 238">
            <a:extLst>
              <a:ext uri="{FF2B5EF4-FFF2-40B4-BE49-F238E27FC236}">
                <a16:creationId xmlns:a16="http://schemas.microsoft.com/office/drawing/2014/main" id="{578F50FB-1AD9-C9DC-5384-4BDCDE85A8CA}"/>
              </a:ext>
            </a:extLst>
          </p:cNvPr>
          <p:cNvGrpSpPr/>
          <p:nvPr/>
        </p:nvGrpSpPr>
        <p:grpSpPr>
          <a:xfrm>
            <a:off x="5334666" y="2051793"/>
            <a:ext cx="344488" cy="346075"/>
            <a:chOff x="7005638" y="3617914"/>
            <a:chExt cx="344488" cy="346075"/>
          </a:xfrm>
        </p:grpSpPr>
        <p:sp>
          <p:nvSpPr>
            <p:cNvPr id="240" name="Oval 174">
              <a:extLst>
                <a:ext uri="{FF2B5EF4-FFF2-40B4-BE49-F238E27FC236}">
                  <a16:creationId xmlns:a16="http://schemas.microsoft.com/office/drawing/2014/main" id="{1E19390E-E650-3E25-C160-A09E87CEDC7D}"/>
                </a:ext>
              </a:extLst>
            </p:cNvPr>
            <p:cNvSpPr>
              <a:spLocks noChangeArrowheads="1"/>
            </p:cNvSpPr>
            <p:nvPr/>
          </p:nvSpPr>
          <p:spPr bwMode="auto">
            <a:xfrm>
              <a:off x="7132638" y="3617914"/>
              <a:ext cx="90488" cy="88900"/>
            </a:xfrm>
            <a:prstGeom prst="ellipse">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1" name="Freeform 175">
              <a:extLst>
                <a:ext uri="{FF2B5EF4-FFF2-40B4-BE49-F238E27FC236}">
                  <a16:creationId xmlns:a16="http://schemas.microsoft.com/office/drawing/2014/main" id="{66C427BE-1609-F9D0-64E1-10F78EDA9AFC}"/>
                </a:ext>
              </a:extLst>
            </p:cNvPr>
            <p:cNvSpPr>
              <a:spLocks/>
            </p:cNvSpPr>
            <p:nvPr/>
          </p:nvSpPr>
          <p:spPr bwMode="auto">
            <a:xfrm>
              <a:off x="7110413" y="3736976"/>
              <a:ext cx="134938" cy="150813"/>
            </a:xfrm>
            <a:custGeom>
              <a:avLst/>
              <a:gdLst>
                <a:gd name="T0" fmla="*/ 36 w 36"/>
                <a:gd name="T1" fmla="*/ 0 h 40"/>
                <a:gd name="T2" fmla="*/ 0 w 36"/>
                <a:gd name="T3" fmla="*/ 0 h 40"/>
                <a:gd name="T4" fmla="*/ 12 w 36"/>
                <a:gd name="T5" fmla="*/ 23 h 40"/>
                <a:gd name="T6" fmla="*/ 12 w 36"/>
                <a:gd name="T7" fmla="*/ 40 h 40"/>
                <a:gd name="T8" fmla="*/ 24 w 36"/>
                <a:gd name="T9" fmla="*/ 40 h 40"/>
                <a:gd name="T10" fmla="*/ 24 w 36"/>
                <a:gd name="T11" fmla="*/ 23 h 40"/>
                <a:gd name="T12" fmla="*/ 36 w 36"/>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36" h="40">
                  <a:moveTo>
                    <a:pt x="36" y="0"/>
                  </a:moveTo>
                  <a:cubicBezTo>
                    <a:pt x="0" y="0"/>
                    <a:pt x="0" y="0"/>
                    <a:pt x="0" y="0"/>
                  </a:cubicBezTo>
                  <a:cubicBezTo>
                    <a:pt x="0" y="8"/>
                    <a:pt x="4" y="20"/>
                    <a:pt x="12" y="23"/>
                  </a:cubicBezTo>
                  <a:cubicBezTo>
                    <a:pt x="12" y="40"/>
                    <a:pt x="12" y="40"/>
                    <a:pt x="12" y="40"/>
                  </a:cubicBezTo>
                  <a:cubicBezTo>
                    <a:pt x="24" y="40"/>
                    <a:pt x="24" y="40"/>
                    <a:pt x="24" y="40"/>
                  </a:cubicBezTo>
                  <a:cubicBezTo>
                    <a:pt x="24" y="23"/>
                    <a:pt x="24" y="23"/>
                    <a:pt x="24" y="23"/>
                  </a:cubicBezTo>
                  <a:cubicBezTo>
                    <a:pt x="32" y="20"/>
                    <a:pt x="36" y="8"/>
                    <a:pt x="36" y="0"/>
                  </a:cubicBezTo>
                  <a:close/>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2" name="Freeform 176">
              <a:extLst>
                <a:ext uri="{FF2B5EF4-FFF2-40B4-BE49-F238E27FC236}">
                  <a16:creationId xmlns:a16="http://schemas.microsoft.com/office/drawing/2014/main" id="{01A440DB-9BF6-865B-E486-9F82EAA95F31}"/>
                </a:ext>
              </a:extLst>
            </p:cNvPr>
            <p:cNvSpPr>
              <a:spLocks/>
            </p:cNvSpPr>
            <p:nvPr/>
          </p:nvSpPr>
          <p:spPr bwMode="auto">
            <a:xfrm>
              <a:off x="7005638" y="3819526"/>
              <a:ext cx="142875" cy="114300"/>
            </a:xfrm>
            <a:custGeom>
              <a:avLst/>
              <a:gdLst>
                <a:gd name="T0" fmla="*/ 38 w 38"/>
                <a:gd name="T1" fmla="*/ 30 h 30"/>
                <a:gd name="T2" fmla="*/ 0 w 38"/>
                <a:gd name="T3" fmla="*/ 14 h 30"/>
                <a:gd name="T4" fmla="*/ 22 w 38"/>
                <a:gd name="T5" fmla="*/ 0 h 30"/>
              </a:gdLst>
              <a:ahLst/>
              <a:cxnLst>
                <a:cxn ang="0">
                  <a:pos x="T0" y="T1"/>
                </a:cxn>
                <a:cxn ang="0">
                  <a:pos x="T2" y="T3"/>
                </a:cxn>
                <a:cxn ang="0">
                  <a:pos x="T4" y="T5"/>
                </a:cxn>
              </a:cxnLst>
              <a:rect l="0" t="0" r="r" b="b"/>
              <a:pathLst>
                <a:path w="38" h="30">
                  <a:moveTo>
                    <a:pt x="38" y="30"/>
                  </a:moveTo>
                  <a:cubicBezTo>
                    <a:pt x="16" y="28"/>
                    <a:pt x="0" y="22"/>
                    <a:pt x="0" y="14"/>
                  </a:cubicBezTo>
                  <a:cubicBezTo>
                    <a:pt x="0" y="8"/>
                    <a:pt x="9" y="3"/>
                    <a:pt x="22" y="0"/>
                  </a:cubicBezTo>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3" name="Freeform 177">
              <a:extLst>
                <a:ext uri="{FF2B5EF4-FFF2-40B4-BE49-F238E27FC236}">
                  <a16:creationId xmlns:a16="http://schemas.microsoft.com/office/drawing/2014/main" id="{0181F6FB-253C-AA0D-9C84-D3232CBAE5E4}"/>
                </a:ext>
              </a:extLst>
            </p:cNvPr>
            <p:cNvSpPr>
              <a:spLocks/>
            </p:cNvSpPr>
            <p:nvPr/>
          </p:nvSpPr>
          <p:spPr bwMode="auto">
            <a:xfrm>
              <a:off x="7192963" y="3819526"/>
              <a:ext cx="157163" cy="114300"/>
            </a:xfrm>
            <a:custGeom>
              <a:avLst/>
              <a:gdLst>
                <a:gd name="T0" fmla="*/ 20 w 42"/>
                <a:gd name="T1" fmla="*/ 0 h 30"/>
                <a:gd name="T2" fmla="*/ 42 w 42"/>
                <a:gd name="T3" fmla="*/ 14 h 30"/>
                <a:gd name="T4" fmla="*/ 0 w 42"/>
                <a:gd name="T5" fmla="*/ 30 h 30"/>
              </a:gdLst>
              <a:ahLst/>
              <a:cxnLst>
                <a:cxn ang="0">
                  <a:pos x="T0" y="T1"/>
                </a:cxn>
                <a:cxn ang="0">
                  <a:pos x="T2" y="T3"/>
                </a:cxn>
                <a:cxn ang="0">
                  <a:pos x="T4" y="T5"/>
                </a:cxn>
              </a:cxnLst>
              <a:rect l="0" t="0" r="r" b="b"/>
              <a:pathLst>
                <a:path w="42" h="30">
                  <a:moveTo>
                    <a:pt x="20" y="0"/>
                  </a:moveTo>
                  <a:cubicBezTo>
                    <a:pt x="33" y="3"/>
                    <a:pt x="42" y="8"/>
                    <a:pt x="42" y="14"/>
                  </a:cubicBezTo>
                  <a:cubicBezTo>
                    <a:pt x="42" y="22"/>
                    <a:pt x="24" y="29"/>
                    <a:pt x="0" y="30"/>
                  </a:cubicBezTo>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4" name="Freeform 178">
              <a:extLst>
                <a:ext uri="{FF2B5EF4-FFF2-40B4-BE49-F238E27FC236}">
                  <a16:creationId xmlns:a16="http://schemas.microsoft.com/office/drawing/2014/main" id="{74D2F39F-BE6D-A17D-C5A4-CDE603F7EA86}"/>
                </a:ext>
              </a:extLst>
            </p:cNvPr>
            <p:cNvSpPr>
              <a:spLocks/>
            </p:cNvSpPr>
            <p:nvPr/>
          </p:nvSpPr>
          <p:spPr bwMode="auto">
            <a:xfrm>
              <a:off x="7094538" y="3884614"/>
              <a:ext cx="53975" cy="79375"/>
            </a:xfrm>
            <a:custGeom>
              <a:avLst/>
              <a:gdLst>
                <a:gd name="T0" fmla="*/ 10 w 34"/>
                <a:gd name="T1" fmla="*/ 0 h 50"/>
                <a:gd name="T2" fmla="*/ 34 w 34"/>
                <a:gd name="T3" fmla="*/ 31 h 50"/>
                <a:gd name="T4" fmla="*/ 0 w 34"/>
                <a:gd name="T5" fmla="*/ 50 h 50"/>
              </a:gdLst>
              <a:ahLst/>
              <a:cxnLst>
                <a:cxn ang="0">
                  <a:pos x="T0" y="T1"/>
                </a:cxn>
                <a:cxn ang="0">
                  <a:pos x="T2" y="T3"/>
                </a:cxn>
                <a:cxn ang="0">
                  <a:pos x="T4" y="T5"/>
                </a:cxn>
              </a:cxnLst>
              <a:rect l="0" t="0" r="r" b="b"/>
              <a:pathLst>
                <a:path w="34" h="50">
                  <a:moveTo>
                    <a:pt x="10" y="0"/>
                  </a:moveTo>
                  <a:lnTo>
                    <a:pt x="34" y="31"/>
                  </a:lnTo>
                  <a:lnTo>
                    <a:pt x="0" y="50"/>
                  </a:lnTo>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45" name="Group 244">
            <a:extLst>
              <a:ext uri="{FF2B5EF4-FFF2-40B4-BE49-F238E27FC236}">
                <a16:creationId xmlns:a16="http://schemas.microsoft.com/office/drawing/2014/main" id="{611427CE-7BDB-7601-0DF5-532163CEB146}"/>
              </a:ext>
            </a:extLst>
          </p:cNvPr>
          <p:cNvGrpSpPr/>
          <p:nvPr/>
        </p:nvGrpSpPr>
        <p:grpSpPr>
          <a:xfrm>
            <a:off x="6570703" y="4178435"/>
            <a:ext cx="338137" cy="346075"/>
            <a:chOff x="8455026" y="4338639"/>
            <a:chExt cx="338137" cy="346075"/>
          </a:xfrm>
        </p:grpSpPr>
        <p:sp>
          <p:nvSpPr>
            <p:cNvPr id="246" name="Oval 184">
              <a:extLst>
                <a:ext uri="{FF2B5EF4-FFF2-40B4-BE49-F238E27FC236}">
                  <a16:creationId xmlns:a16="http://schemas.microsoft.com/office/drawing/2014/main" id="{C36A75E8-23B0-AE62-FF28-DA0C0C092DC2}"/>
                </a:ext>
              </a:extLst>
            </p:cNvPr>
            <p:cNvSpPr>
              <a:spLocks noChangeArrowheads="1"/>
            </p:cNvSpPr>
            <p:nvPr/>
          </p:nvSpPr>
          <p:spPr bwMode="auto">
            <a:xfrm>
              <a:off x="8485188" y="4338639"/>
              <a:ext cx="104775" cy="106363"/>
            </a:xfrm>
            <a:prstGeom prst="ellipse">
              <a:avLst/>
            </a:pr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7" name="Freeform 185">
              <a:extLst>
                <a:ext uri="{FF2B5EF4-FFF2-40B4-BE49-F238E27FC236}">
                  <a16:creationId xmlns:a16="http://schemas.microsoft.com/office/drawing/2014/main" id="{41310AF7-5DF9-8490-419A-84438E3C1B0E}"/>
                </a:ext>
              </a:extLst>
            </p:cNvPr>
            <p:cNvSpPr>
              <a:spLocks/>
            </p:cNvSpPr>
            <p:nvPr/>
          </p:nvSpPr>
          <p:spPr bwMode="auto">
            <a:xfrm>
              <a:off x="8455026" y="4475164"/>
              <a:ext cx="165100" cy="209550"/>
            </a:xfrm>
            <a:custGeom>
              <a:avLst/>
              <a:gdLst>
                <a:gd name="T0" fmla="*/ 44 w 44"/>
                <a:gd name="T1" fmla="*/ 0 h 56"/>
                <a:gd name="T2" fmla="*/ 0 w 44"/>
                <a:gd name="T3" fmla="*/ 0 h 56"/>
                <a:gd name="T4" fmla="*/ 14 w 44"/>
                <a:gd name="T5" fmla="*/ 30 h 56"/>
                <a:gd name="T6" fmla="*/ 14 w 44"/>
                <a:gd name="T7" fmla="*/ 56 h 56"/>
                <a:gd name="T8" fmla="*/ 30 w 44"/>
                <a:gd name="T9" fmla="*/ 56 h 56"/>
                <a:gd name="T10" fmla="*/ 30 w 44"/>
                <a:gd name="T11" fmla="*/ 30 h 56"/>
                <a:gd name="T12" fmla="*/ 44 w 44"/>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4" h="56">
                  <a:moveTo>
                    <a:pt x="44" y="0"/>
                  </a:moveTo>
                  <a:cubicBezTo>
                    <a:pt x="0" y="0"/>
                    <a:pt x="0" y="0"/>
                    <a:pt x="0" y="0"/>
                  </a:cubicBezTo>
                  <a:cubicBezTo>
                    <a:pt x="0" y="16"/>
                    <a:pt x="7" y="26"/>
                    <a:pt x="14" y="30"/>
                  </a:cubicBezTo>
                  <a:cubicBezTo>
                    <a:pt x="14" y="56"/>
                    <a:pt x="14" y="56"/>
                    <a:pt x="14" y="56"/>
                  </a:cubicBezTo>
                  <a:cubicBezTo>
                    <a:pt x="30" y="56"/>
                    <a:pt x="30" y="56"/>
                    <a:pt x="30" y="56"/>
                  </a:cubicBezTo>
                  <a:cubicBezTo>
                    <a:pt x="30" y="30"/>
                    <a:pt x="30" y="30"/>
                    <a:pt x="30" y="30"/>
                  </a:cubicBezTo>
                  <a:cubicBezTo>
                    <a:pt x="37" y="26"/>
                    <a:pt x="44" y="16"/>
                    <a:pt x="44" y="0"/>
                  </a:cubicBez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8" name="Freeform 186">
              <a:extLst>
                <a:ext uri="{FF2B5EF4-FFF2-40B4-BE49-F238E27FC236}">
                  <a16:creationId xmlns:a16="http://schemas.microsoft.com/office/drawing/2014/main" id="{C9895ED9-C7EE-4481-ABF8-5FC2DB34F59E}"/>
                </a:ext>
              </a:extLst>
            </p:cNvPr>
            <p:cNvSpPr>
              <a:spLocks/>
            </p:cNvSpPr>
            <p:nvPr/>
          </p:nvSpPr>
          <p:spPr bwMode="auto">
            <a:xfrm>
              <a:off x="8523288" y="4475164"/>
              <a:ext cx="30163" cy="104775"/>
            </a:xfrm>
            <a:custGeom>
              <a:avLst/>
              <a:gdLst>
                <a:gd name="T0" fmla="*/ 14 w 19"/>
                <a:gd name="T1" fmla="*/ 0 h 66"/>
                <a:gd name="T2" fmla="*/ 4 w 19"/>
                <a:gd name="T3" fmla="*/ 0 h 66"/>
                <a:gd name="T4" fmla="*/ 0 w 19"/>
                <a:gd name="T5" fmla="*/ 57 h 66"/>
                <a:gd name="T6" fmla="*/ 9 w 19"/>
                <a:gd name="T7" fmla="*/ 66 h 66"/>
                <a:gd name="T8" fmla="*/ 19 w 19"/>
                <a:gd name="T9" fmla="*/ 57 h 66"/>
                <a:gd name="T10" fmla="*/ 14 w 19"/>
                <a:gd name="T11" fmla="*/ 0 h 66"/>
                <a:gd name="T12" fmla="*/ 14 w 1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9" h="66">
                  <a:moveTo>
                    <a:pt x="14" y="0"/>
                  </a:moveTo>
                  <a:lnTo>
                    <a:pt x="4" y="0"/>
                  </a:lnTo>
                  <a:lnTo>
                    <a:pt x="0" y="57"/>
                  </a:lnTo>
                  <a:lnTo>
                    <a:pt x="9" y="66"/>
                  </a:lnTo>
                  <a:lnTo>
                    <a:pt x="19" y="57"/>
                  </a:lnTo>
                  <a:lnTo>
                    <a:pt x="14" y="0"/>
                  </a:lnTo>
                  <a:lnTo>
                    <a:pt x="14" y="0"/>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9" name="Freeform 187">
              <a:extLst>
                <a:ext uri="{FF2B5EF4-FFF2-40B4-BE49-F238E27FC236}">
                  <a16:creationId xmlns:a16="http://schemas.microsoft.com/office/drawing/2014/main" id="{321E5842-386E-6129-315D-B02D9DB544CD}"/>
                </a:ext>
              </a:extLst>
            </p:cNvPr>
            <p:cNvSpPr>
              <a:spLocks/>
            </p:cNvSpPr>
            <p:nvPr/>
          </p:nvSpPr>
          <p:spPr bwMode="auto">
            <a:xfrm>
              <a:off x="8628063" y="4519614"/>
              <a:ext cx="165100" cy="165100"/>
            </a:xfrm>
            <a:custGeom>
              <a:avLst/>
              <a:gdLst>
                <a:gd name="T0" fmla="*/ 16 w 44"/>
                <a:gd name="T1" fmla="*/ 5 h 44"/>
                <a:gd name="T2" fmla="*/ 10 w 44"/>
                <a:gd name="T3" fmla="*/ 8 h 44"/>
                <a:gd name="T4" fmla="*/ 6 w 44"/>
                <a:gd name="T5" fmla="*/ 6 h 44"/>
                <a:gd name="T6" fmla="*/ 0 w 44"/>
                <a:gd name="T7" fmla="*/ 16 h 44"/>
                <a:gd name="T8" fmla="*/ 4 w 44"/>
                <a:gd name="T9" fmla="*/ 19 h 44"/>
                <a:gd name="T10" fmla="*/ 4 w 44"/>
                <a:gd name="T11" fmla="*/ 22 h 44"/>
                <a:gd name="T12" fmla="*/ 4 w 44"/>
                <a:gd name="T13" fmla="*/ 25 h 44"/>
                <a:gd name="T14" fmla="*/ 0 w 44"/>
                <a:gd name="T15" fmla="*/ 28 h 44"/>
                <a:gd name="T16" fmla="*/ 6 w 44"/>
                <a:gd name="T17" fmla="*/ 38 h 44"/>
                <a:gd name="T18" fmla="*/ 10 w 44"/>
                <a:gd name="T19" fmla="*/ 36 h 44"/>
                <a:gd name="T20" fmla="*/ 16 w 44"/>
                <a:gd name="T21" fmla="*/ 39 h 44"/>
                <a:gd name="T22" fmla="*/ 16 w 44"/>
                <a:gd name="T23" fmla="*/ 44 h 44"/>
                <a:gd name="T24" fmla="*/ 28 w 44"/>
                <a:gd name="T25" fmla="*/ 44 h 44"/>
                <a:gd name="T26" fmla="*/ 28 w 44"/>
                <a:gd name="T27" fmla="*/ 39 h 44"/>
                <a:gd name="T28" fmla="*/ 34 w 44"/>
                <a:gd name="T29" fmla="*/ 36 h 44"/>
                <a:gd name="T30" fmla="*/ 38 w 44"/>
                <a:gd name="T31" fmla="*/ 38 h 44"/>
                <a:gd name="T32" fmla="*/ 44 w 44"/>
                <a:gd name="T33" fmla="*/ 28 h 44"/>
                <a:gd name="T34" fmla="*/ 40 w 44"/>
                <a:gd name="T35" fmla="*/ 25 h 44"/>
                <a:gd name="T36" fmla="*/ 40 w 44"/>
                <a:gd name="T37" fmla="*/ 22 h 44"/>
                <a:gd name="T38" fmla="*/ 40 w 44"/>
                <a:gd name="T39" fmla="*/ 19 h 44"/>
                <a:gd name="T40" fmla="*/ 44 w 44"/>
                <a:gd name="T41" fmla="*/ 16 h 44"/>
                <a:gd name="T42" fmla="*/ 38 w 44"/>
                <a:gd name="T43" fmla="*/ 6 h 44"/>
                <a:gd name="T44" fmla="*/ 34 w 44"/>
                <a:gd name="T45" fmla="*/ 8 h 44"/>
                <a:gd name="T46" fmla="*/ 28 w 44"/>
                <a:gd name="T47" fmla="*/ 5 h 44"/>
                <a:gd name="T48" fmla="*/ 28 w 44"/>
                <a:gd name="T49" fmla="*/ 0 h 44"/>
                <a:gd name="T50" fmla="*/ 16 w 44"/>
                <a:gd name="T51" fmla="*/ 0 h 44"/>
                <a:gd name="T52" fmla="*/ 16 w 44"/>
                <a:gd name="T53" fmla="*/ 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 h="44">
                  <a:moveTo>
                    <a:pt x="16" y="5"/>
                  </a:moveTo>
                  <a:cubicBezTo>
                    <a:pt x="14" y="6"/>
                    <a:pt x="12" y="7"/>
                    <a:pt x="10" y="8"/>
                  </a:cubicBezTo>
                  <a:cubicBezTo>
                    <a:pt x="6" y="6"/>
                    <a:pt x="6" y="6"/>
                    <a:pt x="6" y="6"/>
                  </a:cubicBezTo>
                  <a:cubicBezTo>
                    <a:pt x="0" y="16"/>
                    <a:pt x="0" y="16"/>
                    <a:pt x="0" y="16"/>
                  </a:cubicBezTo>
                  <a:cubicBezTo>
                    <a:pt x="4" y="19"/>
                    <a:pt x="4" y="19"/>
                    <a:pt x="4" y="19"/>
                  </a:cubicBezTo>
                  <a:cubicBezTo>
                    <a:pt x="4" y="20"/>
                    <a:pt x="4" y="21"/>
                    <a:pt x="4" y="22"/>
                  </a:cubicBezTo>
                  <a:cubicBezTo>
                    <a:pt x="4" y="23"/>
                    <a:pt x="4" y="24"/>
                    <a:pt x="4" y="25"/>
                  </a:cubicBezTo>
                  <a:cubicBezTo>
                    <a:pt x="0" y="28"/>
                    <a:pt x="0" y="28"/>
                    <a:pt x="0" y="28"/>
                  </a:cubicBezTo>
                  <a:cubicBezTo>
                    <a:pt x="6" y="38"/>
                    <a:pt x="6" y="38"/>
                    <a:pt x="6" y="38"/>
                  </a:cubicBezTo>
                  <a:cubicBezTo>
                    <a:pt x="10" y="36"/>
                    <a:pt x="10" y="36"/>
                    <a:pt x="10" y="36"/>
                  </a:cubicBezTo>
                  <a:cubicBezTo>
                    <a:pt x="12" y="37"/>
                    <a:pt x="14" y="38"/>
                    <a:pt x="16" y="39"/>
                  </a:cubicBezTo>
                  <a:cubicBezTo>
                    <a:pt x="16" y="44"/>
                    <a:pt x="16" y="44"/>
                    <a:pt x="16" y="44"/>
                  </a:cubicBezTo>
                  <a:cubicBezTo>
                    <a:pt x="28" y="44"/>
                    <a:pt x="28" y="44"/>
                    <a:pt x="28" y="44"/>
                  </a:cubicBezTo>
                  <a:cubicBezTo>
                    <a:pt x="28" y="39"/>
                    <a:pt x="28" y="39"/>
                    <a:pt x="28" y="39"/>
                  </a:cubicBezTo>
                  <a:cubicBezTo>
                    <a:pt x="30" y="38"/>
                    <a:pt x="32" y="37"/>
                    <a:pt x="34" y="36"/>
                  </a:cubicBezTo>
                  <a:cubicBezTo>
                    <a:pt x="38" y="38"/>
                    <a:pt x="38" y="38"/>
                    <a:pt x="38" y="38"/>
                  </a:cubicBezTo>
                  <a:cubicBezTo>
                    <a:pt x="44" y="28"/>
                    <a:pt x="44" y="28"/>
                    <a:pt x="44" y="28"/>
                  </a:cubicBezTo>
                  <a:cubicBezTo>
                    <a:pt x="40" y="25"/>
                    <a:pt x="40" y="25"/>
                    <a:pt x="40" y="25"/>
                  </a:cubicBezTo>
                  <a:cubicBezTo>
                    <a:pt x="40" y="24"/>
                    <a:pt x="40" y="23"/>
                    <a:pt x="40" y="22"/>
                  </a:cubicBezTo>
                  <a:cubicBezTo>
                    <a:pt x="40" y="21"/>
                    <a:pt x="40" y="20"/>
                    <a:pt x="40" y="19"/>
                  </a:cubicBezTo>
                  <a:cubicBezTo>
                    <a:pt x="44" y="16"/>
                    <a:pt x="44" y="16"/>
                    <a:pt x="44" y="16"/>
                  </a:cubicBezTo>
                  <a:cubicBezTo>
                    <a:pt x="38" y="6"/>
                    <a:pt x="38" y="6"/>
                    <a:pt x="38" y="6"/>
                  </a:cubicBezTo>
                  <a:cubicBezTo>
                    <a:pt x="34" y="8"/>
                    <a:pt x="34" y="8"/>
                    <a:pt x="34" y="8"/>
                  </a:cubicBezTo>
                  <a:cubicBezTo>
                    <a:pt x="32" y="7"/>
                    <a:pt x="30" y="6"/>
                    <a:pt x="28" y="5"/>
                  </a:cubicBezTo>
                  <a:cubicBezTo>
                    <a:pt x="28" y="0"/>
                    <a:pt x="28" y="0"/>
                    <a:pt x="28" y="0"/>
                  </a:cubicBezTo>
                  <a:cubicBezTo>
                    <a:pt x="16" y="0"/>
                    <a:pt x="16" y="0"/>
                    <a:pt x="16" y="0"/>
                  </a:cubicBezTo>
                  <a:lnTo>
                    <a:pt x="16" y="5"/>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0" name="Oval 188">
              <a:extLst>
                <a:ext uri="{FF2B5EF4-FFF2-40B4-BE49-F238E27FC236}">
                  <a16:creationId xmlns:a16="http://schemas.microsoft.com/office/drawing/2014/main" id="{97315951-2F8E-D97B-21FA-9258F11E23E8}"/>
                </a:ext>
              </a:extLst>
            </p:cNvPr>
            <p:cNvSpPr>
              <a:spLocks noChangeArrowheads="1"/>
            </p:cNvSpPr>
            <p:nvPr/>
          </p:nvSpPr>
          <p:spPr bwMode="auto">
            <a:xfrm>
              <a:off x="8680451" y="4572001"/>
              <a:ext cx="60325" cy="60325"/>
            </a:xfrm>
            <a:prstGeom prst="ellipse">
              <a:avLst/>
            </a:pr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51" name="Group 250">
            <a:extLst>
              <a:ext uri="{FF2B5EF4-FFF2-40B4-BE49-F238E27FC236}">
                <a16:creationId xmlns:a16="http://schemas.microsoft.com/office/drawing/2014/main" id="{911D7AD0-2003-1205-1E99-6E7CA21E6E93}"/>
              </a:ext>
            </a:extLst>
          </p:cNvPr>
          <p:cNvGrpSpPr/>
          <p:nvPr/>
        </p:nvGrpSpPr>
        <p:grpSpPr>
          <a:xfrm>
            <a:off x="5331218" y="4178435"/>
            <a:ext cx="274638" cy="346075"/>
            <a:chOff x="4848225" y="4338638"/>
            <a:chExt cx="274638" cy="346075"/>
          </a:xfrm>
        </p:grpSpPr>
        <p:sp>
          <p:nvSpPr>
            <p:cNvPr id="252" name="Freeform 213">
              <a:extLst>
                <a:ext uri="{FF2B5EF4-FFF2-40B4-BE49-F238E27FC236}">
                  <a16:creationId xmlns:a16="http://schemas.microsoft.com/office/drawing/2014/main" id="{35B12903-1DD6-A969-1A3E-4D96150046C8}"/>
                </a:ext>
              </a:extLst>
            </p:cNvPr>
            <p:cNvSpPr>
              <a:spLocks/>
            </p:cNvSpPr>
            <p:nvPr/>
          </p:nvSpPr>
          <p:spPr bwMode="auto">
            <a:xfrm>
              <a:off x="5086350" y="4565651"/>
              <a:ext cx="36513" cy="74613"/>
            </a:xfrm>
            <a:custGeom>
              <a:avLst/>
              <a:gdLst>
                <a:gd name="T0" fmla="*/ 0 w 10"/>
                <a:gd name="T1" fmla="*/ 15 h 20"/>
                <a:gd name="T2" fmla="*/ 5 w 10"/>
                <a:gd name="T3" fmla="*/ 20 h 20"/>
                <a:gd name="T4" fmla="*/ 10 w 10"/>
                <a:gd name="T5" fmla="*/ 15 h 20"/>
                <a:gd name="T6" fmla="*/ 5 w 10"/>
                <a:gd name="T7" fmla="*/ 10 h 20"/>
                <a:gd name="T8" fmla="*/ 0 w 10"/>
                <a:gd name="T9" fmla="*/ 5 h 20"/>
                <a:gd name="T10" fmla="*/ 5 w 10"/>
                <a:gd name="T11" fmla="*/ 0 h 20"/>
                <a:gd name="T12" fmla="*/ 10 w 10"/>
                <a:gd name="T13" fmla="*/ 5 h 20"/>
              </a:gdLst>
              <a:ahLst/>
              <a:cxnLst>
                <a:cxn ang="0">
                  <a:pos x="T0" y="T1"/>
                </a:cxn>
                <a:cxn ang="0">
                  <a:pos x="T2" y="T3"/>
                </a:cxn>
                <a:cxn ang="0">
                  <a:pos x="T4" y="T5"/>
                </a:cxn>
                <a:cxn ang="0">
                  <a:pos x="T6" y="T7"/>
                </a:cxn>
                <a:cxn ang="0">
                  <a:pos x="T8" y="T9"/>
                </a:cxn>
                <a:cxn ang="0">
                  <a:pos x="T10" y="T11"/>
                </a:cxn>
                <a:cxn ang="0">
                  <a:pos x="T12" y="T13"/>
                </a:cxn>
              </a:cxnLst>
              <a:rect l="0" t="0" r="r" b="b"/>
              <a:pathLst>
                <a:path w="10" h="20">
                  <a:moveTo>
                    <a:pt x="0" y="15"/>
                  </a:moveTo>
                  <a:cubicBezTo>
                    <a:pt x="0" y="18"/>
                    <a:pt x="2" y="20"/>
                    <a:pt x="5" y="20"/>
                  </a:cubicBezTo>
                  <a:cubicBezTo>
                    <a:pt x="8" y="20"/>
                    <a:pt x="10" y="18"/>
                    <a:pt x="10" y="15"/>
                  </a:cubicBezTo>
                  <a:cubicBezTo>
                    <a:pt x="10" y="12"/>
                    <a:pt x="8" y="10"/>
                    <a:pt x="5" y="10"/>
                  </a:cubicBezTo>
                  <a:cubicBezTo>
                    <a:pt x="2" y="10"/>
                    <a:pt x="0" y="7"/>
                    <a:pt x="0" y="5"/>
                  </a:cubicBezTo>
                  <a:cubicBezTo>
                    <a:pt x="0" y="2"/>
                    <a:pt x="2" y="0"/>
                    <a:pt x="5" y="0"/>
                  </a:cubicBezTo>
                  <a:cubicBezTo>
                    <a:pt x="8" y="0"/>
                    <a:pt x="10" y="2"/>
                    <a:pt x="10" y="5"/>
                  </a:cubicBezTo>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3" name="Line 214">
              <a:extLst>
                <a:ext uri="{FF2B5EF4-FFF2-40B4-BE49-F238E27FC236}">
                  <a16:creationId xmlns:a16="http://schemas.microsoft.com/office/drawing/2014/main" id="{A05D40C6-48AF-0E9A-7CCA-F47EC1617E63}"/>
                </a:ext>
              </a:extLst>
            </p:cNvPr>
            <p:cNvSpPr>
              <a:spLocks noChangeShapeType="1"/>
            </p:cNvSpPr>
            <p:nvPr/>
          </p:nvSpPr>
          <p:spPr bwMode="auto">
            <a:xfrm>
              <a:off x="5103813" y="4640263"/>
              <a:ext cx="0" cy="11113"/>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4" name="Line 215">
              <a:extLst>
                <a:ext uri="{FF2B5EF4-FFF2-40B4-BE49-F238E27FC236}">
                  <a16:creationId xmlns:a16="http://schemas.microsoft.com/office/drawing/2014/main" id="{F074ED15-2AE8-ECD7-7A9A-57221E24ECAE}"/>
                </a:ext>
              </a:extLst>
            </p:cNvPr>
            <p:cNvSpPr>
              <a:spLocks noChangeShapeType="1"/>
            </p:cNvSpPr>
            <p:nvPr/>
          </p:nvSpPr>
          <p:spPr bwMode="auto">
            <a:xfrm>
              <a:off x="5103813" y="4549776"/>
              <a:ext cx="0" cy="15875"/>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5" name="Oval 216">
              <a:extLst>
                <a:ext uri="{FF2B5EF4-FFF2-40B4-BE49-F238E27FC236}">
                  <a16:creationId xmlns:a16="http://schemas.microsoft.com/office/drawing/2014/main" id="{A9FC7A26-2522-5A33-F86A-B1347617B0DC}"/>
                </a:ext>
              </a:extLst>
            </p:cNvPr>
            <p:cNvSpPr>
              <a:spLocks noChangeArrowheads="1"/>
            </p:cNvSpPr>
            <p:nvPr/>
          </p:nvSpPr>
          <p:spPr bwMode="auto">
            <a:xfrm>
              <a:off x="4878388" y="4338638"/>
              <a:ext cx="106363" cy="106363"/>
            </a:xfrm>
            <a:prstGeom prst="ellipse">
              <a:avLst/>
            </a:pr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6" name="Freeform 217">
              <a:extLst>
                <a:ext uri="{FF2B5EF4-FFF2-40B4-BE49-F238E27FC236}">
                  <a16:creationId xmlns:a16="http://schemas.microsoft.com/office/drawing/2014/main" id="{27B0A1C5-2137-D81D-3113-BD3F68F9B561}"/>
                </a:ext>
              </a:extLst>
            </p:cNvPr>
            <p:cNvSpPr>
              <a:spLocks/>
            </p:cNvSpPr>
            <p:nvPr/>
          </p:nvSpPr>
          <p:spPr bwMode="auto">
            <a:xfrm>
              <a:off x="4848225" y="4475163"/>
              <a:ext cx="166688" cy="209550"/>
            </a:xfrm>
            <a:custGeom>
              <a:avLst/>
              <a:gdLst>
                <a:gd name="T0" fmla="*/ 44 w 44"/>
                <a:gd name="T1" fmla="*/ 0 h 56"/>
                <a:gd name="T2" fmla="*/ 0 w 44"/>
                <a:gd name="T3" fmla="*/ 0 h 56"/>
                <a:gd name="T4" fmla="*/ 14 w 44"/>
                <a:gd name="T5" fmla="*/ 30 h 56"/>
                <a:gd name="T6" fmla="*/ 14 w 44"/>
                <a:gd name="T7" fmla="*/ 56 h 56"/>
                <a:gd name="T8" fmla="*/ 30 w 44"/>
                <a:gd name="T9" fmla="*/ 56 h 56"/>
                <a:gd name="T10" fmla="*/ 30 w 44"/>
                <a:gd name="T11" fmla="*/ 30 h 56"/>
                <a:gd name="T12" fmla="*/ 44 w 44"/>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4" h="56">
                  <a:moveTo>
                    <a:pt x="44" y="0"/>
                  </a:moveTo>
                  <a:cubicBezTo>
                    <a:pt x="0" y="0"/>
                    <a:pt x="0" y="0"/>
                    <a:pt x="0" y="0"/>
                  </a:cubicBezTo>
                  <a:cubicBezTo>
                    <a:pt x="0" y="16"/>
                    <a:pt x="7" y="26"/>
                    <a:pt x="14" y="30"/>
                  </a:cubicBezTo>
                  <a:cubicBezTo>
                    <a:pt x="14" y="56"/>
                    <a:pt x="14" y="56"/>
                    <a:pt x="14" y="56"/>
                  </a:cubicBezTo>
                  <a:cubicBezTo>
                    <a:pt x="30" y="56"/>
                    <a:pt x="30" y="56"/>
                    <a:pt x="30" y="56"/>
                  </a:cubicBezTo>
                  <a:cubicBezTo>
                    <a:pt x="30" y="30"/>
                    <a:pt x="30" y="30"/>
                    <a:pt x="30" y="30"/>
                  </a:cubicBezTo>
                  <a:cubicBezTo>
                    <a:pt x="37" y="26"/>
                    <a:pt x="44" y="16"/>
                    <a:pt x="44" y="0"/>
                  </a:cubicBez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7" name="Freeform 218">
              <a:extLst>
                <a:ext uri="{FF2B5EF4-FFF2-40B4-BE49-F238E27FC236}">
                  <a16:creationId xmlns:a16="http://schemas.microsoft.com/office/drawing/2014/main" id="{624ED655-5F6A-A285-44E4-7AE3A47340BA}"/>
                </a:ext>
              </a:extLst>
            </p:cNvPr>
            <p:cNvSpPr>
              <a:spLocks/>
            </p:cNvSpPr>
            <p:nvPr/>
          </p:nvSpPr>
          <p:spPr bwMode="auto">
            <a:xfrm>
              <a:off x="4916488" y="4475163"/>
              <a:ext cx="30163" cy="104775"/>
            </a:xfrm>
            <a:custGeom>
              <a:avLst/>
              <a:gdLst>
                <a:gd name="T0" fmla="*/ 14 w 19"/>
                <a:gd name="T1" fmla="*/ 0 h 66"/>
                <a:gd name="T2" fmla="*/ 5 w 19"/>
                <a:gd name="T3" fmla="*/ 0 h 66"/>
                <a:gd name="T4" fmla="*/ 0 w 19"/>
                <a:gd name="T5" fmla="*/ 57 h 66"/>
                <a:gd name="T6" fmla="*/ 10 w 19"/>
                <a:gd name="T7" fmla="*/ 66 h 66"/>
                <a:gd name="T8" fmla="*/ 19 w 19"/>
                <a:gd name="T9" fmla="*/ 57 h 66"/>
                <a:gd name="T10" fmla="*/ 14 w 19"/>
                <a:gd name="T11" fmla="*/ 0 h 66"/>
                <a:gd name="T12" fmla="*/ 14 w 1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9" h="66">
                  <a:moveTo>
                    <a:pt x="14" y="0"/>
                  </a:moveTo>
                  <a:lnTo>
                    <a:pt x="5" y="0"/>
                  </a:lnTo>
                  <a:lnTo>
                    <a:pt x="0" y="57"/>
                  </a:lnTo>
                  <a:lnTo>
                    <a:pt x="10" y="66"/>
                  </a:lnTo>
                  <a:lnTo>
                    <a:pt x="19" y="57"/>
                  </a:lnTo>
                  <a:lnTo>
                    <a:pt x="14" y="0"/>
                  </a:lnTo>
                  <a:lnTo>
                    <a:pt x="14" y="0"/>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58" name="Group 257">
            <a:extLst>
              <a:ext uri="{FF2B5EF4-FFF2-40B4-BE49-F238E27FC236}">
                <a16:creationId xmlns:a16="http://schemas.microsoft.com/office/drawing/2014/main" id="{B4434420-E4A7-7681-F972-985F022E7648}"/>
              </a:ext>
            </a:extLst>
          </p:cNvPr>
          <p:cNvGrpSpPr/>
          <p:nvPr/>
        </p:nvGrpSpPr>
        <p:grpSpPr>
          <a:xfrm>
            <a:off x="7195864" y="3091943"/>
            <a:ext cx="344488" cy="352425"/>
            <a:chOff x="7734300" y="4332288"/>
            <a:chExt cx="344488" cy="352425"/>
          </a:xfrm>
        </p:grpSpPr>
        <p:sp>
          <p:nvSpPr>
            <p:cNvPr id="259" name="Oval 240">
              <a:extLst>
                <a:ext uri="{FF2B5EF4-FFF2-40B4-BE49-F238E27FC236}">
                  <a16:creationId xmlns:a16="http://schemas.microsoft.com/office/drawing/2014/main" id="{AB0D3A67-ADD2-1F49-42AF-435B201EBA51}"/>
                </a:ext>
              </a:extLst>
            </p:cNvPr>
            <p:cNvSpPr>
              <a:spLocks noChangeArrowheads="1"/>
            </p:cNvSpPr>
            <p:nvPr/>
          </p:nvSpPr>
          <p:spPr bwMode="auto">
            <a:xfrm>
              <a:off x="7764463" y="4338638"/>
              <a:ext cx="104775" cy="106363"/>
            </a:xfrm>
            <a:prstGeom prst="ellipse">
              <a:avLst/>
            </a:pr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0" name="Freeform 241">
              <a:extLst>
                <a:ext uri="{FF2B5EF4-FFF2-40B4-BE49-F238E27FC236}">
                  <a16:creationId xmlns:a16="http://schemas.microsoft.com/office/drawing/2014/main" id="{0C21C067-E1CA-DC93-155B-D6B1764BE10B}"/>
                </a:ext>
              </a:extLst>
            </p:cNvPr>
            <p:cNvSpPr>
              <a:spLocks/>
            </p:cNvSpPr>
            <p:nvPr/>
          </p:nvSpPr>
          <p:spPr bwMode="auto">
            <a:xfrm>
              <a:off x="7734300" y="4475163"/>
              <a:ext cx="165100" cy="209550"/>
            </a:xfrm>
            <a:custGeom>
              <a:avLst/>
              <a:gdLst>
                <a:gd name="T0" fmla="*/ 44 w 44"/>
                <a:gd name="T1" fmla="*/ 0 h 56"/>
                <a:gd name="T2" fmla="*/ 0 w 44"/>
                <a:gd name="T3" fmla="*/ 0 h 56"/>
                <a:gd name="T4" fmla="*/ 14 w 44"/>
                <a:gd name="T5" fmla="*/ 30 h 56"/>
                <a:gd name="T6" fmla="*/ 14 w 44"/>
                <a:gd name="T7" fmla="*/ 56 h 56"/>
                <a:gd name="T8" fmla="*/ 30 w 44"/>
                <a:gd name="T9" fmla="*/ 56 h 56"/>
                <a:gd name="T10" fmla="*/ 30 w 44"/>
                <a:gd name="T11" fmla="*/ 30 h 56"/>
                <a:gd name="T12" fmla="*/ 44 w 44"/>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4" h="56">
                  <a:moveTo>
                    <a:pt x="44" y="0"/>
                  </a:moveTo>
                  <a:cubicBezTo>
                    <a:pt x="0" y="0"/>
                    <a:pt x="0" y="0"/>
                    <a:pt x="0" y="0"/>
                  </a:cubicBezTo>
                  <a:cubicBezTo>
                    <a:pt x="0" y="16"/>
                    <a:pt x="7" y="26"/>
                    <a:pt x="14" y="30"/>
                  </a:cubicBezTo>
                  <a:cubicBezTo>
                    <a:pt x="14" y="56"/>
                    <a:pt x="14" y="56"/>
                    <a:pt x="14" y="56"/>
                  </a:cubicBezTo>
                  <a:cubicBezTo>
                    <a:pt x="30" y="56"/>
                    <a:pt x="30" y="56"/>
                    <a:pt x="30" y="56"/>
                  </a:cubicBezTo>
                  <a:cubicBezTo>
                    <a:pt x="30" y="30"/>
                    <a:pt x="30" y="30"/>
                    <a:pt x="30" y="30"/>
                  </a:cubicBezTo>
                  <a:cubicBezTo>
                    <a:pt x="37" y="26"/>
                    <a:pt x="44" y="16"/>
                    <a:pt x="44" y="0"/>
                  </a:cubicBez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1" name="Freeform 242">
              <a:extLst>
                <a:ext uri="{FF2B5EF4-FFF2-40B4-BE49-F238E27FC236}">
                  <a16:creationId xmlns:a16="http://schemas.microsoft.com/office/drawing/2014/main" id="{BB29AC7F-01E4-0C4B-A6FA-A52F14FBAF1D}"/>
                </a:ext>
              </a:extLst>
            </p:cNvPr>
            <p:cNvSpPr>
              <a:spLocks/>
            </p:cNvSpPr>
            <p:nvPr/>
          </p:nvSpPr>
          <p:spPr bwMode="auto">
            <a:xfrm>
              <a:off x="7800975" y="4475163"/>
              <a:ext cx="30163" cy="104775"/>
            </a:xfrm>
            <a:custGeom>
              <a:avLst/>
              <a:gdLst>
                <a:gd name="T0" fmla="*/ 15 w 19"/>
                <a:gd name="T1" fmla="*/ 0 h 66"/>
                <a:gd name="T2" fmla="*/ 5 w 19"/>
                <a:gd name="T3" fmla="*/ 0 h 66"/>
                <a:gd name="T4" fmla="*/ 0 w 19"/>
                <a:gd name="T5" fmla="*/ 57 h 66"/>
                <a:gd name="T6" fmla="*/ 10 w 19"/>
                <a:gd name="T7" fmla="*/ 66 h 66"/>
                <a:gd name="T8" fmla="*/ 19 w 19"/>
                <a:gd name="T9" fmla="*/ 57 h 66"/>
                <a:gd name="T10" fmla="*/ 15 w 19"/>
                <a:gd name="T11" fmla="*/ 0 h 66"/>
                <a:gd name="T12" fmla="*/ 15 w 1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9" h="66">
                  <a:moveTo>
                    <a:pt x="15" y="0"/>
                  </a:moveTo>
                  <a:lnTo>
                    <a:pt x="5" y="0"/>
                  </a:lnTo>
                  <a:lnTo>
                    <a:pt x="0" y="57"/>
                  </a:lnTo>
                  <a:lnTo>
                    <a:pt x="10" y="66"/>
                  </a:lnTo>
                  <a:lnTo>
                    <a:pt x="19" y="57"/>
                  </a:lnTo>
                  <a:lnTo>
                    <a:pt x="15" y="0"/>
                  </a:lnTo>
                  <a:lnTo>
                    <a:pt x="15" y="0"/>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2" name="Freeform 243">
              <a:extLst>
                <a:ext uri="{FF2B5EF4-FFF2-40B4-BE49-F238E27FC236}">
                  <a16:creationId xmlns:a16="http://schemas.microsoft.com/office/drawing/2014/main" id="{08A61E11-47BE-7994-DBD6-44C75F08CB38}"/>
                </a:ext>
              </a:extLst>
            </p:cNvPr>
            <p:cNvSpPr>
              <a:spLocks/>
            </p:cNvSpPr>
            <p:nvPr/>
          </p:nvSpPr>
          <p:spPr bwMode="auto">
            <a:xfrm>
              <a:off x="7981950" y="4456113"/>
              <a:ext cx="30163" cy="33338"/>
            </a:xfrm>
            <a:custGeom>
              <a:avLst/>
              <a:gdLst>
                <a:gd name="T0" fmla="*/ 19 w 19"/>
                <a:gd name="T1" fmla="*/ 0 h 21"/>
                <a:gd name="T2" fmla="*/ 19 w 19"/>
                <a:gd name="T3" fmla="*/ 21 h 21"/>
                <a:gd name="T4" fmla="*/ 0 w 19"/>
                <a:gd name="T5" fmla="*/ 21 h 21"/>
                <a:gd name="T6" fmla="*/ 0 w 19"/>
                <a:gd name="T7" fmla="*/ 0 h 21"/>
              </a:gdLst>
              <a:ahLst/>
              <a:cxnLst>
                <a:cxn ang="0">
                  <a:pos x="T0" y="T1"/>
                </a:cxn>
                <a:cxn ang="0">
                  <a:pos x="T2" y="T3"/>
                </a:cxn>
                <a:cxn ang="0">
                  <a:pos x="T4" y="T5"/>
                </a:cxn>
                <a:cxn ang="0">
                  <a:pos x="T6" y="T7"/>
                </a:cxn>
              </a:cxnLst>
              <a:rect l="0" t="0" r="r" b="b"/>
              <a:pathLst>
                <a:path w="19" h="21">
                  <a:moveTo>
                    <a:pt x="19" y="0"/>
                  </a:moveTo>
                  <a:lnTo>
                    <a:pt x="19" y="21"/>
                  </a:lnTo>
                  <a:lnTo>
                    <a:pt x="0" y="21"/>
                  </a:lnTo>
                  <a:lnTo>
                    <a:pt x="0" y="0"/>
                  </a:lnTo>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3" name="Oval 244">
              <a:extLst>
                <a:ext uri="{FF2B5EF4-FFF2-40B4-BE49-F238E27FC236}">
                  <a16:creationId xmlns:a16="http://schemas.microsoft.com/office/drawing/2014/main" id="{0C7113CD-80F0-FD3D-0939-55155F0C05A4}"/>
                </a:ext>
              </a:extLst>
            </p:cNvPr>
            <p:cNvSpPr>
              <a:spLocks noChangeArrowheads="1"/>
            </p:cNvSpPr>
            <p:nvPr/>
          </p:nvSpPr>
          <p:spPr bwMode="auto">
            <a:xfrm>
              <a:off x="7951788" y="4368801"/>
              <a:ext cx="90488" cy="90488"/>
            </a:xfrm>
            <a:prstGeom prst="ellipse">
              <a:avLst/>
            </a:pr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4" name="Line 245">
              <a:extLst>
                <a:ext uri="{FF2B5EF4-FFF2-40B4-BE49-F238E27FC236}">
                  <a16:creationId xmlns:a16="http://schemas.microsoft.com/office/drawing/2014/main" id="{01C144FD-D24B-B451-BD90-00B1AD8CFEFB}"/>
                </a:ext>
              </a:extLst>
            </p:cNvPr>
            <p:cNvSpPr>
              <a:spLocks noChangeShapeType="1"/>
            </p:cNvSpPr>
            <p:nvPr/>
          </p:nvSpPr>
          <p:spPr bwMode="auto">
            <a:xfrm>
              <a:off x="7996238" y="4332288"/>
              <a:ext cx="0" cy="14288"/>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5" name="Line 246">
              <a:extLst>
                <a:ext uri="{FF2B5EF4-FFF2-40B4-BE49-F238E27FC236}">
                  <a16:creationId xmlns:a16="http://schemas.microsoft.com/office/drawing/2014/main" id="{7116B7E8-899B-F5BA-6549-D3E751F9E54D}"/>
                </a:ext>
              </a:extLst>
            </p:cNvPr>
            <p:cNvSpPr>
              <a:spLocks noChangeShapeType="1"/>
            </p:cNvSpPr>
            <p:nvPr/>
          </p:nvSpPr>
          <p:spPr bwMode="auto">
            <a:xfrm flipH="1">
              <a:off x="8045450" y="4354513"/>
              <a:ext cx="11113" cy="11113"/>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6" name="Line 247">
              <a:extLst>
                <a:ext uri="{FF2B5EF4-FFF2-40B4-BE49-F238E27FC236}">
                  <a16:creationId xmlns:a16="http://schemas.microsoft.com/office/drawing/2014/main" id="{8F5BF604-67F0-E247-7FFB-55CF5140BE3A}"/>
                </a:ext>
              </a:extLst>
            </p:cNvPr>
            <p:cNvSpPr>
              <a:spLocks noChangeShapeType="1"/>
            </p:cNvSpPr>
            <p:nvPr/>
          </p:nvSpPr>
          <p:spPr bwMode="auto">
            <a:xfrm flipH="1">
              <a:off x="8064500" y="4414838"/>
              <a:ext cx="14288" cy="0"/>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7" name="Line 248">
              <a:extLst>
                <a:ext uri="{FF2B5EF4-FFF2-40B4-BE49-F238E27FC236}">
                  <a16:creationId xmlns:a16="http://schemas.microsoft.com/office/drawing/2014/main" id="{21D8EDE7-B627-ADF0-3C97-F6147A79C39F}"/>
                </a:ext>
              </a:extLst>
            </p:cNvPr>
            <p:cNvSpPr>
              <a:spLocks noChangeShapeType="1"/>
            </p:cNvSpPr>
            <p:nvPr/>
          </p:nvSpPr>
          <p:spPr bwMode="auto">
            <a:xfrm flipH="1" flipV="1">
              <a:off x="8045450" y="4464051"/>
              <a:ext cx="11113" cy="6350"/>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8" name="Line 249">
              <a:extLst>
                <a:ext uri="{FF2B5EF4-FFF2-40B4-BE49-F238E27FC236}">
                  <a16:creationId xmlns:a16="http://schemas.microsoft.com/office/drawing/2014/main" id="{A1E6E769-8319-BAB0-C457-B22309BB4904}"/>
                </a:ext>
              </a:extLst>
            </p:cNvPr>
            <p:cNvSpPr>
              <a:spLocks noChangeShapeType="1"/>
            </p:cNvSpPr>
            <p:nvPr/>
          </p:nvSpPr>
          <p:spPr bwMode="auto">
            <a:xfrm flipV="1">
              <a:off x="7937500" y="4464051"/>
              <a:ext cx="11113" cy="6350"/>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9" name="Line 250">
              <a:extLst>
                <a:ext uri="{FF2B5EF4-FFF2-40B4-BE49-F238E27FC236}">
                  <a16:creationId xmlns:a16="http://schemas.microsoft.com/office/drawing/2014/main" id="{C4773BD9-39D8-6E2A-AD29-33C739801C6B}"/>
                </a:ext>
              </a:extLst>
            </p:cNvPr>
            <p:cNvSpPr>
              <a:spLocks noChangeShapeType="1"/>
            </p:cNvSpPr>
            <p:nvPr/>
          </p:nvSpPr>
          <p:spPr bwMode="auto">
            <a:xfrm>
              <a:off x="7913688" y="4414838"/>
              <a:ext cx="15875" cy="0"/>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0" name="Line 251">
              <a:extLst>
                <a:ext uri="{FF2B5EF4-FFF2-40B4-BE49-F238E27FC236}">
                  <a16:creationId xmlns:a16="http://schemas.microsoft.com/office/drawing/2014/main" id="{1E92F830-CDF3-D159-444B-FDA8715F6C95}"/>
                </a:ext>
              </a:extLst>
            </p:cNvPr>
            <p:cNvSpPr>
              <a:spLocks noChangeShapeType="1"/>
            </p:cNvSpPr>
            <p:nvPr/>
          </p:nvSpPr>
          <p:spPr bwMode="auto">
            <a:xfrm>
              <a:off x="7937500" y="4354513"/>
              <a:ext cx="11113" cy="11113"/>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71" name="Group 270">
            <a:extLst>
              <a:ext uri="{FF2B5EF4-FFF2-40B4-BE49-F238E27FC236}">
                <a16:creationId xmlns:a16="http://schemas.microsoft.com/office/drawing/2014/main" id="{052B476D-E00A-2EF7-CE89-A3834F823A81}"/>
              </a:ext>
            </a:extLst>
          </p:cNvPr>
          <p:cNvGrpSpPr/>
          <p:nvPr/>
        </p:nvGrpSpPr>
        <p:grpSpPr>
          <a:xfrm>
            <a:off x="4667138" y="3095118"/>
            <a:ext cx="344488" cy="346075"/>
            <a:chOff x="4841875" y="2895601"/>
            <a:chExt cx="344488" cy="346075"/>
          </a:xfrm>
        </p:grpSpPr>
        <p:sp>
          <p:nvSpPr>
            <p:cNvPr id="272" name="Freeform 258">
              <a:extLst>
                <a:ext uri="{FF2B5EF4-FFF2-40B4-BE49-F238E27FC236}">
                  <a16:creationId xmlns:a16="http://schemas.microsoft.com/office/drawing/2014/main" id="{FF766B76-4AB5-B965-B44E-F039D84DCF4C}"/>
                </a:ext>
              </a:extLst>
            </p:cNvPr>
            <p:cNvSpPr>
              <a:spLocks/>
            </p:cNvSpPr>
            <p:nvPr/>
          </p:nvSpPr>
          <p:spPr bwMode="auto">
            <a:xfrm>
              <a:off x="4916488" y="2895601"/>
              <a:ext cx="195263" cy="195263"/>
            </a:xfrm>
            <a:custGeom>
              <a:avLst/>
              <a:gdLst>
                <a:gd name="T0" fmla="*/ 52 w 52"/>
                <a:gd name="T1" fmla="*/ 26 h 52"/>
                <a:gd name="T2" fmla="*/ 26 w 52"/>
                <a:gd name="T3" fmla="*/ 52 h 52"/>
                <a:gd name="T4" fmla="*/ 0 w 52"/>
                <a:gd name="T5" fmla="*/ 25 h 52"/>
                <a:gd name="T6" fmla="*/ 25 w 52"/>
                <a:gd name="T7" fmla="*/ 0 h 52"/>
                <a:gd name="T8" fmla="*/ 26 w 52"/>
                <a:gd name="T9" fmla="*/ 0 h 52"/>
                <a:gd name="T10" fmla="*/ 52 w 52"/>
                <a:gd name="T11" fmla="*/ 26 h 52"/>
              </a:gdLst>
              <a:ahLst/>
              <a:cxnLst>
                <a:cxn ang="0">
                  <a:pos x="T0" y="T1"/>
                </a:cxn>
                <a:cxn ang="0">
                  <a:pos x="T2" y="T3"/>
                </a:cxn>
                <a:cxn ang="0">
                  <a:pos x="T4" y="T5"/>
                </a:cxn>
                <a:cxn ang="0">
                  <a:pos x="T6" y="T7"/>
                </a:cxn>
                <a:cxn ang="0">
                  <a:pos x="T8" y="T9"/>
                </a:cxn>
                <a:cxn ang="0">
                  <a:pos x="T10" y="T11"/>
                </a:cxn>
              </a:cxnLst>
              <a:rect l="0" t="0" r="r" b="b"/>
              <a:pathLst>
                <a:path w="52" h="52">
                  <a:moveTo>
                    <a:pt x="52" y="26"/>
                  </a:moveTo>
                  <a:cubicBezTo>
                    <a:pt x="52" y="40"/>
                    <a:pt x="40" y="52"/>
                    <a:pt x="26" y="52"/>
                  </a:cubicBezTo>
                  <a:cubicBezTo>
                    <a:pt x="12" y="52"/>
                    <a:pt x="0" y="40"/>
                    <a:pt x="0" y="25"/>
                  </a:cubicBezTo>
                  <a:cubicBezTo>
                    <a:pt x="0" y="11"/>
                    <a:pt x="11" y="1"/>
                    <a:pt x="25" y="0"/>
                  </a:cubicBezTo>
                  <a:cubicBezTo>
                    <a:pt x="25" y="0"/>
                    <a:pt x="26" y="0"/>
                    <a:pt x="26" y="0"/>
                  </a:cubicBezTo>
                  <a:cubicBezTo>
                    <a:pt x="40" y="0"/>
                    <a:pt x="52" y="11"/>
                    <a:pt x="52" y="26"/>
                  </a:cubicBez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3" name="Freeform 259">
              <a:extLst>
                <a:ext uri="{FF2B5EF4-FFF2-40B4-BE49-F238E27FC236}">
                  <a16:creationId xmlns:a16="http://schemas.microsoft.com/office/drawing/2014/main" id="{8E6571F1-FC15-6CF7-68BA-0C2061CD781C}"/>
                </a:ext>
              </a:extLst>
            </p:cNvPr>
            <p:cNvSpPr>
              <a:spLocks/>
            </p:cNvSpPr>
            <p:nvPr/>
          </p:nvSpPr>
          <p:spPr bwMode="auto">
            <a:xfrm>
              <a:off x="4957763" y="2895601"/>
              <a:ext cx="52388" cy="195263"/>
            </a:xfrm>
            <a:custGeom>
              <a:avLst/>
              <a:gdLst>
                <a:gd name="T0" fmla="*/ 14 w 14"/>
                <a:gd name="T1" fmla="*/ 0 h 52"/>
                <a:gd name="T2" fmla="*/ 14 w 14"/>
                <a:gd name="T3" fmla="*/ 52 h 52"/>
              </a:gdLst>
              <a:ahLst/>
              <a:cxnLst>
                <a:cxn ang="0">
                  <a:pos x="T0" y="T1"/>
                </a:cxn>
                <a:cxn ang="0">
                  <a:pos x="T2" y="T3"/>
                </a:cxn>
              </a:cxnLst>
              <a:rect l="0" t="0" r="r" b="b"/>
              <a:pathLst>
                <a:path w="14" h="52">
                  <a:moveTo>
                    <a:pt x="14" y="0"/>
                  </a:moveTo>
                  <a:cubicBezTo>
                    <a:pt x="0" y="15"/>
                    <a:pt x="0" y="34"/>
                    <a:pt x="14" y="52"/>
                  </a:cubicBezTo>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4" name="Freeform 260">
              <a:extLst>
                <a:ext uri="{FF2B5EF4-FFF2-40B4-BE49-F238E27FC236}">
                  <a16:creationId xmlns:a16="http://schemas.microsoft.com/office/drawing/2014/main" id="{EE770775-C9CC-E9A6-F48B-B268AB6E0F56}"/>
                </a:ext>
              </a:extLst>
            </p:cNvPr>
            <p:cNvSpPr>
              <a:spLocks/>
            </p:cNvSpPr>
            <p:nvPr/>
          </p:nvSpPr>
          <p:spPr bwMode="auto">
            <a:xfrm>
              <a:off x="5018088" y="2895601"/>
              <a:ext cx="52388" cy="195263"/>
            </a:xfrm>
            <a:custGeom>
              <a:avLst/>
              <a:gdLst>
                <a:gd name="T0" fmla="*/ 0 w 14"/>
                <a:gd name="T1" fmla="*/ 0 h 52"/>
                <a:gd name="T2" fmla="*/ 0 w 14"/>
                <a:gd name="T3" fmla="*/ 52 h 52"/>
              </a:gdLst>
              <a:ahLst/>
              <a:cxnLst>
                <a:cxn ang="0">
                  <a:pos x="T0" y="T1"/>
                </a:cxn>
                <a:cxn ang="0">
                  <a:pos x="T2" y="T3"/>
                </a:cxn>
              </a:cxnLst>
              <a:rect l="0" t="0" r="r" b="b"/>
              <a:pathLst>
                <a:path w="14" h="52">
                  <a:moveTo>
                    <a:pt x="0" y="0"/>
                  </a:moveTo>
                  <a:cubicBezTo>
                    <a:pt x="14" y="15"/>
                    <a:pt x="14" y="34"/>
                    <a:pt x="0" y="52"/>
                  </a:cubicBezTo>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5" name="Line 261">
              <a:extLst>
                <a:ext uri="{FF2B5EF4-FFF2-40B4-BE49-F238E27FC236}">
                  <a16:creationId xmlns:a16="http://schemas.microsoft.com/office/drawing/2014/main" id="{864E01A5-A6EF-3D14-5AC5-4C505892634E}"/>
                </a:ext>
              </a:extLst>
            </p:cNvPr>
            <p:cNvSpPr>
              <a:spLocks noChangeShapeType="1"/>
            </p:cNvSpPr>
            <p:nvPr/>
          </p:nvSpPr>
          <p:spPr bwMode="auto">
            <a:xfrm>
              <a:off x="4932363" y="3044826"/>
              <a:ext cx="165100" cy="0"/>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6" name="Line 262">
              <a:extLst>
                <a:ext uri="{FF2B5EF4-FFF2-40B4-BE49-F238E27FC236}">
                  <a16:creationId xmlns:a16="http://schemas.microsoft.com/office/drawing/2014/main" id="{90FAB36E-0311-EDCE-CAA0-F51DA84362AD}"/>
                </a:ext>
              </a:extLst>
            </p:cNvPr>
            <p:cNvSpPr>
              <a:spLocks noChangeShapeType="1"/>
            </p:cNvSpPr>
            <p:nvPr/>
          </p:nvSpPr>
          <p:spPr bwMode="auto">
            <a:xfrm>
              <a:off x="4932363" y="2940051"/>
              <a:ext cx="165100" cy="0"/>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7" name="Line 263">
              <a:extLst>
                <a:ext uri="{FF2B5EF4-FFF2-40B4-BE49-F238E27FC236}">
                  <a16:creationId xmlns:a16="http://schemas.microsoft.com/office/drawing/2014/main" id="{588AD213-164B-0739-BF4E-43B60323642B}"/>
                </a:ext>
              </a:extLst>
            </p:cNvPr>
            <p:cNvSpPr>
              <a:spLocks noChangeShapeType="1"/>
            </p:cNvSpPr>
            <p:nvPr/>
          </p:nvSpPr>
          <p:spPr bwMode="auto">
            <a:xfrm>
              <a:off x="4916488" y="2992438"/>
              <a:ext cx="195263" cy="0"/>
            </a:xfrm>
            <a:prstGeom prst="line">
              <a:avLst/>
            </a:prstGeom>
            <a:noFill/>
            <a:ln w="1428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8" name="Oval 264">
              <a:extLst>
                <a:ext uri="{FF2B5EF4-FFF2-40B4-BE49-F238E27FC236}">
                  <a16:creationId xmlns:a16="http://schemas.microsoft.com/office/drawing/2014/main" id="{83C2F97E-78D7-B50A-507D-93841968F4E5}"/>
                </a:ext>
              </a:extLst>
            </p:cNvPr>
            <p:cNvSpPr>
              <a:spLocks noChangeArrowheads="1"/>
            </p:cNvSpPr>
            <p:nvPr/>
          </p:nvSpPr>
          <p:spPr bwMode="auto">
            <a:xfrm>
              <a:off x="4864100" y="3105151"/>
              <a:ext cx="74613" cy="76200"/>
            </a:xfrm>
            <a:prstGeom prst="ellipse">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9" name="Oval 265">
              <a:extLst>
                <a:ext uri="{FF2B5EF4-FFF2-40B4-BE49-F238E27FC236}">
                  <a16:creationId xmlns:a16="http://schemas.microsoft.com/office/drawing/2014/main" id="{A50BFBEC-1420-C818-2D5A-2C61BC8EDF07}"/>
                </a:ext>
              </a:extLst>
            </p:cNvPr>
            <p:cNvSpPr>
              <a:spLocks noChangeArrowheads="1"/>
            </p:cNvSpPr>
            <p:nvPr/>
          </p:nvSpPr>
          <p:spPr bwMode="auto">
            <a:xfrm>
              <a:off x="4976813" y="3105151"/>
              <a:ext cx="74613" cy="76200"/>
            </a:xfrm>
            <a:prstGeom prst="ellipse">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0" name="Oval 266">
              <a:extLst>
                <a:ext uri="{FF2B5EF4-FFF2-40B4-BE49-F238E27FC236}">
                  <a16:creationId xmlns:a16="http://schemas.microsoft.com/office/drawing/2014/main" id="{D6FAC134-0B0A-65C0-67AD-9BA63324820B}"/>
                </a:ext>
              </a:extLst>
            </p:cNvPr>
            <p:cNvSpPr>
              <a:spLocks noChangeArrowheads="1"/>
            </p:cNvSpPr>
            <p:nvPr/>
          </p:nvSpPr>
          <p:spPr bwMode="auto">
            <a:xfrm>
              <a:off x="5089525" y="3105151"/>
              <a:ext cx="74613" cy="76200"/>
            </a:xfrm>
            <a:prstGeom prst="ellipse">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1" name="Freeform 267">
              <a:extLst>
                <a:ext uri="{FF2B5EF4-FFF2-40B4-BE49-F238E27FC236}">
                  <a16:creationId xmlns:a16="http://schemas.microsoft.com/office/drawing/2014/main" id="{E36BDB06-C593-856D-078D-093C3514C1F4}"/>
                </a:ext>
              </a:extLst>
            </p:cNvPr>
            <p:cNvSpPr>
              <a:spLocks/>
            </p:cNvSpPr>
            <p:nvPr/>
          </p:nvSpPr>
          <p:spPr bwMode="auto">
            <a:xfrm>
              <a:off x="4841875" y="3181351"/>
              <a:ext cx="344488" cy="60325"/>
            </a:xfrm>
            <a:custGeom>
              <a:avLst/>
              <a:gdLst>
                <a:gd name="T0" fmla="*/ 76 w 92"/>
                <a:gd name="T1" fmla="*/ 0 h 16"/>
                <a:gd name="T2" fmla="*/ 61 w 92"/>
                <a:gd name="T3" fmla="*/ 11 h 16"/>
                <a:gd name="T4" fmla="*/ 46 w 92"/>
                <a:gd name="T5" fmla="*/ 0 h 16"/>
                <a:gd name="T6" fmla="*/ 31 w 92"/>
                <a:gd name="T7" fmla="*/ 11 h 16"/>
                <a:gd name="T8" fmla="*/ 16 w 92"/>
                <a:gd name="T9" fmla="*/ 0 h 16"/>
                <a:gd name="T10" fmla="*/ 0 w 92"/>
                <a:gd name="T11" fmla="*/ 16 h 16"/>
                <a:gd name="T12" fmla="*/ 92 w 92"/>
                <a:gd name="T13" fmla="*/ 16 h 16"/>
                <a:gd name="T14" fmla="*/ 76 w 92"/>
                <a:gd name="T15" fmla="*/ 0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16">
                  <a:moveTo>
                    <a:pt x="76" y="0"/>
                  </a:moveTo>
                  <a:cubicBezTo>
                    <a:pt x="69" y="0"/>
                    <a:pt x="63" y="4"/>
                    <a:pt x="61" y="11"/>
                  </a:cubicBezTo>
                  <a:cubicBezTo>
                    <a:pt x="59" y="4"/>
                    <a:pt x="53" y="0"/>
                    <a:pt x="46" y="0"/>
                  </a:cubicBezTo>
                  <a:cubicBezTo>
                    <a:pt x="39" y="0"/>
                    <a:pt x="33" y="4"/>
                    <a:pt x="31" y="11"/>
                  </a:cubicBezTo>
                  <a:cubicBezTo>
                    <a:pt x="29" y="4"/>
                    <a:pt x="23" y="0"/>
                    <a:pt x="16" y="0"/>
                  </a:cubicBezTo>
                  <a:cubicBezTo>
                    <a:pt x="7" y="0"/>
                    <a:pt x="0" y="8"/>
                    <a:pt x="0" y="16"/>
                  </a:cubicBezTo>
                  <a:cubicBezTo>
                    <a:pt x="92" y="16"/>
                    <a:pt x="92" y="16"/>
                    <a:pt x="92" y="16"/>
                  </a:cubicBezTo>
                  <a:cubicBezTo>
                    <a:pt x="92" y="8"/>
                    <a:pt x="85" y="0"/>
                    <a:pt x="76" y="0"/>
                  </a:cubicBezTo>
                  <a:close/>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82" name="Group 281">
            <a:extLst>
              <a:ext uri="{FF2B5EF4-FFF2-40B4-BE49-F238E27FC236}">
                <a16:creationId xmlns:a16="http://schemas.microsoft.com/office/drawing/2014/main" id="{3945D847-7CDC-FC1E-CC89-625A72265BF6}"/>
              </a:ext>
            </a:extLst>
          </p:cNvPr>
          <p:cNvGrpSpPr/>
          <p:nvPr/>
        </p:nvGrpSpPr>
        <p:grpSpPr>
          <a:xfrm>
            <a:off x="6547893" y="2053400"/>
            <a:ext cx="338138" cy="346076"/>
            <a:chOff x="9175750" y="3617913"/>
            <a:chExt cx="338138" cy="346076"/>
          </a:xfrm>
        </p:grpSpPr>
        <p:sp>
          <p:nvSpPr>
            <p:cNvPr id="283" name="Oval 326">
              <a:extLst>
                <a:ext uri="{FF2B5EF4-FFF2-40B4-BE49-F238E27FC236}">
                  <a16:creationId xmlns:a16="http://schemas.microsoft.com/office/drawing/2014/main" id="{49D13D52-F58C-843B-A431-BB97EBD7F430}"/>
                </a:ext>
              </a:extLst>
            </p:cNvPr>
            <p:cNvSpPr>
              <a:spLocks noChangeArrowheads="1"/>
            </p:cNvSpPr>
            <p:nvPr/>
          </p:nvSpPr>
          <p:spPr bwMode="auto">
            <a:xfrm>
              <a:off x="9205913" y="3617913"/>
              <a:ext cx="106363" cy="104775"/>
            </a:xfrm>
            <a:prstGeom prst="ellipse">
              <a:avLst/>
            </a:pr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4" name="Freeform 327">
              <a:extLst>
                <a:ext uri="{FF2B5EF4-FFF2-40B4-BE49-F238E27FC236}">
                  <a16:creationId xmlns:a16="http://schemas.microsoft.com/office/drawing/2014/main" id="{F4B670D8-A0D6-97A7-79A1-B832A599FCED}"/>
                </a:ext>
              </a:extLst>
            </p:cNvPr>
            <p:cNvSpPr>
              <a:spLocks/>
            </p:cNvSpPr>
            <p:nvPr/>
          </p:nvSpPr>
          <p:spPr bwMode="auto">
            <a:xfrm>
              <a:off x="9175750" y="3752851"/>
              <a:ext cx="165100" cy="211138"/>
            </a:xfrm>
            <a:custGeom>
              <a:avLst/>
              <a:gdLst>
                <a:gd name="T0" fmla="*/ 44 w 44"/>
                <a:gd name="T1" fmla="*/ 0 h 56"/>
                <a:gd name="T2" fmla="*/ 0 w 44"/>
                <a:gd name="T3" fmla="*/ 0 h 56"/>
                <a:gd name="T4" fmla="*/ 14 w 44"/>
                <a:gd name="T5" fmla="*/ 30 h 56"/>
                <a:gd name="T6" fmla="*/ 14 w 44"/>
                <a:gd name="T7" fmla="*/ 56 h 56"/>
                <a:gd name="T8" fmla="*/ 30 w 44"/>
                <a:gd name="T9" fmla="*/ 56 h 56"/>
                <a:gd name="T10" fmla="*/ 30 w 44"/>
                <a:gd name="T11" fmla="*/ 30 h 56"/>
                <a:gd name="T12" fmla="*/ 44 w 44"/>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4" h="56">
                  <a:moveTo>
                    <a:pt x="44" y="0"/>
                  </a:moveTo>
                  <a:cubicBezTo>
                    <a:pt x="0" y="0"/>
                    <a:pt x="0" y="0"/>
                    <a:pt x="0" y="0"/>
                  </a:cubicBezTo>
                  <a:cubicBezTo>
                    <a:pt x="0" y="16"/>
                    <a:pt x="7" y="26"/>
                    <a:pt x="14" y="30"/>
                  </a:cubicBezTo>
                  <a:cubicBezTo>
                    <a:pt x="14" y="56"/>
                    <a:pt x="14" y="56"/>
                    <a:pt x="14" y="56"/>
                  </a:cubicBezTo>
                  <a:cubicBezTo>
                    <a:pt x="30" y="56"/>
                    <a:pt x="30" y="56"/>
                    <a:pt x="30" y="56"/>
                  </a:cubicBezTo>
                  <a:cubicBezTo>
                    <a:pt x="30" y="30"/>
                    <a:pt x="30" y="30"/>
                    <a:pt x="30" y="30"/>
                  </a:cubicBezTo>
                  <a:cubicBezTo>
                    <a:pt x="37" y="26"/>
                    <a:pt x="44" y="16"/>
                    <a:pt x="44" y="0"/>
                  </a:cubicBez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5" name="Freeform 328">
              <a:extLst>
                <a:ext uri="{FF2B5EF4-FFF2-40B4-BE49-F238E27FC236}">
                  <a16:creationId xmlns:a16="http://schemas.microsoft.com/office/drawing/2014/main" id="{5FBBE5E0-5CE6-37E1-FACF-BF39E21B8703}"/>
                </a:ext>
              </a:extLst>
            </p:cNvPr>
            <p:cNvSpPr>
              <a:spLocks/>
            </p:cNvSpPr>
            <p:nvPr/>
          </p:nvSpPr>
          <p:spPr bwMode="auto">
            <a:xfrm>
              <a:off x="9244013" y="3752851"/>
              <a:ext cx="30163" cy="104775"/>
            </a:xfrm>
            <a:custGeom>
              <a:avLst/>
              <a:gdLst>
                <a:gd name="T0" fmla="*/ 14 w 19"/>
                <a:gd name="T1" fmla="*/ 0 h 66"/>
                <a:gd name="T2" fmla="*/ 5 w 19"/>
                <a:gd name="T3" fmla="*/ 0 h 66"/>
                <a:gd name="T4" fmla="*/ 0 w 19"/>
                <a:gd name="T5" fmla="*/ 57 h 66"/>
                <a:gd name="T6" fmla="*/ 9 w 19"/>
                <a:gd name="T7" fmla="*/ 66 h 66"/>
                <a:gd name="T8" fmla="*/ 19 w 19"/>
                <a:gd name="T9" fmla="*/ 57 h 66"/>
                <a:gd name="T10" fmla="*/ 14 w 19"/>
                <a:gd name="T11" fmla="*/ 0 h 66"/>
                <a:gd name="T12" fmla="*/ 14 w 1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9" h="66">
                  <a:moveTo>
                    <a:pt x="14" y="0"/>
                  </a:moveTo>
                  <a:lnTo>
                    <a:pt x="5" y="0"/>
                  </a:lnTo>
                  <a:lnTo>
                    <a:pt x="0" y="57"/>
                  </a:lnTo>
                  <a:lnTo>
                    <a:pt x="9" y="66"/>
                  </a:lnTo>
                  <a:lnTo>
                    <a:pt x="19" y="57"/>
                  </a:lnTo>
                  <a:lnTo>
                    <a:pt x="14" y="0"/>
                  </a:lnTo>
                  <a:lnTo>
                    <a:pt x="14" y="0"/>
                  </a:lnTo>
                  <a:close/>
                </a:path>
              </a:pathLst>
            </a:custGeom>
            <a:noFill/>
            <a:ln w="142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6" name="Line 329">
              <a:extLst>
                <a:ext uri="{FF2B5EF4-FFF2-40B4-BE49-F238E27FC236}">
                  <a16:creationId xmlns:a16="http://schemas.microsoft.com/office/drawing/2014/main" id="{90855D4E-745C-AAF7-0A5E-BDB077A8FE58}"/>
                </a:ext>
              </a:extLst>
            </p:cNvPr>
            <p:cNvSpPr>
              <a:spLocks noChangeShapeType="1"/>
            </p:cNvSpPr>
            <p:nvPr/>
          </p:nvSpPr>
          <p:spPr bwMode="auto">
            <a:xfrm>
              <a:off x="9356725" y="3643313"/>
              <a:ext cx="55563" cy="60325"/>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7" name="Line 330">
              <a:extLst>
                <a:ext uri="{FF2B5EF4-FFF2-40B4-BE49-F238E27FC236}">
                  <a16:creationId xmlns:a16="http://schemas.microsoft.com/office/drawing/2014/main" id="{9747E152-508D-843C-6F57-9533E89ABE98}"/>
                </a:ext>
              </a:extLst>
            </p:cNvPr>
            <p:cNvSpPr>
              <a:spLocks noChangeShapeType="1"/>
            </p:cNvSpPr>
            <p:nvPr/>
          </p:nvSpPr>
          <p:spPr bwMode="auto">
            <a:xfrm flipH="1">
              <a:off x="9356725" y="3643313"/>
              <a:ext cx="55563" cy="60325"/>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8" name="Oval 331">
              <a:extLst>
                <a:ext uri="{FF2B5EF4-FFF2-40B4-BE49-F238E27FC236}">
                  <a16:creationId xmlns:a16="http://schemas.microsoft.com/office/drawing/2014/main" id="{B72BCFF7-F982-070A-91D1-7DE5DA995350}"/>
                </a:ext>
              </a:extLst>
            </p:cNvPr>
            <p:cNvSpPr>
              <a:spLocks noChangeArrowheads="1"/>
            </p:cNvSpPr>
            <p:nvPr/>
          </p:nvSpPr>
          <p:spPr bwMode="auto">
            <a:xfrm>
              <a:off x="9453563" y="3752851"/>
              <a:ext cx="60325" cy="60325"/>
            </a:xfrm>
            <a:prstGeom prst="ellipse">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9" name="Freeform 332">
              <a:extLst>
                <a:ext uri="{FF2B5EF4-FFF2-40B4-BE49-F238E27FC236}">
                  <a16:creationId xmlns:a16="http://schemas.microsoft.com/office/drawing/2014/main" id="{C247BA67-0E76-0CB4-E897-FABC01E45145}"/>
                </a:ext>
              </a:extLst>
            </p:cNvPr>
            <p:cNvSpPr>
              <a:spLocks/>
            </p:cNvSpPr>
            <p:nvPr/>
          </p:nvSpPr>
          <p:spPr bwMode="auto">
            <a:xfrm>
              <a:off x="9386888" y="3689351"/>
              <a:ext cx="112713" cy="96838"/>
            </a:xfrm>
            <a:custGeom>
              <a:avLst/>
              <a:gdLst>
                <a:gd name="T0" fmla="*/ 0 w 30"/>
                <a:gd name="T1" fmla="*/ 26 h 26"/>
                <a:gd name="T2" fmla="*/ 30 w 30"/>
                <a:gd name="T3" fmla="*/ 0 h 26"/>
              </a:gdLst>
              <a:ahLst/>
              <a:cxnLst>
                <a:cxn ang="0">
                  <a:pos x="T0" y="T1"/>
                </a:cxn>
                <a:cxn ang="0">
                  <a:pos x="T2" y="T3"/>
                </a:cxn>
              </a:cxnLst>
              <a:rect l="0" t="0" r="r" b="b"/>
              <a:pathLst>
                <a:path w="30" h="26">
                  <a:moveTo>
                    <a:pt x="0" y="26"/>
                  </a:moveTo>
                  <a:cubicBezTo>
                    <a:pt x="6" y="14"/>
                    <a:pt x="17" y="4"/>
                    <a:pt x="30" y="0"/>
                  </a:cubicBezTo>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0" name="Freeform 333">
              <a:extLst>
                <a:ext uri="{FF2B5EF4-FFF2-40B4-BE49-F238E27FC236}">
                  <a16:creationId xmlns:a16="http://schemas.microsoft.com/office/drawing/2014/main" id="{89DA6A93-844C-0D2D-A358-CA98B471CA90}"/>
                </a:ext>
              </a:extLst>
            </p:cNvPr>
            <p:cNvSpPr>
              <a:spLocks/>
            </p:cNvSpPr>
            <p:nvPr/>
          </p:nvSpPr>
          <p:spPr bwMode="auto">
            <a:xfrm>
              <a:off x="9453563" y="3676651"/>
              <a:ext cx="46038" cy="49213"/>
            </a:xfrm>
            <a:custGeom>
              <a:avLst/>
              <a:gdLst>
                <a:gd name="T0" fmla="*/ 0 w 29"/>
                <a:gd name="T1" fmla="*/ 0 h 31"/>
                <a:gd name="T2" fmla="*/ 29 w 29"/>
                <a:gd name="T3" fmla="*/ 8 h 31"/>
                <a:gd name="T4" fmla="*/ 17 w 29"/>
                <a:gd name="T5" fmla="*/ 31 h 31"/>
              </a:gdLst>
              <a:ahLst/>
              <a:cxnLst>
                <a:cxn ang="0">
                  <a:pos x="T0" y="T1"/>
                </a:cxn>
                <a:cxn ang="0">
                  <a:pos x="T2" y="T3"/>
                </a:cxn>
                <a:cxn ang="0">
                  <a:pos x="T4" y="T5"/>
                </a:cxn>
              </a:cxnLst>
              <a:rect l="0" t="0" r="r" b="b"/>
              <a:pathLst>
                <a:path w="29" h="31">
                  <a:moveTo>
                    <a:pt x="0" y="0"/>
                  </a:moveTo>
                  <a:lnTo>
                    <a:pt x="29" y="8"/>
                  </a:lnTo>
                  <a:lnTo>
                    <a:pt x="17" y="31"/>
                  </a:lnTo>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Oval 1">
            <a:extLst>
              <a:ext uri="{FF2B5EF4-FFF2-40B4-BE49-F238E27FC236}">
                <a16:creationId xmlns:a16="http://schemas.microsoft.com/office/drawing/2014/main" id="{7B83DA67-E254-B83F-034B-41FBA4E57E7F}"/>
              </a:ext>
            </a:extLst>
          </p:cNvPr>
          <p:cNvSpPr/>
          <p:nvPr/>
        </p:nvSpPr>
        <p:spPr>
          <a:xfrm>
            <a:off x="5305647" y="2530549"/>
            <a:ext cx="1467293" cy="14672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6" name="Group 125">
            <a:extLst>
              <a:ext uri="{FF2B5EF4-FFF2-40B4-BE49-F238E27FC236}">
                <a16:creationId xmlns:a16="http://schemas.microsoft.com/office/drawing/2014/main" id="{CBE0BAB7-EEFC-F694-8477-CEF53F759CE1}"/>
              </a:ext>
            </a:extLst>
          </p:cNvPr>
          <p:cNvGrpSpPr/>
          <p:nvPr/>
        </p:nvGrpSpPr>
        <p:grpSpPr>
          <a:xfrm>
            <a:off x="5449849" y="2349794"/>
            <a:ext cx="1135535" cy="1547185"/>
            <a:chOff x="8513763" y="-1192213"/>
            <a:chExt cx="5929313" cy="8078789"/>
          </a:xfrm>
        </p:grpSpPr>
        <p:grpSp>
          <p:nvGrpSpPr>
            <p:cNvPr id="127" name="Group 572">
              <a:extLst>
                <a:ext uri="{FF2B5EF4-FFF2-40B4-BE49-F238E27FC236}">
                  <a16:creationId xmlns:a16="http://schemas.microsoft.com/office/drawing/2014/main" id="{C2B49AD8-BF34-7A52-AE5C-142107268480}"/>
                </a:ext>
              </a:extLst>
            </p:cNvPr>
            <p:cNvGrpSpPr>
              <a:grpSpLocks/>
            </p:cNvGrpSpPr>
            <p:nvPr/>
          </p:nvGrpSpPr>
          <p:grpSpPr bwMode="auto">
            <a:xfrm>
              <a:off x="8513763" y="-1192213"/>
              <a:ext cx="5929313" cy="8078789"/>
              <a:chOff x="5363" y="-751"/>
              <a:chExt cx="3735" cy="5089"/>
            </a:xfrm>
          </p:grpSpPr>
          <p:sp>
            <p:nvSpPr>
              <p:cNvPr id="886" name="Freeform 372">
                <a:extLst>
                  <a:ext uri="{FF2B5EF4-FFF2-40B4-BE49-F238E27FC236}">
                    <a16:creationId xmlns:a16="http://schemas.microsoft.com/office/drawing/2014/main" id="{2D764774-B384-649E-561D-B25B39BBEA41}"/>
                  </a:ext>
                </a:extLst>
              </p:cNvPr>
              <p:cNvSpPr>
                <a:spLocks/>
              </p:cNvSpPr>
              <p:nvPr/>
            </p:nvSpPr>
            <p:spPr bwMode="auto">
              <a:xfrm>
                <a:off x="5589" y="-523"/>
                <a:ext cx="1527" cy="2164"/>
              </a:xfrm>
              <a:custGeom>
                <a:avLst/>
                <a:gdLst>
                  <a:gd name="T0" fmla="*/ 1527 w 1527"/>
                  <a:gd name="T1" fmla="*/ 1284 h 2164"/>
                  <a:gd name="T2" fmla="*/ 0 w 1527"/>
                  <a:gd name="T3" fmla="*/ 2164 h 2164"/>
                  <a:gd name="T4" fmla="*/ 0 w 1527"/>
                  <a:gd name="T5" fmla="*/ 880 h 2164"/>
                  <a:gd name="T6" fmla="*/ 1527 w 1527"/>
                  <a:gd name="T7" fmla="*/ 0 h 2164"/>
                  <a:gd name="T8" fmla="*/ 1527 w 1527"/>
                  <a:gd name="T9" fmla="*/ 1284 h 2164"/>
                </a:gdLst>
                <a:ahLst/>
                <a:cxnLst>
                  <a:cxn ang="0">
                    <a:pos x="T0" y="T1"/>
                  </a:cxn>
                  <a:cxn ang="0">
                    <a:pos x="T2" y="T3"/>
                  </a:cxn>
                  <a:cxn ang="0">
                    <a:pos x="T4" y="T5"/>
                  </a:cxn>
                  <a:cxn ang="0">
                    <a:pos x="T6" y="T7"/>
                  </a:cxn>
                  <a:cxn ang="0">
                    <a:pos x="T8" y="T9"/>
                  </a:cxn>
                </a:cxnLst>
                <a:rect l="0" t="0" r="r" b="b"/>
                <a:pathLst>
                  <a:path w="1527" h="2164">
                    <a:moveTo>
                      <a:pt x="1527" y="1284"/>
                    </a:moveTo>
                    <a:lnTo>
                      <a:pt x="0" y="2164"/>
                    </a:lnTo>
                    <a:lnTo>
                      <a:pt x="0" y="880"/>
                    </a:lnTo>
                    <a:lnTo>
                      <a:pt x="1527" y="0"/>
                    </a:lnTo>
                    <a:lnTo>
                      <a:pt x="1527" y="1284"/>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7" name="Freeform 373">
                <a:extLst>
                  <a:ext uri="{FF2B5EF4-FFF2-40B4-BE49-F238E27FC236}">
                    <a16:creationId xmlns:a16="http://schemas.microsoft.com/office/drawing/2014/main" id="{B68F195E-2C00-33B6-71F1-FF57E1AEDF1E}"/>
                  </a:ext>
                </a:extLst>
              </p:cNvPr>
              <p:cNvSpPr>
                <a:spLocks/>
              </p:cNvSpPr>
              <p:nvPr/>
            </p:nvSpPr>
            <p:spPr bwMode="auto">
              <a:xfrm>
                <a:off x="5589" y="-751"/>
                <a:ext cx="1527" cy="1108"/>
              </a:xfrm>
              <a:custGeom>
                <a:avLst/>
                <a:gdLst>
                  <a:gd name="T0" fmla="*/ 1527 w 1527"/>
                  <a:gd name="T1" fmla="*/ 228 h 1108"/>
                  <a:gd name="T2" fmla="*/ 0 w 1527"/>
                  <a:gd name="T3" fmla="*/ 1108 h 1108"/>
                  <a:gd name="T4" fmla="*/ 762 w 1527"/>
                  <a:gd name="T5" fmla="*/ 0 h 1108"/>
                  <a:gd name="T6" fmla="*/ 1527 w 1527"/>
                  <a:gd name="T7" fmla="*/ 228 h 1108"/>
                </a:gdLst>
                <a:ahLst/>
                <a:cxnLst>
                  <a:cxn ang="0">
                    <a:pos x="T0" y="T1"/>
                  </a:cxn>
                  <a:cxn ang="0">
                    <a:pos x="T2" y="T3"/>
                  </a:cxn>
                  <a:cxn ang="0">
                    <a:pos x="T4" y="T5"/>
                  </a:cxn>
                  <a:cxn ang="0">
                    <a:pos x="T6" y="T7"/>
                  </a:cxn>
                </a:cxnLst>
                <a:rect l="0" t="0" r="r" b="b"/>
                <a:pathLst>
                  <a:path w="1527" h="1108">
                    <a:moveTo>
                      <a:pt x="1527" y="228"/>
                    </a:moveTo>
                    <a:lnTo>
                      <a:pt x="0" y="1108"/>
                    </a:lnTo>
                    <a:lnTo>
                      <a:pt x="762" y="0"/>
                    </a:lnTo>
                    <a:lnTo>
                      <a:pt x="1527" y="228"/>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8" name="Freeform 374">
                <a:extLst>
                  <a:ext uri="{FF2B5EF4-FFF2-40B4-BE49-F238E27FC236}">
                    <a16:creationId xmlns:a16="http://schemas.microsoft.com/office/drawing/2014/main" id="{850CAD81-956F-CC50-6209-D9887E3267CD}"/>
                  </a:ext>
                </a:extLst>
              </p:cNvPr>
              <p:cNvSpPr>
                <a:spLocks/>
              </p:cNvSpPr>
              <p:nvPr/>
            </p:nvSpPr>
            <p:spPr bwMode="auto">
              <a:xfrm>
                <a:off x="5589" y="531"/>
                <a:ext cx="1527" cy="1110"/>
              </a:xfrm>
              <a:custGeom>
                <a:avLst/>
                <a:gdLst>
                  <a:gd name="T0" fmla="*/ 1527 w 1527"/>
                  <a:gd name="T1" fmla="*/ 230 h 1110"/>
                  <a:gd name="T2" fmla="*/ 0 w 1527"/>
                  <a:gd name="T3" fmla="*/ 1110 h 1110"/>
                  <a:gd name="T4" fmla="*/ 750 w 1527"/>
                  <a:gd name="T5" fmla="*/ 0 h 1110"/>
                  <a:gd name="T6" fmla="*/ 1527 w 1527"/>
                  <a:gd name="T7" fmla="*/ 230 h 1110"/>
                </a:gdLst>
                <a:ahLst/>
                <a:cxnLst>
                  <a:cxn ang="0">
                    <a:pos x="T0" y="T1"/>
                  </a:cxn>
                  <a:cxn ang="0">
                    <a:pos x="T2" y="T3"/>
                  </a:cxn>
                  <a:cxn ang="0">
                    <a:pos x="T4" y="T5"/>
                  </a:cxn>
                  <a:cxn ang="0">
                    <a:pos x="T6" y="T7"/>
                  </a:cxn>
                </a:cxnLst>
                <a:rect l="0" t="0" r="r" b="b"/>
                <a:pathLst>
                  <a:path w="1527" h="1110">
                    <a:moveTo>
                      <a:pt x="1527" y="230"/>
                    </a:moveTo>
                    <a:lnTo>
                      <a:pt x="0" y="1110"/>
                    </a:lnTo>
                    <a:lnTo>
                      <a:pt x="750" y="0"/>
                    </a:lnTo>
                    <a:lnTo>
                      <a:pt x="1527" y="230"/>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9" name="Freeform 375">
                <a:extLst>
                  <a:ext uri="{FF2B5EF4-FFF2-40B4-BE49-F238E27FC236}">
                    <a16:creationId xmlns:a16="http://schemas.microsoft.com/office/drawing/2014/main" id="{FAF32753-9B60-BBCA-1D4A-D0C56437AB8E}"/>
                  </a:ext>
                </a:extLst>
              </p:cNvPr>
              <p:cNvSpPr>
                <a:spLocks/>
              </p:cNvSpPr>
              <p:nvPr/>
            </p:nvSpPr>
            <p:spPr bwMode="auto">
              <a:xfrm>
                <a:off x="5589" y="559"/>
                <a:ext cx="1527" cy="1082"/>
              </a:xfrm>
              <a:custGeom>
                <a:avLst/>
                <a:gdLst>
                  <a:gd name="T0" fmla="*/ 1527 w 1527"/>
                  <a:gd name="T1" fmla="*/ 202 h 1082"/>
                  <a:gd name="T2" fmla="*/ 0 w 1527"/>
                  <a:gd name="T3" fmla="*/ 1082 h 1082"/>
                  <a:gd name="T4" fmla="*/ 762 w 1527"/>
                  <a:gd name="T5" fmla="*/ 0 h 1082"/>
                  <a:gd name="T6" fmla="*/ 1527 w 1527"/>
                  <a:gd name="T7" fmla="*/ 202 h 1082"/>
                </a:gdLst>
                <a:ahLst/>
                <a:cxnLst>
                  <a:cxn ang="0">
                    <a:pos x="T0" y="T1"/>
                  </a:cxn>
                  <a:cxn ang="0">
                    <a:pos x="T2" y="T3"/>
                  </a:cxn>
                  <a:cxn ang="0">
                    <a:pos x="T4" y="T5"/>
                  </a:cxn>
                  <a:cxn ang="0">
                    <a:pos x="T6" y="T7"/>
                  </a:cxn>
                </a:cxnLst>
                <a:rect l="0" t="0" r="r" b="b"/>
                <a:pathLst>
                  <a:path w="1527" h="1082">
                    <a:moveTo>
                      <a:pt x="1527" y="202"/>
                    </a:moveTo>
                    <a:lnTo>
                      <a:pt x="0" y="1082"/>
                    </a:lnTo>
                    <a:lnTo>
                      <a:pt x="762" y="0"/>
                    </a:lnTo>
                    <a:lnTo>
                      <a:pt x="1527" y="202"/>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0" name="Freeform 376">
                <a:extLst>
                  <a:ext uri="{FF2B5EF4-FFF2-40B4-BE49-F238E27FC236}">
                    <a16:creationId xmlns:a16="http://schemas.microsoft.com/office/drawing/2014/main" id="{05F8AAA0-F4E8-BA8F-70E2-76808D81B6CD}"/>
                  </a:ext>
                </a:extLst>
              </p:cNvPr>
              <p:cNvSpPr>
                <a:spLocks/>
              </p:cNvSpPr>
              <p:nvPr/>
            </p:nvSpPr>
            <p:spPr bwMode="auto">
              <a:xfrm>
                <a:off x="5589" y="-523"/>
                <a:ext cx="1527" cy="1082"/>
              </a:xfrm>
              <a:custGeom>
                <a:avLst/>
                <a:gdLst>
                  <a:gd name="T0" fmla="*/ 0 w 1527"/>
                  <a:gd name="T1" fmla="*/ 880 h 1082"/>
                  <a:gd name="T2" fmla="*/ 1527 w 1527"/>
                  <a:gd name="T3" fmla="*/ 0 h 1082"/>
                  <a:gd name="T4" fmla="*/ 762 w 1527"/>
                  <a:gd name="T5" fmla="*/ 1082 h 1082"/>
                  <a:gd name="T6" fmla="*/ 0 w 1527"/>
                  <a:gd name="T7" fmla="*/ 880 h 1082"/>
                </a:gdLst>
                <a:ahLst/>
                <a:cxnLst>
                  <a:cxn ang="0">
                    <a:pos x="T0" y="T1"/>
                  </a:cxn>
                  <a:cxn ang="0">
                    <a:pos x="T2" y="T3"/>
                  </a:cxn>
                  <a:cxn ang="0">
                    <a:pos x="T4" y="T5"/>
                  </a:cxn>
                  <a:cxn ang="0">
                    <a:pos x="T6" y="T7"/>
                  </a:cxn>
                </a:cxnLst>
                <a:rect l="0" t="0" r="r" b="b"/>
                <a:pathLst>
                  <a:path w="1527" h="1082">
                    <a:moveTo>
                      <a:pt x="0" y="880"/>
                    </a:moveTo>
                    <a:lnTo>
                      <a:pt x="1527" y="0"/>
                    </a:lnTo>
                    <a:lnTo>
                      <a:pt x="762" y="1082"/>
                    </a:lnTo>
                    <a:lnTo>
                      <a:pt x="0" y="880"/>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1" name="Freeform 377">
                <a:extLst>
                  <a:ext uri="{FF2B5EF4-FFF2-40B4-BE49-F238E27FC236}">
                    <a16:creationId xmlns:a16="http://schemas.microsoft.com/office/drawing/2014/main" id="{28767C43-78A5-E116-ABD2-A981AB50F474}"/>
                  </a:ext>
                </a:extLst>
              </p:cNvPr>
              <p:cNvSpPr>
                <a:spLocks/>
              </p:cNvSpPr>
              <p:nvPr/>
            </p:nvSpPr>
            <p:spPr bwMode="auto">
              <a:xfrm>
                <a:off x="6822" y="-488"/>
                <a:ext cx="1074" cy="1892"/>
              </a:xfrm>
              <a:custGeom>
                <a:avLst/>
                <a:gdLst>
                  <a:gd name="T0" fmla="*/ 0 w 1074"/>
                  <a:gd name="T1" fmla="*/ 620 h 1892"/>
                  <a:gd name="T2" fmla="*/ 0 w 1074"/>
                  <a:gd name="T3" fmla="*/ 1892 h 1892"/>
                  <a:gd name="T4" fmla="*/ 1069 w 1074"/>
                  <a:gd name="T5" fmla="*/ 1275 h 1892"/>
                  <a:gd name="T6" fmla="*/ 1074 w 1074"/>
                  <a:gd name="T7" fmla="*/ 0 h 1892"/>
                  <a:gd name="T8" fmla="*/ 0 w 1074"/>
                  <a:gd name="T9" fmla="*/ 620 h 1892"/>
                </a:gdLst>
                <a:ahLst/>
                <a:cxnLst>
                  <a:cxn ang="0">
                    <a:pos x="T0" y="T1"/>
                  </a:cxn>
                  <a:cxn ang="0">
                    <a:pos x="T2" y="T3"/>
                  </a:cxn>
                  <a:cxn ang="0">
                    <a:pos x="T4" y="T5"/>
                  </a:cxn>
                  <a:cxn ang="0">
                    <a:pos x="T6" y="T7"/>
                  </a:cxn>
                  <a:cxn ang="0">
                    <a:pos x="T8" y="T9"/>
                  </a:cxn>
                </a:cxnLst>
                <a:rect l="0" t="0" r="r" b="b"/>
                <a:pathLst>
                  <a:path w="1074" h="1892">
                    <a:moveTo>
                      <a:pt x="0" y="620"/>
                    </a:moveTo>
                    <a:lnTo>
                      <a:pt x="0" y="1892"/>
                    </a:lnTo>
                    <a:lnTo>
                      <a:pt x="1069" y="1275"/>
                    </a:lnTo>
                    <a:lnTo>
                      <a:pt x="1074" y="0"/>
                    </a:lnTo>
                    <a:lnTo>
                      <a:pt x="0" y="620"/>
                    </a:lnTo>
                    <a:close/>
                  </a:path>
                </a:pathLst>
              </a:custGeom>
              <a:solidFill>
                <a:srgbClr val="EFF1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2" name="Freeform 378">
                <a:extLst>
                  <a:ext uri="{FF2B5EF4-FFF2-40B4-BE49-F238E27FC236}">
                    <a16:creationId xmlns:a16="http://schemas.microsoft.com/office/drawing/2014/main" id="{F2AACDC5-4BB0-657C-5B72-7DE58409E546}"/>
                  </a:ext>
                </a:extLst>
              </p:cNvPr>
              <p:cNvSpPr>
                <a:spLocks/>
              </p:cNvSpPr>
              <p:nvPr/>
            </p:nvSpPr>
            <p:spPr bwMode="auto">
              <a:xfrm>
                <a:off x="7057" y="30"/>
                <a:ext cx="59" cy="114"/>
              </a:xfrm>
              <a:custGeom>
                <a:avLst/>
                <a:gdLst>
                  <a:gd name="T0" fmla="*/ 0 w 59"/>
                  <a:gd name="T1" fmla="*/ 33 h 114"/>
                  <a:gd name="T2" fmla="*/ 59 w 59"/>
                  <a:gd name="T3" fmla="*/ 0 h 114"/>
                  <a:gd name="T4" fmla="*/ 59 w 59"/>
                  <a:gd name="T5" fmla="*/ 16 h 114"/>
                  <a:gd name="T6" fmla="*/ 38 w 59"/>
                  <a:gd name="T7" fmla="*/ 28 h 114"/>
                  <a:gd name="T8" fmla="*/ 38 w 59"/>
                  <a:gd name="T9" fmla="*/ 106 h 114"/>
                  <a:gd name="T10" fmla="*/ 21 w 59"/>
                  <a:gd name="T11" fmla="*/ 114 h 114"/>
                  <a:gd name="T12" fmla="*/ 21 w 59"/>
                  <a:gd name="T13" fmla="*/ 38 h 114"/>
                  <a:gd name="T14" fmla="*/ 0 w 59"/>
                  <a:gd name="T15" fmla="*/ 50 h 114"/>
                  <a:gd name="T16" fmla="*/ 0 w 59"/>
                  <a:gd name="T17" fmla="*/ 3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14">
                    <a:moveTo>
                      <a:pt x="0" y="33"/>
                    </a:moveTo>
                    <a:lnTo>
                      <a:pt x="59" y="0"/>
                    </a:lnTo>
                    <a:lnTo>
                      <a:pt x="59" y="16"/>
                    </a:lnTo>
                    <a:lnTo>
                      <a:pt x="38" y="28"/>
                    </a:lnTo>
                    <a:lnTo>
                      <a:pt x="38" y="106"/>
                    </a:lnTo>
                    <a:lnTo>
                      <a:pt x="21" y="114"/>
                    </a:lnTo>
                    <a:lnTo>
                      <a:pt x="21" y="38"/>
                    </a:lnTo>
                    <a:lnTo>
                      <a:pt x="0" y="50"/>
                    </a:lnTo>
                    <a:lnTo>
                      <a:pt x="0" y="33"/>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3" name="Freeform 379">
                <a:extLst>
                  <a:ext uri="{FF2B5EF4-FFF2-40B4-BE49-F238E27FC236}">
                    <a16:creationId xmlns:a16="http://schemas.microsoft.com/office/drawing/2014/main" id="{151B0F97-D810-04C0-E6E0-6795BA8AB548}"/>
                  </a:ext>
                </a:extLst>
              </p:cNvPr>
              <p:cNvSpPr>
                <a:spLocks noEditPoints="1"/>
              </p:cNvSpPr>
              <p:nvPr/>
            </p:nvSpPr>
            <p:spPr bwMode="auto">
              <a:xfrm>
                <a:off x="7104" y="34"/>
                <a:ext cx="55" cy="93"/>
              </a:xfrm>
              <a:custGeom>
                <a:avLst/>
                <a:gdLst>
                  <a:gd name="T0" fmla="*/ 12 w 23"/>
                  <a:gd name="T1" fmla="*/ 4 h 39"/>
                  <a:gd name="T2" fmla="*/ 23 w 23"/>
                  <a:gd name="T3" fmla="*/ 13 h 39"/>
                  <a:gd name="T4" fmla="*/ 12 w 23"/>
                  <a:gd name="T5" fmla="*/ 34 h 39"/>
                  <a:gd name="T6" fmla="*/ 0 w 23"/>
                  <a:gd name="T7" fmla="*/ 26 h 39"/>
                  <a:gd name="T8" fmla="*/ 12 w 23"/>
                  <a:gd name="T9" fmla="*/ 4 h 39"/>
                  <a:gd name="T10" fmla="*/ 12 w 23"/>
                  <a:gd name="T11" fmla="*/ 28 h 39"/>
                  <a:gd name="T12" fmla="*/ 16 w 23"/>
                  <a:gd name="T13" fmla="*/ 17 h 39"/>
                  <a:gd name="T14" fmla="*/ 12 w 23"/>
                  <a:gd name="T15" fmla="*/ 11 h 39"/>
                  <a:gd name="T16" fmla="*/ 7 w 23"/>
                  <a:gd name="T17" fmla="*/ 22 h 39"/>
                  <a:gd name="T18" fmla="*/ 12 w 23"/>
                  <a:gd name="T1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9">
                    <a:moveTo>
                      <a:pt x="12" y="4"/>
                    </a:moveTo>
                    <a:cubicBezTo>
                      <a:pt x="20" y="0"/>
                      <a:pt x="23" y="2"/>
                      <a:pt x="23" y="13"/>
                    </a:cubicBezTo>
                    <a:cubicBezTo>
                      <a:pt x="23" y="24"/>
                      <a:pt x="20" y="29"/>
                      <a:pt x="12" y="34"/>
                    </a:cubicBezTo>
                    <a:cubicBezTo>
                      <a:pt x="3" y="39"/>
                      <a:pt x="0" y="36"/>
                      <a:pt x="0" y="26"/>
                    </a:cubicBezTo>
                    <a:cubicBezTo>
                      <a:pt x="0" y="14"/>
                      <a:pt x="3" y="9"/>
                      <a:pt x="12" y="4"/>
                    </a:cubicBezTo>
                    <a:close/>
                    <a:moveTo>
                      <a:pt x="12" y="28"/>
                    </a:moveTo>
                    <a:cubicBezTo>
                      <a:pt x="15" y="25"/>
                      <a:pt x="16" y="24"/>
                      <a:pt x="16" y="17"/>
                    </a:cubicBezTo>
                    <a:cubicBezTo>
                      <a:pt x="16" y="9"/>
                      <a:pt x="15" y="8"/>
                      <a:pt x="12" y="11"/>
                    </a:cubicBezTo>
                    <a:cubicBezTo>
                      <a:pt x="8" y="13"/>
                      <a:pt x="7" y="14"/>
                      <a:pt x="7" y="22"/>
                    </a:cubicBezTo>
                    <a:cubicBezTo>
                      <a:pt x="7" y="30"/>
                      <a:pt x="8" y="30"/>
                      <a:pt x="12" y="28"/>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4" name="Freeform 380">
                <a:extLst>
                  <a:ext uri="{FF2B5EF4-FFF2-40B4-BE49-F238E27FC236}">
                    <a16:creationId xmlns:a16="http://schemas.microsoft.com/office/drawing/2014/main" id="{1721533C-CAD7-C84E-0DC2-9F56B9838A58}"/>
                  </a:ext>
                </a:extLst>
              </p:cNvPr>
              <p:cNvSpPr>
                <a:spLocks noEditPoints="1"/>
              </p:cNvSpPr>
              <p:nvPr/>
            </p:nvSpPr>
            <p:spPr bwMode="auto">
              <a:xfrm>
                <a:off x="7197" y="-51"/>
                <a:ext cx="62" cy="128"/>
              </a:xfrm>
              <a:custGeom>
                <a:avLst/>
                <a:gdLst>
                  <a:gd name="T0" fmla="*/ 0 w 26"/>
                  <a:gd name="T1" fmla="*/ 14 h 54"/>
                  <a:gd name="T2" fmla="*/ 14 w 26"/>
                  <a:gd name="T3" fmla="*/ 6 h 54"/>
                  <a:gd name="T4" fmla="*/ 26 w 26"/>
                  <a:gd name="T5" fmla="*/ 19 h 54"/>
                  <a:gd name="T6" fmla="*/ 14 w 26"/>
                  <a:gd name="T7" fmla="*/ 45 h 54"/>
                  <a:gd name="T8" fmla="*/ 0 w 26"/>
                  <a:gd name="T9" fmla="*/ 54 h 54"/>
                  <a:gd name="T10" fmla="*/ 0 w 26"/>
                  <a:gd name="T11" fmla="*/ 14 h 54"/>
                  <a:gd name="T12" fmla="*/ 14 w 26"/>
                  <a:gd name="T13" fmla="*/ 39 h 54"/>
                  <a:gd name="T14" fmla="*/ 20 w 26"/>
                  <a:gd name="T15" fmla="*/ 23 h 54"/>
                  <a:gd name="T16" fmla="*/ 14 w 26"/>
                  <a:gd name="T17" fmla="*/ 13 h 54"/>
                  <a:gd name="T18" fmla="*/ 7 w 26"/>
                  <a:gd name="T19" fmla="*/ 17 h 54"/>
                  <a:gd name="T20" fmla="*/ 7 w 26"/>
                  <a:gd name="T21" fmla="*/ 43 h 54"/>
                  <a:gd name="T22" fmla="*/ 14 w 26"/>
                  <a:gd name="T23" fmla="*/ 39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54">
                    <a:moveTo>
                      <a:pt x="0" y="14"/>
                    </a:moveTo>
                    <a:cubicBezTo>
                      <a:pt x="14" y="6"/>
                      <a:pt x="14" y="6"/>
                      <a:pt x="14" y="6"/>
                    </a:cubicBezTo>
                    <a:cubicBezTo>
                      <a:pt x="24" y="0"/>
                      <a:pt x="26" y="9"/>
                      <a:pt x="26" y="19"/>
                    </a:cubicBezTo>
                    <a:cubicBezTo>
                      <a:pt x="26" y="30"/>
                      <a:pt x="23" y="40"/>
                      <a:pt x="14" y="45"/>
                    </a:cubicBezTo>
                    <a:cubicBezTo>
                      <a:pt x="0" y="54"/>
                      <a:pt x="0" y="54"/>
                      <a:pt x="0" y="54"/>
                    </a:cubicBezTo>
                    <a:lnTo>
                      <a:pt x="0" y="14"/>
                    </a:lnTo>
                    <a:close/>
                    <a:moveTo>
                      <a:pt x="14" y="39"/>
                    </a:moveTo>
                    <a:cubicBezTo>
                      <a:pt x="18" y="36"/>
                      <a:pt x="20" y="30"/>
                      <a:pt x="20" y="23"/>
                    </a:cubicBezTo>
                    <a:cubicBezTo>
                      <a:pt x="20" y="12"/>
                      <a:pt x="18" y="11"/>
                      <a:pt x="14" y="13"/>
                    </a:cubicBezTo>
                    <a:cubicBezTo>
                      <a:pt x="7" y="17"/>
                      <a:pt x="7" y="17"/>
                      <a:pt x="7" y="17"/>
                    </a:cubicBezTo>
                    <a:cubicBezTo>
                      <a:pt x="7" y="43"/>
                      <a:pt x="7" y="43"/>
                      <a:pt x="7" y="43"/>
                    </a:cubicBezTo>
                    <a:lnTo>
                      <a:pt x="14" y="39"/>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5" name="Freeform 381">
                <a:extLst>
                  <a:ext uri="{FF2B5EF4-FFF2-40B4-BE49-F238E27FC236}">
                    <a16:creationId xmlns:a16="http://schemas.microsoft.com/office/drawing/2014/main" id="{DE521BD3-FAD0-08F1-F417-3A70C6BAAD24}"/>
                  </a:ext>
                </a:extLst>
              </p:cNvPr>
              <p:cNvSpPr>
                <a:spLocks noEditPoints="1"/>
              </p:cNvSpPr>
              <p:nvPr/>
            </p:nvSpPr>
            <p:spPr bwMode="auto">
              <a:xfrm>
                <a:off x="7266" y="-61"/>
                <a:ext cx="55" cy="93"/>
              </a:xfrm>
              <a:custGeom>
                <a:avLst/>
                <a:gdLst>
                  <a:gd name="T0" fmla="*/ 12 w 23"/>
                  <a:gd name="T1" fmla="*/ 5 h 39"/>
                  <a:gd name="T2" fmla="*/ 23 w 23"/>
                  <a:gd name="T3" fmla="*/ 14 h 39"/>
                  <a:gd name="T4" fmla="*/ 12 w 23"/>
                  <a:gd name="T5" fmla="*/ 34 h 39"/>
                  <a:gd name="T6" fmla="*/ 0 w 23"/>
                  <a:gd name="T7" fmla="*/ 27 h 39"/>
                  <a:gd name="T8" fmla="*/ 12 w 23"/>
                  <a:gd name="T9" fmla="*/ 5 h 39"/>
                  <a:gd name="T10" fmla="*/ 12 w 23"/>
                  <a:gd name="T11" fmla="*/ 28 h 39"/>
                  <a:gd name="T12" fmla="*/ 16 w 23"/>
                  <a:gd name="T13" fmla="*/ 17 h 39"/>
                  <a:gd name="T14" fmla="*/ 12 w 23"/>
                  <a:gd name="T15" fmla="*/ 11 h 39"/>
                  <a:gd name="T16" fmla="*/ 7 w 23"/>
                  <a:gd name="T17" fmla="*/ 23 h 39"/>
                  <a:gd name="T18" fmla="*/ 12 w 23"/>
                  <a:gd name="T1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9">
                    <a:moveTo>
                      <a:pt x="12" y="5"/>
                    </a:moveTo>
                    <a:cubicBezTo>
                      <a:pt x="20" y="0"/>
                      <a:pt x="23" y="2"/>
                      <a:pt x="23" y="14"/>
                    </a:cubicBezTo>
                    <a:cubicBezTo>
                      <a:pt x="23" y="24"/>
                      <a:pt x="20" y="29"/>
                      <a:pt x="12" y="34"/>
                    </a:cubicBezTo>
                    <a:cubicBezTo>
                      <a:pt x="3" y="39"/>
                      <a:pt x="0" y="37"/>
                      <a:pt x="0" y="27"/>
                    </a:cubicBezTo>
                    <a:cubicBezTo>
                      <a:pt x="0" y="15"/>
                      <a:pt x="3" y="10"/>
                      <a:pt x="12" y="5"/>
                    </a:cubicBezTo>
                    <a:close/>
                    <a:moveTo>
                      <a:pt x="12" y="28"/>
                    </a:moveTo>
                    <a:cubicBezTo>
                      <a:pt x="15" y="26"/>
                      <a:pt x="16" y="25"/>
                      <a:pt x="16" y="17"/>
                    </a:cubicBezTo>
                    <a:cubicBezTo>
                      <a:pt x="16" y="9"/>
                      <a:pt x="16" y="9"/>
                      <a:pt x="12" y="11"/>
                    </a:cubicBezTo>
                    <a:cubicBezTo>
                      <a:pt x="8" y="13"/>
                      <a:pt x="7" y="15"/>
                      <a:pt x="7" y="23"/>
                    </a:cubicBezTo>
                    <a:cubicBezTo>
                      <a:pt x="7" y="30"/>
                      <a:pt x="8" y="30"/>
                      <a:pt x="12" y="28"/>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6" name="Freeform 382">
                <a:extLst>
                  <a:ext uri="{FF2B5EF4-FFF2-40B4-BE49-F238E27FC236}">
                    <a16:creationId xmlns:a16="http://schemas.microsoft.com/office/drawing/2014/main" id="{B06E253C-3994-DB44-E305-423F9401C6DB}"/>
                  </a:ext>
                </a:extLst>
              </p:cNvPr>
              <p:cNvSpPr>
                <a:spLocks/>
              </p:cNvSpPr>
              <p:nvPr/>
            </p:nvSpPr>
            <p:spPr bwMode="auto">
              <a:xfrm>
                <a:off x="7359" y="-120"/>
                <a:ext cx="50" cy="100"/>
              </a:xfrm>
              <a:custGeom>
                <a:avLst/>
                <a:gdLst>
                  <a:gd name="T0" fmla="*/ 0 w 21"/>
                  <a:gd name="T1" fmla="*/ 4 h 42"/>
                  <a:gd name="T2" fmla="*/ 7 w 21"/>
                  <a:gd name="T3" fmla="*/ 0 h 42"/>
                  <a:gd name="T4" fmla="*/ 7 w 21"/>
                  <a:gd name="T5" fmla="*/ 30 h 42"/>
                  <a:gd name="T6" fmla="*/ 10 w 21"/>
                  <a:gd name="T7" fmla="*/ 31 h 42"/>
                  <a:gd name="T8" fmla="*/ 21 w 21"/>
                  <a:gd name="T9" fmla="*/ 24 h 42"/>
                  <a:gd name="T10" fmla="*/ 21 w 21"/>
                  <a:gd name="T11" fmla="*/ 31 h 42"/>
                  <a:gd name="T12" fmla="*/ 7 w 21"/>
                  <a:gd name="T13" fmla="*/ 39 h 42"/>
                  <a:gd name="T14" fmla="*/ 0 w 21"/>
                  <a:gd name="T15" fmla="*/ 36 h 42"/>
                  <a:gd name="T16" fmla="*/ 0 w 21"/>
                  <a:gd name="T17"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42">
                    <a:moveTo>
                      <a:pt x="0" y="4"/>
                    </a:moveTo>
                    <a:cubicBezTo>
                      <a:pt x="7" y="0"/>
                      <a:pt x="7" y="0"/>
                      <a:pt x="7" y="0"/>
                    </a:cubicBezTo>
                    <a:cubicBezTo>
                      <a:pt x="7" y="30"/>
                      <a:pt x="7" y="30"/>
                      <a:pt x="7" y="30"/>
                    </a:cubicBezTo>
                    <a:cubicBezTo>
                      <a:pt x="7" y="33"/>
                      <a:pt x="8" y="32"/>
                      <a:pt x="10" y="31"/>
                    </a:cubicBezTo>
                    <a:cubicBezTo>
                      <a:pt x="21" y="24"/>
                      <a:pt x="21" y="24"/>
                      <a:pt x="21" y="24"/>
                    </a:cubicBezTo>
                    <a:cubicBezTo>
                      <a:pt x="21" y="31"/>
                      <a:pt x="21" y="31"/>
                      <a:pt x="21" y="31"/>
                    </a:cubicBezTo>
                    <a:cubicBezTo>
                      <a:pt x="7" y="39"/>
                      <a:pt x="7" y="39"/>
                      <a:pt x="7" y="39"/>
                    </a:cubicBezTo>
                    <a:cubicBezTo>
                      <a:pt x="4" y="41"/>
                      <a:pt x="0" y="42"/>
                      <a:pt x="0" y="36"/>
                    </a:cubicBezTo>
                    <a:lnTo>
                      <a:pt x="0" y="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7" name="Freeform 383">
                <a:extLst>
                  <a:ext uri="{FF2B5EF4-FFF2-40B4-BE49-F238E27FC236}">
                    <a16:creationId xmlns:a16="http://schemas.microsoft.com/office/drawing/2014/main" id="{19575BD3-E4F9-366E-80A5-EDB748B487BF}"/>
                  </a:ext>
                </a:extLst>
              </p:cNvPr>
              <p:cNvSpPr>
                <a:spLocks noEditPoints="1"/>
              </p:cNvSpPr>
              <p:nvPr/>
            </p:nvSpPr>
            <p:spPr bwMode="auto">
              <a:xfrm>
                <a:off x="7416" y="-151"/>
                <a:ext cx="16" cy="100"/>
              </a:xfrm>
              <a:custGeom>
                <a:avLst/>
                <a:gdLst>
                  <a:gd name="T0" fmla="*/ 0 w 7"/>
                  <a:gd name="T1" fmla="*/ 5 h 42"/>
                  <a:gd name="T2" fmla="*/ 1 w 7"/>
                  <a:gd name="T3" fmla="*/ 3 h 42"/>
                  <a:gd name="T4" fmla="*/ 6 w 7"/>
                  <a:gd name="T5" fmla="*/ 0 h 42"/>
                  <a:gd name="T6" fmla="*/ 7 w 7"/>
                  <a:gd name="T7" fmla="*/ 1 h 42"/>
                  <a:gd name="T8" fmla="*/ 7 w 7"/>
                  <a:gd name="T9" fmla="*/ 5 h 42"/>
                  <a:gd name="T10" fmla="*/ 6 w 7"/>
                  <a:gd name="T11" fmla="*/ 7 h 42"/>
                  <a:gd name="T12" fmla="*/ 1 w 7"/>
                  <a:gd name="T13" fmla="*/ 10 h 42"/>
                  <a:gd name="T14" fmla="*/ 0 w 7"/>
                  <a:gd name="T15" fmla="*/ 9 h 42"/>
                  <a:gd name="T16" fmla="*/ 0 w 7"/>
                  <a:gd name="T17" fmla="*/ 5 h 42"/>
                  <a:gd name="T18" fmla="*/ 0 w 7"/>
                  <a:gd name="T19" fmla="*/ 14 h 42"/>
                  <a:gd name="T20" fmla="*/ 7 w 7"/>
                  <a:gd name="T21" fmla="*/ 10 h 42"/>
                  <a:gd name="T22" fmla="*/ 7 w 7"/>
                  <a:gd name="T23" fmla="*/ 38 h 42"/>
                  <a:gd name="T24" fmla="*/ 0 w 7"/>
                  <a:gd name="T25" fmla="*/ 42 h 42"/>
                  <a:gd name="T26" fmla="*/ 0 w 7"/>
                  <a:gd name="T27" fmla="*/ 1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42">
                    <a:moveTo>
                      <a:pt x="0" y="5"/>
                    </a:moveTo>
                    <a:cubicBezTo>
                      <a:pt x="0" y="4"/>
                      <a:pt x="0" y="3"/>
                      <a:pt x="1" y="3"/>
                    </a:cubicBezTo>
                    <a:cubicBezTo>
                      <a:pt x="6" y="0"/>
                      <a:pt x="6" y="0"/>
                      <a:pt x="6" y="0"/>
                    </a:cubicBezTo>
                    <a:cubicBezTo>
                      <a:pt x="7" y="0"/>
                      <a:pt x="7" y="0"/>
                      <a:pt x="7" y="1"/>
                    </a:cubicBezTo>
                    <a:cubicBezTo>
                      <a:pt x="7" y="5"/>
                      <a:pt x="7" y="5"/>
                      <a:pt x="7" y="5"/>
                    </a:cubicBezTo>
                    <a:cubicBezTo>
                      <a:pt x="7" y="6"/>
                      <a:pt x="7" y="7"/>
                      <a:pt x="6" y="7"/>
                    </a:cubicBezTo>
                    <a:cubicBezTo>
                      <a:pt x="1" y="10"/>
                      <a:pt x="1" y="10"/>
                      <a:pt x="1" y="10"/>
                    </a:cubicBezTo>
                    <a:cubicBezTo>
                      <a:pt x="1" y="10"/>
                      <a:pt x="0" y="10"/>
                      <a:pt x="0" y="9"/>
                    </a:cubicBezTo>
                    <a:lnTo>
                      <a:pt x="0" y="5"/>
                    </a:lnTo>
                    <a:close/>
                    <a:moveTo>
                      <a:pt x="0" y="14"/>
                    </a:moveTo>
                    <a:cubicBezTo>
                      <a:pt x="7" y="10"/>
                      <a:pt x="7" y="10"/>
                      <a:pt x="7" y="10"/>
                    </a:cubicBezTo>
                    <a:cubicBezTo>
                      <a:pt x="7" y="38"/>
                      <a:pt x="7" y="38"/>
                      <a:pt x="7" y="38"/>
                    </a:cubicBezTo>
                    <a:cubicBezTo>
                      <a:pt x="0" y="42"/>
                      <a:pt x="0" y="42"/>
                      <a:pt x="0" y="42"/>
                    </a:cubicBezTo>
                    <a:lnTo>
                      <a:pt x="0" y="1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8" name="Freeform 384">
                <a:extLst>
                  <a:ext uri="{FF2B5EF4-FFF2-40B4-BE49-F238E27FC236}">
                    <a16:creationId xmlns:a16="http://schemas.microsoft.com/office/drawing/2014/main" id="{01C4ED26-586B-1E23-305E-C9E3626A94BA}"/>
                  </a:ext>
                </a:extLst>
              </p:cNvPr>
              <p:cNvSpPr>
                <a:spLocks/>
              </p:cNvSpPr>
              <p:nvPr/>
            </p:nvSpPr>
            <p:spPr bwMode="auto">
              <a:xfrm>
                <a:off x="7439" y="-155"/>
                <a:ext cx="50" cy="87"/>
              </a:xfrm>
              <a:custGeom>
                <a:avLst/>
                <a:gdLst>
                  <a:gd name="T0" fmla="*/ 0 w 21"/>
                  <a:gd name="T1" fmla="*/ 17 h 37"/>
                  <a:gd name="T2" fmla="*/ 7 w 21"/>
                  <a:gd name="T3" fmla="*/ 6 h 37"/>
                  <a:gd name="T4" fmla="*/ 20 w 21"/>
                  <a:gd name="T5" fmla="*/ 0 h 37"/>
                  <a:gd name="T6" fmla="*/ 20 w 21"/>
                  <a:gd name="T7" fmla="*/ 5 h 37"/>
                  <a:gd name="T8" fmla="*/ 9 w 21"/>
                  <a:gd name="T9" fmla="*/ 11 h 37"/>
                  <a:gd name="T10" fmla="*/ 7 w 21"/>
                  <a:gd name="T11" fmla="*/ 14 h 37"/>
                  <a:gd name="T12" fmla="*/ 7 w 21"/>
                  <a:gd name="T13" fmla="*/ 15 h 37"/>
                  <a:gd name="T14" fmla="*/ 9 w 21"/>
                  <a:gd name="T15" fmla="*/ 16 h 37"/>
                  <a:gd name="T16" fmla="*/ 15 w 21"/>
                  <a:gd name="T17" fmla="*/ 13 h 37"/>
                  <a:gd name="T18" fmla="*/ 21 w 21"/>
                  <a:gd name="T19" fmla="*/ 16 h 37"/>
                  <a:gd name="T20" fmla="*/ 21 w 21"/>
                  <a:gd name="T21" fmla="*/ 19 h 37"/>
                  <a:gd name="T22" fmla="*/ 15 w 21"/>
                  <a:gd name="T23" fmla="*/ 30 h 37"/>
                  <a:gd name="T24" fmla="*/ 1 w 21"/>
                  <a:gd name="T25" fmla="*/ 37 h 37"/>
                  <a:gd name="T26" fmla="*/ 1 w 21"/>
                  <a:gd name="T27" fmla="*/ 32 h 37"/>
                  <a:gd name="T28" fmla="*/ 13 w 21"/>
                  <a:gd name="T29" fmla="*/ 25 h 37"/>
                  <a:gd name="T30" fmla="*/ 15 w 21"/>
                  <a:gd name="T31" fmla="*/ 22 h 37"/>
                  <a:gd name="T32" fmla="*/ 15 w 21"/>
                  <a:gd name="T33" fmla="*/ 21 h 37"/>
                  <a:gd name="T34" fmla="*/ 13 w 21"/>
                  <a:gd name="T35" fmla="*/ 20 h 37"/>
                  <a:gd name="T36" fmla="*/ 7 w 21"/>
                  <a:gd name="T37" fmla="*/ 23 h 37"/>
                  <a:gd name="T38" fmla="*/ 0 w 21"/>
                  <a:gd name="T39" fmla="*/ 20 h 37"/>
                  <a:gd name="T40" fmla="*/ 0 w 21"/>
                  <a:gd name="T41" fmla="*/ 1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37">
                    <a:moveTo>
                      <a:pt x="0" y="17"/>
                    </a:moveTo>
                    <a:cubicBezTo>
                      <a:pt x="0" y="13"/>
                      <a:pt x="2" y="9"/>
                      <a:pt x="7" y="6"/>
                    </a:cubicBezTo>
                    <a:cubicBezTo>
                      <a:pt x="11" y="3"/>
                      <a:pt x="18" y="0"/>
                      <a:pt x="20" y="0"/>
                    </a:cubicBezTo>
                    <a:cubicBezTo>
                      <a:pt x="20" y="5"/>
                      <a:pt x="20" y="5"/>
                      <a:pt x="20" y="5"/>
                    </a:cubicBezTo>
                    <a:cubicBezTo>
                      <a:pt x="9" y="11"/>
                      <a:pt x="9" y="11"/>
                      <a:pt x="9" y="11"/>
                    </a:cubicBezTo>
                    <a:cubicBezTo>
                      <a:pt x="7" y="12"/>
                      <a:pt x="7" y="13"/>
                      <a:pt x="7" y="14"/>
                    </a:cubicBezTo>
                    <a:cubicBezTo>
                      <a:pt x="7" y="15"/>
                      <a:pt x="7" y="15"/>
                      <a:pt x="7" y="15"/>
                    </a:cubicBezTo>
                    <a:cubicBezTo>
                      <a:pt x="7" y="17"/>
                      <a:pt x="8" y="17"/>
                      <a:pt x="9" y="16"/>
                    </a:cubicBezTo>
                    <a:cubicBezTo>
                      <a:pt x="15" y="13"/>
                      <a:pt x="15" y="13"/>
                      <a:pt x="15" y="13"/>
                    </a:cubicBezTo>
                    <a:cubicBezTo>
                      <a:pt x="19" y="10"/>
                      <a:pt x="21" y="12"/>
                      <a:pt x="21" y="16"/>
                    </a:cubicBezTo>
                    <a:cubicBezTo>
                      <a:pt x="21" y="19"/>
                      <a:pt x="21" y="19"/>
                      <a:pt x="21" y="19"/>
                    </a:cubicBezTo>
                    <a:cubicBezTo>
                      <a:pt x="21" y="25"/>
                      <a:pt x="18" y="29"/>
                      <a:pt x="15" y="30"/>
                    </a:cubicBezTo>
                    <a:cubicBezTo>
                      <a:pt x="10" y="33"/>
                      <a:pt x="3" y="37"/>
                      <a:pt x="1" y="37"/>
                    </a:cubicBezTo>
                    <a:cubicBezTo>
                      <a:pt x="1" y="32"/>
                      <a:pt x="1" y="32"/>
                      <a:pt x="1" y="32"/>
                    </a:cubicBezTo>
                    <a:cubicBezTo>
                      <a:pt x="13" y="25"/>
                      <a:pt x="13" y="25"/>
                      <a:pt x="13" y="25"/>
                    </a:cubicBezTo>
                    <a:cubicBezTo>
                      <a:pt x="13" y="25"/>
                      <a:pt x="15" y="24"/>
                      <a:pt x="15" y="22"/>
                    </a:cubicBezTo>
                    <a:cubicBezTo>
                      <a:pt x="15" y="21"/>
                      <a:pt x="15" y="21"/>
                      <a:pt x="15" y="21"/>
                    </a:cubicBezTo>
                    <a:cubicBezTo>
                      <a:pt x="15" y="20"/>
                      <a:pt x="14" y="19"/>
                      <a:pt x="13" y="20"/>
                    </a:cubicBezTo>
                    <a:cubicBezTo>
                      <a:pt x="7" y="23"/>
                      <a:pt x="7" y="23"/>
                      <a:pt x="7" y="23"/>
                    </a:cubicBezTo>
                    <a:cubicBezTo>
                      <a:pt x="3" y="26"/>
                      <a:pt x="0" y="25"/>
                      <a:pt x="0" y="20"/>
                    </a:cubicBezTo>
                    <a:lnTo>
                      <a:pt x="0" y="17"/>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9" name="Freeform 385">
                <a:extLst>
                  <a:ext uri="{FF2B5EF4-FFF2-40B4-BE49-F238E27FC236}">
                    <a16:creationId xmlns:a16="http://schemas.microsoft.com/office/drawing/2014/main" id="{3F28CB21-5237-956B-44A4-A604E01644DB}"/>
                  </a:ext>
                </a:extLst>
              </p:cNvPr>
              <p:cNvSpPr>
                <a:spLocks/>
              </p:cNvSpPr>
              <p:nvPr/>
            </p:nvSpPr>
            <p:spPr bwMode="auto">
              <a:xfrm>
                <a:off x="7494" y="-196"/>
                <a:ext cx="38" cy="93"/>
              </a:xfrm>
              <a:custGeom>
                <a:avLst/>
                <a:gdLst>
                  <a:gd name="T0" fmla="*/ 0 w 16"/>
                  <a:gd name="T1" fmla="*/ 15 h 39"/>
                  <a:gd name="T2" fmla="*/ 4 w 16"/>
                  <a:gd name="T3" fmla="*/ 12 h 39"/>
                  <a:gd name="T4" fmla="*/ 5 w 16"/>
                  <a:gd name="T5" fmla="*/ 3 h 39"/>
                  <a:gd name="T6" fmla="*/ 10 w 16"/>
                  <a:gd name="T7" fmla="*/ 0 h 39"/>
                  <a:gd name="T8" fmla="*/ 10 w 16"/>
                  <a:gd name="T9" fmla="*/ 8 h 39"/>
                  <a:gd name="T10" fmla="*/ 16 w 16"/>
                  <a:gd name="T11" fmla="*/ 5 h 39"/>
                  <a:gd name="T12" fmla="*/ 16 w 16"/>
                  <a:gd name="T13" fmla="*/ 10 h 39"/>
                  <a:gd name="T14" fmla="*/ 10 w 16"/>
                  <a:gd name="T15" fmla="*/ 14 h 39"/>
                  <a:gd name="T16" fmla="*/ 10 w 16"/>
                  <a:gd name="T17" fmla="*/ 25 h 39"/>
                  <a:gd name="T18" fmla="*/ 12 w 16"/>
                  <a:gd name="T19" fmla="*/ 30 h 39"/>
                  <a:gd name="T20" fmla="*/ 15 w 16"/>
                  <a:gd name="T21" fmla="*/ 29 h 39"/>
                  <a:gd name="T22" fmla="*/ 15 w 16"/>
                  <a:gd name="T23" fmla="*/ 33 h 39"/>
                  <a:gd name="T24" fmla="*/ 10 w 16"/>
                  <a:gd name="T25" fmla="*/ 37 h 39"/>
                  <a:gd name="T26" fmla="*/ 4 w 16"/>
                  <a:gd name="T27" fmla="*/ 30 h 39"/>
                  <a:gd name="T28" fmla="*/ 4 w 16"/>
                  <a:gd name="T29" fmla="*/ 17 h 39"/>
                  <a:gd name="T30" fmla="*/ 0 w 16"/>
                  <a:gd name="T31" fmla="*/ 20 h 39"/>
                  <a:gd name="T32" fmla="*/ 0 w 16"/>
                  <a:gd name="T33" fmla="*/ 1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9">
                    <a:moveTo>
                      <a:pt x="0" y="15"/>
                    </a:moveTo>
                    <a:cubicBezTo>
                      <a:pt x="4" y="12"/>
                      <a:pt x="4" y="12"/>
                      <a:pt x="4" y="12"/>
                    </a:cubicBezTo>
                    <a:cubicBezTo>
                      <a:pt x="5" y="3"/>
                      <a:pt x="5" y="3"/>
                      <a:pt x="5" y="3"/>
                    </a:cubicBezTo>
                    <a:cubicBezTo>
                      <a:pt x="10" y="0"/>
                      <a:pt x="10" y="0"/>
                      <a:pt x="10" y="0"/>
                    </a:cubicBezTo>
                    <a:cubicBezTo>
                      <a:pt x="10" y="8"/>
                      <a:pt x="10" y="8"/>
                      <a:pt x="10" y="8"/>
                    </a:cubicBezTo>
                    <a:cubicBezTo>
                      <a:pt x="16" y="5"/>
                      <a:pt x="16" y="5"/>
                      <a:pt x="16" y="5"/>
                    </a:cubicBezTo>
                    <a:cubicBezTo>
                      <a:pt x="16" y="10"/>
                      <a:pt x="16" y="10"/>
                      <a:pt x="16" y="10"/>
                    </a:cubicBezTo>
                    <a:cubicBezTo>
                      <a:pt x="10" y="14"/>
                      <a:pt x="10" y="14"/>
                      <a:pt x="10" y="14"/>
                    </a:cubicBezTo>
                    <a:cubicBezTo>
                      <a:pt x="10" y="25"/>
                      <a:pt x="10" y="25"/>
                      <a:pt x="10" y="25"/>
                    </a:cubicBezTo>
                    <a:cubicBezTo>
                      <a:pt x="10" y="29"/>
                      <a:pt x="11" y="30"/>
                      <a:pt x="12" y="30"/>
                    </a:cubicBezTo>
                    <a:cubicBezTo>
                      <a:pt x="12" y="30"/>
                      <a:pt x="15" y="29"/>
                      <a:pt x="15" y="29"/>
                    </a:cubicBezTo>
                    <a:cubicBezTo>
                      <a:pt x="15" y="33"/>
                      <a:pt x="15" y="33"/>
                      <a:pt x="15" y="33"/>
                    </a:cubicBezTo>
                    <a:cubicBezTo>
                      <a:pt x="10" y="37"/>
                      <a:pt x="10" y="37"/>
                      <a:pt x="10" y="37"/>
                    </a:cubicBezTo>
                    <a:cubicBezTo>
                      <a:pt x="6" y="39"/>
                      <a:pt x="4" y="38"/>
                      <a:pt x="4" y="30"/>
                    </a:cubicBezTo>
                    <a:cubicBezTo>
                      <a:pt x="4" y="17"/>
                      <a:pt x="4" y="17"/>
                      <a:pt x="4" y="17"/>
                    </a:cubicBezTo>
                    <a:cubicBezTo>
                      <a:pt x="0" y="20"/>
                      <a:pt x="0" y="20"/>
                      <a:pt x="0" y="20"/>
                    </a:cubicBezTo>
                    <a:lnTo>
                      <a:pt x="0" y="15"/>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0" name="Freeform 386">
                <a:extLst>
                  <a:ext uri="{FF2B5EF4-FFF2-40B4-BE49-F238E27FC236}">
                    <a16:creationId xmlns:a16="http://schemas.microsoft.com/office/drawing/2014/main" id="{E2EAA665-BF81-C6C4-F19C-5B199493D103}"/>
                  </a:ext>
                </a:extLst>
              </p:cNvPr>
              <p:cNvSpPr>
                <a:spLocks noEditPoints="1"/>
              </p:cNvSpPr>
              <p:nvPr/>
            </p:nvSpPr>
            <p:spPr bwMode="auto">
              <a:xfrm>
                <a:off x="6914" y="274"/>
                <a:ext cx="43" cy="78"/>
              </a:xfrm>
              <a:custGeom>
                <a:avLst/>
                <a:gdLst>
                  <a:gd name="T0" fmla="*/ 43 w 43"/>
                  <a:gd name="T1" fmla="*/ 52 h 78"/>
                  <a:gd name="T2" fmla="*/ 0 w 43"/>
                  <a:gd name="T3" fmla="*/ 78 h 78"/>
                  <a:gd name="T4" fmla="*/ 0 w 43"/>
                  <a:gd name="T5" fmla="*/ 26 h 78"/>
                  <a:gd name="T6" fmla="*/ 43 w 43"/>
                  <a:gd name="T7" fmla="*/ 0 h 78"/>
                  <a:gd name="T8" fmla="*/ 43 w 43"/>
                  <a:gd name="T9" fmla="*/ 52 h 78"/>
                  <a:gd name="T10" fmla="*/ 8 w 43"/>
                  <a:gd name="T11" fmla="*/ 64 h 78"/>
                  <a:gd name="T12" fmla="*/ 36 w 43"/>
                  <a:gd name="T13" fmla="*/ 48 h 78"/>
                  <a:gd name="T14" fmla="*/ 36 w 43"/>
                  <a:gd name="T15" fmla="*/ 14 h 78"/>
                  <a:gd name="T16" fmla="*/ 8 w 43"/>
                  <a:gd name="T17" fmla="*/ 31 h 78"/>
                  <a:gd name="T18" fmla="*/ 8 w 43"/>
                  <a:gd name="T19" fmla="*/ 6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78">
                    <a:moveTo>
                      <a:pt x="43" y="52"/>
                    </a:moveTo>
                    <a:lnTo>
                      <a:pt x="0" y="78"/>
                    </a:lnTo>
                    <a:lnTo>
                      <a:pt x="0" y="26"/>
                    </a:lnTo>
                    <a:lnTo>
                      <a:pt x="43" y="0"/>
                    </a:lnTo>
                    <a:lnTo>
                      <a:pt x="43" y="52"/>
                    </a:lnTo>
                    <a:close/>
                    <a:moveTo>
                      <a:pt x="8" y="64"/>
                    </a:moveTo>
                    <a:lnTo>
                      <a:pt x="36" y="48"/>
                    </a:lnTo>
                    <a:lnTo>
                      <a:pt x="36" y="14"/>
                    </a:lnTo>
                    <a:lnTo>
                      <a:pt x="8" y="31"/>
                    </a:lnTo>
                    <a:lnTo>
                      <a:pt x="8" y="6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1" name="Freeform 387">
                <a:extLst>
                  <a:ext uri="{FF2B5EF4-FFF2-40B4-BE49-F238E27FC236}">
                    <a16:creationId xmlns:a16="http://schemas.microsoft.com/office/drawing/2014/main" id="{E80F66D0-6144-B556-8C93-7E138DB7A28E}"/>
                  </a:ext>
                </a:extLst>
              </p:cNvPr>
              <p:cNvSpPr>
                <a:spLocks/>
              </p:cNvSpPr>
              <p:nvPr/>
            </p:nvSpPr>
            <p:spPr bwMode="auto">
              <a:xfrm>
                <a:off x="6979" y="174"/>
                <a:ext cx="178" cy="126"/>
              </a:xfrm>
              <a:custGeom>
                <a:avLst/>
                <a:gdLst>
                  <a:gd name="T0" fmla="*/ 178 w 178"/>
                  <a:gd name="T1" fmla="*/ 22 h 126"/>
                  <a:gd name="T2" fmla="*/ 0 w 178"/>
                  <a:gd name="T3" fmla="*/ 126 h 126"/>
                  <a:gd name="T4" fmla="*/ 0 w 178"/>
                  <a:gd name="T5" fmla="*/ 103 h 126"/>
                  <a:gd name="T6" fmla="*/ 178 w 178"/>
                  <a:gd name="T7" fmla="*/ 0 h 126"/>
                  <a:gd name="T8" fmla="*/ 178 w 178"/>
                  <a:gd name="T9" fmla="*/ 22 h 126"/>
                </a:gdLst>
                <a:ahLst/>
                <a:cxnLst>
                  <a:cxn ang="0">
                    <a:pos x="T0" y="T1"/>
                  </a:cxn>
                  <a:cxn ang="0">
                    <a:pos x="T2" y="T3"/>
                  </a:cxn>
                  <a:cxn ang="0">
                    <a:pos x="T4" y="T5"/>
                  </a:cxn>
                  <a:cxn ang="0">
                    <a:pos x="T6" y="T7"/>
                  </a:cxn>
                  <a:cxn ang="0">
                    <a:pos x="T8" y="T9"/>
                  </a:cxn>
                </a:cxnLst>
                <a:rect l="0" t="0" r="r" b="b"/>
                <a:pathLst>
                  <a:path w="178" h="126">
                    <a:moveTo>
                      <a:pt x="178" y="22"/>
                    </a:moveTo>
                    <a:lnTo>
                      <a:pt x="0" y="126"/>
                    </a:lnTo>
                    <a:lnTo>
                      <a:pt x="0" y="103"/>
                    </a:lnTo>
                    <a:lnTo>
                      <a:pt x="178" y="0"/>
                    </a:lnTo>
                    <a:lnTo>
                      <a:pt x="178" y="22"/>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2" name="Freeform 388">
                <a:extLst>
                  <a:ext uri="{FF2B5EF4-FFF2-40B4-BE49-F238E27FC236}">
                    <a16:creationId xmlns:a16="http://schemas.microsoft.com/office/drawing/2014/main" id="{60D40555-975F-644D-112F-5AA9559ECDB5}"/>
                  </a:ext>
                </a:extLst>
              </p:cNvPr>
              <p:cNvSpPr>
                <a:spLocks/>
              </p:cNvSpPr>
              <p:nvPr/>
            </p:nvSpPr>
            <p:spPr bwMode="auto">
              <a:xfrm>
                <a:off x="7297" y="46"/>
                <a:ext cx="81" cy="72"/>
              </a:xfrm>
              <a:custGeom>
                <a:avLst/>
                <a:gdLst>
                  <a:gd name="T0" fmla="*/ 81 w 81"/>
                  <a:gd name="T1" fmla="*/ 24 h 72"/>
                  <a:gd name="T2" fmla="*/ 0 w 81"/>
                  <a:gd name="T3" fmla="*/ 72 h 72"/>
                  <a:gd name="T4" fmla="*/ 0 w 81"/>
                  <a:gd name="T5" fmla="*/ 48 h 72"/>
                  <a:gd name="T6" fmla="*/ 81 w 81"/>
                  <a:gd name="T7" fmla="*/ 0 h 72"/>
                  <a:gd name="T8" fmla="*/ 81 w 81"/>
                  <a:gd name="T9" fmla="*/ 24 h 72"/>
                </a:gdLst>
                <a:ahLst/>
                <a:cxnLst>
                  <a:cxn ang="0">
                    <a:pos x="T0" y="T1"/>
                  </a:cxn>
                  <a:cxn ang="0">
                    <a:pos x="T2" y="T3"/>
                  </a:cxn>
                  <a:cxn ang="0">
                    <a:pos x="T4" y="T5"/>
                  </a:cxn>
                  <a:cxn ang="0">
                    <a:pos x="T6" y="T7"/>
                  </a:cxn>
                  <a:cxn ang="0">
                    <a:pos x="T8" y="T9"/>
                  </a:cxn>
                </a:cxnLst>
                <a:rect l="0" t="0" r="r" b="b"/>
                <a:pathLst>
                  <a:path w="81" h="72">
                    <a:moveTo>
                      <a:pt x="81" y="24"/>
                    </a:moveTo>
                    <a:lnTo>
                      <a:pt x="0" y="72"/>
                    </a:lnTo>
                    <a:lnTo>
                      <a:pt x="0" y="48"/>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3" name="Freeform 389">
                <a:extLst>
                  <a:ext uri="{FF2B5EF4-FFF2-40B4-BE49-F238E27FC236}">
                    <a16:creationId xmlns:a16="http://schemas.microsoft.com/office/drawing/2014/main" id="{B68B57A5-DF81-C4EB-3C4B-5F990A032221}"/>
                  </a:ext>
                </a:extLst>
              </p:cNvPr>
              <p:cNvSpPr>
                <a:spLocks/>
              </p:cNvSpPr>
              <p:nvPr/>
            </p:nvSpPr>
            <p:spPr bwMode="auto">
              <a:xfrm>
                <a:off x="7506" y="-75"/>
                <a:ext cx="81" cy="71"/>
              </a:xfrm>
              <a:custGeom>
                <a:avLst/>
                <a:gdLst>
                  <a:gd name="T0" fmla="*/ 81 w 81"/>
                  <a:gd name="T1" fmla="*/ 24 h 71"/>
                  <a:gd name="T2" fmla="*/ 0 w 81"/>
                  <a:gd name="T3" fmla="*/ 71 h 71"/>
                  <a:gd name="T4" fmla="*/ 0 w 81"/>
                  <a:gd name="T5" fmla="*/ 48 h 71"/>
                  <a:gd name="T6" fmla="*/ 81 w 81"/>
                  <a:gd name="T7" fmla="*/ 0 h 71"/>
                  <a:gd name="T8" fmla="*/ 81 w 81"/>
                  <a:gd name="T9" fmla="*/ 24 h 71"/>
                </a:gdLst>
                <a:ahLst/>
                <a:cxnLst>
                  <a:cxn ang="0">
                    <a:pos x="T0" y="T1"/>
                  </a:cxn>
                  <a:cxn ang="0">
                    <a:pos x="T2" y="T3"/>
                  </a:cxn>
                  <a:cxn ang="0">
                    <a:pos x="T4" y="T5"/>
                  </a:cxn>
                  <a:cxn ang="0">
                    <a:pos x="T6" y="T7"/>
                  </a:cxn>
                  <a:cxn ang="0">
                    <a:pos x="T8" y="T9"/>
                  </a:cxn>
                </a:cxnLst>
                <a:rect l="0" t="0" r="r" b="b"/>
                <a:pathLst>
                  <a:path w="81" h="71">
                    <a:moveTo>
                      <a:pt x="81" y="24"/>
                    </a:moveTo>
                    <a:lnTo>
                      <a:pt x="0" y="71"/>
                    </a:lnTo>
                    <a:lnTo>
                      <a:pt x="0" y="48"/>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4" name="Freeform 390">
                <a:extLst>
                  <a:ext uri="{FF2B5EF4-FFF2-40B4-BE49-F238E27FC236}">
                    <a16:creationId xmlns:a16="http://schemas.microsoft.com/office/drawing/2014/main" id="{B9616AE4-1289-7983-6055-80CD9020AD27}"/>
                  </a:ext>
                </a:extLst>
              </p:cNvPr>
              <p:cNvSpPr>
                <a:spLocks noEditPoints="1"/>
              </p:cNvSpPr>
              <p:nvPr/>
            </p:nvSpPr>
            <p:spPr bwMode="auto">
              <a:xfrm>
                <a:off x="6914" y="386"/>
                <a:ext cx="43" cy="76"/>
              </a:xfrm>
              <a:custGeom>
                <a:avLst/>
                <a:gdLst>
                  <a:gd name="T0" fmla="*/ 43 w 43"/>
                  <a:gd name="T1" fmla="*/ 50 h 76"/>
                  <a:gd name="T2" fmla="*/ 0 w 43"/>
                  <a:gd name="T3" fmla="*/ 76 h 76"/>
                  <a:gd name="T4" fmla="*/ 0 w 43"/>
                  <a:gd name="T5" fmla="*/ 26 h 76"/>
                  <a:gd name="T6" fmla="*/ 43 w 43"/>
                  <a:gd name="T7" fmla="*/ 0 h 76"/>
                  <a:gd name="T8" fmla="*/ 43 w 43"/>
                  <a:gd name="T9" fmla="*/ 50 h 76"/>
                  <a:gd name="T10" fmla="*/ 8 w 43"/>
                  <a:gd name="T11" fmla="*/ 64 h 76"/>
                  <a:gd name="T12" fmla="*/ 36 w 43"/>
                  <a:gd name="T13" fmla="*/ 47 h 76"/>
                  <a:gd name="T14" fmla="*/ 36 w 43"/>
                  <a:gd name="T15" fmla="*/ 12 h 76"/>
                  <a:gd name="T16" fmla="*/ 8 w 43"/>
                  <a:gd name="T17" fmla="*/ 28 h 76"/>
                  <a:gd name="T18" fmla="*/ 8 w 43"/>
                  <a:gd name="T19"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76">
                    <a:moveTo>
                      <a:pt x="43" y="50"/>
                    </a:moveTo>
                    <a:lnTo>
                      <a:pt x="0" y="76"/>
                    </a:lnTo>
                    <a:lnTo>
                      <a:pt x="0" y="26"/>
                    </a:lnTo>
                    <a:lnTo>
                      <a:pt x="43" y="0"/>
                    </a:lnTo>
                    <a:lnTo>
                      <a:pt x="43" y="50"/>
                    </a:lnTo>
                    <a:close/>
                    <a:moveTo>
                      <a:pt x="8" y="64"/>
                    </a:moveTo>
                    <a:lnTo>
                      <a:pt x="36" y="47"/>
                    </a:lnTo>
                    <a:lnTo>
                      <a:pt x="36" y="12"/>
                    </a:lnTo>
                    <a:lnTo>
                      <a:pt x="8" y="28"/>
                    </a:lnTo>
                    <a:lnTo>
                      <a:pt x="8" y="6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5" name="Freeform 391">
                <a:extLst>
                  <a:ext uri="{FF2B5EF4-FFF2-40B4-BE49-F238E27FC236}">
                    <a16:creationId xmlns:a16="http://schemas.microsoft.com/office/drawing/2014/main" id="{1681F110-DE94-C111-9E37-DAFEFB6D57CF}"/>
                  </a:ext>
                </a:extLst>
              </p:cNvPr>
              <p:cNvSpPr>
                <a:spLocks/>
              </p:cNvSpPr>
              <p:nvPr/>
            </p:nvSpPr>
            <p:spPr bwMode="auto">
              <a:xfrm>
                <a:off x="6979" y="243"/>
                <a:ext cx="213" cy="147"/>
              </a:xfrm>
              <a:custGeom>
                <a:avLst/>
                <a:gdLst>
                  <a:gd name="T0" fmla="*/ 213 w 213"/>
                  <a:gd name="T1" fmla="*/ 24 h 147"/>
                  <a:gd name="T2" fmla="*/ 0 w 213"/>
                  <a:gd name="T3" fmla="*/ 147 h 147"/>
                  <a:gd name="T4" fmla="*/ 0 w 213"/>
                  <a:gd name="T5" fmla="*/ 124 h 147"/>
                  <a:gd name="T6" fmla="*/ 213 w 213"/>
                  <a:gd name="T7" fmla="*/ 0 h 147"/>
                  <a:gd name="T8" fmla="*/ 213 w 213"/>
                  <a:gd name="T9" fmla="*/ 24 h 147"/>
                </a:gdLst>
                <a:ahLst/>
                <a:cxnLst>
                  <a:cxn ang="0">
                    <a:pos x="T0" y="T1"/>
                  </a:cxn>
                  <a:cxn ang="0">
                    <a:pos x="T2" y="T3"/>
                  </a:cxn>
                  <a:cxn ang="0">
                    <a:pos x="T4" y="T5"/>
                  </a:cxn>
                  <a:cxn ang="0">
                    <a:pos x="T6" y="T7"/>
                  </a:cxn>
                  <a:cxn ang="0">
                    <a:pos x="T8" y="T9"/>
                  </a:cxn>
                </a:cxnLst>
                <a:rect l="0" t="0" r="r" b="b"/>
                <a:pathLst>
                  <a:path w="213" h="147">
                    <a:moveTo>
                      <a:pt x="213" y="24"/>
                    </a:moveTo>
                    <a:lnTo>
                      <a:pt x="0" y="147"/>
                    </a:lnTo>
                    <a:lnTo>
                      <a:pt x="0" y="124"/>
                    </a:lnTo>
                    <a:lnTo>
                      <a:pt x="213" y="0"/>
                    </a:lnTo>
                    <a:lnTo>
                      <a:pt x="213" y="2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6" name="Freeform 392">
                <a:extLst>
                  <a:ext uri="{FF2B5EF4-FFF2-40B4-BE49-F238E27FC236}">
                    <a16:creationId xmlns:a16="http://schemas.microsoft.com/office/drawing/2014/main" id="{3732E391-18C5-02C4-001F-3E333EAB5F8B}"/>
                  </a:ext>
                </a:extLst>
              </p:cNvPr>
              <p:cNvSpPr>
                <a:spLocks/>
              </p:cNvSpPr>
              <p:nvPr/>
            </p:nvSpPr>
            <p:spPr bwMode="auto">
              <a:xfrm>
                <a:off x="6979" y="343"/>
                <a:ext cx="109" cy="85"/>
              </a:xfrm>
              <a:custGeom>
                <a:avLst/>
                <a:gdLst>
                  <a:gd name="T0" fmla="*/ 109 w 109"/>
                  <a:gd name="T1" fmla="*/ 24 h 85"/>
                  <a:gd name="T2" fmla="*/ 0 w 109"/>
                  <a:gd name="T3" fmla="*/ 85 h 85"/>
                  <a:gd name="T4" fmla="*/ 0 w 109"/>
                  <a:gd name="T5" fmla="*/ 62 h 85"/>
                  <a:gd name="T6" fmla="*/ 109 w 109"/>
                  <a:gd name="T7" fmla="*/ 0 h 85"/>
                  <a:gd name="T8" fmla="*/ 109 w 109"/>
                  <a:gd name="T9" fmla="*/ 24 h 85"/>
                </a:gdLst>
                <a:ahLst/>
                <a:cxnLst>
                  <a:cxn ang="0">
                    <a:pos x="T0" y="T1"/>
                  </a:cxn>
                  <a:cxn ang="0">
                    <a:pos x="T2" y="T3"/>
                  </a:cxn>
                  <a:cxn ang="0">
                    <a:pos x="T4" y="T5"/>
                  </a:cxn>
                  <a:cxn ang="0">
                    <a:pos x="T6" y="T7"/>
                  </a:cxn>
                  <a:cxn ang="0">
                    <a:pos x="T8" y="T9"/>
                  </a:cxn>
                </a:cxnLst>
                <a:rect l="0" t="0" r="r" b="b"/>
                <a:pathLst>
                  <a:path w="109" h="85">
                    <a:moveTo>
                      <a:pt x="109" y="24"/>
                    </a:moveTo>
                    <a:lnTo>
                      <a:pt x="0" y="85"/>
                    </a:lnTo>
                    <a:lnTo>
                      <a:pt x="0" y="62"/>
                    </a:lnTo>
                    <a:lnTo>
                      <a:pt x="109" y="0"/>
                    </a:lnTo>
                    <a:lnTo>
                      <a:pt x="109"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7" name="Freeform 393">
                <a:extLst>
                  <a:ext uri="{FF2B5EF4-FFF2-40B4-BE49-F238E27FC236}">
                    <a16:creationId xmlns:a16="http://schemas.microsoft.com/office/drawing/2014/main" id="{CF0442F3-37B5-F2C1-050A-20D371B5187E}"/>
                  </a:ext>
                </a:extLst>
              </p:cNvPr>
              <p:cNvSpPr>
                <a:spLocks/>
              </p:cNvSpPr>
              <p:nvPr/>
            </p:nvSpPr>
            <p:spPr bwMode="auto">
              <a:xfrm>
                <a:off x="6979" y="604"/>
                <a:ext cx="213" cy="147"/>
              </a:xfrm>
              <a:custGeom>
                <a:avLst/>
                <a:gdLst>
                  <a:gd name="T0" fmla="*/ 213 w 213"/>
                  <a:gd name="T1" fmla="*/ 24 h 147"/>
                  <a:gd name="T2" fmla="*/ 0 w 213"/>
                  <a:gd name="T3" fmla="*/ 147 h 147"/>
                  <a:gd name="T4" fmla="*/ 0 w 213"/>
                  <a:gd name="T5" fmla="*/ 124 h 147"/>
                  <a:gd name="T6" fmla="*/ 213 w 213"/>
                  <a:gd name="T7" fmla="*/ 0 h 147"/>
                  <a:gd name="T8" fmla="*/ 213 w 213"/>
                  <a:gd name="T9" fmla="*/ 24 h 147"/>
                </a:gdLst>
                <a:ahLst/>
                <a:cxnLst>
                  <a:cxn ang="0">
                    <a:pos x="T0" y="T1"/>
                  </a:cxn>
                  <a:cxn ang="0">
                    <a:pos x="T2" y="T3"/>
                  </a:cxn>
                  <a:cxn ang="0">
                    <a:pos x="T4" y="T5"/>
                  </a:cxn>
                  <a:cxn ang="0">
                    <a:pos x="T6" y="T7"/>
                  </a:cxn>
                  <a:cxn ang="0">
                    <a:pos x="T8" y="T9"/>
                  </a:cxn>
                </a:cxnLst>
                <a:rect l="0" t="0" r="r" b="b"/>
                <a:pathLst>
                  <a:path w="213" h="147">
                    <a:moveTo>
                      <a:pt x="213" y="24"/>
                    </a:moveTo>
                    <a:lnTo>
                      <a:pt x="0" y="147"/>
                    </a:lnTo>
                    <a:lnTo>
                      <a:pt x="0" y="124"/>
                    </a:lnTo>
                    <a:lnTo>
                      <a:pt x="213" y="0"/>
                    </a:lnTo>
                    <a:lnTo>
                      <a:pt x="213" y="2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8" name="Freeform 394">
                <a:extLst>
                  <a:ext uri="{FF2B5EF4-FFF2-40B4-BE49-F238E27FC236}">
                    <a16:creationId xmlns:a16="http://schemas.microsoft.com/office/drawing/2014/main" id="{0437C714-6309-5A05-868F-D19FAC9CE77F}"/>
                  </a:ext>
                </a:extLst>
              </p:cNvPr>
              <p:cNvSpPr>
                <a:spLocks/>
              </p:cNvSpPr>
              <p:nvPr/>
            </p:nvSpPr>
            <p:spPr bwMode="auto">
              <a:xfrm>
                <a:off x="6979" y="704"/>
                <a:ext cx="109" cy="85"/>
              </a:xfrm>
              <a:custGeom>
                <a:avLst/>
                <a:gdLst>
                  <a:gd name="T0" fmla="*/ 109 w 109"/>
                  <a:gd name="T1" fmla="*/ 24 h 85"/>
                  <a:gd name="T2" fmla="*/ 0 w 109"/>
                  <a:gd name="T3" fmla="*/ 85 h 85"/>
                  <a:gd name="T4" fmla="*/ 0 w 109"/>
                  <a:gd name="T5" fmla="*/ 62 h 85"/>
                  <a:gd name="T6" fmla="*/ 109 w 109"/>
                  <a:gd name="T7" fmla="*/ 0 h 85"/>
                  <a:gd name="T8" fmla="*/ 109 w 109"/>
                  <a:gd name="T9" fmla="*/ 24 h 85"/>
                </a:gdLst>
                <a:ahLst/>
                <a:cxnLst>
                  <a:cxn ang="0">
                    <a:pos x="T0" y="T1"/>
                  </a:cxn>
                  <a:cxn ang="0">
                    <a:pos x="T2" y="T3"/>
                  </a:cxn>
                  <a:cxn ang="0">
                    <a:pos x="T4" y="T5"/>
                  </a:cxn>
                  <a:cxn ang="0">
                    <a:pos x="T6" y="T7"/>
                  </a:cxn>
                  <a:cxn ang="0">
                    <a:pos x="T8" y="T9"/>
                  </a:cxn>
                </a:cxnLst>
                <a:rect l="0" t="0" r="r" b="b"/>
                <a:pathLst>
                  <a:path w="109" h="85">
                    <a:moveTo>
                      <a:pt x="109" y="24"/>
                    </a:moveTo>
                    <a:lnTo>
                      <a:pt x="0" y="85"/>
                    </a:lnTo>
                    <a:lnTo>
                      <a:pt x="0" y="62"/>
                    </a:lnTo>
                    <a:lnTo>
                      <a:pt x="109" y="0"/>
                    </a:lnTo>
                    <a:lnTo>
                      <a:pt x="109"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09" name="Freeform 395">
                <a:extLst>
                  <a:ext uri="{FF2B5EF4-FFF2-40B4-BE49-F238E27FC236}">
                    <a16:creationId xmlns:a16="http://schemas.microsoft.com/office/drawing/2014/main" id="{E14D1E85-0C2C-4438-5A77-56F6E55A6AE3}"/>
                  </a:ext>
                </a:extLst>
              </p:cNvPr>
              <p:cNvSpPr>
                <a:spLocks/>
              </p:cNvSpPr>
              <p:nvPr/>
            </p:nvSpPr>
            <p:spPr bwMode="auto">
              <a:xfrm>
                <a:off x="6979" y="837"/>
                <a:ext cx="213" cy="147"/>
              </a:xfrm>
              <a:custGeom>
                <a:avLst/>
                <a:gdLst>
                  <a:gd name="T0" fmla="*/ 213 w 213"/>
                  <a:gd name="T1" fmla="*/ 23 h 147"/>
                  <a:gd name="T2" fmla="*/ 0 w 213"/>
                  <a:gd name="T3" fmla="*/ 147 h 147"/>
                  <a:gd name="T4" fmla="*/ 0 w 213"/>
                  <a:gd name="T5" fmla="*/ 126 h 147"/>
                  <a:gd name="T6" fmla="*/ 213 w 213"/>
                  <a:gd name="T7" fmla="*/ 0 h 147"/>
                  <a:gd name="T8" fmla="*/ 213 w 213"/>
                  <a:gd name="T9" fmla="*/ 23 h 147"/>
                </a:gdLst>
                <a:ahLst/>
                <a:cxnLst>
                  <a:cxn ang="0">
                    <a:pos x="T0" y="T1"/>
                  </a:cxn>
                  <a:cxn ang="0">
                    <a:pos x="T2" y="T3"/>
                  </a:cxn>
                  <a:cxn ang="0">
                    <a:pos x="T4" y="T5"/>
                  </a:cxn>
                  <a:cxn ang="0">
                    <a:pos x="T6" y="T7"/>
                  </a:cxn>
                  <a:cxn ang="0">
                    <a:pos x="T8" y="T9"/>
                  </a:cxn>
                </a:cxnLst>
                <a:rect l="0" t="0" r="r" b="b"/>
                <a:pathLst>
                  <a:path w="213" h="147">
                    <a:moveTo>
                      <a:pt x="213" y="23"/>
                    </a:moveTo>
                    <a:lnTo>
                      <a:pt x="0" y="147"/>
                    </a:lnTo>
                    <a:lnTo>
                      <a:pt x="0" y="126"/>
                    </a:lnTo>
                    <a:lnTo>
                      <a:pt x="213" y="0"/>
                    </a:lnTo>
                    <a:lnTo>
                      <a:pt x="213" y="23"/>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0" name="Freeform 396">
                <a:extLst>
                  <a:ext uri="{FF2B5EF4-FFF2-40B4-BE49-F238E27FC236}">
                    <a16:creationId xmlns:a16="http://schemas.microsoft.com/office/drawing/2014/main" id="{CC0F7ABD-B027-15E2-4732-9EAC9EE5296F}"/>
                  </a:ext>
                </a:extLst>
              </p:cNvPr>
              <p:cNvSpPr>
                <a:spLocks/>
              </p:cNvSpPr>
              <p:nvPr/>
            </p:nvSpPr>
            <p:spPr bwMode="auto">
              <a:xfrm>
                <a:off x="6979" y="936"/>
                <a:ext cx="109" cy="86"/>
              </a:xfrm>
              <a:custGeom>
                <a:avLst/>
                <a:gdLst>
                  <a:gd name="T0" fmla="*/ 109 w 109"/>
                  <a:gd name="T1" fmla="*/ 24 h 86"/>
                  <a:gd name="T2" fmla="*/ 0 w 109"/>
                  <a:gd name="T3" fmla="*/ 86 h 86"/>
                  <a:gd name="T4" fmla="*/ 0 w 109"/>
                  <a:gd name="T5" fmla="*/ 64 h 86"/>
                  <a:gd name="T6" fmla="*/ 109 w 109"/>
                  <a:gd name="T7" fmla="*/ 0 h 86"/>
                  <a:gd name="T8" fmla="*/ 109 w 109"/>
                  <a:gd name="T9" fmla="*/ 24 h 86"/>
                </a:gdLst>
                <a:ahLst/>
                <a:cxnLst>
                  <a:cxn ang="0">
                    <a:pos x="T0" y="T1"/>
                  </a:cxn>
                  <a:cxn ang="0">
                    <a:pos x="T2" y="T3"/>
                  </a:cxn>
                  <a:cxn ang="0">
                    <a:pos x="T4" y="T5"/>
                  </a:cxn>
                  <a:cxn ang="0">
                    <a:pos x="T6" y="T7"/>
                  </a:cxn>
                  <a:cxn ang="0">
                    <a:pos x="T8" y="T9"/>
                  </a:cxn>
                </a:cxnLst>
                <a:rect l="0" t="0" r="r" b="b"/>
                <a:pathLst>
                  <a:path w="109" h="86">
                    <a:moveTo>
                      <a:pt x="109" y="24"/>
                    </a:moveTo>
                    <a:lnTo>
                      <a:pt x="0" y="86"/>
                    </a:lnTo>
                    <a:lnTo>
                      <a:pt x="0" y="64"/>
                    </a:lnTo>
                    <a:lnTo>
                      <a:pt x="109" y="0"/>
                    </a:lnTo>
                    <a:lnTo>
                      <a:pt x="109"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1" name="Freeform 397">
                <a:extLst>
                  <a:ext uri="{FF2B5EF4-FFF2-40B4-BE49-F238E27FC236}">
                    <a16:creationId xmlns:a16="http://schemas.microsoft.com/office/drawing/2014/main" id="{4C6E91CF-3E4C-75D6-35D2-67F880A5C15E}"/>
                  </a:ext>
                </a:extLst>
              </p:cNvPr>
              <p:cNvSpPr>
                <a:spLocks/>
              </p:cNvSpPr>
              <p:nvPr/>
            </p:nvSpPr>
            <p:spPr bwMode="auto">
              <a:xfrm>
                <a:off x="7297" y="139"/>
                <a:ext cx="112" cy="88"/>
              </a:xfrm>
              <a:custGeom>
                <a:avLst/>
                <a:gdLst>
                  <a:gd name="T0" fmla="*/ 112 w 112"/>
                  <a:gd name="T1" fmla="*/ 24 h 88"/>
                  <a:gd name="T2" fmla="*/ 0 w 112"/>
                  <a:gd name="T3" fmla="*/ 88 h 88"/>
                  <a:gd name="T4" fmla="*/ 0 w 112"/>
                  <a:gd name="T5" fmla="*/ 66 h 88"/>
                  <a:gd name="T6" fmla="*/ 112 w 112"/>
                  <a:gd name="T7" fmla="*/ 0 h 88"/>
                  <a:gd name="T8" fmla="*/ 112 w 112"/>
                  <a:gd name="T9" fmla="*/ 24 h 88"/>
                </a:gdLst>
                <a:ahLst/>
                <a:cxnLst>
                  <a:cxn ang="0">
                    <a:pos x="T0" y="T1"/>
                  </a:cxn>
                  <a:cxn ang="0">
                    <a:pos x="T2" y="T3"/>
                  </a:cxn>
                  <a:cxn ang="0">
                    <a:pos x="T4" y="T5"/>
                  </a:cxn>
                  <a:cxn ang="0">
                    <a:pos x="T6" y="T7"/>
                  </a:cxn>
                  <a:cxn ang="0">
                    <a:pos x="T8" y="T9"/>
                  </a:cxn>
                </a:cxnLst>
                <a:rect l="0" t="0" r="r" b="b"/>
                <a:pathLst>
                  <a:path w="112" h="88">
                    <a:moveTo>
                      <a:pt x="112" y="24"/>
                    </a:moveTo>
                    <a:lnTo>
                      <a:pt x="0" y="88"/>
                    </a:lnTo>
                    <a:lnTo>
                      <a:pt x="0" y="66"/>
                    </a:lnTo>
                    <a:lnTo>
                      <a:pt x="112" y="0"/>
                    </a:lnTo>
                    <a:lnTo>
                      <a:pt x="112"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2" name="Freeform 398">
                <a:extLst>
                  <a:ext uri="{FF2B5EF4-FFF2-40B4-BE49-F238E27FC236}">
                    <a16:creationId xmlns:a16="http://schemas.microsoft.com/office/drawing/2014/main" id="{362B1F4F-576A-13F5-5360-2F100D7F8AB0}"/>
                  </a:ext>
                </a:extLst>
              </p:cNvPr>
              <p:cNvSpPr>
                <a:spLocks/>
              </p:cNvSpPr>
              <p:nvPr/>
            </p:nvSpPr>
            <p:spPr bwMode="auto">
              <a:xfrm>
                <a:off x="7506" y="37"/>
                <a:ext cx="81" cy="71"/>
              </a:xfrm>
              <a:custGeom>
                <a:avLst/>
                <a:gdLst>
                  <a:gd name="T0" fmla="*/ 81 w 81"/>
                  <a:gd name="T1" fmla="*/ 24 h 71"/>
                  <a:gd name="T2" fmla="*/ 0 w 81"/>
                  <a:gd name="T3" fmla="*/ 71 h 71"/>
                  <a:gd name="T4" fmla="*/ 0 w 81"/>
                  <a:gd name="T5" fmla="*/ 47 h 71"/>
                  <a:gd name="T6" fmla="*/ 81 w 81"/>
                  <a:gd name="T7" fmla="*/ 0 h 71"/>
                  <a:gd name="T8" fmla="*/ 81 w 81"/>
                  <a:gd name="T9" fmla="*/ 24 h 71"/>
                </a:gdLst>
                <a:ahLst/>
                <a:cxnLst>
                  <a:cxn ang="0">
                    <a:pos x="T0" y="T1"/>
                  </a:cxn>
                  <a:cxn ang="0">
                    <a:pos x="T2" y="T3"/>
                  </a:cxn>
                  <a:cxn ang="0">
                    <a:pos x="T4" y="T5"/>
                  </a:cxn>
                  <a:cxn ang="0">
                    <a:pos x="T6" y="T7"/>
                  </a:cxn>
                  <a:cxn ang="0">
                    <a:pos x="T8" y="T9"/>
                  </a:cxn>
                </a:cxnLst>
                <a:rect l="0" t="0" r="r" b="b"/>
                <a:pathLst>
                  <a:path w="81" h="71">
                    <a:moveTo>
                      <a:pt x="81" y="24"/>
                    </a:moveTo>
                    <a:lnTo>
                      <a:pt x="0" y="71"/>
                    </a:lnTo>
                    <a:lnTo>
                      <a:pt x="0" y="47"/>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3" name="Freeform 399">
                <a:extLst>
                  <a:ext uri="{FF2B5EF4-FFF2-40B4-BE49-F238E27FC236}">
                    <a16:creationId xmlns:a16="http://schemas.microsoft.com/office/drawing/2014/main" id="{FBE88E34-0D4E-2F6B-1C42-3BF154FC2E72}"/>
                  </a:ext>
                </a:extLst>
              </p:cNvPr>
              <p:cNvSpPr>
                <a:spLocks noEditPoints="1"/>
              </p:cNvSpPr>
              <p:nvPr/>
            </p:nvSpPr>
            <p:spPr bwMode="auto">
              <a:xfrm>
                <a:off x="6914" y="507"/>
                <a:ext cx="43" cy="78"/>
              </a:xfrm>
              <a:custGeom>
                <a:avLst/>
                <a:gdLst>
                  <a:gd name="T0" fmla="*/ 43 w 43"/>
                  <a:gd name="T1" fmla="*/ 52 h 78"/>
                  <a:gd name="T2" fmla="*/ 0 w 43"/>
                  <a:gd name="T3" fmla="*/ 78 h 78"/>
                  <a:gd name="T4" fmla="*/ 0 w 43"/>
                  <a:gd name="T5" fmla="*/ 26 h 78"/>
                  <a:gd name="T6" fmla="*/ 43 w 43"/>
                  <a:gd name="T7" fmla="*/ 0 h 78"/>
                  <a:gd name="T8" fmla="*/ 43 w 43"/>
                  <a:gd name="T9" fmla="*/ 52 h 78"/>
                  <a:gd name="T10" fmla="*/ 8 w 43"/>
                  <a:gd name="T11" fmla="*/ 64 h 78"/>
                  <a:gd name="T12" fmla="*/ 36 w 43"/>
                  <a:gd name="T13" fmla="*/ 47 h 78"/>
                  <a:gd name="T14" fmla="*/ 36 w 43"/>
                  <a:gd name="T15" fmla="*/ 14 h 78"/>
                  <a:gd name="T16" fmla="*/ 8 w 43"/>
                  <a:gd name="T17" fmla="*/ 31 h 78"/>
                  <a:gd name="T18" fmla="*/ 8 w 43"/>
                  <a:gd name="T19" fmla="*/ 6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78">
                    <a:moveTo>
                      <a:pt x="43" y="52"/>
                    </a:moveTo>
                    <a:lnTo>
                      <a:pt x="0" y="78"/>
                    </a:lnTo>
                    <a:lnTo>
                      <a:pt x="0" y="26"/>
                    </a:lnTo>
                    <a:lnTo>
                      <a:pt x="43" y="0"/>
                    </a:lnTo>
                    <a:lnTo>
                      <a:pt x="43" y="52"/>
                    </a:lnTo>
                    <a:close/>
                    <a:moveTo>
                      <a:pt x="8" y="64"/>
                    </a:moveTo>
                    <a:lnTo>
                      <a:pt x="36" y="47"/>
                    </a:lnTo>
                    <a:lnTo>
                      <a:pt x="36" y="14"/>
                    </a:lnTo>
                    <a:lnTo>
                      <a:pt x="8" y="31"/>
                    </a:lnTo>
                    <a:lnTo>
                      <a:pt x="8" y="6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4" name="Freeform 400">
                <a:extLst>
                  <a:ext uri="{FF2B5EF4-FFF2-40B4-BE49-F238E27FC236}">
                    <a16:creationId xmlns:a16="http://schemas.microsoft.com/office/drawing/2014/main" id="{EBD06EAC-F303-05C9-4670-680DF0163FDE}"/>
                  </a:ext>
                </a:extLst>
              </p:cNvPr>
              <p:cNvSpPr>
                <a:spLocks/>
              </p:cNvSpPr>
              <p:nvPr/>
            </p:nvSpPr>
            <p:spPr bwMode="auto">
              <a:xfrm>
                <a:off x="6979" y="390"/>
                <a:ext cx="204" cy="143"/>
              </a:xfrm>
              <a:custGeom>
                <a:avLst/>
                <a:gdLst>
                  <a:gd name="T0" fmla="*/ 204 w 204"/>
                  <a:gd name="T1" fmla="*/ 24 h 143"/>
                  <a:gd name="T2" fmla="*/ 0 w 204"/>
                  <a:gd name="T3" fmla="*/ 143 h 143"/>
                  <a:gd name="T4" fmla="*/ 0 w 204"/>
                  <a:gd name="T5" fmla="*/ 119 h 143"/>
                  <a:gd name="T6" fmla="*/ 204 w 204"/>
                  <a:gd name="T7" fmla="*/ 0 h 143"/>
                  <a:gd name="T8" fmla="*/ 204 w 204"/>
                  <a:gd name="T9" fmla="*/ 24 h 143"/>
                </a:gdLst>
                <a:ahLst/>
                <a:cxnLst>
                  <a:cxn ang="0">
                    <a:pos x="T0" y="T1"/>
                  </a:cxn>
                  <a:cxn ang="0">
                    <a:pos x="T2" y="T3"/>
                  </a:cxn>
                  <a:cxn ang="0">
                    <a:pos x="T4" y="T5"/>
                  </a:cxn>
                  <a:cxn ang="0">
                    <a:pos x="T6" y="T7"/>
                  </a:cxn>
                  <a:cxn ang="0">
                    <a:pos x="T8" y="T9"/>
                  </a:cxn>
                </a:cxnLst>
                <a:rect l="0" t="0" r="r" b="b"/>
                <a:pathLst>
                  <a:path w="204" h="143">
                    <a:moveTo>
                      <a:pt x="204" y="24"/>
                    </a:moveTo>
                    <a:lnTo>
                      <a:pt x="0" y="143"/>
                    </a:lnTo>
                    <a:lnTo>
                      <a:pt x="0" y="119"/>
                    </a:lnTo>
                    <a:lnTo>
                      <a:pt x="204" y="0"/>
                    </a:lnTo>
                    <a:lnTo>
                      <a:pt x="204" y="2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5" name="Freeform 401">
                <a:extLst>
                  <a:ext uri="{FF2B5EF4-FFF2-40B4-BE49-F238E27FC236}">
                    <a16:creationId xmlns:a16="http://schemas.microsoft.com/office/drawing/2014/main" id="{AAD4C01D-126F-E756-194E-AB223A6C05EB}"/>
                  </a:ext>
                </a:extLst>
              </p:cNvPr>
              <p:cNvSpPr>
                <a:spLocks/>
              </p:cNvSpPr>
              <p:nvPr/>
            </p:nvSpPr>
            <p:spPr bwMode="auto">
              <a:xfrm>
                <a:off x="7297" y="279"/>
                <a:ext cx="81" cy="71"/>
              </a:xfrm>
              <a:custGeom>
                <a:avLst/>
                <a:gdLst>
                  <a:gd name="T0" fmla="*/ 81 w 81"/>
                  <a:gd name="T1" fmla="*/ 24 h 71"/>
                  <a:gd name="T2" fmla="*/ 0 w 81"/>
                  <a:gd name="T3" fmla="*/ 71 h 71"/>
                  <a:gd name="T4" fmla="*/ 0 w 81"/>
                  <a:gd name="T5" fmla="*/ 47 h 71"/>
                  <a:gd name="T6" fmla="*/ 81 w 81"/>
                  <a:gd name="T7" fmla="*/ 0 h 71"/>
                  <a:gd name="T8" fmla="*/ 81 w 81"/>
                  <a:gd name="T9" fmla="*/ 24 h 71"/>
                </a:gdLst>
                <a:ahLst/>
                <a:cxnLst>
                  <a:cxn ang="0">
                    <a:pos x="T0" y="T1"/>
                  </a:cxn>
                  <a:cxn ang="0">
                    <a:pos x="T2" y="T3"/>
                  </a:cxn>
                  <a:cxn ang="0">
                    <a:pos x="T4" y="T5"/>
                  </a:cxn>
                  <a:cxn ang="0">
                    <a:pos x="T6" y="T7"/>
                  </a:cxn>
                  <a:cxn ang="0">
                    <a:pos x="T8" y="T9"/>
                  </a:cxn>
                </a:cxnLst>
                <a:rect l="0" t="0" r="r" b="b"/>
                <a:pathLst>
                  <a:path w="81" h="71">
                    <a:moveTo>
                      <a:pt x="81" y="24"/>
                    </a:moveTo>
                    <a:lnTo>
                      <a:pt x="0" y="71"/>
                    </a:lnTo>
                    <a:lnTo>
                      <a:pt x="0" y="47"/>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6" name="Freeform 402">
                <a:extLst>
                  <a:ext uri="{FF2B5EF4-FFF2-40B4-BE49-F238E27FC236}">
                    <a16:creationId xmlns:a16="http://schemas.microsoft.com/office/drawing/2014/main" id="{AA9D6F60-B087-2D14-0873-22AF97E6FA5E}"/>
                  </a:ext>
                </a:extLst>
              </p:cNvPr>
              <p:cNvSpPr>
                <a:spLocks/>
              </p:cNvSpPr>
              <p:nvPr/>
            </p:nvSpPr>
            <p:spPr bwMode="auto">
              <a:xfrm>
                <a:off x="7506" y="158"/>
                <a:ext cx="81" cy="71"/>
              </a:xfrm>
              <a:custGeom>
                <a:avLst/>
                <a:gdLst>
                  <a:gd name="T0" fmla="*/ 81 w 81"/>
                  <a:gd name="T1" fmla="*/ 24 h 71"/>
                  <a:gd name="T2" fmla="*/ 0 w 81"/>
                  <a:gd name="T3" fmla="*/ 71 h 71"/>
                  <a:gd name="T4" fmla="*/ 0 w 81"/>
                  <a:gd name="T5" fmla="*/ 47 h 71"/>
                  <a:gd name="T6" fmla="*/ 81 w 81"/>
                  <a:gd name="T7" fmla="*/ 0 h 71"/>
                  <a:gd name="T8" fmla="*/ 81 w 81"/>
                  <a:gd name="T9" fmla="*/ 24 h 71"/>
                </a:gdLst>
                <a:ahLst/>
                <a:cxnLst>
                  <a:cxn ang="0">
                    <a:pos x="T0" y="T1"/>
                  </a:cxn>
                  <a:cxn ang="0">
                    <a:pos x="T2" y="T3"/>
                  </a:cxn>
                  <a:cxn ang="0">
                    <a:pos x="T4" y="T5"/>
                  </a:cxn>
                  <a:cxn ang="0">
                    <a:pos x="T6" y="T7"/>
                  </a:cxn>
                  <a:cxn ang="0">
                    <a:pos x="T8" y="T9"/>
                  </a:cxn>
                </a:cxnLst>
                <a:rect l="0" t="0" r="r" b="b"/>
                <a:pathLst>
                  <a:path w="81" h="71">
                    <a:moveTo>
                      <a:pt x="81" y="24"/>
                    </a:moveTo>
                    <a:lnTo>
                      <a:pt x="0" y="71"/>
                    </a:lnTo>
                    <a:lnTo>
                      <a:pt x="0" y="47"/>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7" name="Freeform 403">
                <a:extLst>
                  <a:ext uri="{FF2B5EF4-FFF2-40B4-BE49-F238E27FC236}">
                    <a16:creationId xmlns:a16="http://schemas.microsoft.com/office/drawing/2014/main" id="{BB28E855-3EFA-B50B-0DF3-A8E19C4AA30C}"/>
                  </a:ext>
                </a:extLst>
              </p:cNvPr>
              <p:cNvSpPr>
                <a:spLocks noEditPoints="1"/>
              </p:cNvSpPr>
              <p:nvPr/>
            </p:nvSpPr>
            <p:spPr bwMode="auto">
              <a:xfrm>
                <a:off x="6914" y="621"/>
                <a:ext cx="43" cy="76"/>
              </a:xfrm>
              <a:custGeom>
                <a:avLst/>
                <a:gdLst>
                  <a:gd name="T0" fmla="*/ 43 w 43"/>
                  <a:gd name="T1" fmla="*/ 50 h 76"/>
                  <a:gd name="T2" fmla="*/ 0 w 43"/>
                  <a:gd name="T3" fmla="*/ 76 h 76"/>
                  <a:gd name="T4" fmla="*/ 0 w 43"/>
                  <a:gd name="T5" fmla="*/ 26 h 76"/>
                  <a:gd name="T6" fmla="*/ 43 w 43"/>
                  <a:gd name="T7" fmla="*/ 0 h 76"/>
                  <a:gd name="T8" fmla="*/ 43 w 43"/>
                  <a:gd name="T9" fmla="*/ 50 h 76"/>
                  <a:gd name="T10" fmla="*/ 8 w 43"/>
                  <a:gd name="T11" fmla="*/ 64 h 76"/>
                  <a:gd name="T12" fmla="*/ 36 w 43"/>
                  <a:gd name="T13" fmla="*/ 47 h 76"/>
                  <a:gd name="T14" fmla="*/ 36 w 43"/>
                  <a:gd name="T15" fmla="*/ 12 h 76"/>
                  <a:gd name="T16" fmla="*/ 8 w 43"/>
                  <a:gd name="T17" fmla="*/ 28 h 76"/>
                  <a:gd name="T18" fmla="*/ 8 w 43"/>
                  <a:gd name="T19"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76">
                    <a:moveTo>
                      <a:pt x="43" y="50"/>
                    </a:moveTo>
                    <a:lnTo>
                      <a:pt x="0" y="76"/>
                    </a:lnTo>
                    <a:lnTo>
                      <a:pt x="0" y="26"/>
                    </a:lnTo>
                    <a:lnTo>
                      <a:pt x="43" y="0"/>
                    </a:lnTo>
                    <a:lnTo>
                      <a:pt x="43" y="50"/>
                    </a:lnTo>
                    <a:close/>
                    <a:moveTo>
                      <a:pt x="8" y="64"/>
                    </a:moveTo>
                    <a:lnTo>
                      <a:pt x="36" y="47"/>
                    </a:lnTo>
                    <a:lnTo>
                      <a:pt x="36" y="12"/>
                    </a:lnTo>
                    <a:lnTo>
                      <a:pt x="8" y="28"/>
                    </a:lnTo>
                    <a:lnTo>
                      <a:pt x="8" y="6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8" name="Freeform 404">
                <a:extLst>
                  <a:ext uri="{FF2B5EF4-FFF2-40B4-BE49-F238E27FC236}">
                    <a16:creationId xmlns:a16="http://schemas.microsoft.com/office/drawing/2014/main" id="{0CFAFEBC-4C4F-D6EE-3F02-0A13937EA00C}"/>
                  </a:ext>
                </a:extLst>
              </p:cNvPr>
              <p:cNvSpPr>
                <a:spLocks/>
              </p:cNvSpPr>
              <p:nvPr/>
            </p:nvSpPr>
            <p:spPr bwMode="auto">
              <a:xfrm>
                <a:off x="6979" y="554"/>
                <a:ext cx="118" cy="93"/>
              </a:xfrm>
              <a:custGeom>
                <a:avLst/>
                <a:gdLst>
                  <a:gd name="T0" fmla="*/ 118 w 118"/>
                  <a:gd name="T1" fmla="*/ 22 h 93"/>
                  <a:gd name="T2" fmla="*/ 0 w 118"/>
                  <a:gd name="T3" fmla="*/ 93 h 93"/>
                  <a:gd name="T4" fmla="*/ 0 w 118"/>
                  <a:gd name="T5" fmla="*/ 69 h 93"/>
                  <a:gd name="T6" fmla="*/ 118 w 118"/>
                  <a:gd name="T7" fmla="*/ 0 h 93"/>
                  <a:gd name="T8" fmla="*/ 118 w 118"/>
                  <a:gd name="T9" fmla="*/ 22 h 93"/>
                </a:gdLst>
                <a:ahLst/>
                <a:cxnLst>
                  <a:cxn ang="0">
                    <a:pos x="T0" y="T1"/>
                  </a:cxn>
                  <a:cxn ang="0">
                    <a:pos x="T2" y="T3"/>
                  </a:cxn>
                  <a:cxn ang="0">
                    <a:pos x="T4" y="T5"/>
                  </a:cxn>
                  <a:cxn ang="0">
                    <a:pos x="T6" y="T7"/>
                  </a:cxn>
                  <a:cxn ang="0">
                    <a:pos x="T8" y="T9"/>
                  </a:cxn>
                </a:cxnLst>
                <a:rect l="0" t="0" r="r" b="b"/>
                <a:pathLst>
                  <a:path w="118" h="93">
                    <a:moveTo>
                      <a:pt x="118" y="22"/>
                    </a:moveTo>
                    <a:lnTo>
                      <a:pt x="0" y="93"/>
                    </a:lnTo>
                    <a:lnTo>
                      <a:pt x="0" y="69"/>
                    </a:lnTo>
                    <a:lnTo>
                      <a:pt x="118" y="0"/>
                    </a:lnTo>
                    <a:lnTo>
                      <a:pt x="118" y="22"/>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19" name="Freeform 405">
                <a:extLst>
                  <a:ext uri="{FF2B5EF4-FFF2-40B4-BE49-F238E27FC236}">
                    <a16:creationId xmlns:a16="http://schemas.microsoft.com/office/drawing/2014/main" id="{619A5AE2-7573-E2CE-C555-61FF8416FE2F}"/>
                  </a:ext>
                </a:extLst>
              </p:cNvPr>
              <p:cNvSpPr>
                <a:spLocks/>
              </p:cNvSpPr>
              <p:nvPr/>
            </p:nvSpPr>
            <p:spPr bwMode="auto">
              <a:xfrm>
                <a:off x="7297" y="381"/>
                <a:ext cx="100" cy="81"/>
              </a:xfrm>
              <a:custGeom>
                <a:avLst/>
                <a:gdLst>
                  <a:gd name="T0" fmla="*/ 100 w 100"/>
                  <a:gd name="T1" fmla="*/ 24 h 81"/>
                  <a:gd name="T2" fmla="*/ 0 w 100"/>
                  <a:gd name="T3" fmla="*/ 81 h 81"/>
                  <a:gd name="T4" fmla="*/ 0 w 100"/>
                  <a:gd name="T5" fmla="*/ 59 h 81"/>
                  <a:gd name="T6" fmla="*/ 100 w 100"/>
                  <a:gd name="T7" fmla="*/ 0 h 81"/>
                  <a:gd name="T8" fmla="*/ 100 w 100"/>
                  <a:gd name="T9" fmla="*/ 24 h 81"/>
                </a:gdLst>
                <a:ahLst/>
                <a:cxnLst>
                  <a:cxn ang="0">
                    <a:pos x="T0" y="T1"/>
                  </a:cxn>
                  <a:cxn ang="0">
                    <a:pos x="T2" y="T3"/>
                  </a:cxn>
                  <a:cxn ang="0">
                    <a:pos x="T4" y="T5"/>
                  </a:cxn>
                  <a:cxn ang="0">
                    <a:pos x="T6" y="T7"/>
                  </a:cxn>
                  <a:cxn ang="0">
                    <a:pos x="T8" y="T9"/>
                  </a:cxn>
                </a:cxnLst>
                <a:rect l="0" t="0" r="r" b="b"/>
                <a:pathLst>
                  <a:path w="100" h="81">
                    <a:moveTo>
                      <a:pt x="100" y="24"/>
                    </a:moveTo>
                    <a:lnTo>
                      <a:pt x="0" y="81"/>
                    </a:lnTo>
                    <a:lnTo>
                      <a:pt x="0" y="59"/>
                    </a:lnTo>
                    <a:lnTo>
                      <a:pt x="100" y="0"/>
                    </a:lnTo>
                    <a:lnTo>
                      <a:pt x="100"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0" name="Freeform 406">
                <a:extLst>
                  <a:ext uri="{FF2B5EF4-FFF2-40B4-BE49-F238E27FC236}">
                    <a16:creationId xmlns:a16="http://schemas.microsoft.com/office/drawing/2014/main" id="{B41849CD-8711-DFB0-20CF-F43BD72098BA}"/>
                  </a:ext>
                </a:extLst>
              </p:cNvPr>
              <p:cNvSpPr>
                <a:spLocks/>
              </p:cNvSpPr>
              <p:nvPr/>
            </p:nvSpPr>
            <p:spPr bwMode="auto">
              <a:xfrm>
                <a:off x="7506" y="272"/>
                <a:ext cx="81" cy="69"/>
              </a:xfrm>
              <a:custGeom>
                <a:avLst/>
                <a:gdLst>
                  <a:gd name="T0" fmla="*/ 81 w 81"/>
                  <a:gd name="T1" fmla="*/ 24 h 69"/>
                  <a:gd name="T2" fmla="*/ 0 w 81"/>
                  <a:gd name="T3" fmla="*/ 69 h 69"/>
                  <a:gd name="T4" fmla="*/ 0 w 81"/>
                  <a:gd name="T5" fmla="*/ 47 h 69"/>
                  <a:gd name="T6" fmla="*/ 81 w 81"/>
                  <a:gd name="T7" fmla="*/ 0 h 69"/>
                  <a:gd name="T8" fmla="*/ 81 w 81"/>
                  <a:gd name="T9" fmla="*/ 24 h 69"/>
                </a:gdLst>
                <a:ahLst/>
                <a:cxnLst>
                  <a:cxn ang="0">
                    <a:pos x="T0" y="T1"/>
                  </a:cxn>
                  <a:cxn ang="0">
                    <a:pos x="T2" y="T3"/>
                  </a:cxn>
                  <a:cxn ang="0">
                    <a:pos x="T4" y="T5"/>
                  </a:cxn>
                  <a:cxn ang="0">
                    <a:pos x="T6" y="T7"/>
                  </a:cxn>
                  <a:cxn ang="0">
                    <a:pos x="T8" y="T9"/>
                  </a:cxn>
                </a:cxnLst>
                <a:rect l="0" t="0" r="r" b="b"/>
                <a:pathLst>
                  <a:path w="81" h="69">
                    <a:moveTo>
                      <a:pt x="81" y="24"/>
                    </a:moveTo>
                    <a:lnTo>
                      <a:pt x="0" y="69"/>
                    </a:lnTo>
                    <a:lnTo>
                      <a:pt x="0" y="47"/>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1" name="Freeform 407">
                <a:extLst>
                  <a:ext uri="{FF2B5EF4-FFF2-40B4-BE49-F238E27FC236}">
                    <a16:creationId xmlns:a16="http://schemas.microsoft.com/office/drawing/2014/main" id="{08E5CE61-669B-D5C0-2D49-9C1D47C620AB}"/>
                  </a:ext>
                </a:extLst>
              </p:cNvPr>
              <p:cNvSpPr>
                <a:spLocks noEditPoints="1"/>
              </p:cNvSpPr>
              <p:nvPr/>
            </p:nvSpPr>
            <p:spPr bwMode="auto">
              <a:xfrm>
                <a:off x="6914" y="742"/>
                <a:ext cx="43" cy="78"/>
              </a:xfrm>
              <a:custGeom>
                <a:avLst/>
                <a:gdLst>
                  <a:gd name="T0" fmla="*/ 43 w 43"/>
                  <a:gd name="T1" fmla="*/ 52 h 78"/>
                  <a:gd name="T2" fmla="*/ 0 w 43"/>
                  <a:gd name="T3" fmla="*/ 78 h 78"/>
                  <a:gd name="T4" fmla="*/ 0 w 43"/>
                  <a:gd name="T5" fmla="*/ 26 h 78"/>
                  <a:gd name="T6" fmla="*/ 43 w 43"/>
                  <a:gd name="T7" fmla="*/ 0 h 78"/>
                  <a:gd name="T8" fmla="*/ 43 w 43"/>
                  <a:gd name="T9" fmla="*/ 52 h 78"/>
                  <a:gd name="T10" fmla="*/ 8 w 43"/>
                  <a:gd name="T11" fmla="*/ 64 h 78"/>
                  <a:gd name="T12" fmla="*/ 36 w 43"/>
                  <a:gd name="T13" fmla="*/ 47 h 78"/>
                  <a:gd name="T14" fmla="*/ 36 w 43"/>
                  <a:gd name="T15" fmla="*/ 14 h 78"/>
                  <a:gd name="T16" fmla="*/ 8 w 43"/>
                  <a:gd name="T17" fmla="*/ 31 h 78"/>
                  <a:gd name="T18" fmla="*/ 8 w 43"/>
                  <a:gd name="T19" fmla="*/ 6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78">
                    <a:moveTo>
                      <a:pt x="43" y="52"/>
                    </a:moveTo>
                    <a:lnTo>
                      <a:pt x="0" y="78"/>
                    </a:lnTo>
                    <a:lnTo>
                      <a:pt x="0" y="26"/>
                    </a:lnTo>
                    <a:lnTo>
                      <a:pt x="43" y="0"/>
                    </a:lnTo>
                    <a:lnTo>
                      <a:pt x="43" y="52"/>
                    </a:lnTo>
                    <a:close/>
                    <a:moveTo>
                      <a:pt x="8" y="64"/>
                    </a:moveTo>
                    <a:lnTo>
                      <a:pt x="36" y="47"/>
                    </a:lnTo>
                    <a:lnTo>
                      <a:pt x="36" y="14"/>
                    </a:lnTo>
                    <a:lnTo>
                      <a:pt x="8" y="31"/>
                    </a:lnTo>
                    <a:lnTo>
                      <a:pt x="8" y="6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2" name="Freeform 408">
                <a:extLst>
                  <a:ext uri="{FF2B5EF4-FFF2-40B4-BE49-F238E27FC236}">
                    <a16:creationId xmlns:a16="http://schemas.microsoft.com/office/drawing/2014/main" id="{3F644F50-79D2-BEFF-3F12-DC3882481E0B}"/>
                  </a:ext>
                </a:extLst>
              </p:cNvPr>
              <p:cNvSpPr>
                <a:spLocks/>
              </p:cNvSpPr>
              <p:nvPr/>
            </p:nvSpPr>
            <p:spPr bwMode="auto">
              <a:xfrm>
                <a:off x="7297" y="528"/>
                <a:ext cx="59" cy="57"/>
              </a:xfrm>
              <a:custGeom>
                <a:avLst/>
                <a:gdLst>
                  <a:gd name="T0" fmla="*/ 59 w 59"/>
                  <a:gd name="T1" fmla="*/ 22 h 57"/>
                  <a:gd name="T2" fmla="*/ 0 w 59"/>
                  <a:gd name="T3" fmla="*/ 57 h 57"/>
                  <a:gd name="T4" fmla="*/ 0 w 59"/>
                  <a:gd name="T5" fmla="*/ 33 h 57"/>
                  <a:gd name="T6" fmla="*/ 59 w 59"/>
                  <a:gd name="T7" fmla="*/ 0 h 57"/>
                  <a:gd name="T8" fmla="*/ 59 w 59"/>
                  <a:gd name="T9" fmla="*/ 22 h 57"/>
                </a:gdLst>
                <a:ahLst/>
                <a:cxnLst>
                  <a:cxn ang="0">
                    <a:pos x="T0" y="T1"/>
                  </a:cxn>
                  <a:cxn ang="0">
                    <a:pos x="T2" y="T3"/>
                  </a:cxn>
                  <a:cxn ang="0">
                    <a:pos x="T4" y="T5"/>
                  </a:cxn>
                  <a:cxn ang="0">
                    <a:pos x="T6" y="T7"/>
                  </a:cxn>
                  <a:cxn ang="0">
                    <a:pos x="T8" y="T9"/>
                  </a:cxn>
                </a:cxnLst>
                <a:rect l="0" t="0" r="r" b="b"/>
                <a:pathLst>
                  <a:path w="59" h="57">
                    <a:moveTo>
                      <a:pt x="59" y="22"/>
                    </a:moveTo>
                    <a:lnTo>
                      <a:pt x="0" y="57"/>
                    </a:lnTo>
                    <a:lnTo>
                      <a:pt x="0" y="33"/>
                    </a:lnTo>
                    <a:lnTo>
                      <a:pt x="59" y="0"/>
                    </a:lnTo>
                    <a:lnTo>
                      <a:pt x="59" y="22"/>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3" name="Freeform 409">
                <a:extLst>
                  <a:ext uri="{FF2B5EF4-FFF2-40B4-BE49-F238E27FC236}">
                    <a16:creationId xmlns:a16="http://schemas.microsoft.com/office/drawing/2014/main" id="{C711B73E-1DDA-E8D7-CB37-67C7218C8C30}"/>
                  </a:ext>
                </a:extLst>
              </p:cNvPr>
              <p:cNvSpPr>
                <a:spLocks/>
              </p:cNvSpPr>
              <p:nvPr/>
            </p:nvSpPr>
            <p:spPr bwMode="auto">
              <a:xfrm>
                <a:off x="7506" y="393"/>
                <a:ext cx="81" cy="71"/>
              </a:xfrm>
              <a:custGeom>
                <a:avLst/>
                <a:gdLst>
                  <a:gd name="T0" fmla="*/ 81 w 81"/>
                  <a:gd name="T1" fmla="*/ 24 h 71"/>
                  <a:gd name="T2" fmla="*/ 0 w 81"/>
                  <a:gd name="T3" fmla="*/ 71 h 71"/>
                  <a:gd name="T4" fmla="*/ 0 w 81"/>
                  <a:gd name="T5" fmla="*/ 47 h 71"/>
                  <a:gd name="T6" fmla="*/ 81 w 81"/>
                  <a:gd name="T7" fmla="*/ 0 h 71"/>
                  <a:gd name="T8" fmla="*/ 81 w 81"/>
                  <a:gd name="T9" fmla="*/ 24 h 71"/>
                </a:gdLst>
                <a:ahLst/>
                <a:cxnLst>
                  <a:cxn ang="0">
                    <a:pos x="T0" y="T1"/>
                  </a:cxn>
                  <a:cxn ang="0">
                    <a:pos x="T2" y="T3"/>
                  </a:cxn>
                  <a:cxn ang="0">
                    <a:pos x="T4" y="T5"/>
                  </a:cxn>
                  <a:cxn ang="0">
                    <a:pos x="T6" y="T7"/>
                  </a:cxn>
                  <a:cxn ang="0">
                    <a:pos x="T8" y="T9"/>
                  </a:cxn>
                </a:cxnLst>
                <a:rect l="0" t="0" r="r" b="b"/>
                <a:pathLst>
                  <a:path w="81" h="71">
                    <a:moveTo>
                      <a:pt x="81" y="24"/>
                    </a:moveTo>
                    <a:lnTo>
                      <a:pt x="0" y="71"/>
                    </a:lnTo>
                    <a:lnTo>
                      <a:pt x="0" y="47"/>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4" name="Freeform 410">
                <a:extLst>
                  <a:ext uri="{FF2B5EF4-FFF2-40B4-BE49-F238E27FC236}">
                    <a16:creationId xmlns:a16="http://schemas.microsoft.com/office/drawing/2014/main" id="{4E07079D-8530-7ABD-EA2B-C8F81A6C770D}"/>
                  </a:ext>
                </a:extLst>
              </p:cNvPr>
              <p:cNvSpPr>
                <a:spLocks noEditPoints="1"/>
              </p:cNvSpPr>
              <p:nvPr/>
            </p:nvSpPr>
            <p:spPr bwMode="auto">
              <a:xfrm>
                <a:off x="6914" y="858"/>
                <a:ext cx="43" cy="76"/>
              </a:xfrm>
              <a:custGeom>
                <a:avLst/>
                <a:gdLst>
                  <a:gd name="T0" fmla="*/ 43 w 43"/>
                  <a:gd name="T1" fmla="*/ 52 h 76"/>
                  <a:gd name="T2" fmla="*/ 0 w 43"/>
                  <a:gd name="T3" fmla="*/ 76 h 76"/>
                  <a:gd name="T4" fmla="*/ 0 w 43"/>
                  <a:gd name="T5" fmla="*/ 26 h 76"/>
                  <a:gd name="T6" fmla="*/ 43 w 43"/>
                  <a:gd name="T7" fmla="*/ 0 h 76"/>
                  <a:gd name="T8" fmla="*/ 43 w 43"/>
                  <a:gd name="T9" fmla="*/ 52 h 76"/>
                  <a:gd name="T10" fmla="*/ 8 w 43"/>
                  <a:gd name="T11" fmla="*/ 64 h 76"/>
                  <a:gd name="T12" fmla="*/ 36 w 43"/>
                  <a:gd name="T13" fmla="*/ 48 h 76"/>
                  <a:gd name="T14" fmla="*/ 36 w 43"/>
                  <a:gd name="T15" fmla="*/ 14 h 76"/>
                  <a:gd name="T16" fmla="*/ 8 w 43"/>
                  <a:gd name="T17" fmla="*/ 31 h 76"/>
                  <a:gd name="T18" fmla="*/ 8 w 43"/>
                  <a:gd name="T19"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76">
                    <a:moveTo>
                      <a:pt x="43" y="52"/>
                    </a:moveTo>
                    <a:lnTo>
                      <a:pt x="0" y="76"/>
                    </a:lnTo>
                    <a:lnTo>
                      <a:pt x="0" y="26"/>
                    </a:lnTo>
                    <a:lnTo>
                      <a:pt x="43" y="0"/>
                    </a:lnTo>
                    <a:lnTo>
                      <a:pt x="43" y="52"/>
                    </a:lnTo>
                    <a:close/>
                    <a:moveTo>
                      <a:pt x="8" y="64"/>
                    </a:moveTo>
                    <a:lnTo>
                      <a:pt x="36" y="48"/>
                    </a:lnTo>
                    <a:lnTo>
                      <a:pt x="36" y="14"/>
                    </a:lnTo>
                    <a:lnTo>
                      <a:pt x="8" y="31"/>
                    </a:lnTo>
                    <a:lnTo>
                      <a:pt x="8" y="6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5" name="Freeform 411">
                <a:extLst>
                  <a:ext uri="{FF2B5EF4-FFF2-40B4-BE49-F238E27FC236}">
                    <a16:creationId xmlns:a16="http://schemas.microsoft.com/office/drawing/2014/main" id="{C67F8E8E-21C2-ED8C-C581-E4D8B5F381E3}"/>
                  </a:ext>
                </a:extLst>
              </p:cNvPr>
              <p:cNvSpPr>
                <a:spLocks/>
              </p:cNvSpPr>
              <p:nvPr/>
            </p:nvSpPr>
            <p:spPr bwMode="auto">
              <a:xfrm>
                <a:off x="6979" y="756"/>
                <a:ext cx="178" cy="128"/>
              </a:xfrm>
              <a:custGeom>
                <a:avLst/>
                <a:gdLst>
                  <a:gd name="T0" fmla="*/ 178 w 178"/>
                  <a:gd name="T1" fmla="*/ 24 h 128"/>
                  <a:gd name="T2" fmla="*/ 0 w 178"/>
                  <a:gd name="T3" fmla="*/ 128 h 128"/>
                  <a:gd name="T4" fmla="*/ 0 w 178"/>
                  <a:gd name="T5" fmla="*/ 104 h 128"/>
                  <a:gd name="T6" fmla="*/ 178 w 178"/>
                  <a:gd name="T7" fmla="*/ 0 h 128"/>
                  <a:gd name="T8" fmla="*/ 178 w 178"/>
                  <a:gd name="T9" fmla="*/ 24 h 128"/>
                </a:gdLst>
                <a:ahLst/>
                <a:cxnLst>
                  <a:cxn ang="0">
                    <a:pos x="T0" y="T1"/>
                  </a:cxn>
                  <a:cxn ang="0">
                    <a:pos x="T2" y="T3"/>
                  </a:cxn>
                  <a:cxn ang="0">
                    <a:pos x="T4" y="T5"/>
                  </a:cxn>
                  <a:cxn ang="0">
                    <a:pos x="T6" y="T7"/>
                  </a:cxn>
                  <a:cxn ang="0">
                    <a:pos x="T8" y="T9"/>
                  </a:cxn>
                </a:cxnLst>
                <a:rect l="0" t="0" r="r" b="b"/>
                <a:pathLst>
                  <a:path w="178" h="128">
                    <a:moveTo>
                      <a:pt x="178" y="24"/>
                    </a:moveTo>
                    <a:lnTo>
                      <a:pt x="0" y="128"/>
                    </a:lnTo>
                    <a:lnTo>
                      <a:pt x="0" y="104"/>
                    </a:lnTo>
                    <a:lnTo>
                      <a:pt x="178" y="0"/>
                    </a:lnTo>
                    <a:lnTo>
                      <a:pt x="178"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6" name="Freeform 412">
                <a:extLst>
                  <a:ext uri="{FF2B5EF4-FFF2-40B4-BE49-F238E27FC236}">
                    <a16:creationId xmlns:a16="http://schemas.microsoft.com/office/drawing/2014/main" id="{525B2E20-0455-CB71-932A-D2D997B70355}"/>
                  </a:ext>
                </a:extLst>
              </p:cNvPr>
              <p:cNvSpPr>
                <a:spLocks/>
              </p:cNvSpPr>
              <p:nvPr/>
            </p:nvSpPr>
            <p:spPr bwMode="auto">
              <a:xfrm>
                <a:off x="7297" y="611"/>
                <a:ext cx="112" cy="90"/>
              </a:xfrm>
              <a:custGeom>
                <a:avLst/>
                <a:gdLst>
                  <a:gd name="T0" fmla="*/ 112 w 112"/>
                  <a:gd name="T1" fmla="*/ 24 h 90"/>
                  <a:gd name="T2" fmla="*/ 0 w 112"/>
                  <a:gd name="T3" fmla="*/ 90 h 90"/>
                  <a:gd name="T4" fmla="*/ 0 w 112"/>
                  <a:gd name="T5" fmla="*/ 67 h 90"/>
                  <a:gd name="T6" fmla="*/ 112 w 112"/>
                  <a:gd name="T7" fmla="*/ 0 h 90"/>
                  <a:gd name="T8" fmla="*/ 112 w 112"/>
                  <a:gd name="T9" fmla="*/ 24 h 90"/>
                </a:gdLst>
                <a:ahLst/>
                <a:cxnLst>
                  <a:cxn ang="0">
                    <a:pos x="T0" y="T1"/>
                  </a:cxn>
                  <a:cxn ang="0">
                    <a:pos x="T2" y="T3"/>
                  </a:cxn>
                  <a:cxn ang="0">
                    <a:pos x="T4" y="T5"/>
                  </a:cxn>
                  <a:cxn ang="0">
                    <a:pos x="T6" y="T7"/>
                  </a:cxn>
                  <a:cxn ang="0">
                    <a:pos x="T8" y="T9"/>
                  </a:cxn>
                </a:cxnLst>
                <a:rect l="0" t="0" r="r" b="b"/>
                <a:pathLst>
                  <a:path w="112" h="90">
                    <a:moveTo>
                      <a:pt x="112" y="24"/>
                    </a:moveTo>
                    <a:lnTo>
                      <a:pt x="0" y="90"/>
                    </a:lnTo>
                    <a:lnTo>
                      <a:pt x="0" y="67"/>
                    </a:lnTo>
                    <a:lnTo>
                      <a:pt x="112" y="0"/>
                    </a:lnTo>
                    <a:lnTo>
                      <a:pt x="112"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7" name="Freeform 413">
                <a:extLst>
                  <a:ext uri="{FF2B5EF4-FFF2-40B4-BE49-F238E27FC236}">
                    <a16:creationId xmlns:a16="http://schemas.microsoft.com/office/drawing/2014/main" id="{A410FE34-D758-18D7-D229-A77798F5D7A6}"/>
                  </a:ext>
                </a:extLst>
              </p:cNvPr>
              <p:cNvSpPr>
                <a:spLocks/>
              </p:cNvSpPr>
              <p:nvPr/>
            </p:nvSpPr>
            <p:spPr bwMode="auto">
              <a:xfrm>
                <a:off x="7506" y="509"/>
                <a:ext cx="81" cy="71"/>
              </a:xfrm>
              <a:custGeom>
                <a:avLst/>
                <a:gdLst>
                  <a:gd name="T0" fmla="*/ 81 w 81"/>
                  <a:gd name="T1" fmla="*/ 24 h 71"/>
                  <a:gd name="T2" fmla="*/ 0 w 81"/>
                  <a:gd name="T3" fmla="*/ 71 h 71"/>
                  <a:gd name="T4" fmla="*/ 0 w 81"/>
                  <a:gd name="T5" fmla="*/ 48 h 71"/>
                  <a:gd name="T6" fmla="*/ 81 w 81"/>
                  <a:gd name="T7" fmla="*/ 0 h 71"/>
                  <a:gd name="T8" fmla="*/ 81 w 81"/>
                  <a:gd name="T9" fmla="*/ 24 h 71"/>
                </a:gdLst>
                <a:ahLst/>
                <a:cxnLst>
                  <a:cxn ang="0">
                    <a:pos x="T0" y="T1"/>
                  </a:cxn>
                  <a:cxn ang="0">
                    <a:pos x="T2" y="T3"/>
                  </a:cxn>
                  <a:cxn ang="0">
                    <a:pos x="T4" y="T5"/>
                  </a:cxn>
                  <a:cxn ang="0">
                    <a:pos x="T6" y="T7"/>
                  </a:cxn>
                  <a:cxn ang="0">
                    <a:pos x="T8" y="T9"/>
                  </a:cxn>
                </a:cxnLst>
                <a:rect l="0" t="0" r="r" b="b"/>
                <a:pathLst>
                  <a:path w="81" h="71">
                    <a:moveTo>
                      <a:pt x="81" y="24"/>
                    </a:moveTo>
                    <a:lnTo>
                      <a:pt x="0" y="71"/>
                    </a:lnTo>
                    <a:lnTo>
                      <a:pt x="0" y="48"/>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8" name="Freeform 414">
                <a:extLst>
                  <a:ext uri="{FF2B5EF4-FFF2-40B4-BE49-F238E27FC236}">
                    <a16:creationId xmlns:a16="http://schemas.microsoft.com/office/drawing/2014/main" id="{4144C594-60E9-0693-DE65-38954719E871}"/>
                  </a:ext>
                </a:extLst>
              </p:cNvPr>
              <p:cNvSpPr>
                <a:spLocks noEditPoints="1"/>
              </p:cNvSpPr>
              <p:nvPr/>
            </p:nvSpPr>
            <p:spPr bwMode="auto">
              <a:xfrm>
                <a:off x="6914" y="982"/>
                <a:ext cx="43" cy="75"/>
              </a:xfrm>
              <a:custGeom>
                <a:avLst/>
                <a:gdLst>
                  <a:gd name="T0" fmla="*/ 43 w 43"/>
                  <a:gd name="T1" fmla="*/ 49 h 75"/>
                  <a:gd name="T2" fmla="*/ 0 w 43"/>
                  <a:gd name="T3" fmla="*/ 75 h 75"/>
                  <a:gd name="T4" fmla="*/ 0 w 43"/>
                  <a:gd name="T5" fmla="*/ 23 h 75"/>
                  <a:gd name="T6" fmla="*/ 43 w 43"/>
                  <a:gd name="T7" fmla="*/ 0 h 75"/>
                  <a:gd name="T8" fmla="*/ 43 w 43"/>
                  <a:gd name="T9" fmla="*/ 49 h 75"/>
                  <a:gd name="T10" fmla="*/ 8 w 43"/>
                  <a:gd name="T11" fmla="*/ 61 h 75"/>
                  <a:gd name="T12" fmla="*/ 36 w 43"/>
                  <a:gd name="T13" fmla="*/ 45 h 75"/>
                  <a:gd name="T14" fmla="*/ 36 w 43"/>
                  <a:gd name="T15" fmla="*/ 11 h 75"/>
                  <a:gd name="T16" fmla="*/ 8 w 43"/>
                  <a:gd name="T17" fmla="*/ 28 h 75"/>
                  <a:gd name="T18" fmla="*/ 8 w 43"/>
                  <a:gd name="T19" fmla="*/ 6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75">
                    <a:moveTo>
                      <a:pt x="43" y="49"/>
                    </a:moveTo>
                    <a:lnTo>
                      <a:pt x="0" y="75"/>
                    </a:lnTo>
                    <a:lnTo>
                      <a:pt x="0" y="23"/>
                    </a:lnTo>
                    <a:lnTo>
                      <a:pt x="43" y="0"/>
                    </a:lnTo>
                    <a:lnTo>
                      <a:pt x="43" y="49"/>
                    </a:lnTo>
                    <a:close/>
                    <a:moveTo>
                      <a:pt x="8" y="61"/>
                    </a:moveTo>
                    <a:lnTo>
                      <a:pt x="36" y="45"/>
                    </a:lnTo>
                    <a:lnTo>
                      <a:pt x="36" y="11"/>
                    </a:lnTo>
                    <a:lnTo>
                      <a:pt x="8" y="28"/>
                    </a:lnTo>
                    <a:lnTo>
                      <a:pt x="8" y="61"/>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29" name="Freeform 415">
                <a:extLst>
                  <a:ext uri="{FF2B5EF4-FFF2-40B4-BE49-F238E27FC236}">
                    <a16:creationId xmlns:a16="http://schemas.microsoft.com/office/drawing/2014/main" id="{507A4122-3B72-01E4-8969-D2834E6183D4}"/>
                  </a:ext>
                </a:extLst>
              </p:cNvPr>
              <p:cNvSpPr>
                <a:spLocks/>
              </p:cNvSpPr>
              <p:nvPr/>
            </p:nvSpPr>
            <p:spPr bwMode="auto">
              <a:xfrm>
                <a:off x="7297" y="754"/>
                <a:ext cx="81" cy="68"/>
              </a:xfrm>
              <a:custGeom>
                <a:avLst/>
                <a:gdLst>
                  <a:gd name="T0" fmla="*/ 81 w 81"/>
                  <a:gd name="T1" fmla="*/ 21 h 68"/>
                  <a:gd name="T2" fmla="*/ 0 w 81"/>
                  <a:gd name="T3" fmla="*/ 68 h 68"/>
                  <a:gd name="T4" fmla="*/ 0 w 81"/>
                  <a:gd name="T5" fmla="*/ 45 h 68"/>
                  <a:gd name="T6" fmla="*/ 81 w 81"/>
                  <a:gd name="T7" fmla="*/ 0 h 68"/>
                  <a:gd name="T8" fmla="*/ 81 w 81"/>
                  <a:gd name="T9" fmla="*/ 21 h 68"/>
                </a:gdLst>
                <a:ahLst/>
                <a:cxnLst>
                  <a:cxn ang="0">
                    <a:pos x="T0" y="T1"/>
                  </a:cxn>
                  <a:cxn ang="0">
                    <a:pos x="T2" y="T3"/>
                  </a:cxn>
                  <a:cxn ang="0">
                    <a:pos x="T4" y="T5"/>
                  </a:cxn>
                  <a:cxn ang="0">
                    <a:pos x="T6" y="T7"/>
                  </a:cxn>
                  <a:cxn ang="0">
                    <a:pos x="T8" y="T9"/>
                  </a:cxn>
                </a:cxnLst>
                <a:rect l="0" t="0" r="r" b="b"/>
                <a:pathLst>
                  <a:path w="81" h="68">
                    <a:moveTo>
                      <a:pt x="81" y="21"/>
                    </a:moveTo>
                    <a:lnTo>
                      <a:pt x="0" y="68"/>
                    </a:lnTo>
                    <a:lnTo>
                      <a:pt x="0" y="45"/>
                    </a:lnTo>
                    <a:lnTo>
                      <a:pt x="81" y="0"/>
                    </a:lnTo>
                    <a:lnTo>
                      <a:pt x="81" y="21"/>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0" name="Freeform 416">
                <a:extLst>
                  <a:ext uri="{FF2B5EF4-FFF2-40B4-BE49-F238E27FC236}">
                    <a16:creationId xmlns:a16="http://schemas.microsoft.com/office/drawing/2014/main" id="{5512FE25-9D27-3F30-BD71-2890C187CECE}"/>
                  </a:ext>
                </a:extLst>
              </p:cNvPr>
              <p:cNvSpPr>
                <a:spLocks/>
              </p:cNvSpPr>
              <p:nvPr/>
            </p:nvSpPr>
            <p:spPr bwMode="auto">
              <a:xfrm>
                <a:off x="7506" y="633"/>
                <a:ext cx="81" cy="68"/>
              </a:xfrm>
              <a:custGeom>
                <a:avLst/>
                <a:gdLst>
                  <a:gd name="T0" fmla="*/ 81 w 81"/>
                  <a:gd name="T1" fmla="*/ 21 h 68"/>
                  <a:gd name="T2" fmla="*/ 0 w 81"/>
                  <a:gd name="T3" fmla="*/ 68 h 68"/>
                  <a:gd name="T4" fmla="*/ 0 w 81"/>
                  <a:gd name="T5" fmla="*/ 47 h 68"/>
                  <a:gd name="T6" fmla="*/ 81 w 81"/>
                  <a:gd name="T7" fmla="*/ 0 h 68"/>
                  <a:gd name="T8" fmla="*/ 81 w 81"/>
                  <a:gd name="T9" fmla="*/ 21 h 68"/>
                </a:gdLst>
                <a:ahLst/>
                <a:cxnLst>
                  <a:cxn ang="0">
                    <a:pos x="T0" y="T1"/>
                  </a:cxn>
                  <a:cxn ang="0">
                    <a:pos x="T2" y="T3"/>
                  </a:cxn>
                  <a:cxn ang="0">
                    <a:pos x="T4" y="T5"/>
                  </a:cxn>
                  <a:cxn ang="0">
                    <a:pos x="T6" y="T7"/>
                  </a:cxn>
                  <a:cxn ang="0">
                    <a:pos x="T8" y="T9"/>
                  </a:cxn>
                </a:cxnLst>
                <a:rect l="0" t="0" r="r" b="b"/>
                <a:pathLst>
                  <a:path w="81" h="68">
                    <a:moveTo>
                      <a:pt x="81" y="21"/>
                    </a:moveTo>
                    <a:lnTo>
                      <a:pt x="0" y="68"/>
                    </a:lnTo>
                    <a:lnTo>
                      <a:pt x="0" y="47"/>
                    </a:lnTo>
                    <a:lnTo>
                      <a:pt x="81" y="0"/>
                    </a:lnTo>
                    <a:lnTo>
                      <a:pt x="81" y="21"/>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1" name="Freeform 417">
                <a:extLst>
                  <a:ext uri="{FF2B5EF4-FFF2-40B4-BE49-F238E27FC236}">
                    <a16:creationId xmlns:a16="http://schemas.microsoft.com/office/drawing/2014/main" id="{1140B429-4932-261E-3244-E8847BEED4B9}"/>
                  </a:ext>
                </a:extLst>
              </p:cNvPr>
              <p:cNvSpPr>
                <a:spLocks noEditPoints="1"/>
              </p:cNvSpPr>
              <p:nvPr/>
            </p:nvSpPr>
            <p:spPr bwMode="auto">
              <a:xfrm>
                <a:off x="6914" y="1093"/>
                <a:ext cx="43" cy="76"/>
              </a:xfrm>
              <a:custGeom>
                <a:avLst/>
                <a:gdLst>
                  <a:gd name="T0" fmla="*/ 43 w 43"/>
                  <a:gd name="T1" fmla="*/ 52 h 76"/>
                  <a:gd name="T2" fmla="*/ 0 w 43"/>
                  <a:gd name="T3" fmla="*/ 76 h 76"/>
                  <a:gd name="T4" fmla="*/ 0 w 43"/>
                  <a:gd name="T5" fmla="*/ 26 h 76"/>
                  <a:gd name="T6" fmla="*/ 43 w 43"/>
                  <a:gd name="T7" fmla="*/ 0 h 76"/>
                  <a:gd name="T8" fmla="*/ 43 w 43"/>
                  <a:gd name="T9" fmla="*/ 52 h 76"/>
                  <a:gd name="T10" fmla="*/ 8 w 43"/>
                  <a:gd name="T11" fmla="*/ 64 h 76"/>
                  <a:gd name="T12" fmla="*/ 36 w 43"/>
                  <a:gd name="T13" fmla="*/ 48 h 76"/>
                  <a:gd name="T14" fmla="*/ 36 w 43"/>
                  <a:gd name="T15" fmla="*/ 14 h 76"/>
                  <a:gd name="T16" fmla="*/ 8 w 43"/>
                  <a:gd name="T17" fmla="*/ 31 h 76"/>
                  <a:gd name="T18" fmla="*/ 8 w 43"/>
                  <a:gd name="T19"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76">
                    <a:moveTo>
                      <a:pt x="43" y="52"/>
                    </a:moveTo>
                    <a:lnTo>
                      <a:pt x="0" y="76"/>
                    </a:lnTo>
                    <a:lnTo>
                      <a:pt x="0" y="26"/>
                    </a:lnTo>
                    <a:lnTo>
                      <a:pt x="43" y="0"/>
                    </a:lnTo>
                    <a:lnTo>
                      <a:pt x="43" y="52"/>
                    </a:lnTo>
                    <a:close/>
                    <a:moveTo>
                      <a:pt x="8" y="64"/>
                    </a:moveTo>
                    <a:lnTo>
                      <a:pt x="36" y="48"/>
                    </a:lnTo>
                    <a:lnTo>
                      <a:pt x="36" y="14"/>
                    </a:lnTo>
                    <a:lnTo>
                      <a:pt x="8" y="31"/>
                    </a:lnTo>
                    <a:lnTo>
                      <a:pt x="8" y="6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2" name="Freeform 418">
                <a:extLst>
                  <a:ext uri="{FF2B5EF4-FFF2-40B4-BE49-F238E27FC236}">
                    <a16:creationId xmlns:a16="http://schemas.microsoft.com/office/drawing/2014/main" id="{7E573F8C-1A72-5931-A599-F0F42D955877}"/>
                  </a:ext>
                </a:extLst>
              </p:cNvPr>
              <p:cNvSpPr>
                <a:spLocks/>
              </p:cNvSpPr>
              <p:nvPr/>
            </p:nvSpPr>
            <p:spPr bwMode="auto">
              <a:xfrm>
                <a:off x="6979" y="991"/>
                <a:ext cx="178" cy="128"/>
              </a:xfrm>
              <a:custGeom>
                <a:avLst/>
                <a:gdLst>
                  <a:gd name="T0" fmla="*/ 178 w 178"/>
                  <a:gd name="T1" fmla="*/ 24 h 128"/>
                  <a:gd name="T2" fmla="*/ 0 w 178"/>
                  <a:gd name="T3" fmla="*/ 128 h 128"/>
                  <a:gd name="T4" fmla="*/ 0 w 178"/>
                  <a:gd name="T5" fmla="*/ 104 h 128"/>
                  <a:gd name="T6" fmla="*/ 178 w 178"/>
                  <a:gd name="T7" fmla="*/ 0 h 128"/>
                  <a:gd name="T8" fmla="*/ 178 w 178"/>
                  <a:gd name="T9" fmla="*/ 24 h 128"/>
                </a:gdLst>
                <a:ahLst/>
                <a:cxnLst>
                  <a:cxn ang="0">
                    <a:pos x="T0" y="T1"/>
                  </a:cxn>
                  <a:cxn ang="0">
                    <a:pos x="T2" y="T3"/>
                  </a:cxn>
                  <a:cxn ang="0">
                    <a:pos x="T4" y="T5"/>
                  </a:cxn>
                  <a:cxn ang="0">
                    <a:pos x="T6" y="T7"/>
                  </a:cxn>
                  <a:cxn ang="0">
                    <a:pos x="T8" y="T9"/>
                  </a:cxn>
                </a:cxnLst>
                <a:rect l="0" t="0" r="r" b="b"/>
                <a:pathLst>
                  <a:path w="178" h="128">
                    <a:moveTo>
                      <a:pt x="178" y="24"/>
                    </a:moveTo>
                    <a:lnTo>
                      <a:pt x="0" y="128"/>
                    </a:lnTo>
                    <a:lnTo>
                      <a:pt x="0" y="104"/>
                    </a:lnTo>
                    <a:lnTo>
                      <a:pt x="178" y="0"/>
                    </a:lnTo>
                    <a:lnTo>
                      <a:pt x="178" y="2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3" name="Freeform 419">
                <a:extLst>
                  <a:ext uri="{FF2B5EF4-FFF2-40B4-BE49-F238E27FC236}">
                    <a16:creationId xmlns:a16="http://schemas.microsoft.com/office/drawing/2014/main" id="{0A366299-F771-BED5-BC98-A0C9BF697234}"/>
                  </a:ext>
                </a:extLst>
              </p:cNvPr>
              <p:cNvSpPr>
                <a:spLocks/>
              </p:cNvSpPr>
              <p:nvPr/>
            </p:nvSpPr>
            <p:spPr bwMode="auto">
              <a:xfrm>
                <a:off x="7297" y="851"/>
                <a:ext cx="104" cy="85"/>
              </a:xfrm>
              <a:custGeom>
                <a:avLst/>
                <a:gdLst>
                  <a:gd name="T0" fmla="*/ 104 w 104"/>
                  <a:gd name="T1" fmla="*/ 24 h 85"/>
                  <a:gd name="T2" fmla="*/ 0 w 104"/>
                  <a:gd name="T3" fmla="*/ 85 h 85"/>
                  <a:gd name="T4" fmla="*/ 0 w 104"/>
                  <a:gd name="T5" fmla="*/ 62 h 85"/>
                  <a:gd name="T6" fmla="*/ 104 w 104"/>
                  <a:gd name="T7" fmla="*/ 0 h 85"/>
                  <a:gd name="T8" fmla="*/ 104 w 104"/>
                  <a:gd name="T9" fmla="*/ 24 h 85"/>
                </a:gdLst>
                <a:ahLst/>
                <a:cxnLst>
                  <a:cxn ang="0">
                    <a:pos x="T0" y="T1"/>
                  </a:cxn>
                  <a:cxn ang="0">
                    <a:pos x="T2" y="T3"/>
                  </a:cxn>
                  <a:cxn ang="0">
                    <a:pos x="T4" y="T5"/>
                  </a:cxn>
                  <a:cxn ang="0">
                    <a:pos x="T6" y="T7"/>
                  </a:cxn>
                  <a:cxn ang="0">
                    <a:pos x="T8" y="T9"/>
                  </a:cxn>
                </a:cxnLst>
                <a:rect l="0" t="0" r="r" b="b"/>
                <a:pathLst>
                  <a:path w="104" h="85">
                    <a:moveTo>
                      <a:pt x="104" y="24"/>
                    </a:moveTo>
                    <a:lnTo>
                      <a:pt x="0" y="85"/>
                    </a:lnTo>
                    <a:lnTo>
                      <a:pt x="0" y="62"/>
                    </a:lnTo>
                    <a:lnTo>
                      <a:pt x="104" y="0"/>
                    </a:lnTo>
                    <a:lnTo>
                      <a:pt x="104"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4" name="Freeform 420">
                <a:extLst>
                  <a:ext uri="{FF2B5EF4-FFF2-40B4-BE49-F238E27FC236}">
                    <a16:creationId xmlns:a16="http://schemas.microsoft.com/office/drawing/2014/main" id="{DD5CA679-BFDE-6070-6016-F6632B36433E}"/>
                  </a:ext>
                </a:extLst>
              </p:cNvPr>
              <p:cNvSpPr>
                <a:spLocks/>
              </p:cNvSpPr>
              <p:nvPr/>
            </p:nvSpPr>
            <p:spPr bwMode="auto">
              <a:xfrm>
                <a:off x="7506" y="744"/>
                <a:ext cx="81" cy="71"/>
              </a:xfrm>
              <a:custGeom>
                <a:avLst/>
                <a:gdLst>
                  <a:gd name="T0" fmla="*/ 81 w 81"/>
                  <a:gd name="T1" fmla="*/ 24 h 71"/>
                  <a:gd name="T2" fmla="*/ 0 w 81"/>
                  <a:gd name="T3" fmla="*/ 71 h 71"/>
                  <a:gd name="T4" fmla="*/ 0 w 81"/>
                  <a:gd name="T5" fmla="*/ 48 h 71"/>
                  <a:gd name="T6" fmla="*/ 81 w 81"/>
                  <a:gd name="T7" fmla="*/ 0 h 71"/>
                  <a:gd name="T8" fmla="*/ 81 w 81"/>
                  <a:gd name="T9" fmla="*/ 24 h 71"/>
                </a:gdLst>
                <a:ahLst/>
                <a:cxnLst>
                  <a:cxn ang="0">
                    <a:pos x="T0" y="T1"/>
                  </a:cxn>
                  <a:cxn ang="0">
                    <a:pos x="T2" y="T3"/>
                  </a:cxn>
                  <a:cxn ang="0">
                    <a:pos x="T4" y="T5"/>
                  </a:cxn>
                  <a:cxn ang="0">
                    <a:pos x="T6" y="T7"/>
                  </a:cxn>
                  <a:cxn ang="0">
                    <a:pos x="T8" y="T9"/>
                  </a:cxn>
                </a:cxnLst>
                <a:rect l="0" t="0" r="r" b="b"/>
                <a:pathLst>
                  <a:path w="81" h="71">
                    <a:moveTo>
                      <a:pt x="81" y="24"/>
                    </a:moveTo>
                    <a:lnTo>
                      <a:pt x="0" y="71"/>
                    </a:lnTo>
                    <a:lnTo>
                      <a:pt x="0" y="48"/>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5" name="Freeform 421">
                <a:extLst>
                  <a:ext uri="{FF2B5EF4-FFF2-40B4-BE49-F238E27FC236}">
                    <a16:creationId xmlns:a16="http://schemas.microsoft.com/office/drawing/2014/main" id="{75E1CD80-F4BA-46F4-7C52-9C91F6FEAF47}"/>
                  </a:ext>
                </a:extLst>
              </p:cNvPr>
              <p:cNvSpPr>
                <a:spLocks noEditPoints="1"/>
              </p:cNvSpPr>
              <p:nvPr/>
            </p:nvSpPr>
            <p:spPr bwMode="auto">
              <a:xfrm>
                <a:off x="6914" y="1216"/>
                <a:ext cx="43" cy="76"/>
              </a:xfrm>
              <a:custGeom>
                <a:avLst/>
                <a:gdLst>
                  <a:gd name="T0" fmla="*/ 43 w 43"/>
                  <a:gd name="T1" fmla="*/ 50 h 76"/>
                  <a:gd name="T2" fmla="*/ 0 w 43"/>
                  <a:gd name="T3" fmla="*/ 76 h 76"/>
                  <a:gd name="T4" fmla="*/ 0 w 43"/>
                  <a:gd name="T5" fmla="*/ 24 h 76"/>
                  <a:gd name="T6" fmla="*/ 43 w 43"/>
                  <a:gd name="T7" fmla="*/ 0 h 76"/>
                  <a:gd name="T8" fmla="*/ 43 w 43"/>
                  <a:gd name="T9" fmla="*/ 50 h 76"/>
                  <a:gd name="T10" fmla="*/ 8 w 43"/>
                  <a:gd name="T11" fmla="*/ 62 h 76"/>
                  <a:gd name="T12" fmla="*/ 36 w 43"/>
                  <a:gd name="T13" fmla="*/ 46 h 76"/>
                  <a:gd name="T14" fmla="*/ 36 w 43"/>
                  <a:gd name="T15" fmla="*/ 12 h 76"/>
                  <a:gd name="T16" fmla="*/ 8 w 43"/>
                  <a:gd name="T17" fmla="*/ 29 h 76"/>
                  <a:gd name="T18" fmla="*/ 8 w 43"/>
                  <a:gd name="T19" fmla="*/ 62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76">
                    <a:moveTo>
                      <a:pt x="43" y="50"/>
                    </a:moveTo>
                    <a:lnTo>
                      <a:pt x="0" y="76"/>
                    </a:lnTo>
                    <a:lnTo>
                      <a:pt x="0" y="24"/>
                    </a:lnTo>
                    <a:lnTo>
                      <a:pt x="43" y="0"/>
                    </a:lnTo>
                    <a:lnTo>
                      <a:pt x="43" y="50"/>
                    </a:lnTo>
                    <a:close/>
                    <a:moveTo>
                      <a:pt x="8" y="62"/>
                    </a:moveTo>
                    <a:lnTo>
                      <a:pt x="36" y="46"/>
                    </a:lnTo>
                    <a:lnTo>
                      <a:pt x="36" y="12"/>
                    </a:lnTo>
                    <a:lnTo>
                      <a:pt x="8" y="29"/>
                    </a:lnTo>
                    <a:lnTo>
                      <a:pt x="8" y="62"/>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6" name="Freeform 422">
                <a:extLst>
                  <a:ext uri="{FF2B5EF4-FFF2-40B4-BE49-F238E27FC236}">
                    <a16:creationId xmlns:a16="http://schemas.microsoft.com/office/drawing/2014/main" id="{0D7CBAD5-357B-6C48-2E06-469B086797F1}"/>
                  </a:ext>
                </a:extLst>
              </p:cNvPr>
              <p:cNvSpPr>
                <a:spLocks/>
              </p:cNvSpPr>
              <p:nvPr/>
            </p:nvSpPr>
            <p:spPr bwMode="auto">
              <a:xfrm>
                <a:off x="6979" y="1114"/>
                <a:ext cx="178" cy="126"/>
              </a:xfrm>
              <a:custGeom>
                <a:avLst/>
                <a:gdLst>
                  <a:gd name="T0" fmla="*/ 178 w 178"/>
                  <a:gd name="T1" fmla="*/ 24 h 126"/>
                  <a:gd name="T2" fmla="*/ 0 w 178"/>
                  <a:gd name="T3" fmla="*/ 126 h 126"/>
                  <a:gd name="T4" fmla="*/ 0 w 178"/>
                  <a:gd name="T5" fmla="*/ 105 h 126"/>
                  <a:gd name="T6" fmla="*/ 178 w 178"/>
                  <a:gd name="T7" fmla="*/ 0 h 126"/>
                  <a:gd name="T8" fmla="*/ 178 w 178"/>
                  <a:gd name="T9" fmla="*/ 24 h 126"/>
                </a:gdLst>
                <a:ahLst/>
                <a:cxnLst>
                  <a:cxn ang="0">
                    <a:pos x="T0" y="T1"/>
                  </a:cxn>
                  <a:cxn ang="0">
                    <a:pos x="T2" y="T3"/>
                  </a:cxn>
                  <a:cxn ang="0">
                    <a:pos x="T4" y="T5"/>
                  </a:cxn>
                  <a:cxn ang="0">
                    <a:pos x="T6" y="T7"/>
                  </a:cxn>
                  <a:cxn ang="0">
                    <a:pos x="T8" y="T9"/>
                  </a:cxn>
                </a:cxnLst>
                <a:rect l="0" t="0" r="r" b="b"/>
                <a:pathLst>
                  <a:path w="178" h="126">
                    <a:moveTo>
                      <a:pt x="178" y="24"/>
                    </a:moveTo>
                    <a:lnTo>
                      <a:pt x="0" y="126"/>
                    </a:lnTo>
                    <a:lnTo>
                      <a:pt x="0" y="105"/>
                    </a:lnTo>
                    <a:lnTo>
                      <a:pt x="178" y="0"/>
                    </a:lnTo>
                    <a:lnTo>
                      <a:pt x="178" y="24"/>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7" name="Freeform 423">
                <a:extLst>
                  <a:ext uri="{FF2B5EF4-FFF2-40B4-BE49-F238E27FC236}">
                    <a16:creationId xmlns:a16="http://schemas.microsoft.com/office/drawing/2014/main" id="{17DF114E-9E1F-C57D-64CE-7AA28ED7B8BE}"/>
                  </a:ext>
                </a:extLst>
              </p:cNvPr>
              <p:cNvSpPr>
                <a:spLocks/>
              </p:cNvSpPr>
              <p:nvPr/>
            </p:nvSpPr>
            <p:spPr bwMode="auto">
              <a:xfrm>
                <a:off x="7297" y="986"/>
                <a:ext cx="81" cy="71"/>
              </a:xfrm>
              <a:custGeom>
                <a:avLst/>
                <a:gdLst>
                  <a:gd name="T0" fmla="*/ 81 w 81"/>
                  <a:gd name="T1" fmla="*/ 24 h 71"/>
                  <a:gd name="T2" fmla="*/ 0 w 81"/>
                  <a:gd name="T3" fmla="*/ 71 h 71"/>
                  <a:gd name="T4" fmla="*/ 0 w 81"/>
                  <a:gd name="T5" fmla="*/ 48 h 71"/>
                  <a:gd name="T6" fmla="*/ 81 w 81"/>
                  <a:gd name="T7" fmla="*/ 0 h 71"/>
                  <a:gd name="T8" fmla="*/ 81 w 81"/>
                  <a:gd name="T9" fmla="*/ 24 h 71"/>
                </a:gdLst>
                <a:ahLst/>
                <a:cxnLst>
                  <a:cxn ang="0">
                    <a:pos x="T0" y="T1"/>
                  </a:cxn>
                  <a:cxn ang="0">
                    <a:pos x="T2" y="T3"/>
                  </a:cxn>
                  <a:cxn ang="0">
                    <a:pos x="T4" y="T5"/>
                  </a:cxn>
                  <a:cxn ang="0">
                    <a:pos x="T6" y="T7"/>
                  </a:cxn>
                  <a:cxn ang="0">
                    <a:pos x="T8" y="T9"/>
                  </a:cxn>
                </a:cxnLst>
                <a:rect l="0" t="0" r="r" b="b"/>
                <a:pathLst>
                  <a:path w="81" h="71">
                    <a:moveTo>
                      <a:pt x="81" y="24"/>
                    </a:moveTo>
                    <a:lnTo>
                      <a:pt x="0" y="71"/>
                    </a:lnTo>
                    <a:lnTo>
                      <a:pt x="0" y="48"/>
                    </a:lnTo>
                    <a:lnTo>
                      <a:pt x="81" y="0"/>
                    </a:lnTo>
                    <a:lnTo>
                      <a:pt x="81"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8" name="Freeform 424">
                <a:extLst>
                  <a:ext uri="{FF2B5EF4-FFF2-40B4-BE49-F238E27FC236}">
                    <a16:creationId xmlns:a16="http://schemas.microsoft.com/office/drawing/2014/main" id="{D4A4079D-178C-D376-7745-1CB4AC5070A0}"/>
                  </a:ext>
                </a:extLst>
              </p:cNvPr>
              <p:cNvSpPr>
                <a:spLocks/>
              </p:cNvSpPr>
              <p:nvPr/>
            </p:nvSpPr>
            <p:spPr bwMode="auto">
              <a:xfrm>
                <a:off x="7506" y="868"/>
                <a:ext cx="81" cy="68"/>
              </a:xfrm>
              <a:custGeom>
                <a:avLst/>
                <a:gdLst>
                  <a:gd name="T0" fmla="*/ 81 w 81"/>
                  <a:gd name="T1" fmla="*/ 21 h 68"/>
                  <a:gd name="T2" fmla="*/ 0 w 81"/>
                  <a:gd name="T3" fmla="*/ 68 h 68"/>
                  <a:gd name="T4" fmla="*/ 0 w 81"/>
                  <a:gd name="T5" fmla="*/ 47 h 68"/>
                  <a:gd name="T6" fmla="*/ 81 w 81"/>
                  <a:gd name="T7" fmla="*/ 0 h 68"/>
                  <a:gd name="T8" fmla="*/ 81 w 81"/>
                  <a:gd name="T9" fmla="*/ 21 h 68"/>
                </a:gdLst>
                <a:ahLst/>
                <a:cxnLst>
                  <a:cxn ang="0">
                    <a:pos x="T0" y="T1"/>
                  </a:cxn>
                  <a:cxn ang="0">
                    <a:pos x="T2" y="T3"/>
                  </a:cxn>
                  <a:cxn ang="0">
                    <a:pos x="T4" y="T5"/>
                  </a:cxn>
                  <a:cxn ang="0">
                    <a:pos x="T6" y="T7"/>
                  </a:cxn>
                  <a:cxn ang="0">
                    <a:pos x="T8" y="T9"/>
                  </a:cxn>
                </a:cxnLst>
                <a:rect l="0" t="0" r="r" b="b"/>
                <a:pathLst>
                  <a:path w="81" h="68">
                    <a:moveTo>
                      <a:pt x="81" y="21"/>
                    </a:moveTo>
                    <a:lnTo>
                      <a:pt x="0" y="68"/>
                    </a:lnTo>
                    <a:lnTo>
                      <a:pt x="0" y="47"/>
                    </a:lnTo>
                    <a:lnTo>
                      <a:pt x="81" y="0"/>
                    </a:lnTo>
                    <a:lnTo>
                      <a:pt x="81" y="21"/>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39" name="Freeform 425">
                <a:extLst>
                  <a:ext uri="{FF2B5EF4-FFF2-40B4-BE49-F238E27FC236}">
                    <a16:creationId xmlns:a16="http://schemas.microsoft.com/office/drawing/2014/main" id="{87F82713-E9B0-72A0-8B1D-78765DD3526F}"/>
                  </a:ext>
                </a:extLst>
              </p:cNvPr>
              <p:cNvSpPr>
                <a:spLocks/>
              </p:cNvSpPr>
              <p:nvPr/>
            </p:nvSpPr>
            <p:spPr bwMode="auto">
              <a:xfrm>
                <a:off x="7658" y="-177"/>
                <a:ext cx="109" cy="86"/>
              </a:xfrm>
              <a:custGeom>
                <a:avLst/>
                <a:gdLst>
                  <a:gd name="T0" fmla="*/ 109 w 109"/>
                  <a:gd name="T1" fmla="*/ 22 h 86"/>
                  <a:gd name="T2" fmla="*/ 0 w 109"/>
                  <a:gd name="T3" fmla="*/ 86 h 86"/>
                  <a:gd name="T4" fmla="*/ 0 w 109"/>
                  <a:gd name="T5" fmla="*/ 62 h 86"/>
                  <a:gd name="T6" fmla="*/ 109 w 109"/>
                  <a:gd name="T7" fmla="*/ 0 h 86"/>
                  <a:gd name="T8" fmla="*/ 109 w 109"/>
                  <a:gd name="T9" fmla="*/ 22 h 86"/>
                </a:gdLst>
                <a:ahLst/>
                <a:cxnLst>
                  <a:cxn ang="0">
                    <a:pos x="T0" y="T1"/>
                  </a:cxn>
                  <a:cxn ang="0">
                    <a:pos x="T2" y="T3"/>
                  </a:cxn>
                  <a:cxn ang="0">
                    <a:pos x="T4" y="T5"/>
                  </a:cxn>
                  <a:cxn ang="0">
                    <a:pos x="T6" y="T7"/>
                  </a:cxn>
                  <a:cxn ang="0">
                    <a:pos x="T8" y="T9"/>
                  </a:cxn>
                </a:cxnLst>
                <a:rect l="0" t="0" r="r" b="b"/>
                <a:pathLst>
                  <a:path w="109" h="86">
                    <a:moveTo>
                      <a:pt x="109" y="22"/>
                    </a:moveTo>
                    <a:lnTo>
                      <a:pt x="0" y="86"/>
                    </a:lnTo>
                    <a:lnTo>
                      <a:pt x="0" y="62"/>
                    </a:lnTo>
                    <a:lnTo>
                      <a:pt x="109" y="0"/>
                    </a:lnTo>
                    <a:lnTo>
                      <a:pt x="109" y="22"/>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0" name="Freeform 426">
                <a:extLst>
                  <a:ext uri="{FF2B5EF4-FFF2-40B4-BE49-F238E27FC236}">
                    <a16:creationId xmlns:a16="http://schemas.microsoft.com/office/drawing/2014/main" id="{78833064-B5B9-7B21-C1C5-3C92FFE4263B}"/>
                  </a:ext>
                </a:extLst>
              </p:cNvPr>
              <p:cNvSpPr>
                <a:spLocks/>
              </p:cNvSpPr>
              <p:nvPr/>
            </p:nvSpPr>
            <p:spPr bwMode="auto">
              <a:xfrm>
                <a:off x="7658" y="-68"/>
                <a:ext cx="109" cy="86"/>
              </a:xfrm>
              <a:custGeom>
                <a:avLst/>
                <a:gdLst>
                  <a:gd name="T0" fmla="*/ 109 w 109"/>
                  <a:gd name="T1" fmla="*/ 24 h 86"/>
                  <a:gd name="T2" fmla="*/ 0 w 109"/>
                  <a:gd name="T3" fmla="*/ 86 h 86"/>
                  <a:gd name="T4" fmla="*/ 0 w 109"/>
                  <a:gd name="T5" fmla="*/ 64 h 86"/>
                  <a:gd name="T6" fmla="*/ 109 w 109"/>
                  <a:gd name="T7" fmla="*/ 0 h 86"/>
                  <a:gd name="T8" fmla="*/ 109 w 109"/>
                  <a:gd name="T9" fmla="*/ 24 h 86"/>
                </a:gdLst>
                <a:ahLst/>
                <a:cxnLst>
                  <a:cxn ang="0">
                    <a:pos x="T0" y="T1"/>
                  </a:cxn>
                  <a:cxn ang="0">
                    <a:pos x="T2" y="T3"/>
                  </a:cxn>
                  <a:cxn ang="0">
                    <a:pos x="T4" y="T5"/>
                  </a:cxn>
                  <a:cxn ang="0">
                    <a:pos x="T6" y="T7"/>
                  </a:cxn>
                  <a:cxn ang="0">
                    <a:pos x="T8" y="T9"/>
                  </a:cxn>
                </a:cxnLst>
                <a:rect l="0" t="0" r="r" b="b"/>
                <a:pathLst>
                  <a:path w="109" h="86">
                    <a:moveTo>
                      <a:pt x="109" y="24"/>
                    </a:moveTo>
                    <a:lnTo>
                      <a:pt x="0" y="86"/>
                    </a:lnTo>
                    <a:lnTo>
                      <a:pt x="0" y="64"/>
                    </a:lnTo>
                    <a:lnTo>
                      <a:pt x="109" y="0"/>
                    </a:lnTo>
                    <a:lnTo>
                      <a:pt x="109"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1" name="Freeform 427">
                <a:extLst>
                  <a:ext uri="{FF2B5EF4-FFF2-40B4-BE49-F238E27FC236}">
                    <a16:creationId xmlns:a16="http://schemas.microsoft.com/office/drawing/2014/main" id="{40851ED9-76E6-4524-86F3-67CE09D33C07}"/>
                  </a:ext>
                </a:extLst>
              </p:cNvPr>
              <p:cNvSpPr>
                <a:spLocks/>
              </p:cNvSpPr>
              <p:nvPr/>
            </p:nvSpPr>
            <p:spPr bwMode="auto">
              <a:xfrm>
                <a:off x="7658" y="56"/>
                <a:ext cx="109" cy="85"/>
              </a:xfrm>
              <a:custGeom>
                <a:avLst/>
                <a:gdLst>
                  <a:gd name="T0" fmla="*/ 109 w 109"/>
                  <a:gd name="T1" fmla="*/ 21 h 85"/>
                  <a:gd name="T2" fmla="*/ 0 w 109"/>
                  <a:gd name="T3" fmla="*/ 85 h 85"/>
                  <a:gd name="T4" fmla="*/ 0 w 109"/>
                  <a:gd name="T5" fmla="*/ 62 h 85"/>
                  <a:gd name="T6" fmla="*/ 109 w 109"/>
                  <a:gd name="T7" fmla="*/ 0 h 85"/>
                  <a:gd name="T8" fmla="*/ 109 w 109"/>
                  <a:gd name="T9" fmla="*/ 21 h 85"/>
                </a:gdLst>
                <a:ahLst/>
                <a:cxnLst>
                  <a:cxn ang="0">
                    <a:pos x="T0" y="T1"/>
                  </a:cxn>
                  <a:cxn ang="0">
                    <a:pos x="T2" y="T3"/>
                  </a:cxn>
                  <a:cxn ang="0">
                    <a:pos x="T4" y="T5"/>
                  </a:cxn>
                  <a:cxn ang="0">
                    <a:pos x="T6" y="T7"/>
                  </a:cxn>
                  <a:cxn ang="0">
                    <a:pos x="T8" y="T9"/>
                  </a:cxn>
                </a:cxnLst>
                <a:rect l="0" t="0" r="r" b="b"/>
                <a:pathLst>
                  <a:path w="109" h="85">
                    <a:moveTo>
                      <a:pt x="109" y="21"/>
                    </a:moveTo>
                    <a:lnTo>
                      <a:pt x="0" y="85"/>
                    </a:lnTo>
                    <a:lnTo>
                      <a:pt x="0" y="62"/>
                    </a:lnTo>
                    <a:lnTo>
                      <a:pt x="109" y="0"/>
                    </a:lnTo>
                    <a:lnTo>
                      <a:pt x="109" y="21"/>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2" name="Freeform 428">
                <a:extLst>
                  <a:ext uri="{FF2B5EF4-FFF2-40B4-BE49-F238E27FC236}">
                    <a16:creationId xmlns:a16="http://schemas.microsoft.com/office/drawing/2014/main" id="{1F6BACD8-ABF9-50A7-D9B7-9DD711A94EC0}"/>
                  </a:ext>
                </a:extLst>
              </p:cNvPr>
              <p:cNvSpPr>
                <a:spLocks/>
              </p:cNvSpPr>
              <p:nvPr/>
            </p:nvSpPr>
            <p:spPr bwMode="auto">
              <a:xfrm>
                <a:off x="7658" y="167"/>
                <a:ext cx="109" cy="86"/>
              </a:xfrm>
              <a:custGeom>
                <a:avLst/>
                <a:gdLst>
                  <a:gd name="T0" fmla="*/ 109 w 109"/>
                  <a:gd name="T1" fmla="*/ 24 h 86"/>
                  <a:gd name="T2" fmla="*/ 0 w 109"/>
                  <a:gd name="T3" fmla="*/ 86 h 86"/>
                  <a:gd name="T4" fmla="*/ 0 w 109"/>
                  <a:gd name="T5" fmla="*/ 62 h 86"/>
                  <a:gd name="T6" fmla="*/ 109 w 109"/>
                  <a:gd name="T7" fmla="*/ 0 h 86"/>
                  <a:gd name="T8" fmla="*/ 109 w 109"/>
                  <a:gd name="T9" fmla="*/ 24 h 86"/>
                </a:gdLst>
                <a:ahLst/>
                <a:cxnLst>
                  <a:cxn ang="0">
                    <a:pos x="T0" y="T1"/>
                  </a:cxn>
                  <a:cxn ang="0">
                    <a:pos x="T2" y="T3"/>
                  </a:cxn>
                  <a:cxn ang="0">
                    <a:pos x="T4" y="T5"/>
                  </a:cxn>
                  <a:cxn ang="0">
                    <a:pos x="T6" y="T7"/>
                  </a:cxn>
                  <a:cxn ang="0">
                    <a:pos x="T8" y="T9"/>
                  </a:cxn>
                </a:cxnLst>
                <a:rect l="0" t="0" r="r" b="b"/>
                <a:pathLst>
                  <a:path w="109" h="86">
                    <a:moveTo>
                      <a:pt x="109" y="24"/>
                    </a:moveTo>
                    <a:lnTo>
                      <a:pt x="0" y="86"/>
                    </a:lnTo>
                    <a:lnTo>
                      <a:pt x="0" y="62"/>
                    </a:lnTo>
                    <a:lnTo>
                      <a:pt x="109" y="0"/>
                    </a:lnTo>
                    <a:lnTo>
                      <a:pt x="109"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3" name="Freeform 429">
                <a:extLst>
                  <a:ext uri="{FF2B5EF4-FFF2-40B4-BE49-F238E27FC236}">
                    <a16:creationId xmlns:a16="http://schemas.microsoft.com/office/drawing/2014/main" id="{0FBBB298-5EDE-7182-F2E1-81E1D09365E4}"/>
                  </a:ext>
                </a:extLst>
              </p:cNvPr>
              <p:cNvSpPr>
                <a:spLocks/>
              </p:cNvSpPr>
              <p:nvPr/>
            </p:nvSpPr>
            <p:spPr bwMode="auto">
              <a:xfrm>
                <a:off x="7658" y="291"/>
                <a:ext cx="109" cy="85"/>
              </a:xfrm>
              <a:custGeom>
                <a:avLst/>
                <a:gdLst>
                  <a:gd name="T0" fmla="*/ 109 w 109"/>
                  <a:gd name="T1" fmla="*/ 21 h 85"/>
                  <a:gd name="T2" fmla="*/ 0 w 109"/>
                  <a:gd name="T3" fmla="*/ 85 h 85"/>
                  <a:gd name="T4" fmla="*/ 0 w 109"/>
                  <a:gd name="T5" fmla="*/ 61 h 85"/>
                  <a:gd name="T6" fmla="*/ 109 w 109"/>
                  <a:gd name="T7" fmla="*/ 0 h 85"/>
                  <a:gd name="T8" fmla="*/ 109 w 109"/>
                  <a:gd name="T9" fmla="*/ 21 h 85"/>
                </a:gdLst>
                <a:ahLst/>
                <a:cxnLst>
                  <a:cxn ang="0">
                    <a:pos x="T0" y="T1"/>
                  </a:cxn>
                  <a:cxn ang="0">
                    <a:pos x="T2" y="T3"/>
                  </a:cxn>
                  <a:cxn ang="0">
                    <a:pos x="T4" y="T5"/>
                  </a:cxn>
                  <a:cxn ang="0">
                    <a:pos x="T6" y="T7"/>
                  </a:cxn>
                  <a:cxn ang="0">
                    <a:pos x="T8" y="T9"/>
                  </a:cxn>
                </a:cxnLst>
                <a:rect l="0" t="0" r="r" b="b"/>
                <a:pathLst>
                  <a:path w="109" h="85">
                    <a:moveTo>
                      <a:pt x="109" y="21"/>
                    </a:moveTo>
                    <a:lnTo>
                      <a:pt x="0" y="85"/>
                    </a:lnTo>
                    <a:lnTo>
                      <a:pt x="0" y="61"/>
                    </a:lnTo>
                    <a:lnTo>
                      <a:pt x="109" y="0"/>
                    </a:lnTo>
                    <a:lnTo>
                      <a:pt x="109" y="21"/>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4" name="Freeform 430">
                <a:extLst>
                  <a:ext uri="{FF2B5EF4-FFF2-40B4-BE49-F238E27FC236}">
                    <a16:creationId xmlns:a16="http://schemas.microsoft.com/office/drawing/2014/main" id="{0E4A16A4-12BF-2A54-1B6D-803DA415C07D}"/>
                  </a:ext>
                </a:extLst>
              </p:cNvPr>
              <p:cNvSpPr>
                <a:spLocks/>
              </p:cNvSpPr>
              <p:nvPr/>
            </p:nvSpPr>
            <p:spPr bwMode="auto">
              <a:xfrm>
                <a:off x="7658" y="405"/>
                <a:ext cx="109" cy="85"/>
              </a:xfrm>
              <a:custGeom>
                <a:avLst/>
                <a:gdLst>
                  <a:gd name="T0" fmla="*/ 109 w 109"/>
                  <a:gd name="T1" fmla="*/ 23 h 85"/>
                  <a:gd name="T2" fmla="*/ 0 w 109"/>
                  <a:gd name="T3" fmla="*/ 85 h 85"/>
                  <a:gd name="T4" fmla="*/ 0 w 109"/>
                  <a:gd name="T5" fmla="*/ 64 h 85"/>
                  <a:gd name="T6" fmla="*/ 109 w 109"/>
                  <a:gd name="T7" fmla="*/ 0 h 85"/>
                  <a:gd name="T8" fmla="*/ 109 w 109"/>
                  <a:gd name="T9" fmla="*/ 23 h 85"/>
                </a:gdLst>
                <a:ahLst/>
                <a:cxnLst>
                  <a:cxn ang="0">
                    <a:pos x="T0" y="T1"/>
                  </a:cxn>
                  <a:cxn ang="0">
                    <a:pos x="T2" y="T3"/>
                  </a:cxn>
                  <a:cxn ang="0">
                    <a:pos x="T4" y="T5"/>
                  </a:cxn>
                  <a:cxn ang="0">
                    <a:pos x="T6" y="T7"/>
                  </a:cxn>
                  <a:cxn ang="0">
                    <a:pos x="T8" y="T9"/>
                  </a:cxn>
                </a:cxnLst>
                <a:rect l="0" t="0" r="r" b="b"/>
                <a:pathLst>
                  <a:path w="109" h="85">
                    <a:moveTo>
                      <a:pt x="109" y="23"/>
                    </a:moveTo>
                    <a:lnTo>
                      <a:pt x="0" y="85"/>
                    </a:lnTo>
                    <a:lnTo>
                      <a:pt x="0" y="64"/>
                    </a:lnTo>
                    <a:lnTo>
                      <a:pt x="109" y="0"/>
                    </a:lnTo>
                    <a:lnTo>
                      <a:pt x="109" y="23"/>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5" name="Freeform 431">
                <a:extLst>
                  <a:ext uri="{FF2B5EF4-FFF2-40B4-BE49-F238E27FC236}">
                    <a16:creationId xmlns:a16="http://schemas.microsoft.com/office/drawing/2014/main" id="{532B1B76-C704-D93C-74BD-541950112E17}"/>
                  </a:ext>
                </a:extLst>
              </p:cNvPr>
              <p:cNvSpPr>
                <a:spLocks/>
              </p:cNvSpPr>
              <p:nvPr/>
            </p:nvSpPr>
            <p:spPr bwMode="auto">
              <a:xfrm>
                <a:off x="7658" y="528"/>
                <a:ext cx="109" cy="86"/>
              </a:xfrm>
              <a:custGeom>
                <a:avLst/>
                <a:gdLst>
                  <a:gd name="T0" fmla="*/ 109 w 109"/>
                  <a:gd name="T1" fmla="*/ 24 h 86"/>
                  <a:gd name="T2" fmla="*/ 0 w 109"/>
                  <a:gd name="T3" fmla="*/ 86 h 86"/>
                  <a:gd name="T4" fmla="*/ 0 w 109"/>
                  <a:gd name="T5" fmla="*/ 62 h 86"/>
                  <a:gd name="T6" fmla="*/ 109 w 109"/>
                  <a:gd name="T7" fmla="*/ 0 h 86"/>
                  <a:gd name="T8" fmla="*/ 109 w 109"/>
                  <a:gd name="T9" fmla="*/ 24 h 86"/>
                </a:gdLst>
                <a:ahLst/>
                <a:cxnLst>
                  <a:cxn ang="0">
                    <a:pos x="T0" y="T1"/>
                  </a:cxn>
                  <a:cxn ang="0">
                    <a:pos x="T2" y="T3"/>
                  </a:cxn>
                  <a:cxn ang="0">
                    <a:pos x="T4" y="T5"/>
                  </a:cxn>
                  <a:cxn ang="0">
                    <a:pos x="T6" y="T7"/>
                  </a:cxn>
                  <a:cxn ang="0">
                    <a:pos x="T8" y="T9"/>
                  </a:cxn>
                </a:cxnLst>
                <a:rect l="0" t="0" r="r" b="b"/>
                <a:pathLst>
                  <a:path w="109" h="86">
                    <a:moveTo>
                      <a:pt x="109" y="24"/>
                    </a:moveTo>
                    <a:lnTo>
                      <a:pt x="0" y="86"/>
                    </a:lnTo>
                    <a:lnTo>
                      <a:pt x="0" y="62"/>
                    </a:lnTo>
                    <a:lnTo>
                      <a:pt x="109" y="0"/>
                    </a:lnTo>
                    <a:lnTo>
                      <a:pt x="109"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6" name="Freeform 432">
                <a:extLst>
                  <a:ext uri="{FF2B5EF4-FFF2-40B4-BE49-F238E27FC236}">
                    <a16:creationId xmlns:a16="http://schemas.microsoft.com/office/drawing/2014/main" id="{636F1A7D-F60F-C61E-0E0D-93C2C18DD744}"/>
                  </a:ext>
                </a:extLst>
              </p:cNvPr>
              <p:cNvSpPr>
                <a:spLocks/>
              </p:cNvSpPr>
              <p:nvPr/>
            </p:nvSpPr>
            <p:spPr bwMode="auto">
              <a:xfrm>
                <a:off x="7658" y="640"/>
                <a:ext cx="109" cy="85"/>
              </a:xfrm>
              <a:custGeom>
                <a:avLst/>
                <a:gdLst>
                  <a:gd name="T0" fmla="*/ 109 w 109"/>
                  <a:gd name="T1" fmla="*/ 23 h 85"/>
                  <a:gd name="T2" fmla="*/ 0 w 109"/>
                  <a:gd name="T3" fmla="*/ 85 h 85"/>
                  <a:gd name="T4" fmla="*/ 0 w 109"/>
                  <a:gd name="T5" fmla="*/ 64 h 85"/>
                  <a:gd name="T6" fmla="*/ 109 w 109"/>
                  <a:gd name="T7" fmla="*/ 0 h 85"/>
                  <a:gd name="T8" fmla="*/ 109 w 109"/>
                  <a:gd name="T9" fmla="*/ 23 h 85"/>
                </a:gdLst>
                <a:ahLst/>
                <a:cxnLst>
                  <a:cxn ang="0">
                    <a:pos x="T0" y="T1"/>
                  </a:cxn>
                  <a:cxn ang="0">
                    <a:pos x="T2" y="T3"/>
                  </a:cxn>
                  <a:cxn ang="0">
                    <a:pos x="T4" y="T5"/>
                  </a:cxn>
                  <a:cxn ang="0">
                    <a:pos x="T6" y="T7"/>
                  </a:cxn>
                  <a:cxn ang="0">
                    <a:pos x="T8" y="T9"/>
                  </a:cxn>
                </a:cxnLst>
                <a:rect l="0" t="0" r="r" b="b"/>
                <a:pathLst>
                  <a:path w="109" h="85">
                    <a:moveTo>
                      <a:pt x="109" y="23"/>
                    </a:moveTo>
                    <a:lnTo>
                      <a:pt x="0" y="85"/>
                    </a:lnTo>
                    <a:lnTo>
                      <a:pt x="0" y="64"/>
                    </a:lnTo>
                    <a:lnTo>
                      <a:pt x="109" y="0"/>
                    </a:lnTo>
                    <a:lnTo>
                      <a:pt x="109" y="23"/>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7" name="Freeform 433">
                <a:extLst>
                  <a:ext uri="{FF2B5EF4-FFF2-40B4-BE49-F238E27FC236}">
                    <a16:creationId xmlns:a16="http://schemas.microsoft.com/office/drawing/2014/main" id="{80629F94-CEF3-F4AC-D119-FD005D7AF903}"/>
                  </a:ext>
                </a:extLst>
              </p:cNvPr>
              <p:cNvSpPr>
                <a:spLocks/>
              </p:cNvSpPr>
              <p:nvPr/>
            </p:nvSpPr>
            <p:spPr bwMode="auto">
              <a:xfrm>
                <a:off x="7658" y="763"/>
                <a:ext cx="109" cy="86"/>
              </a:xfrm>
              <a:custGeom>
                <a:avLst/>
                <a:gdLst>
                  <a:gd name="T0" fmla="*/ 109 w 109"/>
                  <a:gd name="T1" fmla="*/ 24 h 86"/>
                  <a:gd name="T2" fmla="*/ 0 w 109"/>
                  <a:gd name="T3" fmla="*/ 86 h 86"/>
                  <a:gd name="T4" fmla="*/ 0 w 109"/>
                  <a:gd name="T5" fmla="*/ 62 h 86"/>
                  <a:gd name="T6" fmla="*/ 109 w 109"/>
                  <a:gd name="T7" fmla="*/ 0 h 86"/>
                  <a:gd name="T8" fmla="*/ 109 w 109"/>
                  <a:gd name="T9" fmla="*/ 24 h 86"/>
                </a:gdLst>
                <a:ahLst/>
                <a:cxnLst>
                  <a:cxn ang="0">
                    <a:pos x="T0" y="T1"/>
                  </a:cxn>
                  <a:cxn ang="0">
                    <a:pos x="T2" y="T3"/>
                  </a:cxn>
                  <a:cxn ang="0">
                    <a:pos x="T4" y="T5"/>
                  </a:cxn>
                  <a:cxn ang="0">
                    <a:pos x="T6" y="T7"/>
                  </a:cxn>
                  <a:cxn ang="0">
                    <a:pos x="T8" y="T9"/>
                  </a:cxn>
                </a:cxnLst>
                <a:rect l="0" t="0" r="r" b="b"/>
                <a:pathLst>
                  <a:path w="109" h="86">
                    <a:moveTo>
                      <a:pt x="109" y="24"/>
                    </a:moveTo>
                    <a:lnTo>
                      <a:pt x="0" y="86"/>
                    </a:lnTo>
                    <a:lnTo>
                      <a:pt x="0" y="62"/>
                    </a:lnTo>
                    <a:lnTo>
                      <a:pt x="109" y="0"/>
                    </a:lnTo>
                    <a:lnTo>
                      <a:pt x="109" y="24"/>
                    </a:lnTo>
                    <a:close/>
                  </a:path>
                </a:pathLst>
              </a:custGeom>
              <a:solidFill>
                <a:srgbClr val="98A4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8" name="Freeform 434">
                <a:extLst>
                  <a:ext uri="{FF2B5EF4-FFF2-40B4-BE49-F238E27FC236}">
                    <a16:creationId xmlns:a16="http://schemas.microsoft.com/office/drawing/2014/main" id="{0BF45D16-D5A6-4F1E-9AD0-E4E776E7B789}"/>
                  </a:ext>
                </a:extLst>
              </p:cNvPr>
              <p:cNvSpPr>
                <a:spLocks/>
              </p:cNvSpPr>
              <p:nvPr/>
            </p:nvSpPr>
            <p:spPr bwMode="auto">
              <a:xfrm>
                <a:off x="6857" y="-177"/>
                <a:ext cx="998" cy="586"/>
              </a:xfrm>
              <a:custGeom>
                <a:avLst/>
                <a:gdLst>
                  <a:gd name="T0" fmla="*/ 998 w 998"/>
                  <a:gd name="T1" fmla="*/ 0 h 586"/>
                  <a:gd name="T2" fmla="*/ 0 w 998"/>
                  <a:gd name="T3" fmla="*/ 577 h 586"/>
                  <a:gd name="T4" fmla="*/ 0 w 998"/>
                  <a:gd name="T5" fmla="*/ 586 h 586"/>
                  <a:gd name="T6" fmla="*/ 998 w 998"/>
                  <a:gd name="T7" fmla="*/ 10 h 586"/>
                  <a:gd name="T8" fmla="*/ 998 w 998"/>
                  <a:gd name="T9" fmla="*/ 0 h 586"/>
                </a:gdLst>
                <a:ahLst/>
                <a:cxnLst>
                  <a:cxn ang="0">
                    <a:pos x="T0" y="T1"/>
                  </a:cxn>
                  <a:cxn ang="0">
                    <a:pos x="T2" y="T3"/>
                  </a:cxn>
                  <a:cxn ang="0">
                    <a:pos x="T4" y="T5"/>
                  </a:cxn>
                  <a:cxn ang="0">
                    <a:pos x="T6" y="T7"/>
                  </a:cxn>
                  <a:cxn ang="0">
                    <a:pos x="T8" y="T9"/>
                  </a:cxn>
                </a:cxnLst>
                <a:rect l="0" t="0" r="r" b="b"/>
                <a:pathLst>
                  <a:path w="998" h="586">
                    <a:moveTo>
                      <a:pt x="998" y="0"/>
                    </a:moveTo>
                    <a:lnTo>
                      <a:pt x="0" y="577"/>
                    </a:lnTo>
                    <a:lnTo>
                      <a:pt x="0" y="586"/>
                    </a:lnTo>
                    <a:lnTo>
                      <a:pt x="998" y="10"/>
                    </a:lnTo>
                    <a:lnTo>
                      <a:pt x="998" y="0"/>
                    </a:ln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49" name="Freeform 435">
                <a:extLst>
                  <a:ext uri="{FF2B5EF4-FFF2-40B4-BE49-F238E27FC236}">
                    <a16:creationId xmlns:a16="http://schemas.microsoft.com/office/drawing/2014/main" id="{4AF45DFF-F519-AAE7-7670-DB547673F623}"/>
                  </a:ext>
                </a:extLst>
              </p:cNvPr>
              <p:cNvSpPr>
                <a:spLocks/>
              </p:cNvSpPr>
              <p:nvPr/>
            </p:nvSpPr>
            <p:spPr bwMode="auto">
              <a:xfrm>
                <a:off x="6857" y="-58"/>
                <a:ext cx="998" cy="586"/>
              </a:xfrm>
              <a:custGeom>
                <a:avLst/>
                <a:gdLst>
                  <a:gd name="T0" fmla="*/ 998 w 998"/>
                  <a:gd name="T1" fmla="*/ 0 h 586"/>
                  <a:gd name="T2" fmla="*/ 0 w 998"/>
                  <a:gd name="T3" fmla="*/ 577 h 586"/>
                  <a:gd name="T4" fmla="*/ 0 w 998"/>
                  <a:gd name="T5" fmla="*/ 586 h 586"/>
                  <a:gd name="T6" fmla="*/ 998 w 998"/>
                  <a:gd name="T7" fmla="*/ 9 h 586"/>
                  <a:gd name="T8" fmla="*/ 998 w 998"/>
                  <a:gd name="T9" fmla="*/ 0 h 586"/>
                </a:gdLst>
                <a:ahLst/>
                <a:cxnLst>
                  <a:cxn ang="0">
                    <a:pos x="T0" y="T1"/>
                  </a:cxn>
                  <a:cxn ang="0">
                    <a:pos x="T2" y="T3"/>
                  </a:cxn>
                  <a:cxn ang="0">
                    <a:pos x="T4" y="T5"/>
                  </a:cxn>
                  <a:cxn ang="0">
                    <a:pos x="T6" y="T7"/>
                  </a:cxn>
                  <a:cxn ang="0">
                    <a:pos x="T8" y="T9"/>
                  </a:cxn>
                </a:cxnLst>
                <a:rect l="0" t="0" r="r" b="b"/>
                <a:pathLst>
                  <a:path w="998" h="586">
                    <a:moveTo>
                      <a:pt x="998" y="0"/>
                    </a:moveTo>
                    <a:lnTo>
                      <a:pt x="0" y="577"/>
                    </a:lnTo>
                    <a:lnTo>
                      <a:pt x="0" y="586"/>
                    </a:lnTo>
                    <a:lnTo>
                      <a:pt x="998" y="9"/>
                    </a:lnTo>
                    <a:lnTo>
                      <a:pt x="998" y="0"/>
                    </a:ln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0" name="Freeform 436">
                <a:extLst>
                  <a:ext uri="{FF2B5EF4-FFF2-40B4-BE49-F238E27FC236}">
                    <a16:creationId xmlns:a16="http://schemas.microsoft.com/office/drawing/2014/main" id="{D4CB377E-7C46-8C0D-13A1-527BFF5EAF3F}"/>
                  </a:ext>
                </a:extLst>
              </p:cNvPr>
              <p:cNvSpPr>
                <a:spLocks/>
              </p:cNvSpPr>
              <p:nvPr/>
            </p:nvSpPr>
            <p:spPr bwMode="auto">
              <a:xfrm>
                <a:off x="6857" y="61"/>
                <a:ext cx="998" cy="586"/>
              </a:xfrm>
              <a:custGeom>
                <a:avLst/>
                <a:gdLst>
                  <a:gd name="T0" fmla="*/ 998 w 998"/>
                  <a:gd name="T1" fmla="*/ 0 h 586"/>
                  <a:gd name="T2" fmla="*/ 0 w 998"/>
                  <a:gd name="T3" fmla="*/ 576 h 586"/>
                  <a:gd name="T4" fmla="*/ 0 w 998"/>
                  <a:gd name="T5" fmla="*/ 586 h 586"/>
                  <a:gd name="T6" fmla="*/ 998 w 998"/>
                  <a:gd name="T7" fmla="*/ 9 h 586"/>
                  <a:gd name="T8" fmla="*/ 998 w 998"/>
                  <a:gd name="T9" fmla="*/ 0 h 586"/>
                </a:gdLst>
                <a:ahLst/>
                <a:cxnLst>
                  <a:cxn ang="0">
                    <a:pos x="T0" y="T1"/>
                  </a:cxn>
                  <a:cxn ang="0">
                    <a:pos x="T2" y="T3"/>
                  </a:cxn>
                  <a:cxn ang="0">
                    <a:pos x="T4" y="T5"/>
                  </a:cxn>
                  <a:cxn ang="0">
                    <a:pos x="T6" y="T7"/>
                  </a:cxn>
                  <a:cxn ang="0">
                    <a:pos x="T8" y="T9"/>
                  </a:cxn>
                </a:cxnLst>
                <a:rect l="0" t="0" r="r" b="b"/>
                <a:pathLst>
                  <a:path w="998" h="586">
                    <a:moveTo>
                      <a:pt x="998" y="0"/>
                    </a:moveTo>
                    <a:lnTo>
                      <a:pt x="0" y="576"/>
                    </a:lnTo>
                    <a:lnTo>
                      <a:pt x="0" y="586"/>
                    </a:lnTo>
                    <a:lnTo>
                      <a:pt x="998" y="9"/>
                    </a:lnTo>
                    <a:lnTo>
                      <a:pt x="998" y="0"/>
                    </a:ln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1" name="Freeform 437">
                <a:extLst>
                  <a:ext uri="{FF2B5EF4-FFF2-40B4-BE49-F238E27FC236}">
                    <a16:creationId xmlns:a16="http://schemas.microsoft.com/office/drawing/2014/main" id="{789B4536-D0C0-F015-7FA0-015CC83F2BB6}"/>
                  </a:ext>
                </a:extLst>
              </p:cNvPr>
              <p:cNvSpPr>
                <a:spLocks/>
              </p:cNvSpPr>
              <p:nvPr/>
            </p:nvSpPr>
            <p:spPr bwMode="auto">
              <a:xfrm>
                <a:off x="6857" y="179"/>
                <a:ext cx="998" cy="587"/>
              </a:xfrm>
              <a:custGeom>
                <a:avLst/>
                <a:gdLst>
                  <a:gd name="T0" fmla="*/ 998 w 998"/>
                  <a:gd name="T1" fmla="*/ 0 h 587"/>
                  <a:gd name="T2" fmla="*/ 0 w 998"/>
                  <a:gd name="T3" fmla="*/ 577 h 587"/>
                  <a:gd name="T4" fmla="*/ 0 w 998"/>
                  <a:gd name="T5" fmla="*/ 587 h 587"/>
                  <a:gd name="T6" fmla="*/ 998 w 998"/>
                  <a:gd name="T7" fmla="*/ 10 h 587"/>
                  <a:gd name="T8" fmla="*/ 998 w 998"/>
                  <a:gd name="T9" fmla="*/ 0 h 587"/>
                </a:gdLst>
                <a:ahLst/>
                <a:cxnLst>
                  <a:cxn ang="0">
                    <a:pos x="T0" y="T1"/>
                  </a:cxn>
                  <a:cxn ang="0">
                    <a:pos x="T2" y="T3"/>
                  </a:cxn>
                  <a:cxn ang="0">
                    <a:pos x="T4" y="T5"/>
                  </a:cxn>
                  <a:cxn ang="0">
                    <a:pos x="T6" y="T7"/>
                  </a:cxn>
                  <a:cxn ang="0">
                    <a:pos x="T8" y="T9"/>
                  </a:cxn>
                </a:cxnLst>
                <a:rect l="0" t="0" r="r" b="b"/>
                <a:pathLst>
                  <a:path w="998" h="587">
                    <a:moveTo>
                      <a:pt x="998" y="0"/>
                    </a:moveTo>
                    <a:lnTo>
                      <a:pt x="0" y="577"/>
                    </a:lnTo>
                    <a:lnTo>
                      <a:pt x="0" y="587"/>
                    </a:lnTo>
                    <a:lnTo>
                      <a:pt x="998" y="10"/>
                    </a:lnTo>
                    <a:lnTo>
                      <a:pt x="998" y="0"/>
                    </a:ln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2" name="Freeform 438">
                <a:extLst>
                  <a:ext uri="{FF2B5EF4-FFF2-40B4-BE49-F238E27FC236}">
                    <a16:creationId xmlns:a16="http://schemas.microsoft.com/office/drawing/2014/main" id="{C09EFBBA-058A-5A92-13D6-34406BB800B6}"/>
                  </a:ext>
                </a:extLst>
              </p:cNvPr>
              <p:cNvSpPr>
                <a:spLocks/>
              </p:cNvSpPr>
              <p:nvPr/>
            </p:nvSpPr>
            <p:spPr bwMode="auto">
              <a:xfrm>
                <a:off x="6857" y="298"/>
                <a:ext cx="998" cy="586"/>
              </a:xfrm>
              <a:custGeom>
                <a:avLst/>
                <a:gdLst>
                  <a:gd name="T0" fmla="*/ 998 w 998"/>
                  <a:gd name="T1" fmla="*/ 0 h 586"/>
                  <a:gd name="T2" fmla="*/ 0 w 998"/>
                  <a:gd name="T3" fmla="*/ 577 h 586"/>
                  <a:gd name="T4" fmla="*/ 0 w 998"/>
                  <a:gd name="T5" fmla="*/ 586 h 586"/>
                  <a:gd name="T6" fmla="*/ 998 w 998"/>
                  <a:gd name="T7" fmla="*/ 7 h 586"/>
                  <a:gd name="T8" fmla="*/ 998 w 998"/>
                  <a:gd name="T9" fmla="*/ 0 h 586"/>
                </a:gdLst>
                <a:ahLst/>
                <a:cxnLst>
                  <a:cxn ang="0">
                    <a:pos x="T0" y="T1"/>
                  </a:cxn>
                  <a:cxn ang="0">
                    <a:pos x="T2" y="T3"/>
                  </a:cxn>
                  <a:cxn ang="0">
                    <a:pos x="T4" y="T5"/>
                  </a:cxn>
                  <a:cxn ang="0">
                    <a:pos x="T6" y="T7"/>
                  </a:cxn>
                  <a:cxn ang="0">
                    <a:pos x="T8" y="T9"/>
                  </a:cxn>
                </a:cxnLst>
                <a:rect l="0" t="0" r="r" b="b"/>
                <a:pathLst>
                  <a:path w="998" h="586">
                    <a:moveTo>
                      <a:pt x="998" y="0"/>
                    </a:moveTo>
                    <a:lnTo>
                      <a:pt x="0" y="577"/>
                    </a:lnTo>
                    <a:lnTo>
                      <a:pt x="0" y="586"/>
                    </a:lnTo>
                    <a:lnTo>
                      <a:pt x="998" y="7"/>
                    </a:lnTo>
                    <a:lnTo>
                      <a:pt x="998" y="0"/>
                    </a:ln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3" name="Freeform 439">
                <a:extLst>
                  <a:ext uri="{FF2B5EF4-FFF2-40B4-BE49-F238E27FC236}">
                    <a16:creationId xmlns:a16="http://schemas.microsoft.com/office/drawing/2014/main" id="{E9BEDE22-FD32-A0F7-34BC-7CF178421178}"/>
                  </a:ext>
                </a:extLst>
              </p:cNvPr>
              <p:cNvSpPr>
                <a:spLocks/>
              </p:cNvSpPr>
              <p:nvPr/>
            </p:nvSpPr>
            <p:spPr bwMode="auto">
              <a:xfrm>
                <a:off x="6857" y="414"/>
                <a:ext cx="998" cy="586"/>
              </a:xfrm>
              <a:custGeom>
                <a:avLst/>
                <a:gdLst>
                  <a:gd name="T0" fmla="*/ 998 w 998"/>
                  <a:gd name="T1" fmla="*/ 0 h 586"/>
                  <a:gd name="T2" fmla="*/ 0 w 998"/>
                  <a:gd name="T3" fmla="*/ 577 h 586"/>
                  <a:gd name="T4" fmla="*/ 0 w 998"/>
                  <a:gd name="T5" fmla="*/ 586 h 586"/>
                  <a:gd name="T6" fmla="*/ 998 w 998"/>
                  <a:gd name="T7" fmla="*/ 10 h 586"/>
                  <a:gd name="T8" fmla="*/ 998 w 998"/>
                  <a:gd name="T9" fmla="*/ 0 h 586"/>
                </a:gdLst>
                <a:ahLst/>
                <a:cxnLst>
                  <a:cxn ang="0">
                    <a:pos x="T0" y="T1"/>
                  </a:cxn>
                  <a:cxn ang="0">
                    <a:pos x="T2" y="T3"/>
                  </a:cxn>
                  <a:cxn ang="0">
                    <a:pos x="T4" y="T5"/>
                  </a:cxn>
                  <a:cxn ang="0">
                    <a:pos x="T6" y="T7"/>
                  </a:cxn>
                  <a:cxn ang="0">
                    <a:pos x="T8" y="T9"/>
                  </a:cxn>
                </a:cxnLst>
                <a:rect l="0" t="0" r="r" b="b"/>
                <a:pathLst>
                  <a:path w="998" h="586">
                    <a:moveTo>
                      <a:pt x="998" y="0"/>
                    </a:moveTo>
                    <a:lnTo>
                      <a:pt x="0" y="577"/>
                    </a:lnTo>
                    <a:lnTo>
                      <a:pt x="0" y="586"/>
                    </a:lnTo>
                    <a:lnTo>
                      <a:pt x="998" y="10"/>
                    </a:lnTo>
                    <a:lnTo>
                      <a:pt x="998" y="0"/>
                    </a:ln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4" name="Freeform 440">
                <a:extLst>
                  <a:ext uri="{FF2B5EF4-FFF2-40B4-BE49-F238E27FC236}">
                    <a16:creationId xmlns:a16="http://schemas.microsoft.com/office/drawing/2014/main" id="{C1012253-4645-BE7D-ABCF-37389A2A12C9}"/>
                  </a:ext>
                </a:extLst>
              </p:cNvPr>
              <p:cNvSpPr>
                <a:spLocks/>
              </p:cNvSpPr>
              <p:nvPr/>
            </p:nvSpPr>
            <p:spPr bwMode="auto">
              <a:xfrm>
                <a:off x="6857" y="533"/>
                <a:ext cx="998" cy="586"/>
              </a:xfrm>
              <a:custGeom>
                <a:avLst/>
                <a:gdLst>
                  <a:gd name="T0" fmla="*/ 998 w 998"/>
                  <a:gd name="T1" fmla="*/ 0 h 586"/>
                  <a:gd name="T2" fmla="*/ 0 w 998"/>
                  <a:gd name="T3" fmla="*/ 577 h 586"/>
                  <a:gd name="T4" fmla="*/ 0 w 998"/>
                  <a:gd name="T5" fmla="*/ 586 h 586"/>
                  <a:gd name="T6" fmla="*/ 998 w 998"/>
                  <a:gd name="T7" fmla="*/ 9 h 586"/>
                  <a:gd name="T8" fmla="*/ 998 w 998"/>
                  <a:gd name="T9" fmla="*/ 0 h 586"/>
                </a:gdLst>
                <a:ahLst/>
                <a:cxnLst>
                  <a:cxn ang="0">
                    <a:pos x="T0" y="T1"/>
                  </a:cxn>
                  <a:cxn ang="0">
                    <a:pos x="T2" y="T3"/>
                  </a:cxn>
                  <a:cxn ang="0">
                    <a:pos x="T4" y="T5"/>
                  </a:cxn>
                  <a:cxn ang="0">
                    <a:pos x="T6" y="T7"/>
                  </a:cxn>
                  <a:cxn ang="0">
                    <a:pos x="T8" y="T9"/>
                  </a:cxn>
                </a:cxnLst>
                <a:rect l="0" t="0" r="r" b="b"/>
                <a:pathLst>
                  <a:path w="998" h="586">
                    <a:moveTo>
                      <a:pt x="998" y="0"/>
                    </a:moveTo>
                    <a:lnTo>
                      <a:pt x="0" y="577"/>
                    </a:lnTo>
                    <a:lnTo>
                      <a:pt x="0" y="586"/>
                    </a:lnTo>
                    <a:lnTo>
                      <a:pt x="998" y="9"/>
                    </a:lnTo>
                    <a:lnTo>
                      <a:pt x="998" y="0"/>
                    </a:ln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5" name="Freeform 441">
                <a:extLst>
                  <a:ext uri="{FF2B5EF4-FFF2-40B4-BE49-F238E27FC236}">
                    <a16:creationId xmlns:a16="http://schemas.microsoft.com/office/drawing/2014/main" id="{31C48945-2394-AEB1-7809-F98348135FEC}"/>
                  </a:ext>
                </a:extLst>
              </p:cNvPr>
              <p:cNvSpPr>
                <a:spLocks/>
              </p:cNvSpPr>
              <p:nvPr/>
            </p:nvSpPr>
            <p:spPr bwMode="auto">
              <a:xfrm>
                <a:off x="6857" y="652"/>
                <a:ext cx="998" cy="586"/>
              </a:xfrm>
              <a:custGeom>
                <a:avLst/>
                <a:gdLst>
                  <a:gd name="T0" fmla="*/ 998 w 998"/>
                  <a:gd name="T1" fmla="*/ 0 h 586"/>
                  <a:gd name="T2" fmla="*/ 0 w 998"/>
                  <a:gd name="T3" fmla="*/ 576 h 586"/>
                  <a:gd name="T4" fmla="*/ 0 w 998"/>
                  <a:gd name="T5" fmla="*/ 586 h 586"/>
                  <a:gd name="T6" fmla="*/ 998 w 998"/>
                  <a:gd name="T7" fmla="*/ 9 h 586"/>
                  <a:gd name="T8" fmla="*/ 998 w 998"/>
                  <a:gd name="T9" fmla="*/ 0 h 586"/>
                </a:gdLst>
                <a:ahLst/>
                <a:cxnLst>
                  <a:cxn ang="0">
                    <a:pos x="T0" y="T1"/>
                  </a:cxn>
                  <a:cxn ang="0">
                    <a:pos x="T2" y="T3"/>
                  </a:cxn>
                  <a:cxn ang="0">
                    <a:pos x="T4" y="T5"/>
                  </a:cxn>
                  <a:cxn ang="0">
                    <a:pos x="T6" y="T7"/>
                  </a:cxn>
                  <a:cxn ang="0">
                    <a:pos x="T8" y="T9"/>
                  </a:cxn>
                </a:cxnLst>
                <a:rect l="0" t="0" r="r" b="b"/>
                <a:pathLst>
                  <a:path w="998" h="586">
                    <a:moveTo>
                      <a:pt x="998" y="0"/>
                    </a:moveTo>
                    <a:lnTo>
                      <a:pt x="0" y="576"/>
                    </a:lnTo>
                    <a:lnTo>
                      <a:pt x="0" y="586"/>
                    </a:lnTo>
                    <a:lnTo>
                      <a:pt x="998" y="9"/>
                    </a:lnTo>
                    <a:lnTo>
                      <a:pt x="998" y="0"/>
                    </a:ln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6" name="Freeform 442">
                <a:extLst>
                  <a:ext uri="{FF2B5EF4-FFF2-40B4-BE49-F238E27FC236}">
                    <a16:creationId xmlns:a16="http://schemas.microsoft.com/office/drawing/2014/main" id="{F79425ED-BA1F-E2B7-FE58-205B1FAC1EC0}"/>
                  </a:ext>
                </a:extLst>
              </p:cNvPr>
              <p:cNvSpPr>
                <a:spLocks/>
              </p:cNvSpPr>
              <p:nvPr/>
            </p:nvSpPr>
            <p:spPr bwMode="auto">
              <a:xfrm>
                <a:off x="6043" y="3341"/>
                <a:ext cx="2912" cy="997"/>
              </a:xfrm>
              <a:custGeom>
                <a:avLst/>
                <a:gdLst>
                  <a:gd name="T0" fmla="*/ 1226 w 1226"/>
                  <a:gd name="T1" fmla="*/ 3 h 420"/>
                  <a:gd name="T2" fmla="*/ 1226 w 1226"/>
                  <a:gd name="T3" fmla="*/ 32 h 420"/>
                  <a:gd name="T4" fmla="*/ 1048 w 1226"/>
                  <a:gd name="T5" fmla="*/ 282 h 420"/>
                  <a:gd name="T6" fmla="*/ 181 w 1226"/>
                  <a:gd name="T7" fmla="*/ 282 h 420"/>
                  <a:gd name="T8" fmla="*/ 0 w 1226"/>
                  <a:gd name="T9" fmla="*/ 29 h 420"/>
                  <a:gd name="T10" fmla="*/ 0 w 1226"/>
                  <a:gd name="T11" fmla="*/ 0 h 420"/>
                  <a:gd name="T12" fmla="*/ 181 w 1226"/>
                  <a:gd name="T13" fmla="*/ 253 h 420"/>
                  <a:gd name="T14" fmla="*/ 1048 w 1226"/>
                  <a:gd name="T15" fmla="*/ 253 h 420"/>
                  <a:gd name="T16" fmla="*/ 1226 w 1226"/>
                  <a:gd name="T17" fmla="*/ 3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6" h="420">
                    <a:moveTo>
                      <a:pt x="1226" y="3"/>
                    </a:moveTo>
                    <a:cubicBezTo>
                      <a:pt x="1226" y="32"/>
                      <a:pt x="1226" y="32"/>
                      <a:pt x="1226" y="32"/>
                    </a:cubicBezTo>
                    <a:cubicBezTo>
                      <a:pt x="1226" y="123"/>
                      <a:pt x="1166" y="213"/>
                      <a:pt x="1048" y="282"/>
                    </a:cubicBezTo>
                    <a:cubicBezTo>
                      <a:pt x="809" y="420"/>
                      <a:pt x="421" y="420"/>
                      <a:pt x="181" y="282"/>
                    </a:cubicBezTo>
                    <a:cubicBezTo>
                      <a:pt x="60" y="212"/>
                      <a:pt x="0" y="120"/>
                      <a:pt x="0" y="29"/>
                    </a:cubicBezTo>
                    <a:cubicBezTo>
                      <a:pt x="0" y="0"/>
                      <a:pt x="0" y="0"/>
                      <a:pt x="0" y="0"/>
                    </a:cubicBezTo>
                    <a:cubicBezTo>
                      <a:pt x="0" y="91"/>
                      <a:pt x="60" y="183"/>
                      <a:pt x="181" y="253"/>
                    </a:cubicBezTo>
                    <a:cubicBezTo>
                      <a:pt x="421" y="391"/>
                      <a:pt x="809" y="391"/>
                      <a:pt x="1048" y="253"/>
                    </a:cubicBezTo>
                    <a:cubicBezTo>
                      <a:pt x="1166" y="184"/>
                      <a:pt x="1226" y="94"/>
                      <a:pt x="1226" y="3"/>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7" name="Freeform 443">
                <a:extLst>
                  <a:ext uri="{FF2B5EF4-FFF2-40B4-BE49-F238E27FC236}">
                    <a16:creationId xmlns:a16="http://schemas.microsoft.com/office/drawing/2014/main" id="{C2A5C2FD-6CC1-9314-C4FD-BC9736E88F03}"/>
                  </a:ext>
                </a:extLst>
              </p:cNvPr>
              <p:cNvSpPr>
                <a:spLocks/>
              </p:cNvSpPr>
              <p:nvPr/>
            </p:nvSpPr>
            <p:spPr bwMode="auto">
              <a:xfrm>
                <a:off x="8162" y="3348"/>
                <a:ext cx="793" cy="819"/>
              </a:xfrm>
              <a:custGeom>
                <a:avLst/>
                <a:gdLst>
                  <a:gd name="T0" fmla="*/ 334 w 334"/>
                  <a:gd name="T1" fmla="*/ 0 h 345"/>
                  <a:gd name="T2" fmla="*/ 334 w 334"/>
                  <a:gd name="T3" fmla="*/ 29 h 345"/>
                  <a:gd name="T4" fmla="*/ 156 w 334"/>
                  <a:gd name="T5" fmla="*/ 279 h 345"/>
                  <a:gd name="T6" fmla="*/ 0 w 334"/>
                  <a:gd name="T7" fmla="*/ 345 h 345"/>
                  <a:gd name="T8" fmla="*/ 0 w 334"/>
                  <a:gd name="T9" fmla="*/ 315 h 345"/>
                  <a:gd name="T10" fmla="*/ 156 w 334"/>
                  <a:gd name="T11" fmla="*/ 250 h 345"/>
                  <a:gd name="T12" fmla="*/ 334 w 334"/>
                  <a:gd name="T13" fmla="*/ 0 h 345"/>
                </a:gdLst>
                <a:ahLst/>
                <a:cxnLst>
                  <a:cxn ang="0">
                    <a:pos x="T0" y="T1"/>
                  </a:cxn>
                  <a:cxn ang="0">
                    <a:pos x="T2" y="T3"/>
                  </a:cxn>
                  <a:cxn ang="0">
                    <a:pos x="T4" y="T5"/>
                  </a:cxn>
                  <a:cxn ang="0">
                    <a:pos x="T6" y="T7"/>
                  </a:cxn>
                  <a:cxn ang="0">
                    <a:pos x="T8" y="T9"/>
                  </a:cxn>
                  <a:cxn ang="0">
                    <a:pos x="T10" y="T11"/>
                  </a:cxn>
                  <a:cxn ang="0">
                    <a:pos x="T12" y="T13"/>
                  </a:cxn>
                </a:cxnLst>
                <a:rect l="0" t="0" r="r" b="b"/>
                <a:pathLst>
                  <a:path w="334" h="345">
                    <a:moveTo>
                      <a:pt x="334" y="0"/>
                    </a:moveTo>
                    <a:cubicBezTo>
                      <a:pt x="334" y="29"/>
                      <a:pt x="334" y="29"/>
                      <a:pt x="334" y="29"/>
                    </a:cubicBezTo>
                    <a:cubicBezTo>
                      <a:pt x="334" y="120"/>
                      <a:pt x="274" y="210"/>
                      <a:pt x="156" y="279"/>
                    </a:cubicBezTo>
                    <a:cubicBezTo>
                      <a:pt x="109" y="306"/>
                      <a:pt x="56" y="328"/>
                      <a:pt x="0" y="345"/>
                    </a:cubicBezTo>
                    <a:cubicBezTo>
                      <a:pt x="0" y="315"/>
                      <a:pt x="0" y="315"/>
                      <a:pt x="0" y="315"/>
                    </a:cubicBezTo>
                    <a:cubicBezTo>
                      <a:pt x="56" y="299"/>
                      <a:pt x="109" y="277"/>
                      <a:pt x="156" y="250"/>
                    </a:cubicBezTo>
                    <a:cubicBezTo>
                      <a:pt x="274" y="181"/>
                      <a:pt x="334" y="91"/>
                      <a:pt x="334" y="0"/>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8" name="Freeform 444">
                <a:extLst>
                  <a:ext uri="{FF2B5EF4-FFF2-40B4-BE49-F238E27FC236}">
                    <a16:creationId xmlns:a16="http://schemas.microsoft.com/office/drawing/2014/main" id="{60B8561F-7A1D-3CAC-5C6B-1FAFC0BDBF3B}"/>
                  </a:ext>
                </a:extLst>
              </p:cNvPr>
              <p:cNvSpPr>
                <a:spLocks/>
              </p:cNvSpPr>
              <p:nvPr/>
            </p:nvSpPr>
            <p:spPr bwMode="auto">
              <a:xfrm>
                <a:off x="7537" y="4096"/>
                <a:ext cx="625" cy="161"/>
              </a:xfrm>
              <a:custGeom>
                <a:avLst/>
                <a:gdLst>
                  <a:gd name="T0" fmla="*/ 263 w 263"/>
                  <a:gd name="T1" fmla="*/ 0 h 68"/>
                  <a:gd name="T2" fmla="*/ 263 w 263"/>
                  <a:gd name="T3" fmla="*/ 30 h 68"/>
                  <a:gd name="T4" fmla="*/ 0 w 263"/>
                  <a:gd name="T5" fmla="*/ 68 h 68"/>
                  <a:gd name="T6" fmla="*/ 0 w 263"/>
                  <a:gd name="T7" fmla="*/ 39 h 68"/>
                  <a:gd name="T8" fmla="*/ 263 w 263"/>
                  <a:gd name="T9" fmla="*/ 0 h 68"/>
                </a:gdLst>
                <a:ahLst/>
                <a:cxnLst>
                  <a:cxn ang="0">
                    <a:pos x="T0" y="T1"/>
                  </a:cxn>
                  <a:cxn ang="0">
                    <a:pos x="T2" y="T3"/>
                  </a:cxn>
                  <a:cxn ang="0">
                    <a:pos x="T4" y="T5"/>
                  </a:cxn>
                  <a:cxn ang="0">
                    <a:pos x="T6" y="T7"/>
                  </a:cxn>
                  <a:cxn ang="0">
                    <a:pos x="T8" y="T9"/>
                  </a:cxn>
                </a:cxnLst>
                <a:rect l="0" t="0" r="r" b="b"/>
                <a:pathLst>
                  <a:path w="263" h="68">
                    <a:moveTo>
                      <a:pt x="263" y="0"/>
                    </a:moveTo>
                    <a:cubicBezTo>
                      <a:pt x="263" y="30"/>
                      <a:pt x="263" y="30"/>
                      <a:pt x="263" y="30"/>
                    </a:cubicBezTo>
                    <a:cubicBezTo>
                      <a:pt x="180" y="54"/>
                      <a:pt x="90" y="66"/>
                      <a:pt x="0" y="68"/>
                    </a:cubicBezTo>
                    <a:cubicBezTo>
                      <a:pt x="0" y="39"/>
                      <a:pt x="0" y="39"/>
                      <a:pt x="0" y="39"/>
                    </a:cubicBezTo>
                    <a:cubicBezTo>
                      <a:pt x="90" y="37"/>
                      <a:pt x="180" y="25"/>
                      <a:pt x="263" y="0"/>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59" name="Freeform 445">
                <a:extLst>
                  <a:ext uri="{FF2B5EF4-FFF2-40B4-BE49-F238E27FC236}">
                    <a16:creationId xmlns:a16="http://schemas.microsoft.com/office/drawing/2014/main" id="{BCA71AB1-DBC9-4971-EFC0-B268D1DAB66E}"/>
                  </a:ext>
                </a:extLst>
              </p:cNvPr>
              <p:cNvSpPr>
                <a:spLocks/>
              </p:cNvSpPr>
              <p:nvPr/>
            </p:nvSpPr>
            <p:spPr bwMode="auto">
              <a:xfrm>
                <a:off x="6430" y="3915"/>
                <a:ext cx="1107" cy="347"/>
              </a:xfrm>
              <a:custGeom>
                <a:avLst/>
                <a:gdLst>
                  <a:gd name="T0" fmla="*/ 466 w 466"/>
                  <a:gd name="T1" fmla="*/ 115 h 146"/>
                  <a:gd name="T2" fmla="*/ 466 w 466"/>
                  <a:gd name="T3" fmla="*/ 144 h 146"/>
                  <a:gd name="T4" fmla="*/ 18 w 466"/>
                  <a:gd name="T5" fmla="*/ 40 h 146"/>
                  <a:gd name="T6" fmla="*/ 0 w 466"/>
                  <a:gd name="T7" fmla="*/ 29 h 146"/>
                  <a:gd name="T8" fmla="*/ 0 w 466"/>
                  <a:gd name="T9" fmla="*/ 0 h 146"/>
                  <a:gd name="T10" fmla="*/ 18 w 466"/>
                  <a:gd name="T11" fmla="*/ 11 h 146"/>
                  <a:gd name="T12" fmla="*/ 466 w 466"/>
                  <a:gd name="T13" fmla="*/ 115 h 146"/>
                </a:gdLst>
                <a:ahLst/>
                <a:cxnLst>
                  <a:cxn ang="0">
                    <a:pos x="T0" y="T1"/>
                  </a:cxn>
                  <a:cxn ang="0">
                    <a:pos x="T2" y="T3"/>
                  </a:cxn>
                  <a:cxn ang="0">
                    <a:pos x="T4" y="T5"/>
                  </a:cxn>
                  <a:cxn ang="0">
                    <a:pos x="T6" y="T7"/>
                  </a:cxn>
                  <a:cxn ang="0">
                    <a:pos x="T8" y="T9"/>
                  </a:cxn>
                  <a:cxn ang="0">
                    <a:pos x="T10" y="T11"/>
                  </a:cxn>
                  <a:cxn ang="0">
                    <a:pos x="T12" y="T13"/>
                  </a:cxn>
                </a:cxnLst>
                <a:rect l="0" t="0" r="r" b="b"/>
                <a:pathLst>
                  <a:path w="466" h="146">
                    <a:moveTo>
                      <a:pt x="466" y="115"/>
                    </a:moveTo>
                    <a:cubicBezTo>
                      <a:pt x="466" y="144"/>
                      <a:pt x="466" y="144"/>
                      <a:pt x="466" y="144"/>
                    </a:cubicBezTo>
                    <a:cubicBezTo>
                      <a:pt x="304" y="146"/>
                      <a:pt x="142" y="111"/>
                      <a:pt x="18" y="40"/>
                    </a:cubicBezTo>
                    <a:cubicBezTo>
                      <a:pt x="12" y="36"/>
                      <a:pt x="6" y="33"/>
                      <a:pt x="0" y="29"/>
                    </a:cubicBezTo>
                    <a:cubicBezTo>
                      <a:pt x="0" y="0"/>
                      <a:pt x="0" y="0"/>
                      <a:pt x="0" y="0"/>
                    </a:cubicBezTo>
                    <a:cubicBezTo>
                      <a:pt x="6" y="4"/>
                      <a:pt x="12" y="7"/>
                      <a:pt x="18" y="11"/>
                    </a:cubicBezTo>
                    <a:cubicBezTo>
                      <a:pt x="142" y="82"/>
                      <a:pt x="304" y="117"/>
                      <a:pt x="466" y="115"/>
                    </a:cubicBezTo>
                    <a:close/>
                  </a:path>
                </a:pathLst>
              </a:custGeom>
              <a:solidFill>
                <a:srgbClr val="E3E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0" name="Freeform 446">
                <a:extLst>
                  <a:ext uri="{FF2B5EF4-FFF2-40B4-BE49-F238E27FC236}">
                    <a16:creationId xmlns:a16="http://schemas.microsoft.com/office/drawing/2014/main" id="{F65CD717-BB0E-9AF4-D2C9-A21000621DF5}"/>
                  </a:ext>
                </a:extLst>
              </p:cNvPr>
              <p:cNvSpPr>
                <a:spLocks/>
              </p:cNvSpPr>
              <p:nvPr/>
            </p:nvSpPr>
            <p:spPr bwMode="auto">
              <a:xfrm>
                <a:off x="6109" y="3592"/>
                <a:ext cx="321" cy="392"/>
              </a:xfrm>
              <a:custGeom>
                <a:avLst/>
                <a:gdLst>
                  <a:gd name="T0" fmla="*/ 135 w 135"/>
                  <a:gd name="T1" fmla="*/ 136 h 165"/>
                  <a:gd name="T2" fmla="*/ 135 w 135"/>
                  <a:gd name="T3" fmla="*/ 165 h 165"/>
                  <a:gd name="T4" fmla="*/ 0 w 135"/>
                  <a:gd name="T5" fmla="*/ 29 h 165"/>
                  <a:gd name="T6" fmla="*/ 0 w 135"/>
                  <a:gd name="T7" fmla="*/ 0 h 165"/>
                  <a:gd name="T8" fmla="*/ 135 w 135"/>
                  <a:gd name="T9" fmla="*/ 136 h 165"/>
                </a:gdLst>
                <a:ahLst/>
                <a:cxnLst>
                  <a:cxn ang="0">
                    <a:pos x="T0" y="T1"/>
                  </a:cxn>
                  <a:cxn ang="0">
                    <a:pos x="T2" y="T3"/>
                  </a:cxn>
                  <a:cxn ang="0">
                    <a:pos x="T4" y="T5"/>
                  </a:cxn>
                  <a:cxn ang="0">
                    <a:pos x="T6" y="T7"/>
                  </a:cxn>
                  <a:cxn ang="0">
                    <a:pos x="T8" y="T9"/>
                  </a:cxn>
                </a:cxnLst>
                <a:rect l="0" t="0" r="r" b="b"/>
                <a:pathLst>
                  <a:path w="135" h="165">
                    <a:moveTo>
                      <a:pt x="135" y="136"/>
                    </a:moveTo>
                    <a:cubicBezTo>
                      <a:pt x="135" y="165"/>
                      <a:pt x="135" y="165"/>
                      <a:pt x="135" y="165"/>
                    </a:cubicBezTo>
                    <a:cubicBezTo>
                      <a:pt x="71" y="125"/>
                      <a:pt x="26" y="78"/>
                      <a:pt x="0" y="29"/>
                    </a:cubicBezTo>
                    <a:cubicBezTo>
                      <a:pt x="0" y="0"/>
                      <a:pt x="0" y="0"/>
                      <a:pt x="0" y="0"/>
                    </a:cubicBezTo>
                    <a:cubicBezTo>
                      <a:pt x="26" y="49"/>
                      <a:pt x="71" y="96"/>
                      <a:pt x="135" y="136"/>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1" name="Freeform 447">
                <a:extLst>
                  <a:ext uri="{FF2B5EF4-FFF2-40B4-BE49-F238E27FC236}">
                    <a16:creationId xmlns:a16="http://schemas.microsoft.com/office/drawing/2014/main" id="{47D69EAB-F75F-AD62-6D58-28515C30C8AC}"/>
                  </a:ext>
                </a:extLst>
              </p:cNvPr>
              <p:cNvSpPr>
                <a:spLocks/>
              </p:cNvSpPr>
              <p:nvPr/>
            </p:nvSpPr>
            <p:spPr bwMode="auto">
              <a:xfrm>
                <a:off x="6043" y="3341"/>
                <a:ext cx="66" cy="320"/>
              </a:xfrm>
              <a:custGeom>
                <a:avLst/>
                <a:gdLst>
                  <a:gd name="T0" fmla="*/ 28 w 28"/>
                  <a:gd name="T1" fmla="*/ 106 h 135"/>
                  <a:gd name="T2" fmla="*/ 28 w 28"/>
                  <a:gd name="T3" fmla="*/ 135 h 135"/>
                  <a:gd name="T4" fmla="*/ 0 w 28"/>
                  <a:gd name="T5" fmla="*/ 29 h 135"/>
                  <a:gd name="T6" fmla="*/ 0 w 28"/>
                  <a:gd name="T7" fmla="*/ 0 h 135"/>
                  <a:gd name="T8" fmla="*/ 28 w 28"/>
                  <a:gd name="T9" fmla="*/ 106 h 135"/>
                </a:gdLst>
                <a:ahLst/>
                <a:cxnLst>
                  <a:cxn ang="0">
                    <a:pos x="T0" y="T1"/>
                  </a:cxn>
                  <a:cxn ang="0">
                    <a:pos x="T2" y="T3"/>
                  </a:cxn>
                  <a:cxn ang="0">
                    <a:pos x="T4" y="T5"/>
                  </a:cxn>
                  <a:cxn ang="0">
                    <a:pos x="T6" y="T7"/>
                  </a:cxn>
                  <a:cxn ang="0">
                    <a:pos x="T8" y="T9"/>
                  </a:cxn>
                </a:cxnLst>
                <a:rect l="0" t="0" r="r" b="b"/>
                <a:pathLst>
                  <a:path w="28" h="135">
                    <a:moveTo>
                      <a:pt x="28" y="106"/>
                    </a:moveTo>
                    <a:cubicBezTo>
                      <a:pt x="28" y="135"/>
                      <a:pt x="28" y="135"/>
                      <a:pt x="28" y="135"/>
                    </a:cubicBezTo>
                    <a:cubicBezTo>
                      <a:pt x="9" y="101"/>
                      <a:pt x="0" y="65"/>
                      <a:pt x="0" y="29"/>
                    </a:cubicBezTo>
                    <a:cubicBezTo>
                      <a:pt x="0" y="0"/>
                      <a:pt x="0" y="0"/>
                      <a:pt x="0" y="0"/>
                    </a:cubicBezTo>
                    <a:cubicBezTo>
                      <a:pt x="0" y="36"/>
                      <a:pt x="9" y="71"/>
                      <a:pt x="28" y="106"/>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2" name="Freeform 448">
                <a:extLst>
                  <a:ext uri="{FF2B5EF4-FFF2-40B4-BE49-F238E27FC236}">
                    <a16:creationId xmlns:a16="http://schemas.microsoft.com/office/drawing/2014/main" id="{0F4F3CFA-E575-F33D-67A0-5E5860C39B19}"/>
                  </a:ext>
                </a:extLst>
              </p:cNvPr>
              <p:cNvSpPr>
                <a:spLocks/>
              </p:cNvSpPr>
              <p:nvPr/>
            </p:nvSpPr>
            <p:spPr bwMode="auto">
              <a:xfrm>
                <a:off x="5900" y="2420"/>
                <a:ext cx="3198" cy="1849"/>
              </a:xfrm>
              <a:custGeom>
                <a:avLst/>
                <a:gdLst>
                  <a:gd name="T0" fmla="*/ 1105 w 1346"/>
                  <a:gd name="T1" fmla="*/ 139 h 779"/>
                  <a:gd name="T2" fmla="*/ 1108 w 1346"/>
                  <a:gd name="T3" fmla="*/ 641 h 779"/>
                  <a:gd name="T4" fmla="*/ 241 w 1346"/>
                  <a:gd name="T5" fmla="*/ 641 h 779"/>
                  <a:gd name="T6" fmla="*/ 238 w 1346"/>
                  <a:gd name="T7" fmla="*/ 139 h 779"/>
                  <a:gd name="T8" fmla="*/ 1105 w 1346"/>
                  <a:gd name="T9" fmla="*/ 139 h 779"/>
                </a:gdLst>
                <a:ahLst/>
                <a:cxnLst>
                  <a:cxn ang="0">
                    <a:pos x="T0" y="T1"/>
                  </a:cxn>
                  <a:cxn ang="0">
                    <a:pos x="T2" y="T3"/>
                  </a:cxn>
                  <a:cxn ang="0">
                    <a:pos x="T4" y="T5"/>
                  </a:cxn>
                  <a:cxn ang="0">
                    <a:pos x="T6" y="T7"/>
                  </a:cxn>
                  <a:cxn ang="0">
                    <a:pos x="T8" y="T9"/>
                  </a:cxn>
                </a:cxnLst>
                <a:rect l="0" t="0" r="r" b="b"/>
                <a:pathLst>
                  <a:path w="1346" h="779">
                    <a:moveTo>
                      <a:pt x="1105" y="139"/>
                    </a:moveTo>
                    <a:cubicBezTo>
                      <a:pt x="1345" y="277"/>
                      <a:pt x="1346" y="502"/>
                      <a:pt x="1108" y="641"/>
                    </a:cubicBezTo>
                    <a:cubicBezTo>
                      <a:pt x="869" y="779"/>
                      <a:pt x="481" y="779"/>
                      <a:pt x="241" y="641"/>
                    </a:cubicBezTo>
                    <a:cubicBezTo>
                      <a:pt x="1" y="502"/>
                      <a:pt x="0" y="277"/>
                      <a:pt x="238" y="139"/>
                    </a:cubicBezTo>
                    <a:cubicBezTo>
                      <a:pt x="477" y="0"/>
                      <a:pt x="865" y="0"/>
                      <a:pt x="1105" y="139"/>
                    </a:cubicBez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3" name="Freeform 449">
                <a:extLst>
                  <a:ext uri="{FF2B5EF4-FFF2-40B4-BE49-F238E27FC236}">
                    <a16:creationId xmlns:a16="http://schemas.microsoft.com/office/drawing/2014/main" id="{BE87C926-4DDA-E0B4-F758-549FBA5BA624}"/>
                  </a:ext>
                </a:extLst>
              </p:cNvPr>
              <p:cNvSpPr>
                <a:spLocks/>
              </p:cNvSpPr>
              <p:nvPr/>
            </p:nvSpPr>
            <p:spPr bwMode="auto">
              <a:xfrm>
                <a:off x="6100" y="2636"/>
                <a:ext cx="2798" cy="1419"/>
              </a:xfrm>
              <a:custGeom>
                <a:avLst/>
                <a:gdLst>
                  <a:gd name="T0" fmla="*/ 967 w 1178"/>
                  <a:gd name="T1" fmla="*/ 106 h 598"/>
                  <a:gd name="T2" fmla="*/ 969 w 1178"/>
                  <a:gd name="T3" fmla="*/ 491 h 598"/>
                  <a:gd name="T4" fmla="*/ 211 w 1178"/>
                  <a:gd name="T5" fmla="*/ 491 h 598"/>
                  <a:gd name="T6" fmla="*/ 209 w 1178"/>
                  <a:gd name="T7" fmla="*/ 106 h 598"/>
                  <a:gd name="T8" fmla="*/ 967 w 1178"/>
                  <a:gd name="T9" fmla="*/ 106 h 598"/>
                </a:gdLst>
                <a:ahLst/>
                <a:cxnLst>
                  <a:cxn ang="0">
                    <a:pos x="T0" y="T1"/>
                  </a:cxn>
                  <a:cxn ang="0">
                    <a:pos x="T2" y="T3"/>
                  </a:cxn>
                  <a:cxn ang="0">
                    <a:pos x="T4" y="T5"/>
                  </a:cxn>
                  <a:cxn ang="0">
                    <a:pos x="T6" y="T7"/>
                  </a:cxn>
                  <a:cxn ang="0">
                    <a:pos x="T8" y="T9"/>
                  </a:cxn>
                </a:cxnLst>
                <a:rect l="0" t="0" r="r" b="b"/>
                <a:pathLst>
                  <a:path w="1178" h="598">
                    <a:moveTo>
                      <a:pt x="967" y="106"/>
                    </a:moveTo>
                    <a:cubicBezTo>
                      <a:pt x="1177" y="212"/>
                      <a:pt x="1178" y="385"/>
                      <a:pt x="969" y="491"/>
                    </a:cubicBezTo>
                    <a:cubicBezTo>
                      <a:pt x="761" y="598"/>
                      <a:pt x="421" y="598"/>
                      <a:pt x="211" y="491"/>
                    </a:cubicBezTo>
                    <a:cubicBezTo>
                      <a:pt x="1" y="385"/>
                      <a:pt x="0" y="212"/>
                      <a:pt x="209" y="106"/>
                    </a:cubicBezTo>
                    <a:cubicBezTo>
                      <a:pt x="417" y="0"/>
                      <a:pt x="757" y="0"/>
                      <a:pt x="967" y="106"/>
                    </a:cubicBezTo>
                    <a:close/>
                  </a:path>
                </a:pathLst>
              </a:custGeom>
              <a:solidFill>
                <a:srgbClr val="E3E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4" name="Freeform 450">
                <a:extLst>
                  <a:ext uri="{FF2B5EF4-FFF2-40B4-BE49-F238E27FC236}">
                    <a16:creationId xmlns:a16="http://schemas.microsoft.com/office/drawing/2014/main" id="{B4F138B3-C21A-DF5A-7EFF-22D0EBFB5540}"/>
                  </a:ext>
                </a:extLst>
              </p:cNvPr>
              <p:cNvSpPr>
                <a:spLocks/>
              </p:cNvSpPr>
              <p:nvPr/>
            </p:nvSpPr>
            <p:spPr bwMode="auto">
              <a:xfrm>
                <a:off x="6081" y="3101"/>
                <a:ext cx="2834" cy="1170"/>
              </a:xfrm>
              <a:custGeom>
                <a:avLst/>
                <a:gdLst>
                  <a:gd name="T0" fmla="*/ 1193 w 1193"/>
                  <a:gd name="T1" fmla="*/ 3 h 493"/>
                  <a:gd name="T2" fmla="*/ 1192 w 1193"/>
                  <a:gd name="T3" fmla="*/ 116 h 493"/>
                  <a:gd name="T4" fmla="*/ 1019 w 1193"/>
                  <a:gd name="T5" fmla="*/ 358 h 493"/>
                  <a:gd name="T6" fmla="*/ 176 w 1193"/>
                  <a:gd name="T7" fmla="*/ 358 h 493"/>
                  <a:gd name="T8" fmla="*/ 0 w 1193"/>
                  <a:gd name="T9" fmla="*/ 112 h 493"/>
                  <a:gd name="T10" fmla="*/ 1 w 1193"/>
                  <a:gd name="T11" fmla="*/ 0 h 493"/>
                  <a:gd name="T12" fmla="*/ 177 w 1193"/>
                  <a:gd name="T13" fmla="*/ 246 h 493"/>
                  <a:gd name="T14" fmla="*/ 1020 w 1193"/>
                  <a:gd name="T15" fmla="*/ 246 h 493"/>
                  <a:gd name="T16" fmla="*/ 1193 w 1193"/>
                  <a:gd name="T17" fmla="*/ 3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3" h="493">
                    <a:moveTo>
                      <a:pt x="1193" y="3"/>
                    </a:moveTo>
                    <a:cubicBezTo>
                      <a:pt x="1192" y="116"/>
                      <a:pt x="1192" y="116"/>
                      <a:pt x="1192" y="116"/>
                    </a:cubicBezTo>
                    <a:cubicBezTo>
                      <a:pt x="1192" y="203"/>
                      <a:pt x="1134" y="291"/>
                      <a:pt x="1019" y="358"/>
                    </a:cubicBezTo>
                    <a:cubicBezTo>
                      <a:pt x="787" y="493"/>
                      <a:pt x="410" y="493"/>
                      <a:pt x="176" y="358"/>
                    </a:cubicBezTo>
                    <a:cubicBezTo>
                      <a:pt x="59" y="290"/>
                      <a:pt x="0" y="201"/>
                      <a:pt x="0" y="112"/>
                    </a:cubicBezTo>
                    <a:cubicBezTo>
                      <a:pt x="1" y="0"/>
                      <a:pt x="1" y="0"/>
                      <a:pt x="1" y="0"/>
                    </a:cubicBezTo>
                    <a:cubicBezTo>
                      <a:pt x="1" y="89"/>
                      <a:pt x="59" y="178"/>
                      <a:pt x="177" y="246"/>
                    </a:cubicBezTo>
                    <a:cubicBezTo>
                      <a:pt x="411" y="380"/>
                      <a:pt x="788" y="380"/>
                      <a:pt x="1020" y="246"/>
                    </a:cubicBezTo>
                    <a:cubicBezTo>
                      <a:pt x="1135" y="179"/>
                      <a:pt x="1193" y="91"/>
                      <a:pt x="1193" y="3"/>
                    </a:cubicBez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5" name="Freeform 451">
                <a:extLst>
                  <a:ext uri="{FF2B5EF4-FFF2-40B4-BE49-F238E27FC236}">
                    <a16:creationId xmlns:a16="http://schemas.microsoft.com/office/drawing/2014/main" id="{04DB8FA1-A3A3-1B83-B2C5-814A29C5D2EA}"/>
                  </a:ext>
                </a:extLst>
              </p:cNvPr>
              <p:cNvSpPr>
                <a:spLocks/>
              </p:cNvSpPr>
              <p:nvPr/>
            </p:nvSpPr>
            <p:spPr bwMode="auto">
              <a:xfrm>
                <a:off x="8140" y="3108"/>
                <a:ext cx="775" cy="995"/>
              </a:xfrm>
              <a:custGeom>
                <a:avLst/>
                <a:gdLst>
                  <a:gd name="T0" fmla="*/ 326 w 326"/>
                  <a:gd name="T1" fmla="*/ 0 h 419"/>
                  <a:gd name="T2" fmla="*/ 325 w 326"/>
                  <a:gd name="T3" fmla="*/ 113 h 419"/>
                  <a:gd name="T4" fmla="*/ 152 w 326"/>
                  <a:gd name="T5" fmla="*/ 355 h 419"/>
                  <a:gd name="T6" fmla="*/ 0 w 326"/>
                  <a:gd name="T7" fmla="*/ 419 h 419"/>
                  <a:gd name="T8" fmla="*/ 1 w 326"/>
                  <a:gd name="T9" fmla="*/ 307 h 419"/>
                  <a:gd name="T10" fmla="*/ 153 w 326"/>
                  <a:gd name="T11" fmla="*/ 243 h 419"/>
                  <a:gd name="T12" fmla="*/ 326 w 326"/>
                  <a:gd name="T13" fmla="*/ 0 h 419"/>
                </a:gdLst>
                <a:ahLst/>
                <a:cxnLst>
                  <a:cxn ang="0">
                    <a:pos x="T0" y="T1"/>
                  </a:cxn>
                  <a:cxn ang="0">
                    <a:pos x="T2" y="T3"/>
                  </a:cxn>
                  <a:cxn ang="0">
                    <a:pos x="T4" y="T5"/>
                  </a:cxn>
                  <a:cxn ang="0">
                    <a:pos x="T6" y="T7"/>
                  </a:cxn>
                  <a:cxn ang="0">
                    <a:pos x="T8" y="T9"/>
                  </a:cxn>
                  <a:cxn ang="0">
                    <a:pos x="T10" y="T11"/>
                  </a:cxn>
                  <a:cxn ang="0">
                    <a:pos x="T12" y="T13"/>
                  </a:cxn>
                </a:cxnLst>
                <a:rect l="0" t="0" r="r" b="b"/>
                <a:pathLst>
                  <a:path w="326" h="419">
                    <a:moveTo>
                      <a:pt x="326" y="0"/>
                    </a:moveTo>
                    <a:cubicBezTo>
                      <a:pt x="325" y="113"/>
                      <a:pt x="325" y="113"/>
                      <a:pt x="325" y="113"/>
                    </a:cubicBezTo>
                    <a:cubicBezTo>
                      <a:pt x="325" y="200"/>
                      <a:pt x="267" y="288"/>
                      <a:pt x="152" y="355"/>
                    </a:cubicBezTo>
                    <a:cubicBezTo>
                      <a:pt x="107" y="382"/>
                      <a:pt x="55" y="403"/>
                      <a:pt x="0" y="419"/>
                    </a:cubicBezTo>
                    <a:cubicBezTo>
                      <a:pt x="1" y="307"/>
                      <a:pt x="1" y="307"/>
                      <a:pt x="1" y="307"/>
                    </a:cubicBezTo>
                    <a:cubicBezTo>
                      <a:pt x="56" y="290"/>
                      <a:pt x="107" y="269"/>
                      <a:pt x="153" y="243"/>
                    </a:cubicBezTo>
                    <a:cubicBezTo>
                      <a:pt x="268" y="176"/>
                      <a:pt x="326" y="88"/>
                      <a:pt x="326" y="0"/>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6" name="Freeform 452">
                <a:extLst>
                  <a:ext uri="{FF2B5EF4-FFF2-40B4-BE49-F238E27FC236}">
                    <a16:creationId xmlns:a16="http://schemas.microsoft.com/office/drawing/2014/main" id="{439258B4-A27F-0533-ACBF-20FA928ADE47}"/>
                  </a:ext>
                </a:extLst>
              </p:cNvPr>
              <p:cNvSpPr>
                <a:spLocks/>
              </p:cNvSpPr>
              <p:nvPr/>
            </p:nvSpPr>
            <p:spPr bwMode="auto">
              <a:xfrm>
                <a:off x="7534" y="3837"/>
                <a:ext cx="609" cy="354"/>
              </a:xfrm>
              <a:custGeom>
                <a:avLst/>
                <a:gdLst>
                  <a:gd name="T0" fmla="*/ 256 w 256"/>
                  <a:gd name="T1" fmla="*/ 0 h 149"/>
                  <a:gd name="T2" fmla="*/ 255 w 256"/>
                  <a:gd name="T3" fmla="*/ 112 h 149"/>
                  <a:gd name="T4" fmla="*/ 0 w 256"/>
                  <a:gd name="T5" fmla="*/ 149 h 149"/>
                  <a:gd name="T6" fmla="*/ 0 w 256"/>
                  <a:gd name="T7" fmla="*/ 37 h 149"/>
                  <a:gd name="T8" fmla="*/ 256 w 256"/>
                  <a:gd name="T9" fmla="*/ 0 h 149"/>
                </a:gdLst>
                <a:ahLst/>
                <a:cxnLst>
                  <a:cxn ang="0">
                    <a:pos x="T0" y="T1"/>
                  </a:cxn>
                  <a:cxn ang="0">
                    <a:pos x="T2" y="T3"/>
                  </a:cxn>
                  <a:cxn ang="0">
                    <a:pos x="T4" y="T5"/>
                  </a:cxn>
                  <a:cxn ang="0">
                    <a:pos x="T6" y="T7"/>
                  </a:cxn>
                  <a:cxn ang="0">
                    <a:pos x="T8" y="T9"/>
                  </a:cxn>
                </a:cxnLst>
                <a:rect l="0" t="0" r="r" b="b"/>
                <a:pathLst>
                  <a:path w="256" h="149">
                    <a:moveTo>
                      <a:pt x="256" y="0"/>
                    </a:moveTo>
                    <a:cubicBezTo>
                      <a:pt x="255" y="112"/>
                      <a:pt x="255" y="112"/>
                      <a:pt x="255" y="112"/>
                    </a:cubicBezTo>
                    <a:cubicBezTo>
                      <a:pt x="175" y="135"/>
                      <a:pt x="88" y="148"/>
                      <a:pt x="0" y="149"/>
                    </a:cubicBezTo>
                    <a:cubicBezTo>
                      <a:pt x="0" y="37"/>
                      <a:pt x="0" y="37"/>
                      <a:pt x="0" y="37"/>
                    </a:cubicBezTo>
                    <a:cubicBezTo>
                      <a:pt x="88" y="36"/>
                      <a:pt x="176" y="23"/>
                      <a:pt x="256" y="0"/>
                    </a:cubicBez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7" name="Freeform 453">
                <a:extLst>
                  <a:ext uri="{FF2B5EF4-FFF2-40B4-BE49-F238E27FC236}">
                    <a16:creationId xmlns:a16="http://schemas.microsoft.com/office/drawing/2014/main" id="{30596406-E95A-2CF7-9050-F17C8EBCA612}"/>
                  </a:ext>
                </a:extLst>
              </p:cNvPr>
              <p:cNvSpPr>
                <a:spLocks/>
              </p:cNvSpPr>
              <p:nvPr/>
            </p:nvSpPr>
            <p:spPr bwMode="auto">
              <a:xfrm>
                <a:off x="6458" y="3659"/>
                <a:ext cx="1076" cy="536"/>
              </a:xfrm>
              <a:custGeom>
                <a:avLst/>
                <a:gdLst>
                  <a:gd name="T0" fmla="*/ 453 w 453"/>
                  <a:gd name="T1" fmla="*/ 112 h 226"/>
                  <a:gd name="T2" fmla="*/ 453 w 453"/>
                  <a:gd name="T3" fmla="*/ 224 h 226"/>
                  <a:gd name="T4" fmla="*/ 17 w 453"/>
                  <a:gd name="T5" fmla="*/ 123 h 226"/>
                  <a:gd name="T6" fmla="*/ 0 w 453"/>
                  <a:gd name="T7" fmla="*/ 113 h 226"/>
                  <a:gd name="T8" fmla="*/ 1 w 453"/>
                  <a:gd name="T9" fmla="*/ 0 h 226"/>
                  <a:gd name="T10" fmla="*/ 18 w 453"/>
                  <a:gd name="T11" fmla="*/ 11 h 226"/>
                  <a:gd name="T12" fmla="*/ 453 w 453"/>
                  <a:gd name="T13" fmla="*/ 112 h 226"/>
                </a:gdLst>
                <a:ahLst/>
                <a:cxnLst>
                  <a:cxn ang="0">
                    <a:pos x="T0" y="T1"/>
                  </a:cxn>
                  <a:cxn ang="0">
                    <a:pos x="T2" y="T3"/>
                  </a:cxn>
                  <a:cxn ang="0">
                    <a:pos x="T4" y="T5"/>
                  </a:cxn>
                  <a:cxn ang="0">
                    <a:pos x="T6" y="T7"/>
                  </a:cxn>
                  <a:cxn ang="0">
                    <a:pos x="T8" y="T9"/>
                  </a:cxn>
                  <a:cxn ang="0">
                    <a:pos x="T10" y="T11"/>
                  </a:cxn>
                  <a:cxn ang="0">
                    <a:pos x="T12" y="T13"/>
                  </a:cxn>
                </a:cxnLst>
                <a:rect l="0" t="0" r="r" b="b"/>
                <a:pathLst>
                  <a:path w="453" h="226">
                    <a:moveTo>
                      <a:pt x="453" y="112"/>
                    </a:moveTo>
                    <a:cubicBezTo>
                      <a:pt x="453" y="224"/>
                      <a:pt x="453" y="224"/>
                      <a:pt x="453" y="224"/>
                    </a:cubicBezTo>
                    <a:cubicBezTo>
                      <a:pt x="296" y="226"/>
                      <a:pt x="138" y="192"/>
                      <a:pt x="17" y="123"/>
                    </a:cubicBezTo>
                    <a:cubicBezTo>
                      <a:pt x="12" y="120"/>
                      <a:pt x="6" y="116"/>
                      <a:pt x="0" y="113"/>
                    </a:cubicBezTo>
                    <a:cubicBezTo>
                      <a:pt x="1" y="0"/>
                      <a:pt x="1" y="0"/>
                      <a:pt x="1" y="0"/>
                    </a:cubicBezTo>
                    <a:cubicBezTo>
                      <a:pt x="6" y="4"/>
                      <a:pt x="12" y="7"/>
                      <a:pt x="18" y="11"/>
                    </a:cubicBezTo>
                    <a:cubicBezTo>
                      <a:pt x="138" y="80"/>
                      <a:pt x="296" y="114"/>
                      <a:pt x="453" y="112"/>
                    </a:cubicBez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8" name="Freeform 454">
                <a:extLst>
                  <a:ext uri="{FF2B5EF4-FFF2-40B4-BE49-F238E27FC236}">
                    <a16:creationId xmlns:a16="http://schemas.microsoft.com/office/drawing/2014/main" id="{4F9AB783-B9B9-7E3A-6A7E-E6F8699DD2F6}"/>
                  </a:ext>
                </a:extLst>
              </p:cNvPr>
              <p:cNvSpPr>
                <a:spLocks/>
              </p:cNvSpPr>
              <p:nvPr/>
            </p:nvSpPr>
            <p:spPr bwMode="auto">
              <a:xfrm>
                <a:off x="6145" y="3346"/>
                <a:ext cx="316" cy="581"/>
              </a:xfrm>
              <a:custGeom>
                <a:avLst/>
                <a:gdLst>
                  <a:gd name="T0" fmla="*/ 133 w 133"/>
                  <a:gd name="T1" fmla="*/ 132 h 245"/>
                  <a:gd name="T2" fmla="*/ 132 w 133"/>
                  <a:gd name="T3" fmla="*/ 245 h 245"/>
                  <a:gd name="T4" fmla="*/ 0 w 133"/>
                  <a:gd name="T5" fmla="*/ 112 h 245"/>
                  <a:gd name="T6" fmla="*/ 1 w 133"/>
                  <a:gd name="T7" fmla="*/ 0 h 245"/>
                  <a:gd name="T8" fmla="*/ 133 w 133"/>
                  <a:gd name="T9" fmla="*/ 132 h 245"/>
                </a:gdLst>
                <a:ahLst/>
                <a:cxnLst>
                  <a:cxn ang="0">
                    <a:pos x="T0" y="T1"/>
                  </a:cxn>
                  <a:cxn ang="0">
                    <a:pos x="T2" y="T3"/>
                  </a:cxn>
                  <a:cxn ang="0">
                    <a:pos x="T4" y="T5"/>
                  </a:cxn>
                  <a:cxn ang="0">
                    <a:pos x="T6" y="T7"/>
                  </a:cxn>
                  <a:cxn ang="0">
                    <a:pos x="T8" y="T9"/>
                  </a:cxn>
                </a:cxnLst>
                <a:rect l="0" t="0" r="r" b="b"/>
                <a:pathLst>
                  <a:path w="133" h="245">
                    <a:moveTo>
                      <a:pt x="133" y="132"/>
                    </a:moveTo>
                    <a:cubicBezTo>
                      <a:pt x="132" y="245"/>
                      <a:pt x="132" y="245"/>
                      <a:pt x="132" y="245"/>
                    </a:cubicBezTo>
                    <a:cubicBezTo>
                      <a:pt x="70" y="206"/>
                      <a:pt x="26" y="160"/>
                      <a:pt x="0" y="112"/>
                    </a:cubicBezTo>
                    <a:cubicBezTo>
                      <a:pt x="1" y="0"/>
                      <a:pt x="1" y="0"/>
                      <a:pt x="1" y="0"/>
                    </a:cubicBezTo>
                    <a:cubicBezTo>
                      <a:pt x="26" y="48"/>
                      <a:pt x="70" y="93"/>
                      <a:pt x="133" y="132"/>
                    </a:cubicBez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69" name="Freeform 455">
                <a:extLst>
                  <a:ext uri="{FF2B5EF4-FFF2-40B4-BE49-F238E27FC236}">
                    <a16:creationId xmlns:a16="http://schemas.microsoft.com/office/drawing/2014/main" id="{72F6B573-1E5C-D76A-88E9-23377F51AA30}"/>
                  </a:ext>
                </a:extLst>
              </p:cNvPr>
              <p:cNvSpPr>
                <a:spLocks/>
              </p:cNvSpPr>
              <p:nvPr/>
            </p:nvSpPr>
            <p:spPr bwMode="auto">
              <a:xfrm>
                <a:off x="6081" y="3101"/>
                <a:ext cx="66" cy="510"/>
              </a:xfrm>
              <a:custGeom>
                <a:avLst/>
                <a:gdLst>
                  <a:gd name="T0" fmla="*/ 28 w 28"/>
                  <a:gd name="T1" fmla="*/ 103 h 215"/>
                  <a:gd name="T2" fmla="*/ 27 w 28"/>
                  <a:gd name="T3" fmla="*/ 215 h 215"/>
                  <a:gd name="T4" fmla="*/ 0 w 28"/>
                  <a:gd name="T5" fmla="*/ 112 h 215"/>
                  <a:gd name="T6" fmla="*/ 1 w 28"/>
                  <a:gd name="T7" fmla="*/ 0 h 215"/>
                  <a:gd name="T8" fmla="*/ 28 w 28"/>
                  <a:gd name="T9" fmla="*/ 103 h 215"/>
                </a:gdLst>
                <a:ahLst/>
                <a:cxnLst>
                  <a:cxn ang="0">
                    <a:pos x="T0" y="T1"/>
                  </a:cxn>
                  <a:cxn ang="0">
                    <a:pos x="T2" y="T3"/>
                  </a:cxn>
                  <a:cxn ang="0">
                    <a:pos x="T4" y="T5"/>
                  </a:cxn>
                  <a:cxn ang="0">
                    <a:pos x="T6" y="T7"/>
                  </a:cxn>
                  <a:cxn ang="0">
                    <a:pos x="T8" y="T9"/>
                  </a:cxn>
                </a:cxnLst>
                <a:rect l="0" t="0" r="r" b="b"/>
                <a:pathLst>
                  <a:path w="28" h="215">
                    <a:moveTo>
                      <a:pt x="28" y="103"/>
                    </a:moveTo>
                    <a:cubicBezTo>
                      <a:pt x="27" y="215"/>
                      <a:pt x="27" y="215"/>
                      <a:pt x="27" y="215"/>
                    </a:cubicBezTo>
                    <a:cubicBezTo>
                      <a:pt x="9" y="182"/>
                      <a:pt x="0" y="147"/>
                      <a:pt x="0" y="112"/>
                    </a:cubicBezTo>
                    <a:cubicBezTo>
                      <a:pt x="1" y="0"/>
                      <a:pt x="1" y="0"/>
                      <a:pt x="1" y="0"/>
                    </a:cubicBezTo>
                    <a:cubicBezTo>
                      <a:pt x="1" y="35"/>
                      <a:pt x="10" y="69"/>
                      <a:pt x="28" y="103"/>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0" name="Freeform 456">
                <a:extLst>
                  <a:ext uri="{FF2B5EF4-FFF2-40B4-BE49-F238E27FC236}">
                    <a16:creationId xmlns:a16="http://schemas.microsoft.com/office/drawing/2014/main" id="{E19DFA24-5D74-286B-0D12-29ADDCC188F9}"/>
                  </a:ext>
                </a:extLst>
              </p:cNvPr>
              <p:cNvSpPr>
                <a:spLocks/>
              </p:cNvSpPr>
              <p:nvPr/>
            </p:nvSpPr>
            <p:spPr bwMode="auto">
              <a:xfrm>
                <a:off x="5943" y="2206"/>
                <a:ext cx="3112" cy="1797"/>
              </a:xfrm>
              <a:custGeom>
                <a:avLst/>
                <a:gdLst>
                  <a:gd name="T0" fmla="*/ 1075 w 1310"/>
                  <a:gd name="T1" fmla="*/ 134 h 757"/>
                  <a:gd name="T2" fmla="*/ 1078 w 1310"/>
                  <a:gd name="T3" fmla="*/ 623 h 757"/>
                  <a:gd name="T4" fmla="*/ 235 w 1310"/>
                  <a:gd name="T5" fmla="*/ 623 h 757"/>
                  <a:gd name="T6" fmla="*/ 232 w 1310"/>
                  <a:gd name="T7" fmla="*/ 134 h 757"/>
                  <a:gd name="T8" fmla="*/ 1075 w 1310"/>
                  <a:gd name="T9" fmla="*/ 134 h 757"/>
                </a:gdLst>
                <a:ahLst/>
                <a:cxnLst>
                  <a:cxn ang="0">
                    <a:pos x="T0" y="T1"/>
                  </a:cxn>
                  <a:cxn ang="0">
                    <a:pos x="T2" y="T3"/>
                  </a:cxn>
                  <a:cxn ang="0">
                    <a:pos x="T4" y="T5"/>
                  </a:cxn>
                  <a:cxn ang="0">
                    <a:pos x="T6" y="T7"/>
                  </a:cxn>
                  <a:cxn ang="0">
                    <a:pos x="T8" y="T9"/>
                  </a:cxn>
                </a:cxnLst>
                <a:rect l="0" t="0" r="r" b="b"/>
                <a:pathLst>
                  <a:path w="1310" h="757">
                    <a:moveTo>
                      <a:pt x="1075" y="134"/>
                    </a:moveTo>
                    <a:cubicBezTo>
                      <a:pt x="1309" y="269"/>
                      <a:pt x="1310" y="488"/>
                      <a:pt x="1078" y="623"/>
                    </a:cubicBezTo>
                    <a:cubicBezTo>
                      <a:pt x="846" y="757"/>
                      <a:pt x="469" y="757"/>
                      <a:pt x="235" y="623"/>
                    </a:cubicBezTo>
                    <a:cubicBezTo>
                      <a:pt x="2" y="488"/>
                      <a:pt x="0" y="269"/>
                      <a:pt x="232" y="134"/>
                    </a:cubicBezTo>
                    <a:cubicBezTo>
                      <a:pt x="464" y="0"/>
                      <a:pt x="842" y="0"/>
                      <a:pt x="1075" y="134"/>
                    </a:cubicBez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1" name="Freeform 457">
                <a:extLst>
                  <a:ext uri="{FF2B5EF4-FFF2-40B4-BE49-F238E27FC236}">
                    <a16:creationId xmlns:a16="http://schemas.microsoft.com/office/drawing/2014/main" id="{4059F6E0-217C-06E4-EBA3-4F5359122BBC}"/>
                  </a:ext>
                </a:extLst>
              </p:cNvPr>
              <p:cNvSpPr>
                <a:spLocks/>
              </p:cNvSpPr>
              <p:nvPr/>
            </p:nvSpPr>
            <p:spPr bwMode="auto">
              <a:xfrm>
                <a:off x="6043" y="3006"/>
                <a:ext cx="2912" cy="999"/>
              </a:xfrm>
              <a:custGeom>
                <a:avLst/>
                <a:gdLst>
                  <a:gd name="T0" fmla="*/ 1226 w 1226"/>
                  <a:gd name="T1" fmla="*/ 4 h 421"/>
                  <a:gd name="T2" fmla="*/ 1226 w 1226"/>
                  <a:gd name="T3" fmla="*/ 33 h 421"/>
                  <a:gd name="T4" fmla="*/ 1048 w 1226"/>
                  <a:gd name="T5" fmla="*/ 282 h 421"/>
                  <a:gd name="T6" fmla="*/ 181 w 1226"/>
                  <a:gd name="T7" fmla="*/ 282 h 421"/>
                  <a:gd name="T8" fmla="*/ 0 w 1226"/>
                  <a:gd name="T9" fmla="*/ 30 h 421"/>
                  <a:gd name="T10" fmla="*/ 0 w 1226"/>
                  <a:gd name="T11" fmla="*/ 0 h 421"/>
                  <a:gd name="T12" fmla="*/ 181 w 1226"/>
                  <a:gd name="T13" fmla="*/ 253 h 421"/>
                  <a:gd name="T14" fmla="*/ 1048 w 1226"/>
                  <a:gd name="T15" fmla="*/ 253 h 421"/>
                  <a:gd name="T16" fmla="*/ 1226 w 1226"/>
                  <a:gd name="T17" fmla="*/ 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6" h="421">
                    <a:moveTo>
                      <a:pt x="1226" y="4"/>
                    </a:moveTo>
                    <a:cubicBezTo>
                      <a:pt x="1226" y="33"/>
                      <a:pt x="1226" y="33"/>
                      <a:pt x="1226" y="33"/>
                    </a:cubicBezTo>
                    <a:cubicBezTo>
                      <a:pt x="1226" y="123"/>
                      <a:pt x="1166" y="213"/>
                      <a:pt x="1048" y="282"/>
                    </a:cubicBezTo>
                    <a:cubicBezTo>
                      <a:pt x="809" y="421"/>
                      <a:pt x="421" y="421"/>
                      <a:pt x="181" y="282"/>
                    </a:cubicBezTo>
                    <a:cubicBezTo>
                      <a:pt x="60" y="213"/>
                      <a:pt x="0" y="121"/>
                      <a:pt x="0" y="30"/>
                    </a:cubicBezTo>
                    <a:cubicBezTo>
                      <a:pt x="0" y="0"/>
                      <a:pt x="0" y="0"/>
                      <a:pt x="0" y="0"/>
                    </a:cubicBezTo>
                    <a:cubicBezTo>
                      <a:pt x="0" y="92"/>
                      <a:pt x="60" y="184"/>
                      <a:pt x="181" y="253"/>
                    </a:cubicBezTo>
                    <a:cubicBezTo>
                      <a:pt x="421" y="392"/>
                      <a:pt x="809" y="392"/>
                      <a:pt x="1048" y="253"/>
                    </a:cubicBezTo>
                    <a:cubicBezTo>
                      <a:pt x="1166" y="184"/>
                      <a:pt x="1226" y="94"/>
                      <a:pt x="1226" y="4"/>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2" name="Freeform 458">
                <a:extLst>
                  <a:ext uri="{FF2B5EF4-FFF2-40B4-BE49-F238E27FC236}">
                    <a16:creationId xmlns:a16="http://schemas.microsoft.com/office/drawing/2014/main" id="{F09EF8B3-331C-B9C6-B15E-5A8187AFD7BF}"/>
                  </a:ext>
                </a:extLst>
              </p:cNvPr>
              <p:cNvSpPr>
                <a:spLocks/>
              </p:cNvSpPr>
              <p:nvPr/>
            </p:nvSpPr>
            <p:spPr bwMode="auto">
              <a:xfrm>
                <a:off x="8162" y="3016"/>
                <a:ext cx="793" cy="816"/>
              </a:xfrm>
              <a:custGeom>
                <a:avLst/>
                <a:gdLst>
                  <a:gd name="T0" fmla="*/ 334 w 334"/>
                  <a:gd name="T1" fmla="*/ 0 h 344"/>
                  <a:gd name="T2" fmla="*/ 334 w 334"/>
                  <a:gd name="T3" fmla="*/ 29 h 344"/>
                  <a:gd name="T4" fmla="*/ 156 w 334"/>
                  <a:gd name="T5" fmla="*/ 278 h 344"/>
                  <a:gd name="T6" fmla="*/ 0 w 334"/>
                  <a:gd name="T7" fmla="*/ 344 h 344"/>
                  <a:gd name="T8" fmla="*/ 0 w 334"/>
                  <a:gd name="T9" fmla="*/ 315 h 344"/>
                  <a:gd name="T10" fmla="*/ 156 w 334"/>
                  <a:gd name="T11" fmla="*/ 249 h 344"/>
                  <a:gd name="T12" fmla="*/ 334 w 334"/>
                  <a:gd name="T13" fmla="*/ 0 h 344"/>
                </a:gdLst>
                <a:ahLst/>
                <a:cxnLst>
                  <a:cxn ang="0">
                    <a:pos x="T0" y="T1"/>
                  </a:cxn>
                  <a:cxn ang="0">
                    <a:pos x="T2" y="T3"/>
                  </a:cxn>
                  <a:cxn ang="0">
                    <a:pos x="T4" y="T5"/>
                  </a:cxn>
                  <a:cxn ang="0">
                    <a:pos x="T6" y="T7"/>
                  </a:cxn>
                  <a:cxn ang="0">
                    <a:pos x="T8" y="T9"/>
                  </a:cxn>
                  <a:cxn ang="0">
                    <a:pos x="T10" y="T11"/>
                  </a:cxn>
                  <a:cxn ang="0">
                    <a:pos x="T12" y="T13"/>
                  </a:cxn>
                </a:cxnLst>
                <a:rect l="0" t="0" r="r" b="b"/>
                <a:pathLst>
                  <a:path w="334" h="344">
                    <a:moveTo>
                      <a:pt x="334" y="0"/>
                    </a:moveTo>
                    <a:cubicBezTo>
                      <a:pt x="334" y="29"/>
                      <a:pt x="334" y="29"/>
                      <a:pt x="334" y="29"/>
                    </a:cubicBezTo>
                    <a:cubicBezTo>
                      <a:pt x="334" y="119"/>
                      <a:pt x="274" y="209"/>
                      <a:pt x="156" y="278"/>
                    </a:cubicBezTo>
                    <a:cubicBezTo>
                      <a:pt x="109" y="306"/>
                      <a:pt x="56" y="328"/>
                      <a:pt x="0" y="344"/>
                    </a:cubicBezTo>
                    <a:cubicBezTo>
                      <a:pt x="0" y="315"/>
                      <a:pt x="0" y="315"/>
                      <a:pt x="0" y="315"/>
                    </a:cubicBezTo>
                    <a:cubicBezTo>
                      <a:pt x="56" y="299"/>
                      <a:pt x="109" y="277"/>
                      <a:pt x="156" y="249"/>
                    </a:cubicBezTo>
                    <a:cubicBezTo>
                      <a:pt x="274" y="180"/>
                      <a:pt x="334" y="90"/>
                      <a:pt x="334" y="0"/>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3" name="Freeform 459">
                <a:extLst>
                  <a:ext uri="{FF2B5EF4-FFF2-40B4-BE49-F238E27FC236}">
                    <a16:creationId xmlns:a16="http://schemas.microsoft.com/office/drawing/2014/main" id="{307E465A-75D4-7295-1500-63E5AB231377}"/>
                  </a:ext>
                </a:extLst>
              </p:cNvPr>
              <p:cNvSpPr>
                <a:spLocks/>
              </p:cNvSpPr>
              <p:nvPr/>
            </p:nvSpPr>
            <p:spPr bwMode="auto">
              <a:xfrm>
                <a:off x="7537" y="3763"/>
                <a:ext cx="625" cy="159"/>
              </a:xfrm>
              <a:custGeom>
                <a:avLst/>
                <a:gdLst>
                  <a:gd name="T0" fmla="*/ 263 w 263"/>
                  <a:gd name="T1" fmla="*/ 0 h 67"/>
                  <a:gd name="T2" fmla="*/ 263 w 263"/>
                  <a:gd name="T3" fmla="*/ 29 h 67"/>
                  <a:gd name="T4" fmla="*/ 0 w 263"/>
                  <a:gd name="T5" fmla="*/ 67 h 67"/>
                  <a:gd name="T6" fmla="*/ 0 w 263"/>
                  <a:gd name="T7" fmla="*/ 38 h 67"/>
                  <a:gd name="T8" fmla="*/ 263 w 263"/>
                  <a:gd name="T9" fmla="*/ 0 h 67"/>
                </a:gdLst>
                <a:ahLst/>
                <a:cxnLst>
                  <a:cxn ang="0">
                    <a:pos x="T0" y="T1"/>
                  </a:cxn>
                  <a:cxn ang="0">
                    <a:pos x="T2" y="T3"/>
                  </a:cxn>
                  <a:cxn ang="0">
                    <a:pos x="T4" y="T5"/>
                  </a:cxn>
                  <a:cxn ang="0">
                    <a:pos x="T6" y="T7"/>
                  </a:cxn>
                  <a:cxn ang="0">
                    <a:pos x="T8" y="T9"/>
                  </a:cxn>
                </a:cxnLst>
                <a:rect l="0" t="0" r="r" b="b"/>
                <a:pathLst>
                  <a:path w="263" h="67">
                    <a:moveTo>
                      <a:pt x="263" y="0"/>
                    </a:moveTo>
                    <a:cubicBezTo>
                      <a:pt x="263" y="29"/>
                      <a:pt x="263" y="29"/>
                      <a:pt x="263" y="29"/>
                    </a:cubicBezTo>
                    <a:cubicBezTo>
                      <a:pt x="180" y="53"/>
                      <a:pt x="90" y="66"/>
                      <a:pt x="0" y="67"/>
                    </a:cubicBezTo>
                    <a:cubicBezTo>
                      <a:pt x="0" y="38"/>
                      <a:pt x="0" y="38"/>
                      <a:pt x="0" y="38"/>
                    </a:cubicBezTo>
                    <a:cubicBezTo>
                      <a:pt x="90" y="37"/>
                      <a:pt x="180" y="24"/>
                      <a:pt x="263" y="0"/>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4" name="Freeform 460">
                <a:extLst>
                  <a:ext uri="{FF2B5EF4-FFF2-40B4-BE49-F238E27FC236}">
                    <a16:creationId xmlns:a16="http://schemas.microsoft.com/office/drawing/2014/main" id="{B5E6DBF2-4752-8FE6-DA64-E7BBD38CEB79}"/>
                  </a:ext>
                </a:extLst>
              </p:cNvPr>
              <p:cNvSpPr>
                <a:spLocks/>
              </p:cNvSpPr>
              <p:nvPr/>
            </p:nvSpPr>
            <p:spPr bwMode="auto">
              <a:xfrm>
                <a:off x="6430" y="3583"/>
                <a:ext cx="1107" cy="344"/>
              </a:xfrm>
              <a:custGeom>
                <a:avLst/>
                <a:gdLst>
                  <a:gd name="T0" fmla="*/ 466 w 466"/>
                  <a:gd name="T1" fmla="*/ 114 h 145"/>
                  <a:gd name="T2" fmla="*/ 466 w 466"/>
                  <a:gd name="T3" fmla="*/ 143 h 145"/>
                  <a:gd name="T4" fmla="*/ 18 w 466"/>
                  <a:gd name="T5" fmla="*/ 39 h 145"/>
                  <a:gd name="T6" fmla="*/ 0 w 466"/>
                  <a:gd name="T7" fmla="*/ 29 h 145"/>
                  <a:gd name="T8" fmla="*/ 0 w 466"/>
                  <a:gd name="T9" fmla="*/ 0 h 145"/>
                  <a:gd name="T10" fmla="*/ 18 w 466"/>
                  <a:gd name="T11" fmla="*/ 10 h 145"/>
                  <a:gd name="T12" fmla="*/ 466 w 466"/>
                  <a:gd name="T13" fmla="*/ 114 h 145"/>
                </a:gdLst>
                <a:ahLst/>
                <a:cxnLst>
                  <a:cxn ang="0">
                    <a:pos x="T0" y="T1"/>
                  </a:cxn>
                  <a:cxn ang="0">
                    <a:pos x="T2" y="T3"/>
                  </a:cxn>
                  <a:cxn ang="0">
                    <a:pos x="T4" y="T5"/>
                  </a:cxn>
                  <a:cxn ang="0">
                    <a:pos x="T6" y="T7"/>
                  </a:cxn>
                  <a:cxn ang="0">
                    <a:pos x="T8" y="T9"/>
                  </a:cxn>
                  <a:cxn ang="0">
                    <a:pos x="T10" y="T11"/>
                  </a:cxn>
                  <a:cxn ang="0">
                    <a:pos x="T12" y="T13"/>
                  </a:cxn>
                </a:cxnLst>
                <a:rect l="0" t="0" r="r" b="b"/>
                <a:pathLst>
                  <a:path w="466" h="145">
                    <a:moveTo>
                      <a:pt x="466" y="114"/>
                    </a:moveTo>
                    <a:cubicBezTo>
                      <a:pt x="466" y="143"/>
                      <a:pt x="466" y="143"/>
                      <a:pt x="466" y="143"/>
                    </a:cubicBezTo>
                    <a:cubicBezTo>
                      <a:pt x="304" y="145"/>
                      <a:pt x="142" y="111"/>
                      <a:pt x="18" y="39"/>
                    </a:cubicBezTo>
                    <a:cubicBezTo>
                      <a:pt x="12" y="36"/>
                      <a:pt x="6" y="32"/>
                      <a:pt x="0" y="29"/>
                    </a:cubicBezTo>
                    <a:cubicBezTo>
                      <a:pt x="0" y="0"/>
                      <a:pt x="0" y="0"/>
                      <a:pt x="0" y="0"/>
                    </a:cubicBezTo>
                    <a:cubicBezTo>
                      <a:pt x="6" y="3"/>
                      <a:pt x="12" y="7"/>
                      <a:pt x="18" y="10"/>
                    </a:cubicBezTo>
                    <a:cubicBezTo>
                      <a:pt x="142" y="82"/>
                      <a:pt x="304" y="116"/>
                      <a:pt x="466" y="114"/>
                    </a:cubicBezTo>
                    <a:close/>
                  </a:path>
                </a:pathLst>
              </a:custGeom>
              <a:solidFill>
                <a:srgbClr val="E3E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5" name="Freeform 461">
                <a:extLst>
                  <a:ext uri="{FF2B5EF4-FFF2-40B4-BE49-F238E27FC236}">
                    <a16:creationId xmlns:a16="http://schemas.microsoft.com/office/drawing/2014/main" id="{62F48AD8-E5C3-68AE-2240-09D972141B48}"/>
                  </a:ext>
                </a:extLst>
              </p:cNvPr>
              <p:cNvSpPr>
                <a:spLocks/>
              </p:cNvSpPr>
              <p:nvPr/>
            </p:nvSpPr>
            <p:spPr bwMode="auto">
              <a:xfrm>
                <a:off x="6109" y="3260"/>
                <a:ext cx="321" cy="392"/>
              </a:xfrm>
              <a:custGeom>
                <a:avLst/>
                <a:gdLst>
                  <a:gd name="T0" fmla="*/ 135 w 135"/>
                  <a:gd name="T1" fmla="*/ 136 h 165"/>
                  <a:gd name="T2" fmla="*/ 135 w 135"/>
                  <a:gd name="T3" fmla="*/ 165 h 165"/>
                  <a:gd name="T4" fmla="*/ 0 w 135"/>
                  <a:gd name="T5" fmla="*/ 29 h 165"/>
                  <a:gd name="T6" fmla="*/ 0 w 135"/>
                  <a:gd name="T7" fmla="*/ 0 h 165"/>
                  <a:gd name="T8" fmla="*/ 135 w 135"/>
                  <a:gd name="T9" fmla="*/ 136 h 165"/>
                </a:gdLst>
                <a:ahLst/>
                <a:cxnLst>
                  <a:cxn ang="0">
                    <a:pos x="T0" y="T1"/>
                  </a:cxn>
                  <a:cxn ang="0">
                    <a:pos x="T2" y="T3"/>
                  </a:cxn>
                  <a:cxn ang="0">
                    <a:pos x="T4" y="T5"/>
                  </a:cxn>
                  <a:cxn ang="0">
                    <a:pos x="T6" y="T7"/>
                  </a:cxn>
                  <a:cxn ang="0">
                    <a:pos x="T8" y="T9"/>
                  </a:cxn>
                </a:cxnLst>
                <a:rect l="0" t="0" r="r" b="b"/>
                <a:pathLst>
                  <a:path w="135" h="165">
                    <a:moveTo>
                      <a:pt x="135" y="136"/>
                    </a:moveTo>
                    <a:cubicBezTo>
                      <a:pt x="135" y="165"/>
                      <a:pt x="135" y="165"/>
                      <a:pt x="135" y="165"/>
                    </a:cubicBezTo>
                    <a:cubicBezTo>
                      <a:pt x="71" y="125"/>
                      <a:pt x="26" y="78"/>
                      <a:pt x="0" y="29"/>
                    </a:cubicBezTo>
                    <a:cubicBezTo>
                      <a:pt x="0" y="0"/>
                      <a:pt x="0" y="0"/>
                      <a:pt x="0" y="0"/>
                    </a:cubicBezTo>
                    <a:cubicBezTo>
                      <a:pt x="26" y="49"/>
                      <a:pt x="71" y="96"/>
                      <a:pt x="135" y="136"/>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6" name="Freeform 462">
                <a:extLst>
                  <a:ext uri="{FF2B5EF4-FFF2-40B4-BE49-F238E27FC236}">
                    <a16:creationId xmlns:a16="http://schemas.microsoft.com/office/drawing/2014/main" id="{E5905625-AFF6-A97B-E13A-63DC20EB64B2}"/>
                  </a:ext>
                </a:extLst>
              </p:cNvPr>
              <p:cNvSpPr>
                <a:spLocks/>
              </p:cNvSpPr>
              <p:nvPr/>
            </p:nvSpPr>
            <p:spPr bwMode="auto">
              <a:xfrm>
                <a:off x="6043" y="3006"/>
                <a:ext cx="66" cy="323"/>
              </a:xfrm>
              <a:custGeom>
                <a:avLst/>
                <a:gdLst>
                  <a:gd name="T0" fmla="*/ 28 w 28"/>
                  <a:gd name="T1" fmla="*/ 107 h 136"/>
                  <a:gd name="T2" fmla="*/ 28 w 28"/>
                  <a:gd name="T3" fmla="*/ 136 h 136"/>
                  <a:gd name="T4" fmla="*/ 0 w 28"/>
                  <a:gd name="T5" fmla="*/ 30 h 136"/>
                  <a:gd name="T6" fmla="*/ 0 w 28"/>
                  <a:gd name="T7" fmla="*/ 0 h 136"/>
                  <a:gd name="T8" fmla="*/ 28 w 28"/>
                  <a:gd name="T9" fmla="*/ 107 h 136"/>
                </a:gdLst>
                <a:ahLst/>
                <a:cxnLst>
                  <a:cxn ang="0">
                    <a:pos x="T0" y="T1"/>
                  </a:cxn>
                  <a:cxn ang="0">
                    <a:pos x="T2" y="T3"/>
                  </a:cxn>
                  <a:cxn ang="0">
                    <a:pos x="T4" y="T5"/>
                  </a:cxn>
                  <a:cxn ang="0">
                    <a:pos x="T6" y="T7"/>
                  </a:cxn>
                  <a:cxn ang="0">
                    <a:pos x="T8" y="T9"/>
                  </a:cxn>
                </a:cxnLst>
                <a:rect l="0" t="0" r="r" b="b"/>
                <a:pathLst>
                  <a:path w="28" h="136">
                    <a:moveTo>
                      <a:pt x="28" y="107"/>
                    </a:moveTo>
                    <a:cubicBezTo>
                      <a:pt x="28" y="136"/>
                      <a:pt x="28" y="136"/>
                      <a:pt x="28" y="136"/>
                    </a:cubicBezTo>
                    <a:cubicBezTo>
                      <a:pt x="9" y="101"/>
                      <a:pt x="0" y="65"/>
                      <a:pt x="0" y="30"/>
                    </a:cubicBezTo>
                    <a:cubicBezTo>
                      <a:pt x="0" y="0"/>
                      <a:pt x="0" y="0"/>
                      <a:pt x="0" y="0"/>
                    </a:cubicBezTo>
                    <a:cubicBezTo>
                      <a:pt x="0" y="36"/>
                      <a:pt x="9" y="72"/>
                      <a:pt x="28" y="107"/>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7" name="Freeform 463">
                <a:extLst>
                  <a:ext uri="{FF2B5EF4-FFF2-40B4-BE49-F238E27FC236}">
                    <a16:creationId xmlns:a16="http://schemas.microsoft.com/office/drawing/2014/main" id="{517FAE14-A113-A02B-53E0-815A050BF8EE}"/>
                  </a:ext>
                </a:extLst>
              </p:cNvPr>
              <p:cNvSpPr>
                <a:spLocks/>
              </p:cNvSpPr>
              <p:nvPr/>
            </p:nvSpPr>
            <p:spPr bwMode="auto">
              <a:xfrm>
                <a:off x="5900" y="2088"/>
                <a:ext cx="3198" cy="1849"/>
              </a:xfrm>
              <a:custGeom>
                <a:avLst/>
                <a:gdLst>
                  <a:gd name="T0" fmla="*/ 1105 w 1346"/>
                  <a:gd name="T1" fmla="*/ 138 h 779"/>
                  <a:gd name="T2" fmla="*/ 1108 w 1346"/>
                  <a:gd name="T3" fmla="*/ 640 h 779"/>
                  <a:gd name="T4" fmla="*/ 241 w 1346"/>
                  <a:gd name="T5" fmla="*/ 640 h 779"/>
                  <a:gd name="T6" fmla="*/ 238 w 1346"/>
                  <a:gd name="T7" fmla="*/ 138 h 779"/>
                  <a:gd name="T8" fmla="*/ 1105 w 1346"/>
                  <a:gd name="T9" fmla="*/ 138 h 779"/>
                </a:gdLst>
                <a:ahLst/>
                <a:cxnLst>
                  <a:cxn ang="0">
                    <a:pos x="T0" y="T1"/>
                  </a:cxn>
                  <a:cxn ang="0">
                    <a:pos x="T2" y="T3"/>
                  </a:cxn>
                  <a:cxn ang="0">
                    <a:pos x="T4" y="T5"/>
                  </a:cxn>
                  <a:cxn ang="0">
                    <a:pos x="T6" y="T7"/>
                  </a:cxn>
                  <a:cxn ang="0">
                    <a:pos x="T8" y="T9"/>
                  </a:cxn>
                </a:cxnLst>
                <a:rect l="0" t="0" r="r" b="b"/>
                <a:pathLst>
                  <a:path w="1346" h="779">
                    <a:moveTo>
                      <a:pt x="1105" y="138"/>
                    </a:moveTo>
                    <a:cubicBezTo>
                      <a:pt x="1345" y="277"/>
                      <a:pt x="1346" y="502"/>
                      <a:pt x="1108" y="640"/>
                    </a:cubicBezTo>
                    <a:cubicBezTo>
                      <a:pt x="869" y="779"/>
                      <a:pt x="481" y="779"/>
                      <a:pt x="241" y="640"/>
                    </a:cubicBezTo>
                    <a:cubicBezTo>
                      <a:pt x="1" y="502"/>
                      <a:pt x="0" y="277"/>
                      <a:pt x="238" y="138"/>
                    </a:cubicBezTo>
                    <a:cubicBezTo>
                      <a:pt x="477" y="0"/>
                      <a:pt x="865" y="0"/>
                      <a:pt x="1105" y="138"/>
                    </a:cubicBez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8" name="Freeform 464">
                <a:extLst>
                  <a:ext uri="{FF2B5EF4-FFF2-40B4-BE49-F238E27FC236}">
                    <a16:creationId xmlns:a16="http://schemas.microsoft.com/office/drawing/2014/main" id="{E0F0E07D-6C67-C53E-1A6E-BD5CEF260262}"/>
                  </a:ext>
                </a:extLst>
              </p:cNvPr>
              <p:cNvSpPr>
                <a:spLocks/>
              </p:cNvSpPr>
              <p:nvPr/>
            </p:nvSpPr>
            <p:spPr bwMode="auto">
              <a:xfrm>
                <a:off x="5363" y="1233"/>
                <a:ext cx="1205" cy="1588"/>
              </a:xfrm>
              <a:custGeom>
                <a:avLst/>
                <a:gdLst>
                  <a:gd name="T0" fmla="*/ 1205 w 1205"/>
                  <a:gd name="T1" fmla="*/ 893 h 1588"/>
                  <a:gd name="T2" fmla="*/ 0 w 1205"/>
                  <a:gd name="T3" fmla="*/ 1588 h 1588"/>
                  <a:gd name="T4" fmla="*/ 0 w 1205"/>
                  <a:gd name="T5" fmla="*/ 696 h 1588"/>
                  <a:gd name="T6" fmla="*/ 1205 w 1205"/>
                  <a:gd name="T7" fmla="*/ 0 h 1588"/>
                  <a:gd name="T8" fmla="*/ 1205 w 1205"/>
                  <a:gd name="T9" fmla="*/ 893 h 1588"/>
                </a:gdLst>
                <a:ahLst/>
                <a:cxnLst>
                  <a:cxn ang="0">
                    <a:pos x="T0" y="T1"/>
                  </a:cxn>
                  <a:cxn ang="0">
                    <a:pos x="T2" y="T3"/>
                  </a:cxn>
                  <a:cxn ang="0">
                    <a:pos x="T4" y="T5"/>
                  </a:cxn>
                  <a:cxn ang="0">
                    <a:pos x="T6" y="T7"/>
                  </a:cxn>
                  <a:cxn ang="0">
                    <a:pos x="T8" y="T9"/>
                  </a:cxn>
                </a:cxnLst>
                <a:rect l="0" t="0" r="r" b="b"/>
                <a:pathLst>
                  <a:path w="1205" h="1588">
                    <a:moveTo>
                      <a:pt x="1205" y="893"/>
                    </a:moveTo>
                    <a:lnTo>
                      <a:pt x="0" y="1588"/>
                    </a:lnTo>
                    <a:lnTo>
                      <a:pt x="0" y="696"/>
                    </a:lnTo>
                    <a:lnTo>
                      <a:pt x="1205" y="0"/>
                    </a:lnTo>
                    <a:lnTo>
                      <a:pt x="1205" y="893"/>
                    </a:lnTo>
                    <a:close/>
                  </a:path>
                </a:pathLst>
              </a:custGeom>
              <a:solidFill>
                <a:srgbClr val="EFF1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9" name="Freeform 465">
                <a:extLst>
                  <a:ext uri="{FF2B5EF4-FFF2-40B4-BE49-F238E27FC236}">
                    <a16:creationId xmlns:a16="http://schemas.microsoft.com/office/drawing/2014/main" id="{13D6E7C4-388C-885E-7582-E096AE533286}"/>
                  </a:ext>
                </a:extLst>
              </p:cNvPr>
              <p:cNvSpPr>
                <a:spLocks noEditPoints="1"/>
              </p:cNvSpPr>
              <p:nvPr/>
            </p:nvSpPr>
            <p:spPr bwMode="auto">
              <a:xfrm>
                <a:off x="5415" y="1380"/>
                <a:ext cx="1088" cy="1299"/>
              </a:xfrm>
              <a:custGeom>
                <a:avLst/>
                <a:gdLst>
                  <a:gd name="T0" fmla="*/ 1088 w 1088"/>
                  <a:gd name="T1" fmla="*/ 672 h 1299"/>
                  <a:gd name="T2" fmla="*/ 1086 w 1088"/>
                  <a:gd name="T3" fmla="*/ 672 h 1299"/>
                  <a:gd name="T4" fmla="*/ 0 w 1088"/>
                  <a:gd name="T5" fmla="*/ 1299 h 1299"/>
                  <a:gd name="T6" fmla="*/ 0 w 1088"/>
                  <a:gd name="T7" fmla="*/ 629 h 1299"/>
                  <a:gd name="T8" fmla="*/ 0 w 1088"/>
                  <a:gd name="T9" fmla="*/ 627 h 1299"/>
                  <a:gd name="T10" fmla="*/ 1088 w 1088"/>
                  <a:gd name="T11" fmla="*/ 0 h 1299"/>
                  <a:gd name="T12" fmla="*/ 1088 w 1088"/>
                  <a:gd name="T13" fmla="*/ 672 h 1299"/>
                  <a:gd name="T14" fmla="*/ 3 w 1088"/>
                  <a:gd name="T15" fmla="*/ 1296 h 1299"/>
                  <a:gd name="T16" fmla="*/ 1086 w 1088"/>
                  <a:gd name="T17" fmla="*/ 670 h 1299"/>
                  <a:gd name="T18" fmla="*/ 1086 w 1088"/>
                  <a:gd name="T19" fmla="*/ 5 h 1299"/>
                  <a:gd name="T20" fmla="*/ 3 w 1088"/>
                  <a:gd name="T21" fmla="*/ 629 h 1299"/>
                  <a:gd name="T22" fmla="*/ 3 w 1088"/>
                  <a:gd name="T23" fmla="*/ 1296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8" h="1299">
                    <a:moveTo>
                      <a:pt x="1088" y="672"/>
                    </a:moveTo>
                    <a:lnTo>
                      <a:pt x="1086" y="672"/>
                    </a:lnTo>
                    <a:lnTo>
                      <a:pt x="0" y="1299"/>
                    </a:lnTo>
                    <a:lnTo>
                      <a:pt x="0" y="629"/>
                    </a:lnTo>
                    <a:lnTo>
                      <a:pt x="0" y="627"/>
                    </a:lnTo>
                    <a:lnTo>
                      <a:pt x="1088" y="0"/>
                    </a:lnTo>
                    <a:lnTo>
                      <a:pt x="1088" y="672"/>
                    </a:lnTo>
                    <a:close/>
                    <a:moveTo>
                      <a:pt x="3" y="1296"/>
                    </a:moveTo>
                    <a:lnTo>
                      <a:pt x="1086" y="670"/>
                    </a:lnTo>
                    <a:lnTo>
                      <a:pt x="1086" y="5"/>
                    </a:lnTo>
                    <a:lnTo>
                      <a:pt x="3" y="629"/>
                    </a:lnTo>
                    <a:lnTo>
                      <a:pt x="3" y="1296"/>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0" name="Freeform 466">
                <a:extLst>
                  <a:ext uri="{FF2B5EF4-FFF2-40B4-BE49-F238E27FC236}">
                    <a16:creationId xmlns:a16="http://schemas.microsoft.com/office/drawing/2014/main" id="{7DD3AE09-C14C-950F-E1B4-970CF7F80B3A}"/>
                  </a:ext>
                </a:extLst>
              </p:cNvPr>
              <p:cNvSpPr>
                <a:spLocks/>
              </p:cNvSpPr>
              <p:nvPr/>
            </p:nvSpPr>
            <p:spPr bwMode="auto">
              <a:xfrm>
                <a:off x="5415" y="1492"/>
                <a:ext cx="1088" cy="631"/>
              </a:xfrm>
              <a:custGeom>
                <a:avLst/>
                <a:gdLst>
                  <a:gd name="T0" fmla="*/ 1086 w 1088"/>
                  <a:gd name="T1" fmla="*/ 5 h 631"/>
                  <a:gd name="T2" fmla="*/ 0 w 1088"/>
                  <a:gd name="T3" fmla="*/ 631 h 631"/>
                  <a:gd name="T4" fmla="*/ 0 w 1088"/>
                  <a:gd name="T5" fmla="*/ 626 h 631"/>
                  <a:gd name="T6" fmla="*/ 1088 w 1088"/>
                  <a:gd name="T7" fmla="*/ 0 h 631"/>
                  <a:gd name="T8" fmla="*/ 1086 w 1088"/>
                  <a:gd name="T9" fmla="*/ 5 h 631"/>
                </a:gdLst>
                <a:ahLst/>
                <a:cxnLst>
                  <a:cxn ang="0">
                    <a:pos x="T0" y="T1"/>
                  </a:cxn>
                  <a:cxn ang="0">
                    <a:pos x="T2" y="T3"/>
                  </a:cxn>
                  <a:cxn ang="0">
                    <a:pos x="T4" y="T5"/>
                  </a:cxn>
                  <a:cxn ang="0">
                    <a:pos x="T6" y="T7"/>
                  </a:cxn>
                  <a:cxn ang="0">
                    <a:pos x="T8" y="T9"/>
                  </a:cxn>
                </a:cxnLst>
                <a:rect l="0" t="0" r="r" b="b"/>
                <a:pathLst>
                  <a:path w="1088" h="631">
                    <a:moveTo>
                      <a:pt x="1086" y="5"/>
                    </a:moveTo>
                    <a:lnTo>
                      <a:pt x="0" y="631"/>
                    </a:lnTo>
                    <a:lnTo>
                      <a:pt x="0" y="626"/>
                    </a:lnTo>
                    <a:lnTo>
                      <a:pt x="1088" y="0"/>
                    </a:lnTo>
                    <a:lnTo>
                      <a:pt x="1086" y="5"/>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1" name="Freeform 467">
                <a:extLst>
                  <a:ext uri="{FF2B5EF4-FFF2-40B4-BE49-F238E27FC236}">
                    <a16:creationId xmlns:a16="http://schemas.microsoft.com/office/drawing/2014/main" id="{ED7514E7-6592-F566-30A5-E9BB11185F3F}"/>
                  </a:ext>
                </a:extLst>
              </p:cNvPr>
              <p:cNvSpPr>
                <a:spLocks/>
              </p:cNvSpPr>
              <p:nvPr/>
            </p:nvSpPr>
            <p:spPr bwMode="auto">
              <a:xfrm>
                <a:off x="5415" y="1603"/>
                <a:ext cx="1088" cy="629"/>
              </a:xfrm>
              <a:custGeom>
                <a:avLst/>
                <a:gdLst>
                  <a:gd name="T0" fmla="*/ 1086 w 1088"/>
                  <a:gd name="T1" fmla="*/ 5 h 629"/>
                  <a:gd name="T2" fmla="*/ 0 w 1088"/>
                  <a:gd name="T3" fmla="*/ 629 h 629"/>
                  <a:gd name="T4" fmla="*/ 0 w 1088"/>
                  <a:gd name="T5" fmla="*/ 627 h 629"/>
                  <a:gd name="T6" fmla="*/ 1088 w 1088"/>
                  <a:gd name="T7" fmla="*/ 0 h 629"/>
                  <a:gd name="T8" fmla="*/ 1086 w 1088"/>
                  <a:gd name="T9" fmla="*/ 5 h 629"/>
                </a:gdLst>
                <a:ahLst/>
                <a:cxnLst>
                  <a:cxn ang="0">
                    <a:pos x="T0" y="T1"/>
                  </a:cxn>
                  <a:cxn ang="0">
                    <a:pos x="T2" y="T3"/>
                  </a:cxn>
                  <a:cxn ang="0">
                    <a:pos x="T4" y="T5"/>
                  </a:cxn>
                  <a:cxn ang="0">
                    <a:pos x="T6" y="T7"/>
                  </a:cxn>
                  <a:cxn ang="0">
                    <a:pos x="T8" y="T9"/>
                  </a:cxn>
                </a:cxnLst>
                <a:rect l="0" t="0" r="r" b="b"/>
                <a:pathLst>
                  <a:path w="1088" h="629">
                    <a:moveTo>
                      <a:pt x="1086" y="5"/>
                    </a:moveTo>
                    <a:lnTo>
                      <a:pt x="0" y="629"/>
                    </a:lnTo>
                    <a:lnTo>
                      <a:pt x="0" y="627"/>
                    </a:lnTo>
                    <a:lnTo>
                      <a:pt x="1088" y="0"/>
                    </a:lnTo>
                    <a:lnTo>
                      <a:pt x="1086" y="5"/>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2" name="Freeform 468">
                <a:extLst>
                  <a:ext uri="{FF2B5EF4-FFF2-40B4-BE49-F238E27FC236}">
                    <a16:creationId xmlns:a16="http://schemas.microsoft.com/office/drawing/2014/main" id="{1530AED7-151C-3FB1-C8D8-5D6339D4EEEE}"/>
                  </a:ext>
                </a:extLst>
              </p:cNvPr>
              <p:cNvSpPr>
                <a:spLocks/>
              </p:cNvSpPr>
              <p:nvPr/>
            </p:nvSpPr>
            <p:spPr bwMode="auto">
              <a:xfrm>
                <a:off x="5415" y="1715"/>
                <a:ext cx="1088" cy="629"/>
              </a:xfrm>
              <a:custGeom>
                <a:avLst/>
                <a:gdLst>
                  <a:gd name="T0" fmla="*/ 1086 w 1088"/>
                  <a:gd name="T1" fmla="*/ 2 h 629"/>
                  <a:gd name="T2" fmla="*/ 0 w 1088"/>
                  <a:gd name="T3" fmla="*/ 629 h 629"/>
                  <a:gd name="T4" fmla="*/ 0 w 1088"/>
                  <a:gd name="T5" fmla="*/ 627 h 629"/>
                  <a:gd name="T6" fmla="*/ 1088 w 1088"/>
                  <a:gd name="T7" fmla="*/ 0 h 629"/>
                  <a:gd name="T8" fmla="*/ 1086 w 1088"/>
                  <a:gd name="T9" fmla="*/ 2 h 629"/>
                </a:gdLst>
                <a:ahLst/>
                <a:cxnLst>
                  <a:cxn ang="0">
                    <a:pos x="T0" y="T1"/>
                  </a:cxn>
                  <a:cxn ang="0">
                    <a:pos x="T2" y="T3"/>
                  </a:cxn>
                  <a:cxn ang="0">
                    <a:pos x="T4" y="T5"/>
                  </a:cxn>
                  <a:cxn ang="0">
                    <a:pos x="T6" y="T7"/>
                  </a:cxn>
                  <a:cxn ang="0">
                    <a:pos x="T8" y="T9"/>
                  </a:cxn>
                </a:cxnLst>
                <a:rect l="0" t="0" r="r" b="b"/>
                <a:pathLst>
                  <a:path w="1088" h="629">
                    <a:moveTo>
                      <a:pt x="1086" y="2"/>
                    </a:moveTo>
                    <a:lnTo>
                      <a:pt x="0" y="629"/>
                    </a:lnTo>
                    <a:lnTo>
                      <a:pt x="0" y="627"/>
                    </a:lnTo>
                    <a:lnTo>
                      <a:pt x="1088" y="0"/>
                    </a:lnTo>
                    <a:lnTo>
                      <a:pt x="1086" y="2"/>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3" name="Freeform 469">
                <a:extLst>
                  <a:ext uri="{FF2B5EF4-FFF2-40B4-BE49-F238E27FC236}">
                    <a16:creationId xmlns:a16="http://schemas.microsoft.com/office/drawing/2014/main" id="{79265FD7-147D-B888-7915-A1E409E2D7D9}"/>
                  </a:ext>
                </a:extLst>
              </p:cNvPr>
              <p:cNvSpPr>
                <a:spLocks/>
              </p:cNvSpPr>
              <p:nvPr/>
            </p:nvSpPr>
            <p:spPr bwMode="auto">
              <a:xfrm>
                <a:off x="5415" y="1827"/>
                <a:ext cx="1088" cy="629"/>
              </a:xfrm>
              <a:custGeom>
                <a:avLst/>
                <a:gdLst>
                  <a:gd name="T0" fmla="*/ 1086 w 1088"/>
                  <a:gd name="T1" fmla="*/ 2 h 629"/>
                  <a:gd name="T2" fmla="*/ 0 w 1088"/>
                  <a:gd name="T3" fmla="*/ 629 h 629"/>
                  <a:gd name="T4" fmla="*/ 0 w 1088"/>
                  <a:gd name="T5" fmla="*/ 626 h 629"/>
                  <a:gd name="T6" fmla="*/ 1088 w 1088"/>
                  <a:gd name="T7" fmla="*/ 0 h 629"/>
                  <a:gd name="T8" fmla="*/ 1086 w 1088"/>
                  <a:gd name="T9" fmla="*/ 2 h 629"/>
                </a:gdLst>
                <a:ahLst/>
                <a:cxnLst>
                  <a:cxn ang="0">
                    <a:pos x="T0" y="T1"/>
                  </a:cxn>
                  <a:cxn ang="0">
                    <a:pos x="T2" y="T3"/>
                  </a:cxn>
                  <a:cxn ang="0">
                    <a:pos x="T4" y="T5"/>
                  </a:cxn>
                  <a:cxn ang="0">
                    <a:pos x="T6" y="T7"/>
                  </a:cxn>
                  <a:cxn ang="0">
                    <a:pos x="T8" y="T9"/>
                  </a:cxn>
                </a:cxnLst>
                <a:rect l="0" t="0" r="r" b="b"/>
                <a:pathLst>
                  <a:path w="1088" h="629">
                    <a:moveTo>
                      <a:pt x="1086" y="2"/>
                    </a:moveTo>
                    <a:lnTo>
                      <a:pt x="0" y="629"/>
                    </a:lnTo>
                    <a:lnTo>
                      <a:pt x="0" y="626"/>
                    </a:lnTo>
                    <a:lnTo>
                      <a:pt x="1088" y="0"/>
                    </a:lnTo>
                    <a:lnTo>
                      <a:pt x="1086" y="2"/>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4" name="Freeform 470">
                <a:extLst>
                  <a:ext uri="{FF2B5EF4-FFF2-40B4-BE49-F238E27FC236}">
                    <a16:creationId xmlns:a16="http://schemas.microsoft.com/office/drawing/2014/main" id="{1E997980-0868-53BE-D176-0493E83263C0}"/>
                  </a:ext>
                </a:extLst>
              </p:cNvPr>
              <p:cNvSpPr>
                <a:spLocks/>
              </p:cNvSpPr>
              <p:nvPr/>
            </p:nvSpPr>
            <p:spPr bwMode="auto">
              <a:xfrm>
                <a:off x="5415" y="1938"/>
                <a:ext cx="1088" cy="629"/>
              </a:xfrm>
              <a:custGeom>
                <a:avLst/>
                <a:gdLst>
                  <a:gd name="T0" fmla="*/ 1086 w 1088"/>
                  <a:gd name="T1" fmla="*/ 2 h 629"/>
                  <a:gd name="T2" fmla="*/ 0 w 1088"/>
                  <a:gd name="T3" fmla="*/ 629 h 629"/>
                  <a:gd name="T4" fmla="*/ 0 w 1088"/>
                  <a:gd name="T5" fmla="*/ 627 h 629"/>
                  <a:gd name="T6" fmla="*/ 1088 w 1088"/>
                  <a:gd name="T7" fmla="*/ 0 h 629"/>
                  <a:gd name="T8" fmla="*/ 1086 w 1088"/>
                  <a:gd name="T9" fmla="*/ 2 h 629"/>
                </a:gdLst>
                <a:ahLst/>
                <a:cxnLst>
                  <a:cxn ang="0">
                    <a:pos x="T0" y="T1"/>
                  </a:cxn>
                  <a:cxn ang="0">
                    <a:pos x="T2" y="T3"/>
                  </a:cxn>
                  <a:cxn ang="0">
                    <a:pos x="T4" y="T5"/>
                  </a:cxn>
                  <a:cxn ang="0">
                    <a:pos x="T6" y="T7"/>
                  </a:cxn>
                  <a:cxn ang="0">
                    <a:pos x="T8" y="T9"/>
                  </a:cxn>
                </a:cxnLst>
                <a:rect l="0" t="0" r="r" b="b"/>
                <a:pathLst>
                  <a:path w="1088" h="629">
                    <a:moveTo>
                      <a:pt x="1086" y="2"/>
                    </a:moveTo>
                    <a:lnTo>
                      <a:pt x="0" y="629"/>
                    </a:lnTo>
                    <a:lnTo>
                      <a:pt x="0" y="627"/>
                    </a:lnTo>
                    <a:lnTo>
                      <a:pt x="1088" y="0"/>
                    </a:lnTo>
                    <a:lnTo>
                      <a:pt x="1086" y="2"/>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5" name="Freeform 471">
                <a:extLst>
                  <a:ext uri="{FF2B5EF4-FFF2-40B4-BE49-F238E27FC236}">
                    <a16:creationId xmlns:a16="http://schemas.microsoft.com/office/drawing/2014/main" id="{824A3104-971E-CB15-60A0-84DE4CC2960A}"/>
                  </a:ext>
                </a:extLst>
              </p:cNvPr>
              <p:cNvSpPr>
                <a:spLocks/>
              </p:cNvSpPr>
              <p:nvPr/>
            </p:nvSpPr>
            <p:spPr bwMode="auto">
              <a:xfrm>
                <a:off x="6392" y="1444"/>
                <a:ext cx="2" cy="670"/>
              </a:xfrm>
              <a:custGeom>
                <a:avLst/>
                <a:gdLst>
                  <a:gd name="T0" fmla="*/ 2 w 2"/>
                  <a:gd name="T1" fmla="*/ 670 h 670"/>
                  <a:gd name="T2" fmla="*/ 0 w 2"/>
                  <a:gd name="T3" fmla="*/ 670 h 670"/>
                  <a:gd name="T4" fmla="*/ 0 w 2"/>
                  <a:gd name="T5" fmla="*/ 3 h 670"/>
                  <a:gd name="T6" fmla="*/ 2 w 2"/>
                  <a:gd name="T7" fmla="*/ 0 h 670"/>
                  <a:gd name="T8" fmla="*/ 2 w 2"/>
                  <a:gd name="T9" fmla="*/ 670 h 670"/>
                </a:gdLst>
                <a:ahLst/>
                <a:cxnLst>
                  <a:cxn ang="0">
                    <a:pos x="T0" y="T1"/>
                  </a:cxn>
                  <a:cxn ang="0">
                    <a:pos x="T2" y="T3"/>
                  </a:cxn>
                  <a:cxn ang="0">
                    <a:pos x="T4" y="T5"/>
                  </a:cxn>
                  <a:cxn ang="0">
                    <a:pos x="T6" y="T7"/>
                  </a:cxn>
                  <a:cxn ang="0">
                    <a:pos x="T8" y="T9"/>
                  </a:cxn>
                </a:cxnLst>
                <a:rect l="0" t="0" r="r" b="b"/>
                <a:pathLst>
                  <a:path w="2" h="670">
                    <a:moveTo>
                      <a:pt x="2" y="670"/>
                    </a:moveTo>
                    <a:lnTo>
                      <a:pt x="0" y="670"/>
                    </a:lnTo>
                    <a:lnTo>
                      <a:pt x="0" y="3"/>
                    </a:lnTo>
                    <a:lnTo>
                      <a:pt x="2" y="0"/>
                    </a:lnTo>
                    <a:lnTo>
                      <a:pt x="2" y="670"/>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6" name="Freeform 472">
                <a:extLst>
                  <a:ext uri="{FF2B5EF4-FFF2-40B4-BE49-F238E27FC236}">
                    <a16:creationId xmlns:a16="http://schemas.microsoft.com/office/drawing/2014/main" id="{70D59A59-4A61-42A5-B8A6-2E4F91B81788}"/>
                  </a:ext>
                </a:extLst>
              </p:cNvPr>
              <p:cNvSpPr>
                <a:spLocks/>
              </p:cNvSpPr>
              <p:nvPr/>
            </p:nvSpPr>
            <p:spPr bwMode="auto">
              <a:xfrm>
                <a:off x="6285" y="1506"/>
                <a:ext cx="0" cy="672"/>
              </a:xfrm>
              <a:custGeom>
                <a:avLst/>
                <a:gdLst>
                  <a:gd name="T0" fmla="*/ 669 h 672"/>
                  <a:gd name="T1" fmla="*/ 672 h 672"/>
                  <a:gd name="T2" fmla="*/ 2 h 672"/>
                  <a:gd name="T3" fmla="*/ 0 h 672"/>
                  <a:gd name="T4" fmla="*/ 669 h 672"/>
                </a:gdLst>
                <a:ahLst/>
                <a:cxnLst>
                  <a:cxn ang="0">
                    <a:pos x="0" y="T0"/>
                  </a:cxn>
                  <a:cxn ang="0">
                    <a:pos x="0" y="T1"/>
                  </a:cxn>
                  <a:cxn ang="0">
                    <a:pos x="0" y="T2"/>
                  </a:cxn>
                  <a:cxn ang="0">
                    <a:pos x="0" y="T3"/>
                  </a:cxn>
                  <a:cxn ang="0">
                    <a:pos x="0" y="T4"/>
                  </a:cxn>
                </a:cxnLst>
                <a:rect l="0" t="0" r="r" b="b"/>
                <a:pathLst>
                  <a:path h="672">
                    <a:moveTo>
                      <a:pt x="0" y="669"/>
                    </a:moveTo>
                    <a:lnTo>
                      <a:pt x="0" y="672"/>
                    </a:lnTo>
                    <a:lnTo>
                      <a:pt x="0" y="2"/>
                    </a:lnTo>
                    <a:lnTo>
                      <a:pt x="0" y="0"/>
                    </a:lnTo>
                    <a:lnTo>
                      <a:pt x="0" y="669"/>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7" name="Freeform 473">
                <a:extLst>
                  <a:ext uri="{FF2B5EF4-FFF2-40B4-BE49-F238E27FC236}">
                    <a16:creationId xmlns:a16="http://schemas.microsoft.com/office/drawing/2014/main" id="{BEF95A2C-C0E6-01A6-14BB-3C0FC5246675}"/>
                  </a:ext>
                </a:extLst>
              </p:cNvPr>
              <p:cNvSpPr>
                <a:spLocks/>
              </p:cNvSpPr>
              <p:nvPr/>
            </p:nvSpPr>
            <p:spPr bwMode="auto">
              <a:xfrm>
                <a:off x="6176" y="1570"/>
                <a:ext cx="2" cy="670"/>
              </a:xfrm>
              <a:custGeom>
                <a:avLst/>
                <a:gdLst>
                  <a:gd name="T0" fmla="*/ 2 w 2"/>
                  <a:gd name="T1" fmla="*/ 667 h 670"/>
                  <a:gd name="T2" fmla="*/ 0 w 2"/>
                  <a:gd name="T3" fmla="*/ 670 h 670"/>
                  <a:gd name="T4" fmla="*/ 0 w 2"/>
                  <a:gd name="T5" fmla="*/ 3 h 670"/>
                  <a:gd name="T6" fmla="*/ 2 w 2"/>
                  <a:gd name="T7" fmla="*/ 0 h 670"/>
                  <a:gd name="T8" fmla="*/ 2 w 2"/>
                  <a:gd name="T9" fmla="*/ 667 h 670"/>
                </a:gdLst>
                <a:ahLst/>
                <a:cxnLst>
                  <a:cxn ang="0">
                    <a:pos x="T0" y="T1"/>
                  </a:cxn>
                  <a:cxn ang="0">
                    <a:pos x="T2" y="T3"/>
                  </a:cxn>
                  <a:cxn ang="0">
                    <a:pos x="T4" y="T5"/>
                  </a:cxn>
                  <a:cxn ang="0">
                    <a:pos x="T6" y="T7"/>
                  </a:cxn>
                  <a:cxn ang="0">
                    <a:pos x="T8" y="T9"/>
                  </a:cxn>
                </a:cxnLst>
                <a:rect l="0" t="0" r="r" b="b"/>
                <a:pathLst>
                  <a:path w="2" h="670">
                    <a:moveTo>
                      <a:pt x="2" y="667"/>
                    </a:moveTo>
                    <a:lnTo>
                      <a:pt x="0" y="670"/>
                    </a:lnTo>
                    <a:lnTo>
                      <a:pt x="0" y="3"/>
                    </a:lnTo>
                    <a:lnTo>
                      <a:pt x="2" y="0"/>
                    </a:lnTo>
                    <a:lnTo>
                      <a:pt x="2" y="667"/>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8" name="Freeform 474">
                <a:extLst>
                  <a:ext uri="{FF2B5EF4-FFF2-40B4-BE49-F238E27FC236}">
                    <a16:creationId xmlns:a16="http://schemas.microsoft.com/office/drawing/2014/main" id="{E1025E48-EA25-C7E7-D371-37D8A734997C}"/>
                  </a:ext>
                </a:extLst>
              </p:cNvPr>
              <p:cNvSpPr>
                <a:spLocks/>
              </p:cNvSpPr>
              <p:nvPr/>
            </p:nvSpPr>
            <p:spPr bwMode="auto">
              <a:xfrm>
                <a:off x="6066" y="1632"/>
                <a:ext cx="3" cy="672"/>
              </a:xfrm>
              <a:custGeom>
                <a:avLst/>
                <a:gdLst>
                  <a:gd name="T0" fmla="*/ 3 w 3"/>
                  <a:gd name="T1" fmla="*/ 669 h 672"/>
                  <a:gd name="T2" fmla="*/ 0 w 3"/>
                  <a:gd name="T3" fmla="*/ 672 h 672"/>
                  <a:gd name="T4" fmla="*/ 0 w 3"/>
                  <a:gd name="T5" fmla="*/ 2 h 672"/>
                  <a:gd name="T6" fmla="*/ 3 w 3"/>
                  <a:gd name="T7" fmla="*/ 0 h 672"/>
                  <a:gd name="T8" fmla="*/ 3 w 3"/>
                  <a:gd name="T9" fmla="*/ 669 h 672"/>
                </a:gdLst>
                <a:ahLst/>
                <a:cxnLst>
                  <a:cxn ang="0">
                    <a:pos x="T0" y="T1"/>
                  </a:cxn>
                  <a:cxn ang="0">
                    <a:pos x="T2" y="T3"/>
                  </a:cxn>
                  <a:cxn ang="0">
                    <a:pos x="T4" y="T5"/>
                  </a:cxn>
                  <a:cxn ang="0">
                    <a:pos x="T6" y="T7"/>
                  </a:cxn>
                  <a:cxn ang="0">
                    <a:pos x="T8" y="T9"/>
                  </a:cxn>
                </a:cxnLst>
                <a:rect l="0" t="0" r="r" b="b"/>
                <a:pathLst>
                  <a:path w="3" h="672">
                    <a:moveTo>
                      <a:pt x="3" y="669"/>
                    </a:moveTo>
                    <a:lnTo>
                      <a:pt x="0" y="672"/>
                    </a:lnTo>
                    <a:lnTo>
                      <a:pt x="0" y="2"/>
                    </a:lnTo>
                    <a:lnTo>
                      <a:pt x="3" y="0"/>
                    </a:lnTo>
                    <a:lnTo>
                      <a:pt x="3" y="669"/>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9" name="Freeform 475">
                <a:extLst>
                  <a:ext uri="{FF2B5EF4-FFF2-40B4-BE49-F238E27FC236}">
                    <a16:creationId xmlns:a16="http://schemas.microsoft.com/office/drawing/2014/main" id="{21A5A5E6-CE6A-2D68-91E2-73F37EF005CB}"/>
                  </a:ext>
                </a:extLst>
              </p:cNvPr>
              <p:cNvSpPr>
                <a:spLocks/>
              </p:cNvSpPr>
              <p:nvPr/>
            </p:nvSpPr>
            <p:spPr bwMode="auto">
              <a:xfrm>
                <a:off x="5957" y="1696"/>
                <a:ext cx="2" cy="669"/>
              </a:xfrm>
              <a:custGeom>
                <a:avLst/>
                <a:gdLst>
                  <a:gd name="T0" fmla="*/ 2 w 2"/>
                  <a:gd name="T1" fmla="*/ 667 h 669"/>
                  <a:gd name="T2" fmla="*/ 0 w 2"/>
                  <a:gd name="T3" fmla="*/ 669 h 669"/>
                  <a:gd name="T4" fmla="*/ 2 w 2"/>
                  <a:gd name="T5" fmla="*/ 2 h 669"/>
                  <a:gd name="T6" fmla="*/ 2 w 2"/>
                  <a:gd name="T7" fmla="*/ 0 h 669"/>
                  <a:gd name="T8" fmla="*/ 2 w 2"/>
                  <a:gd name="T9" fmla="*/ 667 h 669"/>
                </a:gdLst>
                <a:ahLst/>
                <a:cxnLst>
                  <a:cxn ang="0">
                    <a:pos x="T0" y="T1"/>
                  </a:cxn>
                  <a:cxn ang="0">
                    <a:pos x="T2" y="T3"/>
                  </a:cxn>
                  <a:cxn ang="0">
                    <a:pos x="T4" y="T5"/>
                  </a:cxn>
                  <a:cxn ang="0">
                    <a:pos x="T6" y="T7"/>
                  </a:cxn>
                  <a:cxn ang="0">
                    <a:pos x="T8" y="T9"/>
                  </a:cxn>
                </a:cxnLst>
                <a:rect l="0" t="0" r="r" b="b"/>
                <a:pathLst>
                  <a:path w="2" h="669">
                    <a:moveTo>
                      <a:pt x="2" y="667"/>
                    </a:moveTo>
                    <a:lnTo>
                      <a:pt x="0" y="669"/>
                    </a:lnTo>
                    <a:lnTo>
                      <a:pt x="2" y="2"/>
                    </a:lnTo>
                    <a:lnTo>
                      <a:pt x="2" y="0"/>
                    </a:lnTo>
                    <a:lnTo>
                      <a:pt x="2" y="667"/>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0" name="Freeform 476">
                <a:extLst>
                  <a:ext uri="{FF2B5EF4-FFF2-40B4-BE49-F238E27FC236}">
                    <a16:creationId xmlns:a16="http://schemas.microsoft.com/office/drawing/2014/main" id="{A9EBBBEB-FC88-8958-D7A7-8B223782D2F5}"/>
                  </a:ext>
                </a:extLst>
              </p:cNvPr>
              <p:cNvSpPr>
                <a:spLocks/>
              </p:cNvSpPr>
              <p:nvPr/>
            </p:nvSpPr>
            <p:spPr bwMode="auto">
              <a:xfrm>
                <a:off x="5850" y="1758"/>
                <a:ext cx="0" cy="669"/>
              </a:xfrm>
              <a:custGeom>
                <a:avLst/>
                <a:gdLst>
                  <a:gd name="T0" fmla="*/ 667 h 669"/>
                  <a:gd name="T1" fmla="*/ 669 h 669"/>
                  <a:gd name="T2" fmla="*/ 2 h 669"/>
                  <a:gd name="T3" fmla="*/ 0 h 669"/>
                  <a:gd name="T4" fmla="*/ 667 h 669"/>
                </a:gdLst>
                <a:ahLst/>
                <a:cxnLst>
                  <a:cxn ang="0">
                    <a:pos x="0" y="T0"/>
                  </a:cxn>
                  <a:cxn ang="0">
                    <a:pos x="0" y="T1"/>
                  </a:cxn>
                  <a:cxn ang="0">
                    <a:pos x="0" y="T2"/>
                  </a:cxn>
                  <a:cxn ang="0">
                    <a:pos x="0" y="T3"/>
                  </a:cxn>
                  <a:cxn ang="0">
                    <a:pos x="0" y="T4"/>
                  </a:cxn>
                </a:cxnLst>
                <a:rect l="0" t="0" r="r" b="b"/>
                <a:pathLst>
                  <a:path h="669">
                    <a:moveTo>
                      <a:pt x="0" y="667"/>
                    </a:moveTo>
                    <a:lnTo>
                      <a:pt x="0" y="669"/>
                    </a:lnTo>
                    <a:lnTo>
                      <a:pt x="0" y="2"/>
                    </a:lnTo>
                    <a:lnTo>
                      <a:pt x="0" y="0"/>
                    </a:lnTo>
                    <a:lnTo>
                      <a:pt x="0" y="667"/>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1" name="Freeform 477">
                <a:extLst>
                  <a:ext uri="{FF2B5EF4-FFF2-40B4-BE49-F238E27FC236}">
                    <a16:creationId xmlns:a16="http://schemas.microsoft.com/office/drawing/2014/main" id="{D2BAF55D-02CA-3813-AC17-D611E77F7D72}"/>
                  </a:ext>
                </a:extLst>
              </p:cNvPr>
              <p:cNvSpPr>
                <a:spLocks/>
              </p:cNvSpPr>
              <p:nvPr/>
            </p:nvSpPr>
            <p:spPr bwMode="auto">
              <a:xfrm>
                <a:off x="5741" y="1819"/>
                <a:ext cx="2" cy="672"/>
              </a:xfrm>
              <a:custGeom>
                <a:avLst/>
                <a:gdLst>
                  <a:gd name="T0" fmla="*/ 2 w 2"/>
                  <a:gd name="T1" fmla="*/ 670 h 672"/>
                  <a:gd name="T2" fmla="*/ 0 w 2"/>
                  <a:gd name="T3" fmla="*/ 672 h 672"/>
                  <a:gd name="T4" fmla="*/ 0 w 2"/>
                  <a:gd name="T5" fmla="*/ 3 h 672"/>
                  <a:gd name="T6" fmla="*/ 2 w 2"/>
                  <a:gd name="T7" fmla="*/ 0 h 672"/>
                  <a:gd name="T8" fmla="*/ 2 w 2"/>
                  <a:gd name="T9" fmla="*/ 670 h 672"/>
                </a:gdLst>
                <a:ahLst/>
                <a:cxnLst>
                  <a:cxn ang="0">
                    <a:pos x="T0" y="T1"/>
                  </a:cxn>
                  <a:cxn ang="0">
                    <a:pos x="T2" y="T3"/>
                  </a:cxn>
                  <a:cxn ang="0">
                    <a:pos x="T4" y="T5"/>
                  </a:cxn>
                  <a:cxn ang="0">
                    <a:pos x="T6" y="T7"/>
                  </a:cxn>
                  <a:cxn ang="0">
                    <a:pos x="T8" y="T9"/>
                  </a:cxn>
                </a:cxnLst>
                <a:rect l="0" t="0" r="r" b="b"/>
                <a:pathLst>
                  <a:path w="2" h="672">
                    <a:moveTo>
                      <a:pt x="2" y="670"/>
                    </a:moveTo>
                    <a:lnTo>
                      <a:pt x="0" y="672"/>
                    </a:lnTo>
                    <a:lnTo>
                      <a:pt x="0" y="3"/>
                    </a:lnTo>
                    <a:lnTo>
                      <a:pt x="2" y="0"/>
                    </a:lnTo>
                    <a:lnTo>
                      <a:pt x="2" y="670"/>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2" name="Freeform 478">
                <a:extLst>
                  <a:ext uri="{FF2B5EF4-FFF2-40B4-BE49-F238E27FC236}">
                    <a16:creationId xmlns:a16="http://schemas.microsoft.com/office/drawing/2014/main" id="{23663D23-F6BE-6C82-0C2D-3F127C4E2133}"/>
                  </a:ext>
                </a:extLst>
              </p:cNvPr>
              <p:cNvSpPr>
                <a:spLocks/>
              </p:cNvSpPr>
              <p:nvPr/>
            </p:nvSpPr>
            <p:spPr bwMode="auto">
              <a:xfrm>
                <a:off x="5632" y="1883"/>
                <a:ext cx="2" cy="670"/>
              </a:xfrm>
              <a:custGeom>
                <a:avLst/>
                <a:gdLst>
                  <a:gd name="T0" fmla="*/ 2 w 2"/>
                  <a:gd name="T1" fmla="*/ 667 h 670"/>
                  <a:gd name="T2" fmla="*/ 0 w 2"/>
                  <a:gd name="T3" fmla="*/ 670 h 670"/>
                  <a:gd name="T4" fmla="*/ 0 w 2"/>
                  <a:gd name="T5" fmla="*/ 3 h 670"/>
                  <a:gd name="T6" fmla="*/ 2 w 2"/>
                  <a:gd name="T7" fmla="*/ 0 h 670"/>
                  <a:gd name="T8" fmla="*/ 2 w 2"/>
                  <a:gd name="T9" fmla="*/ 667 h 670"/>
                </a:gdLst>
                <a:ahLst/>
                <a:cxnLst>
                  <a:cxn ang="0">
                    <a:pos x="T0" y="T1"/>
                  </a:cxn>
                  <a:cxn ang="0">
                    <a:pos x="T2" y="T3"/>
                  </a:cxn>
                  <a:cxn ang="0">
                    <a:pos x="T4" y="T5"/>
                  </a:cxn>
                  <a:cxn ang="0">
                    <a:pos x="T6" y="T7"/>
                  </a:cxn>
                  <a:cxn ang="0">
                    <a:pos x="T8" y="T9"/>
                  </a:cxn>
                </a:cxnLst>
                <a:rect l="0" t="0" r="r" b="b"/>
                <a:pathLst>
                  <a:path w="2" h="670">
                    <a:moveTo>
                      <a:pt x="2" y="667"/>
                    </a:moveTo>
                    <a:lnTo>
                      <a:pt x="0" y="670"/>
                    </a:lnTo>
                    <a:lnTo>
                      <a:pt x="0" y="3"/>
                    </a:lnTo>
                    <a:lnTo>
                      <a:pt x="2" y="0"/>
                    </a:lnTo>
                    <a:lnTo>
                      <a:pt x="2" y="667"/>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3" name="Freeform 479">
                <a:extLst>
                  <a:ext uri="{FF2B5EF4-FFF2-40B4-BE49-F238E27FC236}">
                    <a16:creationId xmlns:a16="http://schemas.microsoft.com/office/drawing/2014/main" id="{8DA783C7-FC79-16C8-A5C6-0DA684C0231C}"/>
                  </a:ext>
                </a:extLst>
              </p:cNvPr>
              <p:cNvSpPr>
                <a:spLocks/>
              </p:cNvSpPr>
              <p:nvPr/>
            </p:nvSpPr>
            <p:spPr bwMode="auto">
              <a:xfrm>
                <a:off x="5525" y="1945"/>
                <a:ext cx="0" cy="672"/>
              </a:xfrm>
              <a:custGeom>
                <a:avLst/>
                <a:gdLst>
                  <a:gd name="T0" fmla="*/ 670 h 672"/>
                  <a:gd name="T1" fmla="*/ 672 h 672"/>
                  <a:gd name="T2" fmla="*/ 3 h 672"/>
                  <a:gd name="T3" fmla="*/ 0 h 672"/>
                  <a:gd name="T4" fmla="*/ 670 h 672"/>
                </a:gdLst>
                <a:ahLst/>
                <a:cxnLst>
                  <a:cxn ang="0">
                    <a:pos x="0" y="T0"/>
                  </a:cxn>
                  <a:cxn ang="0">
                    <a:pos x="0" y="T1"/>
                  </a:cxn>
                  <a:cxn ang="0">
                    <a:pos x="0" y="T2"/>
                  </a:cxn>
                  <a:cxn ang="0">
                    <a:pos x="0" y="T3"/>
                  </a:cxn>
                  <a:cxn ang="0">
                    <a:pos x="0" y="T4"/>
                  </a:cxn>
                </a:cxnLst>
                <a:rect l="0" t="0" r="r" b="b"/>
                <a:pathLst>
                  <a:path h="672">
                    <a:moveTo>
                      <a:pt x="0" y="670"/>
                    </a:moveTo>
                    <a:lnTo>
                      <a:pt x="0" y="672"/>
                    </a:lnTo>
                    <a:lnTo>
                      <a:pt x="0" y="3"/>
                    </a:lnTo>
                    <a:lnTo>
                      <a:pt x="0" y="0"/>
                    </a:lnTo>
                    <a:lnTo>
                      <a:pt x="0" y="670"/>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4" name="Freeform 480">
                <a:extLst>
                  <a:ext uri="{FF2B5EF4-FFF2-40B4-BE49-F238E27FC236}">
                    <a16:creationId xmlns:a16="http://schemas.microsoft.com/office/drawing/2014/main" id="{1EA96237-AF31-3C92-6CE1-6C1F48A2DB9C}"/>
                  </a:ext>
                </a:extLst>
              </p:cNvPr>
              <p:cNvSpPr>
                <a:spLocks/>
              </p:cNvSpPr>
              <p:nvPr/>
            </p:nvSpPr>
            <p:spPr bwMode="auto">
              <a:xfrm>
                <a:off x="5415" y="2059"/>
                <a:ext cx="110" cy="617"/>
              </a:xfrm>
              <a:custGeom>
                <a:avLst/>
                <a:gdLst>
                  <a:gd name="T0" fmla="*/ 110 w 110"/>
                  <a:gd name="T1" fmla="*/ 556 h 617"/>
                  <a:gd name="T2" fmla="*/ 0 w 110"/>
                  <a:gd name="T3" fmla="*/ 617 h 617"/>
                  <a:gd name="T4" fmla="*/ 0 w 110"/>
                  <a:gd name="T5" fmla="*/ 62 h 617"/>
                  <a:gd name="T6" fmla="*/ 110 w 110"/>
                  <a:gd name="T7" fmla="*/ 0 h 617"/>
                  <a:gd name="T8" fmla="*/ 110 w 110"/>
                  <a:gd name="T9" fmla="*/ 556 h 617"/>
                </a:gdLst>
                <a:ahLst/>
                <a:cxnLst>
                  <a:cxn ang="0">
                    <a:pos x="T0" y="T1"/>
                  </a:cxn>
                  <a:cxn ang="0">
                    <a:pos x="T2" y="T3"/>
                  </a:cxn>
                  <a:cxn ang="0">
                    <a:pos x="T4" y="T5"/>
                  </a:cxn>
                  <a:cxn ang="0">
                    <a:pos x="T6" y="T7"/>
                  </a:cxn>
                  <a:cxn ang="0">
                    <a:pos x="T8" y="T9"/>
                  </a:cxn>
                </a:cxnLst>
                <a:rect l="0" t="0" r="r" b="b"/>
                <a:pathLst>
                  <a:path w="110" h="617">
                    <a:moveTo>
                      <a:pt x="110" y="556"/>
                    </a:moveTo>
                    <a:lnTo>
                      <a:pt x="0" y="617"/>
                    </a:lnTo>
                    <a:lnTo>
                      <a:pt x="0" y="62"/>
                    </a:lnTo>
                    <a:lnTo>
                      <a:pt x="110" y="0"/>
                    </a:lnTo>
                    <a:lnTo>
                      <a:pt x="110" y="556"/>
                    </a:ln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5" name="Freeform 481">
                <a:extLst>
                  <a:ext uri="{FF2B5EF4-FFF2-40B4-BE49-F238E27FC236}">
                    <a16:creationId xmlns:a16="http://schemas.microsoft.com/office/drawing/2014/main" id="{D3462336-89EC-A5EE-D45C-60F5DC8A43A7}"/>
                  </a:ext>
                </a:extLst>
              </p:cNvPr>
              <p:cNvSpPr>
                <a:spLocks/>
              </p:cNvSpPr>
              <p:nvPr/>
            </p:nvSpPr>
            <p:spPr bwMode="auto">
              <a:xfrm>
                <a:off x="5415" y="2059"/>
                <a:ext cx="110" cy="283"/>
              </a:xfrm>
              <a:custGeom>
                <a:avLst/>
                <a:gdLst>
                  <a:gd name="T0" fmla="*/ 110 w 110"/>
                  <a:gd name="T1" fmla="*/ 221 h 283"/>
                  <a:gd name="T2" fmla="*/ 0 w 110"/>
                  <a:gd name="T3" fmla="*/ 283 h 283"/>
                  <a:gd name="T4" fmla="*/ 0 w 110"/>
                  <a:gd name="T5" fmla="*/ 62 h 283"/>
                  <a:gd name="T6" fmla="*/ 110 w 110"/>
                  <a:gd name="T7" fmla="*/ 0 h 283"/>
                  <a:gd name="T8" fmla="*/ 110 w 110"/>
                  <a:gd name="T9" fmla="*/ 221 h 283"/>
                </a:gdLst>
                <a:ahLst/>
                <a:cxnLst>
                  <a:cxn ang="0">
                    <a:pos x="T0" y="T1"/>
                  </a:cxn>
                  <a:cxn ang="0">
                    <a:pos x="T2" y="T3"/>
                  </a:cxn>
                  <a:cxn ang="0">
                    <a:pos x="T4" y="T5"/>
                  </a:cxn>
                  <a:cxn ang="0">
                    <a:pos x="T6" y="T7"/>
                  </a:cxn>
                  <a:cxn ang="0">
                    <a:pos x="T8" y="T9"/>
                  </a:cxn>
                </a:cxnLst>
                <a:rect l="0" t="0" r="r" b="b"/>
                <a:pathLst>
                  <a:path w="110" h="283">
                    <a:moveTo>
                      <a:pt x="110" y="221"/>
                    </a:moveTo>
                    <a:lnTo>
                      <a:pt x="0" y="283"/>
                    </a:lnTo>
                    <a:lnTo>
                      <a:pt x="0" y="62"/>
                    </a:lnTo>
                    <a:lnTo>
                      <a:pt x="110" y="0"/>
                    </a:lnTo>
                    <a:lnTo>
                      <a:pt x="110" y="221"/>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6" name="Freeform 482">
                <a:extLst>
                  <a:ext uri="{FF2B5EF4-FFF2-40B4-BE49-F238E27FC236}">
                    <a16:creationId xmlns:a16="http://schemas.microsoft.com/office/drawing/2014/main" id="{6FFECB2A-3D73-E853-620D-F97D87BF05F6}"/>
                  </a:ext>
                </a:extLst>
              </p:cNvPr>
              <p:cNvSpPr>
                <a:spLocks/>
              </p:cNvSpPr>
              <p:nvPr/>
            </p:nvSpPr>
            <p:spPr bwMode="auto">
              <a:xfrm>
                <a:off x="5579" y="2263"/>
                <a:ext cx="110" cy="321"/>
              </a:xfrm>
              <a:custGeom>
                <a:avLst/>
                <a:gdLst>
                  <a:gd name="T0" fmla="*/ 110 w 110"/>
                  <a:gd name="T1" fmla="*/ 257 h 321"/>
                  <a:gd name="T2" fmla="*/ 0 w 110"/>
                  <a:gd name="T3" fmla="*/ 321 h 321"/>
                  <a:gd name="T4" fmla="*/ 0 w 110"/>
                  <a:gd name="T5" fmla="*/ 62 h 321"/>
                  <a:gd name="T6" fmla="*/ 110 w 110"/>
                  <a:gd name="T7" fmla="*/ 0 h 321"/>
                  <a:gd name="T8" fmla="*/ 110 w 110"/>
                  <a:gd name="T9" fmla="*/ 257 h 321"/>
                </a:gdLst>
                <a:ahLst/>
                <a:cxnLst>
                  <a:cxn ang="0">
                    <a:pos x="T0" y="T1"/>
                  </a:cxn>
                  <a:cxn ang="0">
                    <a:pos x="T2" y="T3"/>
                  </a:cxn>
                  <a:cxn ang="0">
                    <a:pos x="T4" y="T5"/>
                  </a:cxn>
                  <a:cxn ang="0">
                    <a:pos x="T6" y="T7"/>
                  </a:cxn>
                  <a:cxn ang="0">
                    <a:pos x="T8" y="T9"/>
                  </a:cxn>
                </a:cxnLst>
                <a:rect l="0" t="0" r="r" b="b"/>
                <a:pathLst>
                  <a:path w="110" h="321">
                    <a:moveTo>
                      <a:pt x="110" y="257"/>
                    </a:moveTo>
                    <a:lnTo>
                      <a:pt x="0" y="321"/>
                    </a:lnTo>
                    <a:lnTo>
                      <a:pt x="0" y="62"/>
                    </a:lnTo>
                    <a:lnTo>
                      <a:pt x="110" y="0"/>
                    </a:lnTo>
                    <a:lnTo>
                      <a:pt x="110" y="257"/>
                    </a:ln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7" name="Freeform 483">
                <a:extLst>
                  <a:ext uri="{FF2B5EF4-FFF2-40B4-BE49-F238E27FC236}">
                    <a16:creationId xmlns:a16="http://schemas.microsoft.com/office/drawing/2014/main" id="{2FECF76D-8497-582E-FABD-05B42713F652}"/>
                  </a:ext>
                </a:extLst>
              </p:cNvPr>
              <p:cNvSpPr>
                <a:spLocks/>
              </p:cNvSpPr>
              <p:nvPr/>
            </p:nvSpPr>
            <p:spPr bwMode="auto">
              <a:xfrm>
                <a:off x="5579" y="2147"/>
                <a:ext cx="110" cy="178"/>
              </a:xfrm>
              <a:custGeom>
                <a:avLst/>
                <a:gdLst>
                  <a:gd name="T0" fmla="*/ 110 w 110"/>
                  <a:gd name="T1" fmla="*/ 114 h 178"/>
                  <a:gd name="T2" fmla="*/ 0 w 110"/>
                  <a:gd name="T3" fmla="*/ 178 h 178"/>
                  <a:gd name="T4" fmla="*/ 0 w 110"/>
                  <a:gd name="T5" fmla="*/ 62 h 178"/>
                  <a:gd name="T6" fmla="*/ 110 w 110"/>
                  <a:gd name="T7" fmla="*/ 0 h 178"/>
                  <a:gd name="T8" fmla="*/ 110 w 110"/>
                  <a:gd name="T9" fmla="*/ 114 h 178"/>
                </a:gdLst>
                <a:ahLst/>
                <a:cxnLst>
                  <a:cxn ang="0">
                    <a:pos x="T0" y="T1"/>
                  </a:cxn>
                  <a:cxn ang="0">
                    <a:pos x="T2" y="T3"/>
                  </a:cxn>
                  <a:cxn ang="0">
                    <a:pos x="T4" y="T5"/>
                  </a:cxn>
                  <a:cxn ang="0">
                    <a:pos x="T6" y="T7"/>
                  </a:cxn>
                  <a:cxn ang="0">
                    <a:pos x="T8" y="T9"/>
                  </a:cxn>
                </a:cxnLst>
                <a:rect l="0" t="0" r="r" b="b"/>
                <a:pathLst>
                  <a:path w="110" h="178">
                    <a:moveTo>
                      <a:pt x="110" y="114"/>
                    </a:moveTo>
                    <a:lnTo>
                      <a:pt x="0" y="178"/>
                    </a:lnTo>
                    <a:lnTo>
                      <a:pt x="0" y="62"/>
                    </a:lnTo>
                    <a:lnTo>
                      <a:pt x="110" y="0"/>
                    </a:lnTo>
                    <a:lnTo>
                      <a:pt x="110" y="114"/>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8" name="Freeform 484">
                <a:extLst>
                  <a:ext uri="{FF2B5EF4-FFF2-40B4-BE49-F238E27FC236}">
                    <a16:creationId xmlns:a16="http://schemas.microsoft.com/office/drawing/2014/main" id="{3768B50D-0D5C-476D-963B-0B800AD1721D}"/>
                  </a:ext>
                </a:extLst>
              </p:cNvPr>
              <p:cNvSpPr>
                <a:spLocks/>
              </p:cNvSpPr>
              <p:nvPr/>
            </p:nvSpPr>
            <p:spPr bwMode="auto">
              <a:xfrm>
                <a:off x="6230" y="1810"/>
                <a:ext cx="109" cy="399"/>
              </a:xfrm>
              <a:custGeom>
                <a:avLst/>
                <a:gdLst>
                  <a:gd name="T0" fmla="*/ 109 w 109"/>
                  <a:gd name="T1" fmla="*/ 335 h 399"/>
                  <a:gd name="T2" fmla="*/ 0 w 109"/>
                  <a:gd name="T3" fmla="*/ 399 h 399"/>
                  <a:gd name="T4" fmla="*/ 0 w 109"/>
                  <a:gd name="T5" fmla="*/ 62 h 399"/>
                  <a:gd name="T6" fmla="*/ 109 w 109"/>
                  <a:gd name="T7" fmla="*/ 0 h 399"/>
                  <a:gd name="T8" fmla="*/ 109 w 109"/>
                  <a:gd name="T9" fmla="*/ 335 h 399"/>
                </a:gdLst>
                <a:ahLst/>
                <a:cxnLst>
                  <a:cxn ang="0">
                    <a:pos x="T0" y="T1"/>
                  </a:cxn>
                  <a:cxn ang="0">
                    <a:pos x="T2" y="T3"/>
                  </a:cxn>
                  <a:cxn ang="0">
                    <a:pos x="T4" y="T5"/>
                  </a:cxn>
                  <a:cxn ang="0">
                    <a:pos x="T6" y="T7"/>
                  </a:cxn>
                  <a:cxn ang="0">
                    <a:pos x="T8" y="T9"/>
                  </a:cxn>
                </a:cxnLst>
                <a:rect l="0" t="0" r="r" b="b"/>
                <a:pathLst>
                  <a:path w="109" h="399">
                    <a:moveTo>
                      <a:pt x="109" y="335"/>
                    </a:moveTo>
                    <a:lnTo>
                      <a:pt x="0" y="399"/>
                    </a:lnTo>
                    <a:lnTo>
                      <a:pt x="0" y="62"/>
                    </a:lnTo>
                    <a:lnTo>
                      <a:pt x="109" y="0"/>
                    </a:lnTo>
                    <a:lnTo>
                      <a:pt x="109" y="335"/>
                    </a:ln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9" name="Freeform 485">
                <a:extLst>
                  <a:ext uri="{FF2B5EF4-FFF2-40B4-BE49-F238E27FC236}">
                    <a16:creationId xmlns:a16="http://schemas.microsoft.com/office/drawing/2014/main" id="{91F55C0E-8BFB-88FA-AFE2-2A71AB95A4B7}"/>
                  </a:ext>
                </a:extLst>
              </p:cNvPr>
              <p:cNvSpPr>
                <a:spLocks/>
              </p:cNvSpPr>
              <p:nvPr/>
            </p:nvSpPr>
            <p:spPr bwMode="auto">
              <a:xfrm>
                <a:off x="5905" y="2211"/>
                <a:ext cx="109" cy="185"/>
              </a:xfrm>
              <a:custGeom>
                <a:avLst/>
                <a:gdLst>
                  <a:gd name="T0" fmla="*/ 109 w 109"/>
                  <a:gd name="T1" fmla="*/ 121 h 185"/>
                  <a:gd name="T2" fmla="*/ 0 w 109"/>
                  <a:gd name="T3" fmla="*/ 185 h 185"/>
                  <a:gd name="T4" fmla="*/ 0 w 109"/>
                  <a:gd name="T5" fmla="*/ 62 h 185"/>
                  <a:gd name="T6" fmla="*/ 109 w 109"/>
                  <a:gd name="T7" fmla="*/ 0 h 185"/>
                  <a:gd name="T8" fmla="*/ 109 w 109"/>
                  <a:gd name="T9" fmla="*/ 121 h 185"/>
                </a:gdLst>
                <a:ahLst/>
                <a:cxnLst>
                  <a:cxn ang="0">
                    <a:pos x="T0" y="T1"/>
                  </a:cxn>
                  <a:cxn ang="0">
                    <a:pos x="T2" y="T3"/>
                  </a:cxn>
                  <a:cxn ang="0">
                    <a:pos x="T4" y="T5"/>
                  </a:cxn>
                  <a:cxn ang="0">
                    <a:pos x="T6" y="T7"/>
                  </a:cxn>
                  <a:cxn ang="0">
                    <a:pos x="T8" y="T9"/>
                  </a:cxn>
                </a:cxnLst>
                <a:rect l="0" t="0" r="r" b="b"/>
                <a:pathLst>
                  <a:path w="109" h="185">
                    <a:moveTo>
                      <a:pt x="109" y="121"/>
                    </a:moveTo>
                    <a:lnTo>
                      <a:pt x="0" y="185"/>
                    </a:lnTo>
                    <a:lnTo>
                      <a:pt x="0" y="62"/>
                    </a:lnTo>
                    <a:lnTo>
                      <a:pt x="109" y="0"/>
                    </a:lnTo>
                    <a:lnTo>
                      <a:pt x="109" y="121"/>
                    </a:ln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0" name="Freeform 486">
                <a:extLst>
                  <a:ext uri="{FF2B5EF4-FFF2-40B4-BE49-F238E27FC236}">
                    <a16:creationId xmlns:a16="http://schemas.microsoft.com/office/drawing/2014/main" id="{324F5B39-1811-BF5E-4E2F-86CF67540D99}"/>
                  </a:ext>
                </a:extLst>
              </p:cNvPr>
              <p:cNvSpPr>
                <a:spLocks/>
              </p:cNvSpPr>
              <p:nvPr/>
            </p:nvSpPr>
            <p:spPr bwMode="auto">
              <a:xfrm>
                <a:off x="6394" y="1772"/>
                <a:ext cx="107" cy="342"/>
              </a:xfrm>
              <a:custGeom>
                <a:avLst/>
                <a:gdLst>
                  <a:gd name="T0" fmla="*/ 107 w 107"/>
                  <a:gd name="T1" fmla="*/ 280 h 342"/>
                  <a:gd name="T2" fmla="*/ 0 w 107"/>
                  <a:gd name="T3" fmla="*/ 342 h 342"/>
                  <a:gd name="T4" fmla="*/ 0 w 107"/>
                  <a:gd name="T5" fmla="*/ 64 h 342"/>
                  <a:gd name="T6" fmla="*/ 107 w 107"/>
                  <a:gd name="T7" fmla="*/ 0 h 342"/>
                  <a:gd name="T8" fmla="*/ 107 w 107"/>
                  <a:gd name="T9" fmla="*/ 280 h 342"/>
                </a:gdLst>
                <a:ahLst/>
                <a:cxnLst>
                  <a:cxn ang="0">
                    <a:pos x="T0" y="T1"/>
                  </a:cxn>
                  <a:cxn ang="0">
                    <a:pos x="T2" y="T3"/>
                  </a:cxn>
                  <a:cxn ang="0">
                    <a:pos x="T4" y="T5"/>
                  </a:cxn>
                  <a:cxn ang="0">
                    <a:pos x="T6" y="T7"/>
                  </a:cxn>
                  <a:cxn ang="0">
                    <a:pos x="T8" y="T9"/>
                  </a:cxn>
                </a:cxnLst>
                <a:rect l="0" t="0" r="r" b="b"/>
                <a:pathLst>
                  <a:path w="107" h="342">
                    <a:moveTo>
                      <a:pt x="107" y="280"/>
                    </a:moveTo>
                    <a:lnTo>
                      <a:pt x="0" y="342"/>
                    </a:lnTo>
                    <a:lnTo>
                      <a:pt x="0" y="64"/>
                    </a:lnTo>
                    <a:lnTo>
                      <a:pt x="107" y="0"/>
                    </a:lnTo>
                    <a:lnTo>
                      <a:pt x="107" y="280"/>
                    </a:ln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1" name="Freeform 487">
                <a:extLst>
                  <a:ext uri="{FF2B5EF4-FFF2-40B4-BE49-F238E27FC236}">
                    <a16:creationId xmlns:a16="http://schemas.microsoft.com/office/drawing/2014/main" id="{AE6F8813-F422-5C03-0087-E7A052B1178A}"/>
                  </a:ext>
                </a:extLst>
              </p:cNvPr>
              <p:cNvSpPr>
                <a:spLocks/>
              </p:cNvSpPr>
              <p:nvPr/>
            </p:nvSpPr>
            <p:spPr bwMode="auto">
              <a:xfrm>
                <a:off x="5741" y="2315"/>
                <a:ext cx="109" cy="174"/>
              </a:xfrm>
              <a:custGeom>
                <a:avLst/>
                <a:gdLst>
                  <a:gd name="T0" fmla="*/ 109 w 109"/>
                  <a:gd name="T1" fmla="*/ 112 h 174"/>
                  <a:gd name="T2" fmla="*/ 0 w 109"/>
                  <a:gd name="T3" fmla="*/ 174 h 174"/>
                  <a:gd name="T4" fmla="*/ 0 w 109"/>
                  <a:gd name="T5" fmla="*/ 65 h 174"/>
                  <a:gd name="T6" fmla="*/ 109 w 109"/>
                  <a:gd name="T7" fmla="*/ 0 h 174"/>
                  <a:gd name="T8" fmla="*/ 109 w 109"/>
                  <a:gd name="T9" fmla="*/ 112 h 174"/>
                </a:gdLst>
                <a:ahLst/>
                <a:cxnLst>
                  <a:cxn ang="0">
                    <a:pos x="T0" y="T1"/>
                  </a:cxn>
                  <a:cxn ang="0">
                    <a:pos x="T2" y="T3"/>
                  </a:cxn>
                  <a:cxn ang="0">
                    <a:pos x="T4" y="T5"/>
                  </a:cxn>
                  <a:cxn ang="0">
                    <a:pos x="T6" y="T7"/>
                  </a:cxn>
                  <a:cxn ang="0">
                    <a:pos x="T8" y="T9"/>
                  </a:cxn>
                </a:cxnLst>
                <a:rect l="0" t="0" r="r" b="b"/>
                <a:pathLst>
                  <a:path w="109" h="174">
                    <a:moveTo>
                      <a:pt x="109" y="112"/>
                    </a:moveTo>
                    <a:lnTo>
                      <a:pt x="0" y="174"/>
                    </a:lnTo>
                    <a:lnTo>
                      <a:pt x="0" y="65"/>
                    </a:lnTo>
                    <a:lnTo>
                      <a:pt x="109" y="0"/>
                    </a:lnTo>
                    <a:lnTo>
                      <a:pt x="109" y="112"/>
                    </a:ln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2" name="Freeform 488">
                <a:extLst>
                  <a:ext uri="{FF2B5EF4-FFF2-40B4-BE49-F238E27FC236}">
                    <a16:creationId xmlns:a16="http://schemas.microsoft.com/office/drawing/2014/main" id="{98B01FE7-BA16-3496-4ABE-256EA857F5DE}"/>
                  </a:ext>
                </a:extLst>
              </p:cNvPr>
              <p:cNvSpPr>
                <a:spLocks/>
              </p:cNvSpPr>
              <p:nvPr/>
            </p:nvSpPr>
            <p:spPr bwMode="auto">
              <a:xfrm>
                <a:off x="5741" y="2206"/>
                <a:ext cx="109" cy="174"/>
              </a:xfrm>
              <a:custGeom>
                <a:avLst/>
                <a:gdLst>
                  <a:gd name="T0" fmla="*/ 109 w 109"/>
                  <a:gd name="T1" fmla="*/ 109 h 174"/>
                  <a:gd name="T2" fmla="*/ 0 w 109"/>
                  <a:gd name="T3" fmla="*/ 174 h 174"/>
                  <a:gd name="T4" fmla="*/ 0 w 109"/>
                  <a:gd name="T5" fmla="*/ 62 h 174"/>
                  <a:gd name="T6" fmla="*/ 109 w 109"/>
                  <a:gd name="T7" fmla="*/ 0 h 174"/>
                  <a:gd name="T8" fmla="*/ 109 w 109"/>
                  <a:gd name="T9" fmla="*/ 109 h 174"/>
                </a:gdLst>
                <a:ahLst/>
                <a:cxnLst>
                  <a:cxn ang="0">
                    <a:pos x="T0" y="T1"/>
                  </a:cxn>
                  <a:cxn ang="0">
                    <a:pos x="T2" y="T3"/>
                  </a:cxn>
                  <a:cxn ang="0">
                    <a:pos x="T4" y="T5"/>
                  </a:cxn>
                  <a:cxn ang="0">
                    <a:pos x="T6" y="T7"/>
                  </a:cxn>
                  <a:cxn ang="0">
                    <a:pos x="T8" y="T9"/>
                  </a:cxn>
                </a:cxnLst>
                <a:rect l="0" t="0" r="r" b="b"/>
                <a:pathLst>
                  <a:path w="109" h="174">
                    <a:moveTo>
                      <a:pt x="109" y="109"/>
                    </a:moveTo>
                    <a:lnTo>
                      <a:pt x="0" y="174"/>
                    </a:lnTo>
                    <a:lnTo>
                      <a:pt x="0" y="62"/>
                    </a:lnTo>
                    <a:lnTo>
                      <a:pt x="109" y="0"/>
                    </a:lnTo>
                    <a:lnTo>
                      <a:pt x="109" y="109"/>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3" name="Freeform 489">
                <a:extLst>
                  <a:ext uri="{FF2B5EF4-FFF2-40B4-BE49-F238E27FC236}">
                    <a16:creationId xmlns:a16="http://schemas.microsoft.com/office/drawing/2014/main" id="{2346894B-8547-31CC-5CC1-A6CB85EFAF61}"/>
                  </a:ext>
                </a:extLst>
              </p:cNvPr>
              <p:cNvSpPr>
                <a:spLocks/>
              </p:cNvSpPr>
              <p:nvPr/>
            </p:nvSpPr>
            <p:spPr bwMode="auto">
              <a:xfrm>
                <a:off x="5905" y="2102"/>
                <a:ext cx="109" cy="171"/>
              </a:xfrm>
              <a:custGeom>
                <a:avLst/>
                <a:gdLst>
                  <a:gd name="T0" fmla="*/ 109 w 109"/>
                  <a:gd name="T1" fmla="*/ 109 h 171"/>
                  <a:gd name="T2" fmla="*/ 0 w 109"/>
                  <a:gd name="T3" fmla="*/ 171 h 171"/>
                  <a:gd name="T4" fmla="*/ 0 w 109"/>
                  <a:gd name="T5" fmla="*/ 62 h 171"/>
                  <a:gd name="T6" fmla="*/ 109 w 109"/>
                  <a:gd name="T7" fmla="*/ 0 h 171"/>
                  <a:gd name="T8" fmla="*/ 109 w 109"/>
                  <a:gd name="T9" fmla="*/ 109 h 171"/>
                </a:gdLst>
                <a:ahLst/>
                <a:cxnLst>
                  <a:cxn ang="0">
                    <a:pos x="T0" y="T1"/>
                  </a:cxn>
                  <a:cxn ang="0">
                    <a:pos x="T2" y="T3"/>
                  </a:cxn>
                  <a:cxn ang="0">
                    <a:pos x="T4" y="T5"/>
                  </a:cxn>
                  <a:cxn ang="0">
                    <a:pos x="T6" y="T7"/>
                  </a:cxn>
                  <a:cxn ang="0">
                    <a:pos x="T8" y="T9"/>
                  </a:cxn>
                </a:cxnLst>
                <a:rect l="0" t="0" r="r" b="b"/>
                <a:pathLst>
                  <a:path w="109" h="171">
                    <a:moveTo>
                      <a:pt x="109" y="109"/>
                    </a:moveTo>
                    <a:lnTo>
                      <a:pt x="0" y="171"/>
                    </a:lnTo>
                    <a:lnTo>
                      <a:pt x="0" y="62"/>
                    </a:lnTo>
                    <a:lnTo>
                      <a:pt x="109" y="0"/>
                    </a:lnTo>
                    <a:lnTo>
                      <a:pt x="109" y="109"/>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4" name="Freeform 490">
                <a:extLst>
                  <a:ext uri="{FF2B5EF4-FFF2-40B4-BE49-F238E27FC236}">
                    <a16:creationId xmlns:a16="http://schemas.microsoft.com/office/drawing/2014/main" id="{E18BED33-AEE1-2BD7-D24F-D037F52EF511}"/>
                  </a:ext>
                </a:extLst>
              </p:cNvPr>
              <p:cNvSpPr>
                <a:spLocks/>
              </p:cNvSpPr>
              <p:nvPr/>
            </p:nvSpPr>
            <p:spPr bwMode="auto">
              <a:xfrm>
                <a:off x="6069" y="1646"/>
                <a:ext cx="107" cy="655"/>
              </a:xfrm>
              <a:custGeom>
                <a:avLst/>
                <a:gdLst>
                  <a:gd name="T0" fmla="*/ 107 w 107"/>
                  <a:gd name="T1" fmla="*/ 594 h 655"/>
                  <a:gd name="T2" fmla="*/ 0 w 107"/>
                  <a:gd name="T3" fmla="*/ 655 h 655"/>
                  <a:gd name="T4" fmla="*/ 0 w 107"/>
                  <a:gd name="T5" fmla="*/ 62 h 655"/>
                  <a:gd name="T6" fmla="*/ 107 w 107"/>
                  <a:gd name="T7" fmla="*/ 0 h 655"/>
                  <a:gd name="T8" fmla="*/ 107 w 107"/>
                  <a:gd name="T9" fmla="*/ 594 h 655"/>
                </a:gdLst>
                <a:ahLst/>
                <a:cxnLst>
                  <a:cxn ang="0">
                    <a:pos x="T0" y="T1"/>
                  </a:cxn>
                  <a:cxn ang="0">
                    <a:pos x="T2" y="T3"/>
                  </a:cxn>
                  <a:cxn ang="0">
                    <a:pos x="T4" y="T5"/>
                  </a:cxn>
                  <a:cxn ang="0">
                    <a:pos x="T6" y="T7"/>
                  </a:cxn>
                  <a:cxn ang="0">
                    <a:pos x="T8" y="T9"/>
                  </a:cxn>
                </a:cxnLst>
                <a:rect l="0" t="0" r="r" b="b"/>
                <a:pathLst>
                  <a:path w="107" h="655">
                    <a:moveTo>
                      <a:pt x="107" y="594"/>
                    </a:moveTo>
                    <a:lnTo>
                      <a:pt x="0" y="655"/>
                    </a:lnTo>
                    <a:lnTo>
                      <a:pt x="0" y="62"/>
                    </a:lnTo>
                    <a:lnTo>
                      <a:pt x="107" y="0"/>
                    </a:lnTo>
                    <a:lnTo>
                      <a:pt x="107" y="594"/>
                    </a:ln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5" name="Freeform 491">
                <a:extLst>
                  <a:ext uri="{FF2B5EF4-FFF2-40B4-BE49-F238E27FC236}">
                    <a16:creationId xmlns:a16="http://schemas.microsoft.com/office/drawing/2014/main" id="{356B77D5-9921-7C4F-0974-30EC2F13C50A}"/>
                  </a:ext>
                </a:extLst>
              </p:cNvPr>
              <p:cNvSpPr>
                <a:spLocks/>
              </p:cNvSpPr>
              <p:nvPr/>
            </p:nvSpPr>
            <p:spPr bwMode="auto">
              <a:xfrm>
                <a:off x="6069" y="1646"/>
                <a:ext cx="107" cy="116"/>
              </a:xfrm>
              <a:custGeom>
                <a:avLst/>
                <a:gdLst>
                  <a:gd name="T0" fmla="*/ 107 w 107"/>
                  <a:gd name="T1" fmla="*/ 55 h 116"/>
                  <a:gd name="T2" fmla="*/ 0 w 107"/>
                  <a:gd name="T3" fmla="*/ 116 h 116"/>
                  <a:gd name="T4" fmla="*/ 0 w 107"/>
                  <a:gd name="T5" fmla="*/ 62 h 116"/>
                  <a:gd name="T6" fmla="*/ 107 w 107"/>
                  <a:gd name="T7" fmla="*/ 0 h 116"/>
                  <a:gd name="T8" fmla="*/ 107 w 107"/>
                  <a:gd name="T9" fmla="*/ 55 h 116"/>
                </a:gdLst>
                <a:ahLst/>
                <a:cxnLst>
                  <a:cxn ang="0">
                    <a:pos x="T0" y="T1"/>
                  </a:cxn>
                  <a:cxn ang="0">
                    <a:pos x="T2" y="T3"/>
                  </a:cxn>
                  <a:cxn ang="0">
                    <a:pos x="T4" y="T5"/>
                  </a:cxn>
                  <a:cxn ang="0">
                    <a:pos x="T6" y="T7"/>
                  </a:cxn>
                  <a:cxn ang="0">
                    <a:pos x="T8" y="T9"/>
                  </a:cxn>
                </a:cxnLst>
                <a:rect l="0" t="0" r="r" b="b"/>
                <a:pathLst>
                  <a:path w="107" h="116">
                    <a:moveTo>
                      <a:pt x="107" y="55"/>
                    </a:moveTo>
                    <a:lnTo>
                      <a:pt x="0" y="116"/>
                    </a:lnTo>
                    <a:lnTo>
                      <a:pt x="0" y="62"/>
                    </a:lnTo>
                    <a:lnTo>
                      <a:pt x="107" y="0"/>
                    </a:lnTo>
                    <a:lnTo>
                      <a:pt x="107" y="55"/>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6" name="Freeform 492">
                <a:extLst>
                  <a:ext uri="{FF2B5EF4-FFF2-40B4-BE49-F238E27FC236}">
                    <a16:creationId xmlns:a16="http://schemas.microsoft.com/office/drawing/2014/main" id="{80F0BA33-7053-27D3-C0F4-14D729075FF5}"/>
                  </a:ext>
                </a:extLst>
              </p:cNvPr>
              <p:cNvSpPr>
                <a:spLocks/>
              </p:cNvSpPr>
              <p:nvPr/>
            </p:nvSpPr>
            <p:spPr bwMode="auto">
              <a:xfrm>
                <a:off x="6230" y="1753"/>
                <a:ext cx="109" cy="119"/>
              </a:xfrm>
              <a:custGeom>
                <a:avLst/>
                <a:gdLst>
                  <a:gd name="T0" fmla="*/ 109 w 109"/>
                  <a:gd name="T1" fmla="*/ 57 h 119"/>
                  <a:gd name="T2" fmla="*/ 0 w 109"/>
                  <a:gd name="T3" fmla="*/ 119 h 119"/>
                  <a:gd name="T4" fmla="*/ 0 w 109"/>
                  <a:gd name="T5" fmla="*/ 64 h 119"/>
                  <a:gd name="T6" fmla="*/ 109 w 109"/>
                  <a:gd name="T7" fmla="*/ 0 h 119"/>
                  <a:gd name="T8" fmla="*/ 109 w 109"/>
                  <a:gd name="T9" fmla="*/ 57 h 119"/>
                </a:gdLst>
                <a:ahLst/>
                <a:cxnLst>
                  <a:cxn ang="0">
                    <a:pos x="T0" y="T1"/>
                  </a:cxn>
                  <a:cxn ang="0">
                    <a:pos x="T2" y="T3"/>
                  </a:cxn>
                  <a:cxn ang="0">
                    <a:pos x="T4" y="T5"/>
                  </a:cxn>
                  <a:cxn ang="0">
                    <a:pos x="T6" y="T7"/>
                  </a:cxn>
                  <a:cxn ang="0">
                    <a:pos x="T8" y="T9"/>
                  </a:cxn>
                </a:cxnLst>
                <a:rect l="0" t="0" r="r" b="b"/>
                <a:pathLst>
                  <a:path w="109" h="119">
                    <a:moveTo>
                      <a:pt x="109" y="57"/>
                    </a:moveTo>
                    <a:lnTo>
                      <a:pt x="0" y="119"/>
                    </a:lnTo>
                    <a:lnTo>
                      <a:pt x="0" y="64"/>
                    </a:lnTo>
                    <a:lnTo>
                      <a:pt x="109" y="0"/>
                    </a:lnTo>
                    <a:lnTo>
                      <a:pt x="109" y="57"/>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7" name="Freeform 493">
                <a:extLst>
                  <a:ext uri="{FF2B5EF4-FFF2-40B4-BE49-F238E27FC236}">
                    <a16:creationId xmlns:a16="http://schemas.microsoft.com/office/drawing/2014/main" id="{2FD7B5A1-0A9E-2E5F-C740-A13324F1CA6C}"/>
                  </a:ext>
                </a:extLst>
              </p:cNvPr>
              <p:cNvSpPr>
                <a:spLocks/>
              </p:cNvSpPr>
              <p:nvPr/>
            </p:nvSpPr>
            <p:spPr bwMode="auto">
              <a:xfrm>
                <a:off x="6394" y="1603"/>
                <a:ext cx="107" cy="233"/>
              </a:xfrm>
              <a:custGeom>
                <a:avLst/>
                <a:gdLst>
                  <a:gd name="T0" fmla="*/ 107 w 107"/>
                  <a:gd name="T1" fmla="*/ 171 h 233"/>
                  <a:gd name="T2" fmla="*/ 0 w 107"/>
                  <a:gd name="T3" fmla="*/ 233 h 233"/>
                  <a:gd name="T4" fmla="*/ 0 w 107"/>
                  <a:gd name="T5" fmla="*/ 64 h 233"/>
                  <a:gd name="T6" fmla="*/ 107 w 107"/>
                  <a:gd name="T7" fmla="*/ 0 h 233"/>
                  <a:gd name="T8" fmla="*/ 107 w 107"/>
                  <a:gd name="T9" fmla="*/ 171 h 233"/>
                </a:gdLst>
                <a:ahLst/>
                <a:cxnLst>
                  <a:cxn ang="0">
                    <a:pos x="T0" y="T1"/>
                  </a:cxn>
                  <a:cxn ang="0">
                    <a:pos x="T2" y="T3"/>
                  </a:cxn>
                  <a:cxn ang="0">
                    <a:pos x="T4" y="T5"/>
                  </a:cxn>
                  <a:cxn ang="0">
                    <a:pos x="T6" y="T7"/>
                  </a:cxn>
                  <a:cxn ang="0">
                    <a:pos x="T8" y="T9"/>
                  </a:cxn>
                </a:cxnLst>
                <a:rect l="0" t="0" r="r" b="b"/>
                <a:pathLst>
                  <a:path w="107" h="233">
                    <a:moveTo>
                      <a:pt x="107" y="171"/>
                    </a:moveTo>
                    <a:lnTo>
                      <a:pt x="0" y="233"/>
                    </a:lnTo>
                    <a:lnTo>
                      <a:pt x="0" y="64"/>
                    </a:lnTo>
                    <a:lnTo>
                      <a:pt x="107" y="0"/>
                    </a:lnTo>
                    <a:lnTo>
                      <a:pt x="107" y="171"/>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8" name="Freeform 494">
                <a:extLst>
                  <a:ext uri="{FF2B5EF4-FFF2-40B4-BE49-F238E27FC236}">
                    <a16:creationId xmlns:a16="http://schemas.microsoft.com/office/drawing/2014/main" id="{14C8E232-0C7C-3844-2249-2E334722B1E8}"/>
                  </a:ext>
                </a:extLst>
              </p:cNvPr>
              <p:cNvSpPr>
                <a:spLocks/>
              </p:cNvSpPr>
              <p:nvPr/>
            </p:nvSpPr>
            <p:spPr bwMode="auto">
              <a:xfrm>
                <a:off x="5408" y="2007"/>
                <a:ext cx="1098" cy="679"/>
              </a:xfrm>
              <a:custGeom>
                <a:avLst/>
                <a:gdLst>
                  <a:gd name="T0" fmla="*/ 1093 w 1098"/>
                  <a:gd name="T1" fmla="*/ 50 h 679"/>
                  <a:gd name="T2" fmla="*/ 0 w 1098"/>
                  <a:gd name="T3" fmla="*/ 679 h 679"/>
                  <a:gd name="T4" fmla="*/ 0 w 1098"/>
                  <a:gd name="T5" fmla="*/ 9 h 679"/>
                  <a:gd name="T6" fmla="*/ 10 w 1098"/>
                  <a:gd name="T7" fmla="*/ 0 h 679"/>
                  <a:gd name="T8" fmla="*/ 10 w 1098"/>
                  <a:gd name="T9" fmla="*/ 665 h 679"/>
                  <a:gd name="T10" fmla="*/ 1098 w 1098"/>
                  <a:gd name="T11" fmla="*/ 36 h 679"/>
                  <a:gd name="T12" fmla="*/ 1093 w 1098"/>
                  <a:gd name="T13" fmla="*/ 50 h 679"/>
                </a:gdLst>
                <a:ahLst/>
                <a:cxnLst>
                  <a:cxn ang="0">
                    <a:pos x="T0" y="T1"/>
                  </a:cxn>
                  <a:cxn ang="0">
                    <a:pos x="T2" y="T3"/>
                  </a:cxn>
                  <a:cxn ang="0">
                    <a:pos x="T4" y="T5"/>
                  </a:cxn>
                  <a:cxn ang="0">
                    <a:pos x="T6" y="T7"/>
                  </a:cxn>
                  <a:cxn ang="0">
                    <a:pos x="T8" y="T9"/>
                  </a:cxn>
                  <a:cxn ang="0">
                    <a:pos x="T10" y="T11"/>
                  </a:cxn>
                  <a:cxn ang="0">
                    <a:pos x="T12" y="T13"/>
                  </a:cxn>
                </a:cxnLst>
                <a:rect l="0" t="0" r="r" b="b"/>
                <a:pathLst>
                  <a:path w="1098" h="679">
                    <a:moveTo>
                      <a:pt x="1093" y="50"/>
                    </a:moveTo>
                    <a:lnTo>
                      <a:pt x="0" y="679"/>
                    </a:lnTo>
                    <a:lnTo>
                      <a:pt x="0" y="9"/>
                    </a:lnTo>
                    <a:lnTo>
                      <a:pt x="10" y="0"/>
                    </a:lnTo>
                    <a:lnTo>
                      <a:pt x="10" y="665"/>
                    </a:lnTo>
                    <a:lnTo>
                      <a:pt x="1098" y="36"/>
                    </a:lnTo>
                    <a:lnTo>
                      <a:pt x="1093" y="50"/>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9" name="Freeform 495">
                <a:extLst>
                  <a:ext uri="{FF2B5EF4-FFF2-40B4-BE49-F238E27FC236}">
                    <a16:creationId xmlns:a16="http://schemas.microsoft.com/office/drawing/2014/main" id="{550926B3-4E8B-48F3-71B1-8645A80EE6BE}"/>
                  </a:ext>
                </a:extLst>
              </p:cNvPr>
              <p:cNvSpPr>
                <a:spLocks/>
              </p:cNvSpPr>
              <p:nvPr/>
            </p:nvSpPr>
            <p:spPr bwMode="auto">
              <a:xfrm>
                <a:off x="8033" y="1368"/>
                <a:ext cx="190" cy="580"/>
              </a:xfrm>
              <a:custGeom>
                <a:avLst/>
                <a:gdLst>
                  <a:gd name="T0" fmla="*/ 69 w 80"/>
                  <a:gd name="T1" fmla="*/ 193 h 244"/>
                  <a:gd name="T2" fmla="*/ 79 w 80"/>
                  <a:gd name="T3" fmla="*/ 69 h 244"/>
                  <a:gd name="T4" fmla="*/ 76 w 80"/>
                  <a:gd name="T5" fmla="*/ 35 h 244"/>
                  <a:gd name="T6" fmla="*/ 59 w 80"/>
                  <a:gd name="T7" fmla="*/ 8 h 244"/>
                  <a:gd name="T8" fmla="*/ 46 w 80"/>
                  <a:gd name="T9" fmla="*/ 0 h 244"/>
                  <a:gd name="T10" fmla="*/ 34 w 80"/>
                  <a:gd name="T11" fmla="*/ 8 h 244"/>
                  <a:gd name="T12" fmla="*/ 14 w 80"/>
                  <a:gd name="T13" fmla="*/ 88 h 244"/>
                  <a:gd name="T14" fmla="*/ 16 w 80"/>
                  <a:gd name="T15" fmla="*/ 174 h 244"/>
                  <a:gd name="T16" fmla="*/ 18 w 80"/>
                  <a:gd name="T17" fmla="*/ 180 h 244"/>
                  <a:gd name="T18" fmla="*/ 14 w 80"/>
                  <a:gd name="T19" fmla="*/ 234 h 244"/>
                  <a:gd name="T20" fmla="*/ 69 w 80"/>
                  <a:gd name="T21" fmla="*/ 193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244">
                    <a:moveTo>
                      <a:pt x="69" y="193"/>
                    </a:moveTo>
                    <a:cubicBezTo>
                      <a:pt x="73" y="167"/>
                      <a:pt x="76" y="110"/>
                      <a:pt x="79" y="69"/>
                    </a:cubicBezTo>
                    <a:cubicBezTo>
                      <a:pt x="80" y="58"/>
                      <a:pt x="79" y="46"/>
                      <a:pt x="76" y="35"/>
                    </a:cubicBezTo>
                    <a:cubicBezTo>
                      <a:pt x="73" y="24"/>
                      <a:pt x="67" y="16"/>
                      <a:pt x="59" y="8"/>
                    </a:cubicBezTo>
                    <a:cubicBezTo>
                      <a:pt x="56" y="4"/>
                      <a:pt x="51" y="0"/>
                      <a:pt x="46" y="0"/>
                    </a:cubicBezTo>
                    <a:cubicBezTo>
                      <a:pt x="41" y="0"/>
                      <a:pt x="37" y="4"/>
                      <a:pt x="34" y="8"/>
                    </a:cubicBezTo>
                    <a:cubicBezTo>
                      <a:pt x="17" y="30"/>
                      <a:pt x="12" y="61"/>
                      <a:pt x="14" y="88"/>
                    </a:cubicBezTo>
                    <a:cubicBezTo>
                      <a:pt x="16" y="114"/>
                      <a:pt x="14" y="149"/>
                      <a:pt x="16" y="174"/>
                    </a:cubicBezTo>
                    <a:cubicBezTo>
                      <a:pt x="17" y="179"/>
                      <a:pt x="17" y="175"/>
                      <a:pt x="18" y="180"/>
                    </a:cubicBezTo>
                    <a:cubicBezTo>
                      <a:pt x="25" y="203"/>
                      <a:pt x="0" y="244"/>
                      <a:pt x="14" y="234"/>
                    </a:cubicBezTo>
                    <a:cubicBezTo>
                      <a:pt x="20" y="228"/>
                      <a:pt x="67" y="207"/>
                      <a:pt x="69" y="193"/>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0" name="Freeform 496">
                <a:extLst>
                  <a:ext uri="{FF2B5EF4-FFF2-40B4-BE49-F238E27FC236}">
                    <a16:creationId xmlns:a16="http://schemas.microsoft.com/office/drawing/2014/main" id="{64709719-673D-D903-795C-4CD084567B48}"/>
                  </a:ext>
                </a:extLst>
              </p:cNvPr>
              <p:cNvSpPr>
                <a:spLocks/>
              </p:cNvSpPr>
              <p:nvPr/>
            </p:nvSpPr>
            <p:spPr bwMode="auto">
              <a:xfrm>
                <a:off x="8604" y="2733"/>
                <a:ext cx="135" cy="328"/>
              </a:xfrm>
              <a:custGeom>
                <a:avLst/>
                <a:gdLst>
                  <a:gd name="T0" fmla="*/ 5 w 57"/>
                  <a:gd name="T1" fmla="*/ 22 h 138"/>
                  <a:gd name="T2" fmla="*/ 3 w 57"/>
                  <a:gd name="T3" fmla="*/ 97 h 138"/>
                  <a:gd name="T4" fmla="*/ 1 w 57"/>
                  <a:gd name="T5" fmla="*/ 120 h 138"/>
                  <a:gd name="T6" fmla="*/ 7 w 57"/>
                  <a:gd name="T7" fmla="*/ 133 h 138"/>
                  <a:gd name="T8" fmla="*/ 20 w 57"/>
                  <a:gd name="T9" fmla="*/ 138 h 138"/>
                  <a:gd name="T10" fmla="*/ 46 w 57"/>
                  <a:gd name="T11" fmla="*/ 123 h 138"/>
                  <a:gd name="T12" fmla="*/ 54 w 57"/>
                  <a:gd name="T13" fmla="*/ 81 h 138"/>
                  <a:gd name="T14" fmla="*/ 56 w 57"/>
                  <a:gd name="T15" fmla="*/ 50 h 138"/>
                  <a:gd name="T16" fmla="*/ 43 w 57"/>
                  <a:gd name="T17" fmla="*/ 23 h 138"/>
                  <a:gd name="T18" fmla="*/ 20 w 57"/>
                  <a:gd name="T19" fmla="*/ 2 h 138"/>
                  <a:gd name="T20" fmla="*/ 8 w 57"/>
                  <a:gd name="T21" fmla="*/ 5 h 138"/>
                  <a:gd name="T22" fmla="*/ 2 w 57"/>
                  <a:gd name="T23" fmla="*/ 18 h 138"/>
                  <a:gd name="T24" fmla="*/ 5 w 57"/>
                  <a:gd name="T25" fmla="*/ 2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138">
                    <a:moveTo>
                      <a:pt x="5" y="22"/>
                    </a:moveTo>
                    <a:cubicBezTo>
                      <a:pt x="3" y="47"/>
                      <a:pt x="3" y="72"/>
                      <a:pt x="3" y="97"/>
                    </a:cubicBezTo>
                    <a:cubicBezTo>
                      <a:pt x="3" y="105"/>
                      <a:pt x="0" y="112"/>
                      <a:pt x="1" y="120"/>
                    </a:cubicBezTo>
                    <a:cubicBezTo>
                      <a:pt x="1" y="125"/>
                      <a:pt x="3" y="130"/>
                      <a:pt x="7" y="133"/>
                    </a:cubicBezTo>
                    <a:cubicBezTo>
                      <a:pt x="10" y="136"/>
                      <a:pt x="15" y="138"/>
                      <a:pt x="20" y="138"/>
                    </a:cubicBezTo>
                    <a:cubicBezTo>
                      <a:pt x="31" y="138"/>
                      <a:pt x="41" y="132"/>
                      <a:pt x="46" y="123"/>
                    </a:cubicBezTo>
                    <a:cubicBezTo>
                      <a:pt x="55" y="111"/>
                      <a:pt x="53" y="95"/>
                      <a:pt x="54" y="81"/>
                    </a:cubicBezTo>
                    <a:cubicBezTo>
                      <a:pt x="55" y="71"/>
                      <a:pt x="56" y="61"/>
                      <a:pt x="56" y="50"/>
                    </a:cubicBezTo>
                    <a:cubicBezTo>
                      <a:pt x="57" y="37"/>
                      <a:pt x="52" y="32"/>
                      <a:pt x="43" y="23"/>
                    </a:cubicBezTo>
                    <a:cubicBezTo>
                      <a:pt x="36" y="17"/>
                      <a:pt x="29" y="7"/>
                      <a:pt x="20" y="2"/>
                    </a:cubicBezTo>
                    <a:cubicBezTo>
                      <a:pt x="16" y="0"/>
                      <a:pt x="11" y="2"/>
                      <a:pt x="8" y="5"/>
                    </a:cubicBezTo>
                    <a:cubicBezTo>
                      <a:pt x="4" y="8"/>
                      <a:pt x="2" y="13"/>
                      <a:pt x="2" y="18"/>
                    </a:cubicBezTo>
                    <a:lnTo>
                      <a:pt x="5" y="22"/>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1" name="Freeform 497">
                <a:extLst>
                  <a:ext uri="{FF2B5EF4-FFF2-40B4-BE49-F238E27FC236}">
                    <a16:creationId xmlns:a16="http://schemas.microsoft.com/office/drawing/2014/main" id="{45C71384-3041-F17C-1770-3A6446C2846C}"/>
                  </a:ext>
                </a:extLst>
              </p:cNvPr>
              <p:cNvSpPr>
                <a:spLocks/>
              </p:cNvSpPr>
              <p:nvPr/>
            </p:nvSpPr>
            <p:spPr bwMode="auto">
              <a:xfrm>
                <a:off x="8183" y="2662"/>
                <a:ext cx="318" cy="214"/>
              </a:xfrm>
              <a:custGeom>
                <a:avLst/>
                <a:gdLst>
                  <a:gd name="T0" fmla="*/ 110 w 134"/>
                  <a:gd name="T1" fmla="*/ 3 h 90"/>
                  <a:gd name="T2" fmla="*/ 87 w 134"/>
                  <a:gd name="T3" fmla="*/ 13 h 90"/>
                  <a:gd name="T4" fmla="*/ 38 w 134"/>
                  <a:gd name="T5" fmla="*/ 38 h 90"/>
                  <a:gd name="T6" fmla="*/ 6 w 134"/>
                  <a:gd name="T7" fmla="*/ 72 h 90"/>
                  <a:gd name="T8" fmla="*/ 25 w 134"/>
                  <a:gd name="T9" fmla="*/ 87 h 90"/>
                  <a:gd name="T10" fmla="*/ 69 w 134"/>
                  <a:gd name="T11" fmla="*/ 76 h 90"/>
                  <a:gd name="T12" fmla="*/ 112 w 134"/>
                  <a:gd name="T13" fmla="*/ 56 h 90"/>
                  <a:gd name="T14" fmla="*/ 134 w 134"/>
                  <a:gd name="T15" fmla="*/ 31 h 90"/>
                  <a:gd name="T16" fmla="*/ 110 w 134"/>
                  <a:gd name="T17" fmla="*/ 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 h="90">
                    <a:moveTo>
                      <a:pt x="110" y="3"/>
                    </a:moveTo>
                    <a:cubicBezTo>
                      <a:pt x="102" y="4"/>
                      <a:pt x="94" y="9"/>
                      <a:pt x="87" y="13"/>
                    </a:cubicBezTo>
                    <a:cubicBezTo>
                      <a:pt x="70" y="21"/>
                      <a:pt x="54" y="29"/>
                      <a:pt x="38" y="38"/>
                    </a:cubicBezTo>
                    <a:cubicBezTo>
                      <a:pt x="26" y="44"/>
                      <a:pt x="0" y="55"/>
                      <a:pt x="6" y="72"/>
                    </a:cubicBezTo>
                    <a:cubicBezTo>
                      <a:pt x="9" y="80"/>
                      <a:pt x="17" y="85"/>
                      <a:pt x="25" y="87"/>
                    </a:cubicBezTo>
                    <a:cubicBezTo>
                      <a:pt x="42" y="90"/>
                      <a:pt x="56" y="85"/>
                      <a:pt x="69" y="76"/>
                    </a:cubicBezTo>
                    <a:cubicBezTo>
                      <a:pt x="82" y="66"/>
                      <a:pt x="96" y="60"/>
                      <a:pt x="112" y="56"/>
                    </a:cubicBezTo>
                    <a:cubicBezTo>
                      <a:pt x="125" y="53"/>
                      <a:pt x="133" y="45"/>
                      <a:pt x="134" y="31"/>
                    </a:cubicBezTo>
                    <a:cubicBezTo>
                      <a:pt x="134" y="17"/>
                      <a:pt x="127" y="0"/>
                      <a:pt x="110" y="3"/>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2" name="Freeform 498">
                <a:extLst>
                  <a:ext uri="{FF2B5EF4-FFF2-40B4-BE49-F238E27FC236}">
                    <a16:creationId xmlns:a16="http://schemas.microsoft.com/office/drawing/2014/main" id="{B96FCF5E-A5D9-E8A9-7025-B01CF65E12BB}"/>
                  </a:ext>
                </a:extLst>
              </p:cNvPr>
              <p:cNvSpPr>
                <a:spLocks/>
              </p:cNvSpPr>
              <p:nvPr/>
            </p:nvSpPr>
            <p:spPr bwMode="auto">
              <a:xfrm>
                <a:off x="8335" y="1703"/>
                <a:ext cx="273" cy="693"/>
              </a:xfrm>
              <a:custGeom>
                <a:avLst/>
                <a:gdLst>
                  <a:gd name="T0" fmla="*/ 3 w 115"/>
                  <a:gd name="T1" fmla="*/ 125 h 292"/>
                  <a:gd name="T2" fmla="*/ 44 w 115"/>
                  <a:gd name="T3" fmla="*/ 281 h 292"/>
                  <a:gd name="T4" fmla="*/ 82 w 115"/>
                  <a:gd name="T5" fmla="*/ 226 h 292"/>
                  <a:gd name="T6" fmla="*/ 83 w 115"/>
                  <a:gd name="T7" fmla="*/ 174 h 292"/>
                  <a:gd name="T8" fmla="*/ 51 w 115"/>
                  <a:gd name="T9" fmla="*/ 22 h 292"/>
                  <a:gd name="T10" fmla="*/ 18 w 115"/>
                  <a:gd name="T11" fmla="*/ 6 h 292"/>
                  <a:gd name="T12" fmla="*/ 7 w 115"/>
                  <a:gd name="T13" fmla="*/ 29 h 292"/>
                  <a:gd name="T14" fmla="*/ 2 w 115"/>
                  <a:gd name="T15" fmla="*/ 61 h 292"/>
                  <a:gd name="T16" fmla="*/ 3 w 115"/>
                  <a:gd name="T17" fmla="*/ 125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292">
                    <a:moveTo>
                      <a:pt x="3" y="125"/>
                    </a:moveTo>
                    <a:cubicBezTo>
                      <a:pt x="9" y="168"/>
                      <a:pt x="3" y="292"/>
                      <a:pt x="44" y="281"/>
                    </a:cubicBezTo>
                    <a:cubicBezTo>
                      <a:pt x="57" y="277"/>
                      <a:pt x="80" y="255"/>
                      <a:pt x="82" y="226"/>
                    </a:cubicBezTo>
                    <a:cubicBezTo>
                      <a:pt x="83" y="211"/>
                      <a:pt x="82" y="189"/>
                      <a:pt x="83" y="174"/>
                    </a:cubicBezTo>
                    <a:cubicBezTo>
                      <a:pt x="85" y="143"/>
                      <a:pt x="115" y="41"/>
                      <a:pt x="51" y="22"/>
                    </a:cubicBezTo>
                    <a:cubicBezTo>
                      <a:pt x="41" y="19"/>
                      <a:pt x="27" y="0"/>
                      <a:pt x="18" y="6"/>
                    </a:cubicBezTo>
                    <a:cubicBezTo>
                      <a:pt x="17" y="8"/>
                      <a:pt x="11" y="15"/>
                      <a:pt x="7" y="29"/>
                    </a:cubicBezTo>
                    <a:cubicBezTo>
                      <a:pt x="5" y="37"/>
                      <a:pt x="4" y="50"/>
                      <a:pt x="2" y="61"/>
                    </a:cubicBezTo>
                    <a:cubicBezTo>
                      <a:pt x="0" y="80"/>
                      <a:pt x="0" y="102"/>
                      <a:pt x="3" y="125"/>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3" name="Freeform 499">
                <a:extLst>
                  <a:ext uri="{FF2B5EF4-FFF2-40B4-BE49-F238E27FC236}">
                    <a16:creationId xmlns:a16="http://schemas.microsoft.com/office/drawing/2014/main" id="{54092DC0-2FB6-9185-22E6-4FBF90FA21D1}"/>
                  </a:ext>
                </a:extLst>
              </p:cNvPr>
              <p:cNvSpPr>
                <a:spLocks/>
              </p:cNvSpPr>
              <p:nvPr/>
            </p:nvSpPr>
            <p:spPr bwMode="auto">
              <a:xfrm>
                <a:off x="8356" y="2199"/>
                <a:ext cx="179" cy="582"/>
              </a:xfrm>
              <a:custGeom>
                <a:avLst/>
                <a:gdLst>
                  <a:gd name="T0" fmla="*/ 2 w 75"/>
                  <a:gd name="T1" fmla="*/ 210 h 245"/>
                  <a:gd name="T2" fmla="*/ 64 w 75"/>
                  <a:gd name="T3" fmla="*/ 227 h 245"/>
                  <a:gd name="T4" fmla="*/ 72 w 75"/>
                  <a:gd name="T5" fmla="*/ 116 h 245"/>
                  <a:gd name="T6" fmla="*/ 72 w 75"/>
                  <a:gd name="T7" fmla="*/ 23 h 245"/>
                  <a:gd name="T8" fmla="*/ 55 w 75"/>
                  <a:gd name="T9" fmla="*/ 17 h 245"/>
                  <a:gd name="T10" fmla="*/ 2 w 75"/>
                  <a:gd name="T11" fmla="*/ 19 h 245"/>
                  <a:gd name="T12" fmla="*/ 2 w 75"/>
                  <a:gd name="T13" fmla="*/ 210 h 245"/>
                </a:gdLst>
                <a:ahLst/>
                <a:cxnLst>
                  <a:cxn ang="0">
                    <a:pos x="T0" y="T1"/>
                  </a:cxn>
                  <a:cxn ang="0">
                    <a:pos x="T2" y="T3"/>
                  </a:cxn>
                  <a:cxn ang="0">
                    <a:pos x="T4" y="T5"/>
                  </a:cxn>
                  <a:cxn ang="0">
                    <a:pos x="T6" y="T7"/>
                  </a:cxn>
                  <a:cxn ang="0">
                    <a:pos x="T8" y="T9"/>
                  </a:cxn>
                  <a:cxn ang="0">
                    <a:pos x="T10" y="T11"/>
                  </a:cxn>
                  <a:cxn ang="0">
                    <a:pos x="T12" y="T13"/>
                  </a:cxn>
                </a:cxnLst>
                <a:rect l="0" t="0" r="r" b="b"/>
                <a:pathLst>
                  <a:path w="75" h="245">
                    <a:moveTo>
                      <a:pt x="2" y="210"/>
                    </a:moveTo>
                    <a:cubicBezTo>
                      <a:pt x="0" y="227"/>
                      <a:pt x="34" y="245"/>
                      <a:pt x="64" y="227"/>
                    </a:cubicBezTo>
                    <a:cubicBezTo>
                      <a:pt x="71" y="222"/>
                      <a:pt x="70" y="144"/>
                      <a:pt x="72" y="116"/>
                    </a:cubicBezTo>
                    <a:cubicBezTo>
                      <a:pt x="75" y="71"/>
                      <a:pt x="74" y="44"/>
                      <a:pt x="72" y="23"/>
                    </a:cubicBezTo>
                    <a:cubicBezTo>
                      <a:pt x="71" y="15"/>
                      <a:pt x="60" y="24"/>
                      <a:pt x="55" y="17"/>
                    </a:cubicBezTo>
                    <a:cubicBezTo>
                      <a:pt x="44" y="0"/>
                      <a:pt x="0" y="10"/>
                      <a:pt x="2" y="19"/>
                    </a:cubicBezTo>
                    <a:cubicBezTo>
                      <a:pt x="8" y="56"/>
                      <a:pt x="2" y="210"/>
                      <a:pt x="2" y="210"/>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4" name="Freeform 500">
                <a:extLst>
                  <a:ext uri="{FF2B5EF4-FFF2-40B4-BE49-F238E27FC236}">
                    <a16:creationId xmlns:a16="http://schemas.microsoft.com/office/drawing/2014/main" id="{7EA40218-45F5-163D-14FA-230489B271E9}"/>
                  </a:ext>
                </a:extLst>
              </p:cNvPr>
              <p:cNvSpPr>
                <a:spLocks/>
              </p:cNvSpPr>
              <p:nvPr/>
            </p:nvSpPr>
            <p:spPr bwMode="auto">
              <a:xfrm>
                <a:off x="8549" y="2292"/>
                <a:ext cx="209" cy="567"/>
              </a:xfrm>
              <a:custGeom>
                <a:avLst/>
                <a:gdLst>
                  <a:gd name="T0" fmla="*/ 0 w 88"/>
                  <a:gd name="T1" fmla="*/ 0 h 239"/>
                  <a:gd name="T2" fmla="*/ 2 w 88"/>
                  <a:gd name="T3" fmla="*/ 29 h 239"/>
                  <a:gd name="T4" fmla="*/ 6 w 88"/>
                  <a:gd name="T5" fmla="*/ 75 h 239"/>
                  <a:gd name="T6" fmla="*/ 24 w 88"/>
                  <a:gd name="T7" fmla="*/ 224 h 239"/>
                  <a:gd name="T8" fmla="*/ 63 w 88"/>
                  <a:gd name="T9" fmla="*/ 233 h 239"/>
                  <a:gd name="T10" fmla="*/ 77 w 88"/>
                  <a:gd name="T11" fmla="*/ 222 h 239"/>
                  <a:gd name="T12" fmla="*/ 81 w 88"/>
                  <a:gd name="T13" fmla="*/ 206 h 239"/>
                  <a:gd name="T14" fmla="*/ 69 w 88"/>
                  <a:gd name="T15" fmla="*/ 41 h 239"/>
                  <a:gd name="T16" fmla="*/ 54 w 88"/>
                  <a:gd name="T17" fmla="*/ 5 h 239"/>
                  <a:gd name="T18" fmla="*/ 32 w 88"/>
                  <a:gd name="T19" fmla="*/ 25 h 239"/>
                  <a:gd name="T20" fmla="*/ 32 w 88"/>
                  <a:gd name="T21" fmla="*/ 16 h 239"/>
                  <a:gd name="T22" fmla="*/ 7 w 88"/>
                  <a:gd name="T23" fmla="*/ 29 h 239"/>
                  <a:gd name="T24" fmla="*/ 0 w 88"/>
                  <a:gd name="T25"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239">
                    <a:moveTo>
                      <a:pt x="0" y="0"/>
                    </a:moveTo>
                    <a:cubicBezTo>
                      <a:pt x="0" y="10"/>
                      <a:pt x="1" y="19"/>
                      <a:pt x="2" y="29"/>
                    </a:cubicBezTo>
                    <a:cubicBezTo>
                      <a:pt x="3" y="44"/>
                      <a:pt x="5" y="60"/>
                      <a:pt x="6" y="75"/>
                    </a:cubicBezTo>
                    <a:cubicBezTo>
                      <a:pt x="15" y="162"/>
                      <a:pt x="17" y="206"/>
                      <a:pt x="24" y="224"/>
                    </a:cubicBezTo>
                    <a:cubicBezTo>
                      <a:pt x="31" y="239"/>
                      <a:pt x="50" y="237"/>
                      <a:pt x="63" y="233"/>
                    </a:cubicBezTo>
                    <a:cubicBezTo>
                      <a:pt x="69" y="231"/>
                      <a:pt x="74" y="227"/>
                      <a:pt x="77" y="222"/>
                    </a:cubicBezTo>
                    <a:cubicBezTo>
                      <a:pt x="80" y="217"/>
                      <a:pt x="81" y="212"/>
                      <a:pt x="81" y="206"/>
                    </a:cubicBezTo>
                    <a:cubicBezTo>
                      <a:pt x="88" y="150"/>
                      <a:pt x="84" y="95"/>
                      <a:pt x="69" y="41"/>
                    </a:cubicBezTo>
                    <a:cubicBezTo>
                      <a:pt x="66" y="29"/>
                      <a:pt x="61" y="16"/>
                      <a:pt x="54" y="5"/>
                    </a:cubicBezTo>
                    <a:cubicBezTo>
                      <a:pt x="51" y="1"/>
                      <a:pt x="36" y="28"/>
                      <a:pt x="32" y="25"/>
                    </a:cubicBezTo>
                    <a:cubicBezTo>
                      <a:pt x="27" y="23"/>
                      <a:pt x="37" y="15"/>
                      <a:pt x="32" y="16"/>
                    </a:cubicBezTo>
                    <a:cubicBezTo>
                      <a:pt x="23" y="17"/>
                      <a:pt x="14" y="21"/>
                      <a:pt x="7" y="29"/>
                    </a:cubicBezTo>
                    <a:lnTo>
                      <a:pt x="0" y="0"/>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5" name="Freeform 501">
                <a:extLst>
                  <a:ext uri="{FF2B5EF4-FFF2-40B4-BE49-F238E27FC236}">
                    <a16:creationId xmlns:a16="http://schemas.microsoft.com/office/drawing/2014/main" id="{E0BD9193-0356-A193-5FE4-E65E50DB0E22}"/>
                  </a:ext>
                </a:extLst>
              </p:cNvPr>
              <p:cNvSpPr>
                <a:spLocks/>
              </p:cNvSpPr>
              <p:nvPr/>
            </p:nvSpPr>
            <p:spPr bwMode="auto">
              <a:xfrm>
                <a:off x="8418" y="1751"/>
                <a:ext cx="342" cy="707"/>
              </a:xfrm>
              <a:custGeom>
                <a:avLst/>
                <a:gdLst>
                  <a:gd name="T0" fmla="*/ 118 w 144"/>
                  <a:gd name="T1" fmla="*/ 5 h 298"/>
                  <a:gd name="T2" fmla="*/ 114 w 144"/>
                  <a:gd name="T3" fmla="*/ 0 h 298"/>
                  <a:gd name="T4" fmla="*/ 67 w 144"/>
                  <a:gd name="T5" fmla="*/ 8 h 298"/>
                  <a:gd name="T6" fmla="*/ 4 w 144"/>
                  <a:gd name="T7" fmla="*/ 5 h 298"/>
                  <a:gd name="T8" fmla="*/ 7 w 144"/>
                  <a:gd name="T9" fmla="*/ 58 h 298"/>
                  <a:gd name="T10" fmla="*/ 34 w 144"/>
                  <a:gd name="T11" fmla="*/ 103 h 298"/>
                  <a:gd name="T12" fmla="*/ 50 w 144"/>
                  <a:gd name="T13" fmla="*/ 240 h 298"/>
                  <a:gd name="T14" fmla="*/ 63 w 144"/>
                  <a:gd name="T15" fmla="*/ 279 h 298"/>
                  <a:gd name="T16" fmla="*/ 102 w 144"/>
                  <a:gd name="T17" fmla="*/ 297 h 298"/>
                  <a:gd name="T18" fmla="*/ 113 w 144"/>
                  <a:gd name="T19" fmla="*/ 292 h 298"/>
                  <a:gd name="T20" fmla="*/ 126 w 144"/>
                  <a:gd name="T21" fmla="*/ 278 h 298"/>
                  <a:gd name="T22" fmla="*/ 130 w 144"/>
                  <a:gd name="T23" fmla="*/ 185 h 298"/>
                  <a:gd name="T24" fmla="*/ 118 w 144"/>
                  <a:gd name="T25" fmla="*/ 5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 h="298">
                    <a:moveTo>
                      <a:pt x="118" y="5"/>
                    </a:moveTo>
                    <a:cubicBezTo>
                      <a:pt x="118" y="5"/>
                      <a:pt x="115" y="0"/>
                      <a:pt x="114" y="0"/>
                    </a:cubicBezTo>
                    <a:cubicBezTo>
                      <a:pt x="101" y="7"/>
                      <a:pt x="83" y="6"/>
                      <a:pt x="67" y="8"/>
                    </a:cubicBezTo>
                    <a:cubicBezTo>
                      <a:pt x="31" y="14"/>
                      <a:pt x="28" y="20"/>
                      <a:pt x="4" y="5"/>
                    </a:cubicBezTo>
                    <a:cubicBezTo>
                      <a:pt x="0" y="30"/>
                      <a:pt x="7" y="53"/>
                      <a:pt x="7" y="58"/>
                    </a:cubicBezTo>
                    <a:cubicBezTo>
                      <a:pt x="7" y="87"/>
                      <a:pt x="33" y="88"/>
                      <a:pt x="34" y="103"/>
                    </a:cubicBezTo>
                    <a:cubicBezTo>
                      <a:pt x="38" y="138"/>
                      <a:pt x="44" y="206"/>
                      <a:pt x="50" y="240"/>
                    </a:cubicBezTo>
                    <a:cubicBezTo>
                      <a:pt x="53" y="254"/>
                      <a:pt x="56" y="267"/>
                      <a:pt x="63" y="279"/>
                    </a:cubicBezTo>
                    <a:cubicBezTo>
                      <a:pt x="72" y="292"/>
                      <a:pt x="87" y="298"/>
                      <a:pt x="102" y="297"/>
                    </a:cubicBezTo>
                    <a:cubicBezTo>
                      <a:pt x="106" y="296"/>
                      <a:pt x="110" y="295"/>
                      <a:pt x="113" y="292"/>
                    </a:cubicBezTo>
                    <a:cubicBezTo>
                      <a:pt x="120" y="285"/>
                      <a:pt x="127" y="287"/>
                      <a:pt x="126" y="278"/>
                    </a:cubicBezTo>
                    <a:cubicBezTo>
                      <a:pt x="123" y="250"/>
                      <a:pt x="125" y="212"/>
                      <a:pt x="130" y="185"/>
                    </a:cubicBezTo>
                    <a:cubicBezTo>
                      <a:pt x="141" y="130"/>
                      <a:pt x="144" y="71"/>
                      <a:pt x="118" y="5"/>
                    </a:cubicBez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6" name="Freeform 502">
                <a:extLst>
                  <a:ext uri="{FF2B5EF4-FFF2-40B4-BE49-F238E27FC236}">
                    <a16:creationId xmlns:a16="http://schemas.microsoft.com/office/drawing/2014/main" id="{74E14D15-9B30-52E5-5975-5F2E2958FB62}"/>
                  </a:ext>
                </a:extLst>
              </p:cNvPr>
              <p:cNvSpPr>
                <a:spLocks/>
              </p:cNvSpPr>
              <p:nvPr/>
            </p:nvSpPr>
            <p:spPr bwMode="auto">
              <a:xfrm>
                <a:off x="8078" y="1276"/>
                <a:ext cx="625" cy="569"/>
              </a:xfrm>
              <a:custGeom>
                <a:avLst/>
                <a:gdLst>
                  <a:gd name="T0" fmla="*/ 160 w 263"/>
                  <a:gd name="T1" fmla="*/ 24 h 240"/>
                  <a:gd name="T2" fmla="*/ 83 w 263"/>
                  <a:gd name="T3" fmla="*/ 6 h 240"/>
                  <a:gd name="T4" fmla="*/ 44 w 263"/>
                  <a:gd name="T5" fmla="*/ 16 h 240"/>
                  <a:gd name="T6" fmla="*/ 13 w 263"/>
                  <a:gd name="T7" fmla="*/ 82 h 240"/>
                  <a:gd name="T8" fmla="*/ 80 w 263"/>
                  <a:gd name="T9" fmla="*/ 179 h 240"/>
                  <a:gd name="T10" fmla="*/ 114 w 263"/>
                  <a:gd name="T11" fmla="*/ 221 h 240"/>
                  <a:gd name="T12" fmla="*/ 263 w 263"/>
                  <a:gd name="T13" fmla="*/ 208 h 240"/>
                  <a:gd name="T14" fmla="*/ 253 w 263"/>
                  <a:gd name="T15" fmla="*/ 184 h 240"/>
                  <a:gd name="T16" fmla="*/ 160 w 263"/>
                  <a:gd name="T17" fmla="*/ 24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 h="240">
                    <a:moveTo>
                      <a:pt x="160" y="24"/>
                    </a:moveTo>
                    <a:cubicBezTo>
                      <a:pt x="140" y="5"/>
                      <a:pt x="109" y="0"/>
                      <a:pt x="83" y="6"/>
                    </a:cubicBezTo>
                    <a:cubicBezTo>
                      <a:pt x="70" y="9"/>
                      <a:pt x="57" y="12"/>
                      <a:pt x="44" y="16"/>
                    </a:cubicBezTo>
                    <a:cubicBezTo>
                      <a:pt x="0" y="29"/>
                      <a:pt x="4" y="46"/>
                      <a:pt x="13" y="82"/>
                    </a:cubicBezTo>
                    <a:cubicBezTo>
                      <a:pt x="22" y="115"/>
                      <a:pt x="57" y="153"/>
                      <a:pt x="80" y="179"/>
                    </a:cubicBezTo>
                    <a:cubicBezTo>
                      <a:pt x="88" y="186"/>
                      <a:pt x="107" y="218"/>
                      <a:pt x="114" y="221"/>
                    </a:cubicBezTo>
                    <a:cubicBezTo>
                      <a:pt x="161" y="240"/>
                      <a:pt x="263" y="217"/>
                      <a:pt x="263" y="208"/>
                    </a:cubicBezTo>
                    <a:cubicBezTo>
                      <a:pt x="263" y="204"/>
                      <a:pt x="258" y="195"/>
                      <a:pt x="253" y="184"/>
                    </a:cubicBezTo>
                    <a:cubicBezTo>
                      <a:pt x="244" y="162"/>
                      <a:pt x="202" y="63"/>
                      <a:pt x="160" y="24"/>
                    </a:cubicBezTo>
                    <a:close/>
                  </a:path>
                </a:pathLst>
              </a:custGeom>
              <a:solidFill>
                <a:srgbClr val="DADF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7" name="Freeform 503">
                <a:extLst>
                  <a:ext uri="{FF2B5EF4-FFF2-40B4-BE49-F238E27FC236}">
                    <a16:creationId xmlns:a16="http://schemas.microsoft.com/office/drawing/2014/main" id="{738D8031-E377-ED04-14F6-F6CDF1D469D5}"/>
                  </a:ext>
                </a:extLst>
              </p:cNvPr>
              <p:cNvSpPr>
                <a:spLocks/>
              </p:cNvSpPr>
              <p:nvPr/>
            </p:nvSpPr>
            <p:spPr bwMode="auto">
              <a:xfrm>
                <a:off x="8316" y="1713"/>
                <a:ext cx="387" cy="132"/>
              </a:xfrm>
              <a:custGeom>
                <a:avLst/>
                <a:gdLst>
                  <a:gd name="T0" fmla="*/ 0 w 163"/>
                  <a:gd name="T1" fmla="*/ 22 h 56"/>
                  <a:gd name="T2" fmla="*/ 14 w 163"/>
                  <a:gd name="T3" fmla="*/ 37 h 56"/>
                  <a:gd name="T4" fmla="*/ 163 w 163"/>
                  <a:gd name="T5" fmla="*/ 24 h 56"/>
                  <a:gd name="T6" fmla="*/ 153 w 163"/>
                  <a:gd name="T7" fmla="*/ 0 h 56"/>
                  <a:gd name="T8" fmla="*/ 0 w 163"/>
                  <a:gd name="T9" fmla="*/ 22 h 56"/>
                </a:gdLst>
                <a:ahLst/>
                <a:cxnLst>
                  <a:cxn ang="0">
                    <a:pos x="T0" y="T1"/>
                  </a:cxn>
                  <a:cxn ang="0">
                    <a:pos x="T2" y="T3"/>
                  </a:cxn>
                  <a:cxn ang="0">
                    <a:pos x="T4" y="T5"/>
                  </a:cxn>
                  <a:cxn ang="0">
                    <a:pos x="T6" y="T7"/>
                  </a:cxn>
                  <a:cxn ang="0">
                    <a:pos x="T8" y="T9"/>
                  </a:cxn>
                </a:cxnLst>
                <a:rect l="0" t="0" r="r" b="b"/>
                <a:pathLst>
                  <a:path w="163" h="56">
                    <a:moveTo>
                      <a:pt x="0" y="22"/>
                    </a:moveTo>
                    <a:cubicBezTo>
                      <a:pt x="4" y="28"/>
                      <a:pt x="11" y="36"/>
                      <a:pt x="14" y="37"/>
                    </a:cubicBezTo>
                    <a:cubicBezTo>
                      <a:pt x="61" y="56"/>
                      <a:pt x="163" y="33"/>
                      <a:pt x="163" y="24"/>
                    </a:cubicBezTo>
                    <a:cubicBezTo>
                      <a:pt x="163" y="20"/>
                      <a:pt x="158" y="11"/>
                      <a:pt x="153" y="0"/>
                    </a:cubicBezTo>
                    <a:cubicBezTo>
                      <a:pt x="138" y="30"/>
                      <a:pt x="46" y="30"/>
                      <a:pt x="0" y="22"/>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8" name="Freeform 504">
                <a:extLst>
                  <a:ext uri="{FF2B5EF4-FFF2-40B4-BE49-F238E27FC236}">
                    <a16:creationId xmlns:a16="http://schemas.microsoft.com/office/drawing/2014/main" id="{BBD2A6A4-2669-A3EC-8106-82D9AB3F3080}"/>
                  </a:ext>
                </a:extLst>
              </p:cNvPr>
              <p:cNvSpPr>
                <a:spLocks/>
              </p:cNvSpPr>
              <p:nvPr/>
            </p:nvSpPr>
            <p:spPr bwMode="auto">
              <a:xfrm>
                <a:off x="8423" y="1774"/>
                <a:ext cx="33" cy="43"/>
              </a:xfrm>
              <a:custGeom>
                <a:avLst/>
                <a:gdLst>
                  <a:gd name="T0" fmla="*/ 0 w 14"/>
                  <a:gd name="T1" fmla="*/ 0 h 18"/>
                  <a:gd name="T2" fmla="*/ 5 w 14"/>
                  <a:gd name="T3" fmla="*/ 18 h 18"/>
                  <a:gd name="T4" fmla="*/ 14 w 14"/>
                  <a:gd name="T5" fmla="*/ 18 h 18"/>
                  <a:gd name="T6" fmla="*/ 11 w 14"/>
                  <a:gd name="T7" fmla="*/ 0 h 18"/>
                  <a:gd name="T8" fmla="*/ 0 w 14"/>
                  <a:gd name="T9" fmla="*/ 0 h 18"/>
                </a:gdLst>
                <a:ahLst/>
                <a:cxnLst>
                  <a:cxn ang="0">
                    <a:pos x="T0" y="T1"/>
                  </a:cxn>
                  <a:cxn ang="0">
                    <a:pos x="T2" y="T3"/>
                  </a:cxn>
                  <a:cxn ang="0">
                    <a:pos x="T4" y="T5"/>
                  </a:cxn>
                  <a:cxn ang="0">
                    <a:pos x="T6" y="T7"/>
                  </a:cxn>
                  <a:cxn ang="0">
                    <a:pos x="T8" y="T9"/>
                  </a:cxn>
                </a:cxnLst>
                <a:rect l="0" t="0" r="r" b="b"/>
                <a:pathLst>
                  <a:path w="14" h="18">
                    <a:moveTo>
                      <a:pt x="0" y="0"/>
                    </a:moveTo>
                    <a:cubicBezTo>
                      <a:pt x="2" y="6"/>
                      <a:pt x="4" y="12"/>
                      <a:pt x="5" y="18"/>
                    </a:cubicBezTo>
                    <a:cubicBezTo>
                      <a:pt x="8" y="18"/>
                      <a:pt x="11" y="18"/>
                      <a:pt x="14" y="18"/>
                    </a:cubicBezTo>
                    <a:cubicBezTo>
                      <a:pt x="13" y="12"/>
                      <a:pt x="12" y="6"/>
                      <a:pt x="11" y="0"/>
                    </a:cubicBezTo>
                    <a:cubicBezTo>
                      <a:pt x="8" y="0"/>
                      <a:pt x="4" y="0"/>
                      <a:pt x="0" y="0"/>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9" name="Freeform 505">
                <a:extLst>
                  <a:ext uri="{FF2B5EF4-FFF2-40B4-BE49-F238E27FC236}">
                    <a16:creationId xmlns:a16="http://schemas.microsoft.com/office/drawing/2014/main" id="{FE08101F-3B15-C4EA-2957-03BE9B7FBC84}"/>
                  </a:ext>
                </a:extLst>
              </p:cNvPr>
              <p:cNvSpPr>
                <a:spLocks/>
              </p:cNvSpPr>
              <p:nvPr/>
            </p:nvSpPr>
            <p:spPr bwMode="auto">
              <a:xfrm>
                <a:off x="8634" y="1736"/>
                <a:ext cx="46" cy="57"/>
              </a:xfrm>
              <a:custGeom>
                <a:avLst/>
                <a:gdLst>
                  <a:gd name="T0" fmla="*/ 0 w 19"/>
                  <a:gd name="T1" fmla="*/ 5 h 24"/>
                  <a:gd name="T2" fmla="*/ 8 w 19"/>
                  <a:gd name="T3" fmla="*/ 24 h 24"/>
                  <a:gd name="T4" fmla="*/ 19 w 19"/>
                  <a:gd name="T5" fmla="*/ 20 h 24"/>
                  <a:gd name="T6" fmla="*/ 11 w 19"/>
                  <a:gd name="T7" fmla="*/ 0 h 24"/>
                  <a:gd name="T8" fmla="*/ 0 w 19"/>
                  <a:gd name="T9" fmla="*/ 5 h 24"/>
                </a:gdLst>
                <a:ahLst/>
                <a:cxnLst>
                  <a:cxn ang="0">
                    <a:pos x="T0" y="T1"/>
                  </a:cxn>
                  <a:cxn ang="0">
                    <a:pos x="T2" y="T3"/>
                  </a:cxn>
                  <a:cxn ang="0">
                    <a:pos x="T4" y="T5"/>
                  </a:cxn>
                  <a:cxn ang="0">
                    <a:pos x="T6" y="T7"/>
                  </a:cxn>
                  <a:cxn ang="0">
                    <a:pos x="T8" y="T9"/>
                  </a:cxn>
                </a:cxnLst>
                <a:rect l="0" t="0" r="r" b="b"/>
                <a:pathLst>
                  <a:path w="19" h="24">
                    <a:moveTo>
                      <a:pt x="0" y="5"/>
                    </a:moveTo>
                    <a:cubicBezTo>
                      <a:pt x="3" y="11"/>
                      <a:pt x="6" y="17"/>
                      <a:pt x="8" y="24"/>
                    </a:cubicBezTo>
                    <a:cubicBezTo>
                      <a:pt x="12" y="23"/>
                      <a:pt x="16" y="21"/>
                      <a:pt x="19" y="20"/>
                    </a:cubicBezTo>
                    <a:cubicBezTo>
                      <a:pt x="16" y="13"/>
                      <a:pt x="14" y="6"/>
                      <a:pt x="11" y="0"/>
                    </a:cubicBezTo>
                    <a:cubicBezTo>
                      <a:pt x="8" y="2"/>
                      <a:pt x="4" y="4"/>
                      <a:pt x="0" y="5"/>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0" name="Freeform 506">
                <a:extLst>
                  <a:ext uri="{FF2B5EF4-FFF2-40B4-BE49-F238E27FC236}">
                    <a16:creationId xmlns:a16="http://schemas.microsoft.com/office/drawing/2014/main" id="{2E82AC80-D743-E196-B5D1-AD1D28E33599}"/>
                  </a:ext>
                </a:extLst>
              </p:cNvPr>
              <p:cNvSpPr>
                <a:spLocks/>
              </p:cNvSpPr>
              <p:nvPr/>
            </p:nvSpPr>
            <p:spPr bwMode="auto">
              <a:xfrm>
                <a:off x="8212" y="1413"/>
                <a:ext cx="106" cy="487"/>
              </a:xfrm>
              <a:custGeom>
                <a:avLst/>
                <a:gdLst>
                  <a:gd name="T0" fmla="*/ 45 w 45"/>
                  <a:gd name="T1" fmla="*/ 190 h 205"/>
                  <a:gd name="T2" fmla="*/ 32 w 45"/>
                  <a:gd name="T3" fmla="*/ 205 h 205"/>
                  <a:gd name="T4" fmla="*/ 15 w 45"/>
                  <a:gd name="T5" fmla="*/ 184 h 205"/>
                  <a:gd name="T6" fmla="*/ 7 w 45"/>
                  <a:gd name="T7" fmla="*/ 0 h 205"/>
                  <a:gd name="T8" fmla="*/ 23 w 45"/>
                  <a:gd name="T9" fmla="*/ 8 h 205"/>
                  <a:gd name="T10" fmla="*/ 45 w 45"/>
                  <a:gd name="T11" fmla="*/ 190 h 205"/>
                </a:gdLst>
                <a:ahLst/>
                <a:cxnLst>
                  <a:cxn ang="0">
                    <a:pos x="T0" y="T1"/>
                  </a:cxn>
                  <a:cxn ang="0">
                    <a:pos x="T2" y="T3"/>
                  </a:cxn>
                  <a:cxn ang="0">
                    <a:pos x="T4" y="T5"/>
                  </a:cxn>
                  <a:cxn ang="0">
                    <a:pos x="T6" y="T7"/>
                  </a:cxn>
                  <a:cxn ang="0">
                    <a:pos x="T8" y="T9"/>
                  </a:cxn>
                  <a:cxn ang="0">
                    <a:pos x="T10" y="T11"/>
                  </a:cxn>
                </a:cxnLst>
                <a:rect l="0" t="0" r="r" b="b"/>
                <a:pathLst>
                  <a:path w="45" h="205">
                    <a:moveTo>
                      <a:pt x="45" y="190"/>
                    </a:moveTo>
                    <a:cubicBezTo>
                      <a:pt x="41" y="194"/>
                      <a:pt x="36" y="200"/>
                      <a:pt x="32" y="205"/>
                    </a:cubicBezTo>
                    <a:cubicBezTo>
                      <a:pt x="23" y="195"/>
                      <a:pt x="23" y="194"/>
                      <a:pt x="15" y="184"/>
                    </a:cubicBezTo>
                    <a:cubicBezTo>
                      <a:pt x="6" y="121"/>
                      <a:pt x="0" y="62"/>
                      <a:pt x="7" y="0"/>
                    </a:cubicBezTo>
                    <a:cubicBezTo>
                      <a:pt x="13" y="3"/>
                      <a:pt x="16" y="5"/>
                      <a:pt x="23" y="8"/>
                    </a:cubicBezTo>
                    <a:cubicBezTo>
                      <a:pt x="24" y="67"/>
                      <a:pt x="27" y="127"/>
                      <a:pt x="45" y="190"/>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1" name="Freeform 507">
                <a:extLst>
                  <a:ext uri="{FF2B5EF4-FFF2-40B4-BE49-F238E27FC236}">
                    <a16:creationId xmlns:a16="http://schemas.microsoft.com/office/drawing/2014/main" id="{F1492AD3-C26D-1FBD-142E-42B3D5AD03A9}"/>
                  </a:ext>
                </a:extLst>
              </p:cNvPr>
              <p:cNvSpPr>
                <a:spLocks/>
              </p:cNvSpPr>
              <p:nvPr/>
            </p:nvSpPr>
            <p:spPr bwMode="auto">
              <a:xfrm>
                <a:off x="8202" y="1392"/>
                <a:ext cx="83" cy="69"/>
              </a:xfrm>
              <a:custGeom>
                <a:avLst/>
                <a:gdLst>
                  <a:gd name="T0" fmla="*/ 0 w 35"/>
                  <a:gd name="T1" fmla="*/ 12 h 29"/>
                  <a:gd name="T2" fmla="*/ 0 w 35"/>
                  <a:gd name="T3" fmla="*/ 13 h 29"/>
                  <a:gd name="T4" fmla="*/ 4 w 35"/>
                  <a:gd name="T5" fmla="*/ 18 h 29"/>
                  <a:gd name="T6" fmla="*/ 12 w 35"/>
                  <a:gd name="T7" fmla="*/ 26 h 29"/>
                  <a:gd name="T8" fmla="*/ 18 w 35"/>
                  <a:gd name="T9" fmla="*/ 29 h 29"/>
                  <a:gd name="T10" fmla="*/ 33 w 35"/>
                  <a:gd name="T11" fmla="*/ 14 h 29"/>
                  <a:gd name="T12" fmla="*/ 34 w 35"/>
                  <a:gd name="T13" fmla="*/ 9 h 29"/>
                  <a:gd name="T14" fmla="*/ 28 w 35"/>
                  <a:gd name="T15" fmla="*/ 4 h 29"/>
                  <a:gd name="T16" fmla="*/ 10 w 35"/>
                  <a:gd name="T17" fmla="*/ 0 h 29"/>
                  <a:gd name="T18" fmla="*/ 1 w 35"/>
                  <a:gd name="T19" fmla="*/ 10 h 29"/>
                  <a:gd name="T20" fmla="*/ 0 w 35"/>
                  <a:gd name="T21" fmla="*/ 1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29">
                    <a:moveTo>
                      <a:pt x="0" y="12"/>
                    </a:moveTo>
                    <a:cubicBezTo>
                      <a:pt x="0" y="12"/>
                      <a:pt x="0" y="13"/>
                      <a:pt x="0" y="13"/>
                    </a:cubicBezTo>
                    <a:cubicBezTo>
                      <a:pt x="1" y="15"/>
                      <a:pt x="3" y="16"/>
                      <a:pt x="4" y="18"/>
                    </a:cubicBezTo>
                    <a:cubicBezTo>
                      <a:pt x="6" y="21"/>
                      <a:pt x="9" y="24"/>
                      <a:pt x="12" y="26"/>
                    </a:cubicBezTo>
                    <a:cubicBezTo>
                      <a:pt x="14" y="27"/>
                      <a:pt x="16" y="29"/>
                      <a:pt x="18" y="29"/>
                    </a:cubicBezTo>
                    <a:cubicBezTo>
                      <a:pt x="25" y="29"/>
                      <a:pt x="30" y="19"/>
                      <a:pt x="33" y="14"/>
                    </a:cubicBezTo>
                    <a:cubicBezTo>
                      <a:pt x="34" y="13"/>
                      <a:pt x="35" y="11"/>
                      <a:pt x="34" y="9"/>
                    </a:cubicBezTo>
                    <a:cubicBezTo>
                      <a:pt x="33" y="6"/>
                      <a:pt x="31" y="5"/>
                      <a:pt x="28" y="4"/>
                    </a:cubicBezTo>
                    <a:cubicBezTo>
                      <a:pt x="22" y="2"/>
                      <a:pt x="16" y="0"/>
                      <a:pt x="10" y="0"/>
                    </a:cubicBezTo>
                    <a:cubicBezTo>
                      <a:pt x="4" y="1"/>
                      <a:pt x="2" y="4"/>
                      <a:pt x="1" y="10"/>
                    </a:cubicBezTo>
                    <a:cubicBezTo>
                      <a:pt x="0" y="11"/>
                      <a:pt x="0" y="11"/>
                      <a:pt x="0" y="12"/>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2" name="Freeform 508">
                <a:extLst>
                  <a:ext uri="{FF2B5EF4-FFF2-40B4-BE49-F238E27FC236}">
                    <a16:creationId xmlns:a16="http://schemas.microsoft.com/office/drawing/2014/main" id="{1BFC13EB-7C90-D7F5-3F50-B083CD9D8956}"/>
                  </a:ext>
                </a:extLst>
              </p:cNvPr>
              <p:cNvSpPr>
                <a:spLocks/>
              </p:cNvSpPr>
              <p:nvPr/>
            </p:nvSpPr>
            <p:spPr bwMode="auto">
              <a:xfrm>
                <a:off x="8109" y="1214"/>
                <a:ext cx="205" cy="204"/>
              </a:xfrm>
              <a:custGeom>
                <a:avLst/>
                <a:gdLst>
                  <a:gd name="T0" fmla="*/ 78 w 86"/>
                  <a:gd name="T1" fmla="*/ 33 h 86"/>
                  <a:gd name="T2" fmla="*/ 84 w 86"/>
                  <a:gd name="T3" fmla="*/ 46 h 86"/>
                  <a:gd name="T4" fmla="*/ 70 w 86"/>
                  <a:gd name="T5" fmla="*/ 77 h 86"/>
                  <a:gd name="T6" fmla="*/ 49 w 86"/>
                  <a:gd name="T7" fmla="*/ 83 h 86"/>
                  <a:gd name="T8" fmla="*/ 38 w 86"/>
                  <a:gd name="T9" fmla="*/ 83 h 86"/>
                  <a:gd name="T10" fmla="*/ 32 w 86"/>
                  <a:gd name="T11" fmla="*/ 79 h 86"/>
                  <a:gd name="T12" fmla="*/ 11 w 86"/>
                  <a:gd name="T13" fmla="*/ 18 h 86"/>
                  <a:gd name="T14" fmla="*/ 17 w 86"/>
                  <a:gd name="T15" fmla="*/ 9 h 86"/>
                  <a:gd name="T16" fmla="*/ 24 w 86"/>
                  <a:gd name="T17" fmla="*/ 2 h 86"/>
                  <a:gd name="T18" fmla="*/ 32 w 86"/>
                  <a:gd name="T19" fmla="*/ 4 h 86"/>
                  <a:gd name="T20" fmla="*/ 68 w 86"/>
                  <a:gd name="T21" fmla="*/ 23 h 86"/>
                  <a:gd name="T22" fmla="*/ 78 w 86"/>
                  <a:gd name="T23" fmla="*/ 3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 h="86">
                    <a:moveTo>
                      <a:pt x="78" y="33"/>
                    </a:moveTo>
                    <a:cubicBezTo>
                      <a:pt x="81" y="37"/>
                      <a:pt x="83" y="41"/>
                      <a:pt x="84" y="46"/>
                    </a:cubicBezTo>
                    <a:cubicBezTo>
                      <a:pt x="86" y="58"/>
                      <a:pt x="79" y="70"/>
                      <a:pt x="70" y="77"/>
                    </a:cubicBezTo>
                    <a:cubicBezTo>
                      <a:pt x="65" y="81"/>
                      <a:pt x="56" y="82"/>
                      <a:pt x="49" y="83"/>
                    </a:cubicBezTo>
                    <a:cubicBezTo>
                      <a:pt x="44" y="83"/>
                      <a:pt x="42" y="86"/>
                      <a:pt x="38" y="83"/>
                    </a:cubicBezTo>
                    <a:cubicBezTo>
                      <a:pt x="35" y="82"/>
                      <a:pt x="34" y="81"/>
                      <a:pt x="32" y="79"/>
                    </a:cubicBezTo>
                    <a:cubicBezTo>
                      <a:pt x="1" y="44"/>
                      <a:pt x="0" y="38"/>
                      <a:pt x="11" y="18"/>
                    </a:cubicBezTo>
                    <a:cubicBezTo>
                      <a:pt x="13" y="15"/>
                      <a:pt x="15" y="11"/>
                      <a:pt x="17" y="9"/>
                    </a:cubicBezTo>
                    <a:cubicBezTo>
                      <a:pt x="18" y="6"/>
                      <a:pt x="21" y="2"/>
                      <a:pt x="24" y="2"/>
                    </a:cubicBezTo>
                    <a:cubicBezTo>
                      <a:pt x="29" y="0"/>
                      <a:pt x="27" y="2"/>
                      <a:pt x="32" y="4"/>
                    </a:cubicBezTo>
                    <a:cubicBezTo>
                      <a:pt x="44" y="10"/>
                      <a:pt x="68" y="23"/>
                      <a:pt x="68" y="23"/>
                    </a:cubicBezTo>
                    <a:cubicBezTo>
                      <a:pt x="68" y="23"/>
                      <a:pt x="76" y="30"/>
                      <a:pt x="78" y="33"/>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3" name="Freeform 509">
                <a:extLst>
                  <a:ext uri="{FF2B5EF4-FFF2-40B4-BE49-F238E27FC236}">
                    <a16:creationId xmlns:a16="http://schemas.microsoft.com/office/drawing/2014/main" id="{86FF8635-4E54-0F78-1D25-C653B85FDD10}"/>
                  </a:ext>
                </a:extLst>
              </p:cNvPr>
              <p:cNvSpPr>
                <a:spLocks/>
              </p:cNvSpPr>
              <p:nvPr/>
            </p:nvSpPr>
            <p:spPr bwMode="auto">
              <a:xfrm>
                <a:off x="8178" y="1292"/>
                <a:ext cx="162" cy="157"/>
              </a:xfrm>
              <a:custGeom>
                <a:avLst/>
                <a:gdLst>
                  <a:gd name="T0" fmla="*/ 38 w 68"/>
                  <a:gd name="T1" fmla="*/ 0 h 66"/>
                  <a:gd name="T2" fmla="*/ 0 w 68"/>
                  <a:gd name="T3" fmla="*/ 38 h 66"/>
                  <a:gd name="T4" fmla="*/ 1 w 68"/>
                  <a:gd name="T5" fmla="*/ 39 h 66"/>
                  <a:gd name="T6" fmla="*/ 55 w 68"/>
                  <a:gd name="T7" fmla="*/ 5 h 66"/>
                  <a:gd name="T8" fmla="*/ 38 w 68"/>
                  <a:gd name="T9" fmla="*/ 0 h 66"/>
                </a:gdLst>
                <a:ahLst/>
                <a:cxnLst>
                  <a:cxn ang="0">
                    <a:pos x="T0" y="T1"/>
                  </a:cxn>
                  <a:cxn ang="0">
                    <a:pos x="T2" y="T3"/>
                  </a:cxn>
                  <a:cxn ang="0">
                    <a:pos x="T4" y="T5"/>
                  </a:cxn>
                  <a:cxn ang="0">
                    <a:pos x="T6" y="T7"/>
                  </a:cxn>
                  <a:cxn ang="0">
                    <a:pos x="T8" y="T9"/>
                  </a:cxn>
                </a:cxnLst>
                <a:rect l="0" t="0" r="r" b="b"/>
                <a:pathLst>
                  <a:path w="68" h="66">
                    <a:moveTo>
                      <a:pt x="38" y="0"/>
                    </a:moveTo>
                    <a:cubicBezTo>
                      <a:pt x="16" y="0"/>
                      <a:pt x="14" y="26"/>
                      <a:pt x="0" y="38"/>
                    </a:cubicBezTo>
                    <a:cubicBezTo>
                      <a:pt x="0" y="38"/>
                      <a:pt x="0" y="39"/>
                      <a:pt x="1" y="39"/>
                    </a:cubicBezTo>
                    <a:cubicBezTo>
                      <a:pt x="18" y="66"/>
                      <a:pt x="68" y="33"/>
                      <a:pt x="55" y="5"/>
                    </a:cubicBezTo>
                    <a:cubicBezTo>
                      <a:pt x="50" y="2"/>
                      <a:pt x="45" y="0"/>
                      <a:pt x="38" y="0"/>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4" name="Freeform 510">
                <a:extLst>
                  <a:ext uri="{FF2B5EF4-FFF2-40B4-BE49-F238E27FC236}">
                    <a16:creationId xmlns:a16="http://schemas.microsoft.com/office/drawing/2014/main" id="{7D2C3584-611C-B0A2-2EE2-99D5E989B53D}"/>
                  </a:ext>
                </a:extLst>
              </p:cNvPr>
              <p:cNvSpPr>
                <a:spLocks/>
              </p:cNvSpPr>
              <p:nvPr/>
            </p:nvSpPr>
            <p:spPr bwMode="auto">
              <a:xfrm>
                <a:off x="8124" y="1338"/>
                <a:ext cx="107" cy="113"/>
              </a:xfrm>
              <a:custGeom>
                <a:avLst/>
                <a:gdLst>
                  <a:gd name="T0" fmla="*/ 43 w 45"/>
                  <a:gd name="T1" fmla="*/ 30 h 48"/>
                  <a:gd name="T2" fmla="*/ 40 w 45"/>
                  <a:gd name="T3" fmla="*/ 42 h 48"/>
                  <a:gd name="T4" fmla="*/ 36 w 45"/>
                  <a:gd name="T5" fmla="*/ 47 h 48"/>
                  <a:gd name="T6" fmla="*/ 31 w 45"/>
                  <a:gd name="T7" fmla="*/ 45 h 48"/>
                  <a:gd name="T8" fmla="*/ 4 w 45"/>
                  <a:gd name="T9" fmla="*/ 19 h 48"/>
                  <a:gd name="T10" fmla="*/ 1 w 45"/>
                  <a:gd name="T11" fmla="*/ 8 h 48"/>
                  <a:gd name="T12" fmla="*/ 9 w 45"/>
                  <a:gd name="T13" fmla="*/ 1 h 48"/>
                  <a:gd name="T14" fmla="*/ 18 w 45"/>
                  <a:gd name="T15" fmla="*/ 9 h 48"/>
                  <a:gd name="T16" fmla="*/ 43 w 45"/>
                  <a:gd name="T17" fmla="*/ 3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48">
                    <a:moveTo>
                      <a:pt x="43" y="30"/>
                    </a:moveTo>
                    <a:cubicBezTo>
                      <a:pt x="45" y="34"/>
                      <a:pt x="41" y="38"/>
                      <a:pt x="40" y="42"/>
                    </a:cubicBezTo>
                    <a:cubicBezTo>
                      <a:pt x="39" y="43"/>
                      <a:pt x="38" y="46"/>
                      <a:pt x="36" y="47"/>
                    </a:cubicBezTo>
                    <a:cubicBezTo>
                      <a:pt x="34" y="48"/>
                      <a:pt x="32" y="46"/>
                      <a:pt x="31" y="45"/>
                    </a:cubicBezTo>
                    <a:cubicBezTo>
                      <a:pt x="20" y="38"/>
                      <a:pt x="11" y="30"/>
                      <a:pt x="4" y="19"/>
                    </a:cubicBezTo>
                    <a:cubicBezTo>
                      <a:pt x="2" y="16"/>
                      <a:pt x="0" y="12"/>
                      <a:pt x="1" y="8"/>
                    </a:cubicBezTo>
                    <a:cubicBezTo>
                      <a:pt x="2" y="4"/>
                      <a:pt x="5" y="1"/>
                      <a:pt x="9" y="1"/>
                    </a:cubicBezTo>
                    <a:cubicBezTo>
                      <a:pt x="13" y="0"/>
                      <a:pt x="18" y="5"/>
                      <a:pt x="18" y="9"/>
                    </a:cubicBezTo>
                    <a:cubicBezTo>
                      <a:pt x="21" y="21"/>
                      <a:pt x="33" y="30"/>
                      <a:pt x="43" y="30"/>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5" name="Freeform 511">
                <a:extLst>
                  <a:ext uri="{FF2B5EF4-FFF2-40B4-BE49-F238E27FC236}">
                    <a16:creationId xmlns:a16="http://schemas.microsoft.com/office/drawing/2014/main" id="{0625B409-4B92-EBC4-DBA1-C77226738B1D}"/>
                  </a:ext>
                </a:extLst>
              </p:cNvPr>
              <p:cNvSpPr>
                <a:spLocks/>
              </p:cNvSpPr>
              <p:nvPr/>
            </p:nvSpPr>
            <p:spPr bwMode="auto">
              <a:xfrm>
                <a:off x="8226" y="1269"/>
                <a:ext cx="97" cy="156"/>
              </a:xfrm>
              <a:custGeom>
                <a:avLst/>
                <a:gdLst>
                  <a:gd name="T0" fmla="*/ 0 w 41"/>
                  <a:gd name="T1" fmla="*/ 60 h 66"/>
                  <a:gd name="T2" fmla="*/ 19 w 41"/>
                  <a:gd name="T3" fmla="*/ 65 h 66"/>
                  <a:gd name="T4" fmla="*/ 25 w 41"/>
                  <a:gd name="T5" fmla="*/ 64 h 66"/>
                  <a:gd name="T6" fmla="*/ 38 w 41"/>
                  <a:gd name="T7" fmla="*/ 11 h 66"/>
                  <a:gd name="T8" fmla="*/ 27 w 41"/>
                  <a:gd name="T9" fmla="*/ 2 h 66"/>
                  <a:gd name="T10" fmla="*/ 19 w 41"/>
                  <a:gd name="T11" fmla="*/ 0 h 66"/>
                  <a:gd name="T12" fmla="*/ 23 w 41"/>
                  <a:gd name="T13" fmla="*/ 17 h 66"/>
                  <a:gd name="T14" fmla="*/ 0 w 41"/>
                  <a:gd name="T15" fmla="*/ 60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66">
                    <a:moveTo>
                      <a:pt x="0" y="60"/>
                    </a:moveTo>
                    <a:cubicBezTo>
                      <a:pt x="0" y="60"/>
                      <a:pt x="10" y="64"/>
                      <a:pt x="19" y="65"/>
                    </a:cubicBezTo>
                    <a:cubicBezTo>
                      <a:pt x="22" y="65"/>
                      <a:pt x="24" y="66"/>
                      <a:pt x="25" y="64"/>
                    </a:cubicBezTo>
                    <a:cubicBezTo>
                      <a:pt x="33" y="55"/>
                      <a:pt x="41" y="25"/>
                      <a:pt x="38" y="11"/>
                    </a:cubicBezTo>
                    <a:cubicBezTo>
                      <a:pt x="37" y="7"/>
                      <a:pt x="31" y="4"/>
                      <a:pt x="27" y="2"/>
                    </a:cubicBezTo>
                    <a:cubicBezTo>
                      <a:pt x="26" y="2"/>
                      <a:pt x="20" y="0"/>
                      <a:pt x="19" y="0"/>
                    </a:cubicBezTo>
                    <a:cubicBezTo>
                      <a:pt x="19" y="1"/>
                      <a:pt x="23" y="10"/>
                      <a:pt x="23" y="17"/>
                    </a:cubicBezTo>
                    <a:cubicBezTo>
                      <a:pt x="23" y="33"/>
                      <a:pt x="12" y="49"/>
                      <a:pt x="0" y="60"/>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6" name="Freeform 512">
                <a:extLst>
                  <a:ext uri="{FF2B5EF4-FFF2-40B4-BE49-F238E27FC236}">
                    <a16:creationId xmlns:a16="http://schemas.microsoft.com/office/drawing/2014/main" id="{55992E30-8888-B16A-B4DD-293F10C28D09}"/>
                  </a:ext>
                </a:extLst>
              </p:cNvPr>
              <p:cNvSpPr>
                <a:spLocks/>
              </p:cNvSpPr>
              <p:nvPr/>
            </p:nvSpPr>
            <p:spPr bwMode="auto">
              <a:xfrm>
                <a:off x="8219" y="1910"/>
                <a:ext cx="166" cy="161"/>
              </a:xfrm>
              <a:custGeom>
                <a:avLst/>
                <a:gdLst>
                  <a:gd name="T0" fmla="*/ 67 w 70"/>
                  <a:gd name="T1" fmla="*/ 5 h 68"/>
                  <a:gd name="T2" fmla="*/ 69 w 70"/>
                  <a:gd name="T3" fmla="*/ 8 h 68"/>
                  <a:gd name="T4" fmla="*/ 70 w 70"/>
                  <a:gd name="T5" fmla="*/ 13 h 68"/>
                  <a:gd name="T6" fmla="*/ 64 w 70"/>
                  <a:gd name="T7" fmla="*/ 37 h 68"/>
                  <a:gd name="T8" fmla="*/ 45 w 70"/>
                  <a:gd name="T9" fmla="*/ 65 h 68"/>
                  <a:gd name="T10" fmla="*/ 39 w 70"/>
                  <a:gd name="T11" fmla="*/ 67 h 68"/>
                  <a:gd name="T12" fmla="*/ 32 w 70"/>
                  <a:gd name="T13" fmla="*/ 66 h 68"/>
                  <a:gd name="T14" fmla="*/ 22 w 70"/>
                  <a:gd name="T15" fmla="*/ 67 h 68"/>
                  <a:gd name="T16" fmla="*/ 17 w 70"/>
                  <a:gd name="T17" fmla="*/ 64 h 68"/>
                  <a:gd name="T18" fmla="*/ 13 w 70"/>
                  <a:gd name="T19" fmla="*/ 63 h 68"/>
                  <a:gd name="T20" fmla="*/ 8 w 70"/>
                  <a:gd name="T21" fmla="*/ 63 h 68"/>
                  <a:gd name="T22" fmla="*/ 5 w 70"/>
                  <a:gd name="T23" fmla="*/ 53 h 68"/>
                  <a:gd name="T24" fmla="*/ 11 w 70"/>
                  <a:gd name="T25" fmla="*/ 50 h 68"/>
                  <a:gd name="T26" fmla="*/ 17 w 70"/>
                  <a:gd name="T27" fmla="*/ 46 h 68"/>
                  <a:gd name="T28" fmla="*/ 22 w 70"/>
                  <a:gd name="T29" fmla="*/ 41 h 68"/>
                  <a:gd name="T30" fmla="*/ 23 w 70"/>
                  <a:gd name="T31" fmla="*/ 36 h 68"/>
                  <a:gd name="T32" fmla="*/ 19 w 70"/>
                  <a:gd name="T33" fmla="*/ 34 h 68"/>
                  <a:gd name="T34" fmla="*/ 8 w 70"/>
                  <a:gd name="T35" fmla="*/ 41 h 68"/>
                  <a:gd name="T36" fmla="*/ 5 w 70"/>
                  <a:gd name="T37" fmla="*/ 43 h 68"/>
                  <a:gd name="T38" fmla="*/ 1 w 70"/>
                  <a:gd name="T39" fmla="*/ 43 h 68"/>
                  <a:gd name="T40" fmla="*/ 0 w 70"/>
                  <a:gd name="T41" fmla="*/ 39 h 68"/>
                  <a:gd name="T42" fmla="*/ 3 w 70"/>
                  <a:gd name="T43" fmla="*/ 36 h 68"/>
                  <a:gd name="T44" fmla="*/ 12 w 70"/>
                  <a:gd name="T45" fmla="*/ 27 h 68"/>
                  <a:gd name="T46" fmla="*/ 17 w 70"/>
                  <a:gd name="T47" fmla="*/ 22 h 68"/>
                  <a:gd name="T48" fmla="*/ 21 w 70"/>
                  <a:gd name="T49" fmla="*/ 19 h 68"/>
                  <a:gd name="T50" fmla="*/ 34 w 70"/>
                  <a:gd name="T51" fmla="*/ 14 h 68"/>
                  <a:gd name="T52" fmla="*/ 42 w 70"/>
                  <a:gd name="T53" fmla="*/ 5 h 68"/>
                  <a:gd name="T54" fmla="*/ 54 w 70"/>
                  <a:gd name="T55" fmla="*/ 0 h 68"/>
                  <a:gd name="T56" fmla="*/ 67 w 70"/>
                  <a:gd name="T57"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 h="68">
                    <a:moveTo>
                      <a:pt x="67" y="5"/>
                    </a:moveTo>
                    <a:cubicBezTo>
                      <a:pt x="68" y="6"/>
                      <a:pt x="69" y="7"/>
                      <a:pt x="69" y="8"/>
                    </a:cubicBezTo>
                    <a:cubicBezTo>
                      <a:pt x="70" y="10"/>
                      <a:pt x="70" y="12"/>
                      <a:pt x="70" y="13"/>
                    </a:cubicBezTo>
                    <a:cubicBezTo>
                      <a:pt x="69" y="21"/>
                      <a:pt x="67" y="30"/>
                      <a:pt x="64" y="37"/>
                    </a:cubicBezTo>
                    <a:cubicBezTo>
                      <a:pt x="61" y="48"/>
                      <a:pt x="55" y="59"/>
                      <a:pt x="45" y="65"/>
                    </a:cubicBezTo>
                    <a:cubicBezTo>
                      <a:pt x="43" y="67"/>
                      <a:pt x="41" y="67"/>
                      <a:pt x="39" y="67"/>
                    </a:cubicBezTo>
                    <a:cubicBezTo>
                      <a:pt x="37" y="67"/>
                      <a:pt x="35" y="66"/>
                      <a:pt x="32" y="66"/>
                    </a:cubicBezTo>
                    <a:cubicBezTo>
                      <a:pt x="28" y="65"/>
                      <a:pt x="26" y="68"/>
                      <a:pt x="22" y="67"/>
                    </a:cubicBezTo>
                    <a:cubicBezTo>
                      <a:pt x="20" y="67"/>
                      <a:pt x="19" y="65"/>
                      <a:pt x="17" y="64"/>
                    </a:cubicBezTo>
                    <a:cubicBezTo>
                      <a:pt x="16" y="63"/>
                      <a:pt x="14" y="63"/>
                      <a:pt x="13" y="63"/>
                    </a:cubicBezTo>
                    <a:cubicBezTo>
                      <a:pt x="11" y="64"/>
                      <a:pt x="10" y="63"/>
                      <a:pt x="8" y="63"/>
                    </a:cubicBezTo>
                    <a:cubicBezTo>
                      <a:pt x="4" y="62"/>
                      <a:pt x="2" y="56"/>
                      <a:pt x="5" y="53"/>
                    </a:cubicBezTo>
                    <a:cubicBezTo>
                      <a:pt x="7" y="51"/>
                      <a:pt x="9" y="50"/>
                      <a:pt x="11" y="50"/>
                    </a:cubicBezTo>
                    <a:cubicBezTo>
                      <a:pt x="13" y="49"/>
                      <a:pt x="15" y="47"/>
                      <a:pt x="17" y="46"/>
                    </a:cubicBezTo>
                    <a:cubicBezTo>
                      <a:pt x="19" y="45"/>
                      <a:pt x="21" y="43"/>
                      <a:pt x="22" y="41"/>
                    </a:cubicBezTo>
                    <a:cubicBezTo>
                      <a:pt x="22" y="40"/>
                      <a:pt x="23" y="37"/>
                      <a:pt x="23" y="36"/>
                    </a:cubicBezTo>
                    <a:cubicBezTo>
                      <a:pt x="23" y="34"/>
                      <a:pt x="21" y="34"/>
                      <a:pt x="19" y="34"/>
                    </a:cubicBezTo>
                    <a:cubicBezTo>
                      <a:pt x="15" y="36"/>
                      <a:pt x="11" y="38"/>
                      <a:pt x="8" y="41"/>
                    </a:cubicBezTo>
                    <a:cubicBezTo>
                      <a:pt x="7" y="42"/>
                      <a:pt x="6" y="43"/>
                      <a:pt x="5" y="43"/>
                    </a:cubicBezTo>
                    <a:cubicBezTo>
                      <a:pt x="3" y="44"/>
                      <a:pt x="2" y="44"/>
                      <a:pt x="1" y="43"/>
                    </a:cubicBezTo>
                    <a:cubicBezTo>
                      <a:pt x="0" y="42"/>
                      <a:pt x="0" y="41"/>
                      <a:pt x="0" y="39"/>
                    </a:cubicBezTo>
                    <a:cubicBezTo>
                      <a:pt x="1" y="38"/>
                      <a:pt x="2" y="37"/>
                      <a:pt x="3" y="36"/>
                    </a:cubicBezTo>
                    <a:cubicBezTo>
                      <a:pt x="6" y="33"/>
                      <a:pt x="9" y="30"/>
                      <a:pt x="12" y="27"/>
                    </a:cubicBezTo>
                    <a:cubicBezTo>
                      <a:pt x="14" y="25"/>
                      <a:pt x="15" y="24"/>
                      <a:pt x="17" y="22"/>
                    </a:cubicBezTo>
                    <a:cubicBezTo>
                      <a:pt x="18" y="21"/>
                      <a:pt x="19" y="19"/>
                      <a:pt x="21" y="19"/>
                    </a:cubicBezTo>
                    <a:cubicBezTo>
                      <a:pt x="26" y="18"/>
                      <a:pt x="30" y="18"/>
                      <a:pt x="34" y="14"/>
                    </a:cubicBezTo>
                    <a:cubicBezTo>
                      <a:pt x="37" y="11"/>
                      <a:pt x="39" y="8"/>
                      <a:pt x="42" y="5"/>
                    </a:cubicBezTo>
                    <a:cubicBezTo>
                      <a:pt x="45" y="2"/>
                      <a:pt x="49" y="0"/>
                      <a:pt x="54" y="0"/>
                    </a:cubicBezTo>
                    <a:cubicBezTo>
                      <a:pt x="57" y="0"/>
                      <a:pt x="63" y="2"/>
                      <a:pt x="67" y="5"/>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7" name="Freeform 513">
                <a:extLst>
                  <a:ext uri="{FF2B5EF4-FFF2-40B4-BE49-F238E27FC236}">
                    <a16:creationId xmlns:a16="http://schemas.microsoft.com/office/drawing/2014/main" id="{FF24EA86-0637-C4F5-FF24-D30BE32895D3}"/>
                  </a:ext>
                </a:extLst>
              </p:cNvPr>
              <p:cNvSpPr>
                <a:spLocks/>
              </p:cNvSpPr>
              <p:nvPr/>
            </p:nvSpPr>
            <p:spPr bwMode="auto">
              <a:xfrm>
                <a:off x="8356" y="1300"/>
                <a:ext cx="190" cy="458"/>
              </a:xfrm>
              <a:custGeom>
                <a:avLst/>
                <a:gdLst>
                  <a:gd name="T0" fmla="*/ 79 w 80"/>
                  <a:gd name="T1" fmla="*/ 149 h 193"/>
                  <a:gd name="T2" fmla="*/ 68 w 80"/>
                  <a:gd name="T3" fmla="*/ 57 h 193"/>
                  <a:gd name="T4" fmla="*/ 59 w 80"/>
                  <a:gd name="T5" fmla="*/ 28 h 193"/>
                  <a:gd name="T6" fmla="*/ 37 w 80"/>
                  <a:gd name="T7" fmla="*/ 6 h 193"/>
                  <a:gd name="T8" fmla="*/ 22 w 80"/>
                  <a:gd name="T9" fmla="*/ 1 h 193"/>
                  <a:gd name="T10" fmla="*/ 13 w 80"/>
                  <a:gd name="T11" fmla="*/ 10 h 193"/>
                  <a:gd name="T12" fmla="*/ 8 w 80"/>
                  <a:gd name="T13" fmla="*/ 87 h 193"/>
                  <a:gd name="T14" fmla="*/ 25 w 80"/>
                  <a:gd name="T15" fmla="*/ 156 h 193"/>
                  <a:gd name="T16" fmla="*/ 30 w 80"/>
                  <a:gd name="T17" fmla="*/ 169 h 193"/>
                  <a:gd name="T18" fmla="*/ 72 w 80"/>
                  <a:gd name="T19" fmla="*/ 181 h 193"/>
                  <a:gd name="T20" fmla="*/ 79 w 80"/>
                  <a:gd name="T21" fmla="*/ 14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193">
                    <a:moveTo>
                      <a:pt x="79" y="149"/>
                    </a:moveTo>
                    <a:cubicBezTo>
                      <a:pt x="78" y="125"/>
                      <a:pt x="73" y="95"/>
                      <a:pt x="68" y="57"/>
                    </a:cubicBezTo>
                    <a:cubicBezTo>
                      <a:pt x="66" y="47"/>
                      <a:pt x="63" y="37"/>
                      <a:pt x="59" y="28"/>
                    </a:cubicBezTo>
                    <a:cubicBezTo>
                      <a:pt x="54" y="18"/>
                      <a:pt x="46" y="12"/>
                      <a:pt x="37" y="6"/>
                    </a:cubicBezTo>
                    <a:cubicBezTo>
                      <a:pt x="33" y="3"/>
                      <a:pt x="28" y="0"/>
                      <a:pt x="22" y="1"/>
                    </a:cubicBezTo>
                    <a:cubicBezTo>
                      <a:pt x="18" y="3"/>
                      <a:pt x="15" y="7"/>
                      <a:pt x="13" y="10"/>
                    </a:cubicBezTo>
                    <a:cubicBezTo>
                      <a:pt x="0" y="34"/>
                      <a:pt x="1" y="62"/>
                      <a:pt x="8" y="87"/>
                    </a:cubicBezTo>
                    <a:cubicBezTo>
                      <a:pt x="15" y="109"/>
                      <a:pt x="18" y="133"/>
                      <a:pt x="25" y="156"/>
                    </a:cubicBezTo>
                    <a:cubicBezTo>
                      <a:pt x="26" y="160"/>
                      <a:pt x="28" y="165"/>
                      <a:pt x="30" y="169"/>
                    </a:cubicBezTo>
                    <a:cubicBezTo>
                      <a:pt x="41" y="188"/>
                      <a:pt x="61" y="193"/>
                      <a:pt x="72" y="181"/>
                    </a:cubicBezTo>
                    <a:cubicBezTo>
                      <a:pt x="77" y="174"/>
                      <a:pt x="80" y="162"/>
                      <a:pt x="79" y="149"/>
                    </a:cubicBezTo>
                    <a:close/>
                  </a:path>
                </a:pathLst>
              </a:custGeom>
              <a:solidFill>
                <a:srgbClr val="EFF1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8" name="Freeform 514">
                <a:extLst>
                  <a:ext uri="{FF2B5EF4-FFF2-40B4-BE49-F238E27FC236}">
                    <a16:creationId xmlns:a16="http://schemas.microsoft.com/office/drawing/2014/main" id="{6FB53136-F434-B487-3BE3-90CA5C620B08}"/>
                  </a:ext>
                </a:extLst>
              </p:cNvPr>
              <p:cNvSpPr>
                <a:spLocks/>
              </p:cNvSpPr>
              <p:nvPr/>
            </p:nvSpPr>
            <p:spPr bwMode="auto">
              <a:xfrm>
                <a:off x="8311" y="1627"/>
                <a:ext cx="243" cy="342"/>
              </a:xfrm>
              <a:custGeom>
                <a:avLst/>
                <a:gdLst>
                  <a:gd name="T0" fmla="*/ 27 w 102"/>
                  <a:gd name="T1" fmla="*/ 144 h 144"/>
                  <a:gd name="T2" fmla="*/ 30 w 102"/>
                  <a:gd name="T3" fmla="*/ 143 h 144"/>
                  <a:gd name="T4" fmla="*/ 40 w 102"/>
                  <a:gd name="T5" fmla="*/ 133 h 144"/>
                  <a:gd name="T6" fmla="*/ 55 w 102"/>
                  <a:gd name="T7" fmla="*/ 110 h 144"/>
                  <a:gd name="T8" fmla="*/ 78 w 102"/>
                  <a:gd name="T9" fmla="*/ 71 h 144"/>
                  <a:gd name="T10" fmla="*/ 78 w 102"/>
                  <a:gd name="T11" fmla="*/ 70 h 144"/>
                  <a:gd name="T12" fmla="*/ 97 w 102"/>
                  <a:gd name="T13" fmla="*/ 33 h 144"/>
                  <a:gd name="T14" fmla="*/ 87 w 102"/>
                  <a:gd name="T15" fmla="*/ 4 h 144"/>
                  <a:gd name="T16" fmla="*/ 61 w 102"/>
                  <a:gd name="T17" fmla="*/ 6 h 144"/>
                  <a:gd name="T18" fmla="*/ 24 w 102"/>
                  <a:gd name="T19" fmla="*/ 65 h 144"/>
                  <a:gd name="T20" fmla="*/ 12 w 102"/>
                  <a:gd name="T21" fmla="*/ 94 h 144"/>
                  <a:gd name="T22" fmla="*/ 4 w 102"/>
                  <a:gd name="T23" fmla="*/ 112 h 144"/>
                  <a:gd name="T24" fmla="*/ 2 w 102"/>
                  <a:gd name="T25" fmla="*/ 121 h 144"/>
                  <a:gd name="T26" fmla="*/ 2 w 102"/>
                  <a:gd name="T27" fmla="*/ 129 h 144"/>
                  <a:gd name="T28" fmla="*/ 6 w 102"/>
                  <a:gd name="T29" fmla="*/ 133 h 144"/>
                  <a:gd name="T30" fmla="*/ 18 w 102"/>
                  <a:gd name="T31" fmla="*/ 141 h 144"/>
                  <a:gd name="T32" fmla="*/ 27 w 102"/>
                  <a:gd name="T33"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2" h="144">
                    <a:moveTo>
                      <a:pt x="27" y="144"/>
                    </a:moveTo>
                    <a:cubicBezTo>
                      <a:pt x="28" y="144"/>
                      <a:pt x="29" y="143"/>
                      <a:pt x="30" y="143"/>
                    </a:cubicBezTo>
                    <a:cubicBezTo>
                      <a:pt x="34" y="140"/>
                      <a:pt x="37" y="137"/>
                      <a:pt x="40" y="133"/>
                    </a:cubicBezTo>
                    <a:cubicBezTo>
                      <a:pt x="46" y="126"/>
                      <a:pt x="50" y="118"/>
                      <a:pt x="55" y="110"/>
                    </a:cubicBezTo>
                    <a:cubicBezTo>
                      <a:pt x="63" y="97"/>
                      <a:pt x="71" y="84"/>
                      <a:pt x="78" y="71"/>
                    </a:cubicBezTo>
                    <a:cubicBezTo>
                      <a:pt x="78" y="71"/>
                      <a:pt x="78" y="71"/>
                      <a:pt x="78" y="70"/>
                    </a:cubicBezTo>
                    <a:cubicBezTo>
                      <a:pt x="85" y="58"/>
                      <a:pt x="91" y="46"/>
                      <a:pt x="97" y="33"/>
                    </a:cubicBezTo>
                    <a:cubicBezTo>
                      <a:pt x="102" y="22"/>
                      <a:pt x="100" y="9"/>
                      <a:pt x="87" y="4"/>
                    </a:cubicBezTo>
                    <a:cubicBezTo>
                      <a:pt x="79" y="0"/>
                      <a:pt x="69" y="1"/>
                      <a:pt x="61" y="6"/>
                    </a:cubicBezTo>
                    <a:cubicBezTo>
                      <a:pt x="41" y="17"/>
                      <a:pt x="33" y="45"/>
                      <a:pt x="24" y="65"/>
                    </a:cubicBezTo>
                    <a:cubicBezTo>
                      <a:pt x="20" y="74"/>
                      <a:pt x="16" y="84"/>
                      <a:pt x="12" y="94"/>
                    </a:cubicBezTo>
                    <a:cubicBezTo>
                      <a:pt x="10" y="100"/>
                      <a:pt x="7" y="106"/>
                      <a:pt x="4" y="112"/>
                    </a:cubicBezTo>
                    <a:cubicBezTo>
                      <a:pt x="3" y="115"/>
                      <a:pt x="2" y="118"/>
                      <a:pt x="2" y="121"/>
                    </a:cubicBezTo>
                    <a:cubicBezTo>
                      <a:pt x="1" y="124"/>
                      <a:pt x="0" y="126"/>
                      <a:pt x="2" y="129"/>
                    </a:cubicBezTo>
                    <a:cubicBezTo>
                      <a:pt x="3" y="131"/>
                      <a:pt x="4" y="132"/>
                      <a:pt x="6" y="133"/>
                    </a:cubicBezTo>
                    <a:cubicBezTo>
                      <a:pt x="10" y="136"/>
                      <a:pt x="14" y="138"/>
                      <a:pt x="18" y="141"/>
                    </a:cubicBezTo>
                    <a:cubicBezTo>
                      <a:pt x="21" y="142"/>
                      <a:pt x="24" y="144"/>
                      <a:pt x="27" y="144"/>
                    </a:cubicBezTo>
                    <a:close/>
                  </a:path>
                </a:pathLst>
              </a:custGeom>
              <a:solidFill>
                <a:srgbClr val="EFF1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9" name="Freeform 515">
                <a:extLst>
                  <a:ext uri="{FF2B5EF4-FFF2-40B4-BE49-F238E27FC236}">
                    <a16:creationId xmlns:a16="http://schemas.microsoft.com/office/drawing/2014/main" id="{EADB96D5-E891-665A-AE41-314C5B110D95}"/>
                  </a:ext>
                </a:extLst>
              </p:cNvPr>
              <p:cNvSpPr>
                <a:spLocks/>
              </p:cNvSpPr>
              <p:nvPr/>
            </p:nvSpPr>
            <p:spPr bwMode="auto">
              <a:xfrm>
                <a:off x="7967" y="1086"/>
                <a:ext cx="259" cy="346"/>
              </a:xfrm>
              <a:custGeom>
                <a:avLst/>
                <a:gdLst>
                  <a:gd name="T0" fmla="*/ 1 w 109"/>
                  <a:gd name="T1" fmla="*/ 62 h 146"/>
                  <a:gd name="T2" fmla="*/ 10 w 109"/>
                  <a:gd name="T3" fmla="*/ 87 h 146"/>
                  <a:gd name="T4" fmla="*/ 18 w 109"/>
                  <a:gd name="T5" fmla="*/ 95 h 146"/>
                  <a:gd name="T6" fmla="*/ 28 w 109"/>
                  <a:gd name="T7" fmla="*/ 101 h 146"/>
                  <a:gd name="T8" fmla="*/ 32 w 109"/>
                  <a:gd name="T9" fmla="*/ 115 h 146"/>
                  <a:gd name="T10" fmla="*/ 38 w 109"/>
                  <a:gd name="T11" fmla="*/ 125 h 146"/>
                  <a:gd name="T12" fmla="*/ 45 w 109"/>
                  <a:gd name="T13" fmla="*/ 128 h 146"/>
                  <a:gd name="T14" fmla="*/ 71 w 109"/>
                  <a:gd name="T15" fmla="*/ 146 h 146"/>
                  <a:gd name="T16" fmla="*/ 80 w 109"/>
                  <a:gd name="T17" fmla="*/ 142 h 146"/>
                  <a:gd name="T18" fmla="*/ 98 w 109"/>
                  <a:gd name="T19" fmla="*/ 120 h 146"/>
                  <a:gd name="T20" fmla="*/ 103 w 109"/>
                  <a:gd name="T21" fmla="*/ 94 h 146"/>
                  <a:gd name="T22" fmla="*/ 105 w 109"/>
                  <a:gd name="T23" fmla="*/ 72 h 146"/>
                  <a:gd name="T24" fmla="*/ 103 w 109"/>
                  <a:gd name="T25" fmla="*/ 69 h 146"/>
                  <a:gd name="T26" fmla="*/ 102 w 109"/>
                  <a:gd name="T27" fmla="*/ 61 h 146"/>
                  <a:gd name="T28" fmla="*/ 104 w 109"/>
                  <a:gd name="T29" fmla="*/ 56 h 146"/>
                  <a:gd name="T30" fmla="*/ 108 w 109"/>
                  <a:gd name="T31" fmla="*/ 55 h 146"/>
                  <a:gd name="T32" fmla="*/ 93 w 109"/>
                  <a:gd name="T33" fmla="*/ 23 h 146"/>
                  <a:gd name="T34" fmla="*/ 70 w 109"/>
                  <a:gd name="T35" fmla="*/ 3 h 146"/>
                  <a:gd name="T36" fmla="*/ 44 w 109"/>
                  <a:gd name="T37" fmla="*/ 3 h 146"/>
                  <a:gd name="T38" fmla="*/ 11 w 109"/>
                  <a:gd name="T39" fmla="*/ 26 h 146"/>
                  <a:gd name="T40" fmla="*/ 1 w 109"/>
                  <a:gd name="T41" fmla="*/ 62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9" h="146">
                    <a:moveTo>
                      <a:pt x="1" y="62"/>
                    </a:moveTo>
                    <a:cubicBezTo>
                      <a:pt x="2" y="71"/>
                      <a:pt x="4" y="79"/>
                      <a:pt x="10" y="87"/>
                    </a:cubicBezTo>
                    <a:cubicBezTo>
                      <a:pt x="12" y="90"/>
                      <a:pt x="15" y="93"/>
                      <a:pt x="18" y="95"/>
                    </a:cubicBezTo>
                    <a:cubicBezTo>
                      <a:pt x="22" y="97"/>
                      <a:pt x="25" y="98"/>
                      <a:pt x="28" y="101"/>
                    </a:cubicBezTo>
                    <a:cubicBezTo>
                      <a:pt x="30" y="105"/>
                      <a:pt x="31" y="111"/>
                      <a:pt x="32" y="115"/>
                    </a:cubicBezTo>
                    <a:cubicBezTo>
                      <a:pt x="33" y="119"/>
                      <a:pt x="35" y="123"/>
                      <a:pt x="38" y="125"/>
                    </a:cubicBezTo>
                    <a:cubicBezTo>
                      <a:pt x="40" y="126"/>
                      <a:pt x="43" y="127"/>
                      <a:pt x="45" y="128"/>
                    </a:cubicBezTo>
                    <a:cubicBezTo>
                      <a:pt x="55" y="132"/>
                      <a:pt x="59" y="146"/>
                      <a:pt x="71" y="146"/>
                    </a:cubicBezTo>
                    <a:cubicBezTo>
                      <a:pt x="74" y="145"/>
                      <a:pt x="77" y="144"/>
                      <a:pt x="80" y="142"/>
                    </a:cubicBezTo>
                    <a:cubicBezTo>
                      <a:pt x="83" y="140"/>
                      <a:pt x="94" y="126"/>
                      <a:pt x="98" y="120"/>
                    </a:cubicBezTo>
                    <a:cubicBezTo>
                      <a:pt x="102" y="113"/>
                      <a:pt x="102" y="102"/>
                      <a:pt x="103" y="94"/>
                    </a:cubicBezTo>
                    <a:cubicBezTo>
                      <a:pt x="104" y="87"/>
                      <a:pt x="106" y="78"/>
                      <a:pt x="105" y="72"/>
                    </a:cubicBezTo>
                    <a:cubicBezTo>
                      <a:pt x="104" y="70"/>
                      <a:pt x="102" y="71"/>
                      <a:pt x="103" y="69"/>
                    </a:cubicBezTo>
                    <a:cubicBezTo>
                      <a:pt x="104" y="68"/>
                      <a:pt x="101" y="62"/>
                      <a:pt x="102" y="61"/>
                    </a:cubicBezTo>
                    <a:cubicBezTo>
                      <a:pt x="103" y="60"/>
                      <a:pt x="104" y="58"/>
                      <a:pt x="104" y="56"/>
                    </a:cubicBezTo>
                    <a:cubicBezTo>
                      <a:pt x="105" y="54"/>
                      <a:pt x="109" y="58"/>
                      <a:pt x="108" y="55"/>
                    </a:cubicBezTo>
                    <a:cubicBezTo>
                      <a:pt x="104" y="44"/>
                      <a:pt x="101" y="32"/>
                      <a:pt x="93" y="23"/>
                    </a:cubicBezTo>
                    <a:cubicBezTo>
                      <a:pt x="86" y="14"/>
                      <a:pt x="81" y="6"/>
                      <a:pt x="70" y="3"/>
                    </a:cubicBezTo>
                    <a:cubicBezTo>
                      <a:pt x="61" y="0"/>
                      <a:pt x="52" y="1"/>
                      <a:pt x="44" y="3"/>
                    </a:cubicBezTo>
                    <a:cubicBezTo>
                      <a:pt x="31" y="6"/>
                      <a:pt x="19" y="15"/>
                      <a:pt x="11" y="26"/>
                    </a:cubicBezTo>
                    <a:cubicBezTo>
                      <a:pt x="4" y="36"/>
                      <a:pt x="0" y="49"/>
                      <a:pt x="1" y="62"/>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0" name="Freeform 516">
                <a:extLst>
                  <a:ext uri="{FF2B5EF4-FFF2-40B4-BE49-F238E27FC236}">
                    <a16:creationId xmlns:a16="http://schemas.microsoft.com/office/drawing/2014/main" id="{3DE6ACAB-E4D6-3FFC-DAA1-02F1B0290A26}"/>
                  </a:ext>
                </a:extLst>
              </p:cNvPr>
              <p:cNvSpPr>
                <a:spLocks/>
              </p:cNvSpPr>
              <p:nvPr/>
            </p:nvSpPr>
            <p:spPr bwMode="auto">
              <a:xfrm>
                <a:off x="7919" y="1062"/>
                <a:ext cx="319" cy="252"/>
              </a:xfrm>
              <a:custGeom>
                <a:avLst/>
                <a:gdLst>
                  <a:gd name="T0" fmla="*/ 54 w 134"/>
                  <a:gd name="T1" fmla="*/ 57 h 106"/>
                  <a:gd name="T2" fmla="*/ 58 w 134"/>
                  <a:gd name="T3" fmla="*/ 50 h 106"/>
                  <a:gd name="T4" fmla="*/ 57 w 134"/>
                  <a:gd name="T5" fmla="*/ 50 h 106"/>
                  <a:gd name="T6" fmla="*/ 84 w 134"/>
                  <a:gd name="T7" fmla="*/ 72 h 106"/>
                  <a:gd name="T8" fmla="*/ 103 w 134"/>
                  <a:gd name="T9" fmla="*/ 84 h 106"/>
                  <a:gd name="T10" fmla="*/ 121 w 134"/>
                  <a:gd name="T11" fmla="*/ 67 h 106"/>
                  <a:gd name="T12" fmla="*/ 125 w 134"/>
                  <a:gd name="T13" fmla="*/ 74 h 106"/>
                  <a:gd name="T14" fmla="*/ 133 w 134"/>
                  <a:gd name="T15" fmla="*/ 79 h 106"/>
                  <a:gd name="T16" fmla="*/ 112 w 134"/>
                  <a:gd name="T17" fmla="*/ 22 h 106"/>
                  <a:gd name="T18" fmla="*/ 61 w 134"/>
                  <a:gd name="T19" fmla="*/ 5 h 106"/>
                  <a:gd name="T20" fmla="*/ 43 w 134"/>
                  <a:gd name="T21" fmla="*/ 18 h 106"/>
                  <a:gd name="T22" fmla="*/ 7 w 134"/>
                  <a:gd name="T23" fmla="*/ 52 h 106"/>
                  <a:gd name="T24" fmla="*/ 35 w 134"/>
                  <a:gd name="T25" fmla="*/ 106 h 106"/>
                  <a:gd name="T26" fmla="*/ 35 w 134"/>
                  <a:gd name="T27" fmla="*/ 89 h 106"/>
                  <a:gd name="T28" fmla="*/ 46 w 134"/>
                  <a:gd name="T29" fmla="*/ 70 h 106"/>
                  <a:gd name="T30" fmla="*/ 53 w 134"/>
                  <a:gd name="T31" fmla="*/ 60 h 106"/>
                  <a:gd name="T32" fmla="*/ 54 w 134"/>
                  <a:gd name="T33" fmla="*/ 5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06">
                    <a:moveTo>
                      <a:pt x="54" y="57"/>
                    </a:moveTo>
                    <a:cubicBezTo>
                      <a:pt x="55" y="54"/>
                      <a:pt x="56" y="51"/>
                      <a:pt x="58" y="50"/>
                    </a:cubicBezTo>
                    <a:cubicBezTo>
                      <a:pt x="58" y="50"/>
                      <a:pt x="57" y="50"/>
                      <a:pt x="57" y="50"/>
                    </a:cubicBezTo>
                    <a:cubicBezTo>
                      <a:pt x="69" y="52"/>
                      <a:pt x="80" y="62"/>
                      <a:pt x="84" y="72"/>
                    </a:cubicBezTo>
                    <a:cubicBezTo>
                      <a:pt x="87" y="81"/>
                      <a:pt x="92" y="89"/>
                      <a:pt x="103" y="84"/>
                    </a:cubicBezTo>
                    <a:cubicBezTo>
                      <a:pt x="109" y="80"/>
                      <a:pt x="111" y="58"/>
                      <a:pt x="121" y="67"/>
                    </a:cubicBezTo>
                    <a:cubicBezTo>
                      <a:pt x="124" y="69"/>
                      <a:pt x="123" y="72"/>
                      <a:pt x="125" y="74"/>
                    </a:cubicBezTo>
                    <a:cubicBezTo>
                      <a:pt x="125" y="75"/>
                      <a:pt x="133" y="79"/>
                      <a:pt x="133" y="79"/>
                    </a:cubicBezTo>
                    <a:cubicBezTo>
                      <a:pt x="133" y="79"/>
                      <a:pt x="134" y="49"/>
                      <a:pt x="112" y="22"/>
                    </a:cubicBezTo>
                    <a:cubicBezTo>
                      <a:pt x="99" y="7"/>
                      <a:pt x="81" y="0"/>
                      <a:pt x="61" y="5"/>
                    </a:cubicBezTo>
                    <a:cubicBezTo>
                      <a:pt x="50" y="8"/>
                      <a:pt x="43" y="18"/>
                      <a:pt x="43" y="18"/>
                    </a:cubicBezTo>
                    <a:cubicBezTo>
                      <a:pt x="43" y="18"/>
                      <a:pt x="16" y="17"/>
                      <a:pt x="7" y="52"/>
                    </a:cubicBezTo>
                    <a:cubicBezTo>
                      <a:pt x="0" y="75"/>
                      <a:pt x="12" y="97"/>
                      <a:pt x="35" y="106"/>
                    </a:cubicBezTo>
                    <a:cubicBezTo>
                      <a:pt x="32" y="99"/>
                      <a:pt x="32" y="95"/>
                      <a:pt x="35" y="89"/>
                    </a:cubicBezTo>
                    <a:cubicBezTo>
                      <a:pt x="38" y="82"/>
                      <a:pt x="42" y="76"/>
                      <a:pt x="46" y="70"/>
                    </a:cubicBezTo>
                    <a:cubicBezTo>
                      <a:pt x="49" y="67"/>
                      <a:pt x="51" y="64"/>
                      <a:pt x="53" y="60"/>
                    </a:cubicBezTo>
                    <a:cubicBezTo>
                      <a:pt x="53" y="60"/>
                      <a:pt x="54" y="58"/>
                      <a:pt x="54" y="57"/>
                    </a:cubicBezTo>
                    <a:close/>
                  </a:path>
                </a:pathLst>
              </a:custGeom>
              <a:solidFill>
                <a:srgbClr val="431C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1" name="Freeform 517">
                <a:extLst>
                  <a:ext uri="{FF2B5EF4-FFF2-40B4-BE49-F238E27FC236}">
                    <a16:creationId xmlns:a16="http://schemas.microsoft.com/office/drawing/2014/main" id="{1D88A46E-B3C2-1B82-8066-5BFF28DC2F36}"/>
                  </a:ext>
                </a:extLst>
              </p:cNvPr>
              <p:cNvSpPr>
                <a:spLocks/>
              </p:cNvSpPr>
              <p:nvPr/>
            </p:nvSpPr>
            <p:spPr bwMode="auto">
              <a:xfrm>
                <a:off x="8164" y="1188"/>
                <a:ext cx="64" cy="121"/>
              </a:xfrm>
              <a:custGeom>
                <a:avLst/>
                <a:gdLst>
                  <a:gd name="T0" fmla="*/ 8 w 27"/>
                  <a:gd name="T1" fmla="*/ 7 h 51"/>
                  <a:gd name="T2" fmla="*/ 26 w 27"/>
                  <a:gd name="T3" fmla="*/ 18 h 51"/>
                  <a:gd name="T4" fmla="*/ 26 w 27"/>
                  <a:gd name="T5" fmla="*/ 28 h 51"/>
                  <a:gd name="T6" fmla="*/ 10 w 27"/>
                  <a:gd name="T7" fmla="*/ 35 h 51"/>
                  <a:gd name="T8" fmla="*/ 8 w 27"/>
                  <a:gd name="T9" fmla="*/ 7 h 51"/>
                </a:gdLst>
                <a:ahLst/>
                <a:cxnLst>
                  <a:cxn ang="0">
                    <a:pos x="T0" y="T1"/>
                  </a:cxn>
                  <a:cxn ang="0">
                    <a:pos x="T2" y="T3"/>
                  </a:cxn>
                  <a:cxn ang="0">
                    <a:pos x="T4" y="T5"/>
                  </a:cxn>
                  <a:cxn ang="0">
                    <a:pos x="T6" y="T7"/>
                  </a:cxn>
                  <a:cxn ang="0">
                    <a:pos x="T8" y="T9"/>
                  </a:cxn>
                </a:cxnLst>
                <a:rect l="0" t="0" r="r" b="b"/>
                <a:pathLst>
                  <a:path w="27" h="51">
                    <a:moveTo>
                      <a:pt x="8" y="7"/>
                    </a:moveTo>
                    <a:cubicBezTo>
                      <a:pt x="14" y="0"/>
                      <a:pt x="24" y="7"/>
                      <a:pt x="26" y="18"/>
                    </a:cubicBezTo>
                    <a:cubicBezTo>
                      <a:pt x="27" y="21"/>
                      <a:pt x="26" y="25"/>
                      <a:pt x="26" y="28"/>
                    </a:cubicBezTo>
                    <a:cubicBezTo>
                      <a:pt x="24" y="51"/>
                      <a:pt x="10" y="43"/>
                      <a:pt x="10" y="35"/>
                    </a:cubicBezTo>
                    <a:cubicBezTo>
                      <a:pt x="11" y="18"/>
                      <a:pt x="0" y="16"/>
                      <a:pt x="8" y="7"/>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2" name="Freeform 518">
                <a:extLst>
                  <a:ext uri="{FF2B5EF4-FFF2-40B4-BE49-F238E27FC236}">
                    <a16:creationId xmlns:a16="http://schemas.microsoft.com/office/drawing/2014/main" id="{5BBA76F9-3030-393E-F819-EDDAC45D5544}"/>
                  </a:ext>
                </a:extLst>
              </p:cNvPr>
              <p:cNvSpPr>
                <a:spLocks/>
              </p:cNvSpPr>
              <p:nvPr/>
            </p:nvSpPr>
            <p:spPr bwMode="auto">
              <a:xfrm>
                <a:off x="8193" y="1219"/>
                <a:ext cx="26" cy="47"/>
              </a:xfrm>
              <a:custGeom>
                <a:avLst/>
                <a:gdLst>
                  <a:gd name="T0" fmla="*/ 8 w 11"/>
                  <a:gd name="T1" fmla="*/ 14 h 20"/>
                  <a:gd name="T2" fmla="*/ 3 w 11"/>
                  <a:gd name="T3" fmla="*/ 3 h 20"/>
                  <a:gd name="T4" fmla="*/ 1 w 11"/>
                  <a:gd name="T5" fmla="*/ 8 h 20"/>
                  <a:gd name="T6" fmla="*/ 4 w 11"/>
                  <a:gd name="T7" fmla="*/ 10 h 20"/>
                  <a:gd name="T8" fmla="*/ 5 w 11"/>
                  <a:gd name="T9" fmla="*/ 12 h 20"/>
                  <a:gd name="T10" fmla="*/ 6 w 11"/>
                  <a:gd name="T11" fmla="*/ 18 h 20"/>
                  <a:gd name="T12" fmla="*/ 8 w 11"/>
                  <a:gd name="T13" fmla="*/ 14 h 20"/>
                </a:gdLst>
                <a:ahLst/>
                <a:cxnLst>
                  <a:cxn ang="0">
                    <a:pos x="T0" y="T1"/>
                  </a:cxn>
                  <a:cxn ang="0">
                    <a:pos x="T2" y="T3"/>
                  </a:cxn>
                  <a:cxn ang="0">
                    <a:pos x="T4" y="T5"/>
                  </a:cxn>
                  <a:cxn ang="0">
                    <a:pos x="T6" y="T7"/>
                  </a:cxn>
                  <a:cxn ang="0">
                    <a:pos x="T8" y="T9"/>
                  </a:cxn>
                  <a:cxn ang="0">
                    <a:pos x="T10" y="T11"/>
                  </a:cxn>
                  <a:cxn ang="0">
                    <a:pos x="T12" y="T13"/>
                  </a:cxn>
                </a:cxnLst>
                <a:rect l="0" t="0" r="r" b="b"/>
                <a:pathLst>
                  <a:path w="11" h="20">
                    <a:moveTo>
                      <a:pt x="8" y="14"/>
                    </a:moveTo>
                    <a:cubicBezTo>
                      <a:pt x="8" y="13"/>
                      <a:pt x="11" y="0"/>
                      <a:pt x="3" y="3"/>
                    </a:cubicBezTo>
                    <a:cubicBezTo>
                      <a:pt x="0" y="3"/>
                      <a:pt x="0" y="6"/>
                      <a:pt x="1" y="8"/>
                    </a:cubicBezTo>
                    <a:cubicBezTo>
                      <a:pt x="2" y="9"/>
                      <a:pt x="3" y="9"/>
                      <a:pt x="4" y="10"/>
                    </a:cubicBezTo>
                    <a:cubicBezTo>
                      <a:pt x="4" y="11"/>
                      <a:pt x="4" y="11"/>
                      <a:pt x="5" y="12"/>
                    </a:cubicBezTo>
                    <a:cubicBezTo>
                      <a:pt x="5" y="14"/>
                      <a:pt x="4" y="17"/>
                      <a:pt x="6" y="18"/>
                    </a:cubicBezTo>
                    <a:cubicBezTo>
                      <a:pt x="8" y="20"/>
                      <a:pt x="8" y="15"/>
                      <a:pt x="8" y="14"/>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3" name="Freeform 519">
                <a:extLst>
                  <a:ext uri="{FF2B5EF4-FFF2-40B4-BE49-F238E27FC236}">
                    <a16:creationId xmlns:a16="http://schemas.microsoft.com/office/drawing/2014/main" id="{E3899B0F-029D-9E7F-1FF1-64A8E75D420D}"/>
                  </a:ext>
                </a:extLst>
              </p:cNvPr>
              <p:cNvSpPr>
                <a:spLocks/>
              </p:cNvSpPr>
              <p:nvPr/>
            </p:nvSpPr>
            <p:spPr bwMode="auto">
              <a:xfrm>
                <a:off x="7544" y="3032"/>
                <a:ext cx="26" cy="107"/>
              </a:xfrm>
              <a:custGeom>
                <a:avLst/>
                <a:gdLst>
                  <a:gd name="T0" fmla="*/ 11 w 11"/>
                  <a:gd name="T1" fmla="*/ 8 h 45"/>
                  <a:gd name="T2" fmla="*/ 6 w 11"/>
                  <a:gd name="T3" fmla="*/ 44 h 45"/>
                  <a:gd name="T4" fmla="*/ 0 w 11"/>
                  <a:gd name="T5" fmla="*/ 43 h 45"/>
                  <a:gd name="T6" fmla="*/ 0 w 11"/>
                  <a:gd name="T7" fmla="*/ 0 h 45"/>
                  <a:gd name="T8" fmla="*/ 11 w 11"/>
                  <a:gd name="T9" fmla="*/ 8 h 45"/>
                </a:gdLst>
                <a:ahLst/>
                <a:cxnLst>
                  <a:cxn ang="0">
                    <a:pos x="T0" y="T1"/>
                  </a:cxn>
                  <a:cxn ang="0">
                    <a:pos x="T2" y="T3"/>
                  </a:cxn>
                  <a:cxn ang="0">
                    <a:pos x="T4" y="T5"/>
                  </a:cxn>
                  <a:cxn ang="0">
                    <a:pos x="T6" y="T7"/>
                  </a:cxn>
                  <a:cxn ang="0">
                    <a:pos x="T8" y="T9"/>
                  </a:cxn>
                </a:cxnLst>
                <a:rect l="0" t="0" r="r" b="b"/>
                <a:pathLst>
                  <a:path w="11" h="45">
                    <a:moveTo>
                      <a:pt x="11" y="8"/>
                    </a:moveTo>
                    <a:cubicBezTo>
                      <a:pt x="6" y="44"/>
                      <a:pt x="6" y="44"/>
                      <a:pt x="6" y="44"/>
                    </a:cubicBezTo>
                    <a:cubicBezTo>
                      <a:pt x="3" y="45"/>
                      <a:pt x="2" y="45"/>
                      <a:pt x="0" y="43"/>
                    </a:cubicBezTo>
                    <a:cubicBezTo>
                      <a:pt x="0" y="0"/>
                      <a:pt x="0" y="0"/>
                      <a:pt x="0" y="0"/>
                    </a:cubicBezTo>
                    <a:lnTo>
                      <a:pt x="11" y="8"/>
                    </a:lnTo>
                    <a:close/>
                  </a:path>
                </a:pathLst>
              </a:custGeom>
              <a:solidFill>
                <a:srgbClr val="431C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4" name="Freeform 520">
                <a:extLst>
                  <a:ext uri="{FF2B5EF4-FFF2-40B4-BE49-F238E27FC236}">
                    <a16:creationId xmlns:a16="http://schemas.microsoft.com/office/drawing/2014/main" id="{BFB58DAC-7C57-27AA-DBD2-FCFD52257DC3}"/>
                  </a:ext>
                </a:extLst>
              </p:cNvPr>
              <p:cNvSpPr>
                <a:spLocks/>
              </p:cNvSpPr>
              <p:nvPr/>
            </p:nvSpPr>
            <p:spPr bwMode="auto">
              <a:xfrm>
                <a:off x="7542" y="2999"/>
                <a:ext cx="133" cy="252"/>
              </a:xfrm>
              <a:custGeom>
                <a:avLst/>
                <a:gdLst>
                  <a:gd name="T0" fmla="*/ 53 w 56"/>
                  <a:gd name="T1" fmla="*/ 95 h 106"/>
                  <a:gd name="T2" fmla="*/ 51 w 56"/>
                  <a:gd name="T3" fmla="*/ 99 h 106"/>
                  <a:gd name="T4" fmla="*/ 40 w 56"/>
                  <a:gd name="T5" fmla="*/ 106 h 106"/>
                  <a:gd name="T6" fmla="*/ 32 w 56"/>
                  <a:gd name="T7" fmla="*/ 104 h 106"/>
                  <a:gd name="T8" fmla="*/ 22 w 56"/>
                  <a:gd name="T9" fmla="*/ 95 h 106"/>
                  <a:gd name="T10" fmla="*/ 15 w 56"/>
                  <a:gd name="T11" fmla="*/ 80 h 106"/>
                  <a:gd name="T12" fmla="*/ 9 w 56"/>
                  <a:gd name="T13" fmla="*/ 52 h 106"/>
                  <a:gd name="T14" fmla="*/ 1 w 56"/>
                  <a:gd name="T15" fmla="*/ 11 h 106"/>
                  <a:gd name="T16" fmla="*/ 5 w 56"/>
                  <a:gd name="T17" fmla="*/ 4 h 106"/>
                  <a:gd name="T18" fmla="*/ 12 w 56"/>
                  <a:gd name="T19" fmla="*/ 1 h 106"/>
                  <a:gd name="T20" fmla="*/ 20 w 56"/>
                  <a:gd name="T21" fmla="*/ 2 h 106"/>
                  <a:gd name="T22" fmla="*/ 24 w 56"/>
                  <a:gd name="T23" fmla="*/ 3 h 106"/>
                  <a:gd name="T24" fmla="*/ 34 w 56"/>
                  <a:gd name="T25" fmla="*/ 3 h 106"/>
                  <a:gd name="T26" fmla="*/ 42 w 56"/>
                  <a:gd name="T27" fmla="*/ 22 h 106"/>
                  <a:gd name="T28" fmla="*/ 50 w 56"/>
                  <a:gd name="T29" fmla="*/ 57 h 106"/>
                  <a:gd name="T30" fmla="*/ 54 w 56"/>
                  <a:gd name="T31" fmla="*/ 75 h 106"/>
                  <a:gd name="T32" fmla="*/ 53 w 56"/>
                  <a:gd name="T33" fmla="*/ 9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 h="106">
                    <a:moveTo>
                      <a:pt x="53" y="95"/>
                    </a:moveTo>
                    <a:cubicBezTo>
                      <a:pt x="53" y="97"/>
                      <a:pt x="52" y="98"/>
                      <a:pt x="51" y="99"/>
                    </a:cubicBezTo>
                    <a:cubicBezTo>
                      <a:pt x="48" y="103"/>
                      <a:pt x="45" y="105"/>
                      <a:pt x="40" y="106"/>
                    </a:cubicBezTo>
                    <a:cubicBezTo>
                      <a:pt x="38" y="106"/>
                      <a:pt x="35" y="105"/>
                      <a:pt x="32" y="104"/>
                    </a:cubicBezTo>
                    <a:cubicBezTo>
                      <a:pt x="28" y="103"/>
                      <a:pt x="25" y="100"/>
                      <a:pt x="22" y="95"/>
                    </a:cubicBezTo>
                    <a:cubicBezTo>
                      <a:pt x="19" y="90"/>
                      <a:pt x="16" y="86"/>
                      <a:pt x="15" y="80"/>
                    </a:cubicBezTo>
                    <a:cubicBezTo>
                      <a:pt x="15" y="77"/>
                      <a:pt x="11" y="56"/>
                      <a:pt x="9" y="52"/>
                    </a:cubicBezTo>
                    <a:cubicBezTo>
                      <a:pt x="8" y="49"/>
                      <a:pt x="0" y="21"/>
                      <a:pt x="1" y="11"/>
                    </a:cubicBezTo>
                    <a:cubicBezTo>
                      <a:pt x="2" y="8"/>
                      <a:pt x="3" y="6"/>
                      <a:pt x="5" y="4"/>
                    </a:cubicBezTo>
                    <a:cubicBezTo>
                      <a:pt x="7" y="3"/>
                      <a:pt x="10" y="2"/>
                      <a:pt x="12" y="1"/>
                    </a:cubicBezTo>
                    <a:cubicBezTo>
                      <a:pt x="14" y="1"/>
                      <a:pt x="17" y="1"/>
                      <a:pt x="20" y="2"/>
                    </a:cubicBezTo>
                    <a:cubicBezTo>
                      <a:pt x="21" y="2"/>
                      <a:pt x="22" y="2"/>
                      <a:pt x="24" y="3"/>
                    </a:cubicBezTo>
                    <a:cubicBezTo>
                      <a:pt x="28" y="5"/>
                      <a:pt x="31" y="0"/>
                      <a:pt x="34" y="3"/>
                    </a:cubicBezTo>
                    <a:cubicBezTo>
                      <a:pt x="36" y="7"/>
                      <a:pt x="39" y="16"/>
                      <a:pt x="42" y="22"/>
                    </a:cubicBezTo>
                    <a:cubicBezTo>
                      <a:pt x="43" y="26"/>
                      <a:pt x="48" y="49"/>
                      <a:pt x="50" y="57"/>
                    </a:cubicBezTo>
                    <a:cubicBezTo>
                      <a:pt x="51" y="63"/>
                      <a:pt x="53" y="69"/>
                      <a:pt x="54" y="75"/>
                    </a:cubicBezTo>
                    <a:cubicBezTo>
                      <a:pt x="55" y="81"/>
                      <a:pt x="56" y="88"/>
                      <a:pt x="53" y="95"/>
                    </a:cubicBezTo>
                    <a:close/>
                  </a:path>
                </a:pathLst>
              </a:custGeom>
              <a:solidFill>
                <a:srgbClr val="431C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5" name="Freeform 521">
                <a:extLst>
                  <a:ext uri="{FF2B5EF4-FFF2-40B4-BE49-F238E27FC236}">
                    <a16:creationId xmlns:a16="http://schemas.microsoft.com/office/drawing/2014/main" id="{E5CEC7E5-72FF-A1C3-477B-08366866DB86}"/>
                  </a:ext>
                </a:extLst>
              </p:cNvPr>
              <p:cNvSpPr>
                <a:spLocks/>
              </p:cNvSpPr>
              <p:nvPr/>
            </p:nvSpPr>
            <p:spPr bwMode="auto">
              <a:xfrm>
                <a:off x="7682" y="2985"/>
                <a:ext cx="28" cy="111"/>
              </a:xfrm>
              <a:custGeom>
                <a:avLst/>
                <a:gdLst>
                  <a:gd name="T0" fmla="*/ 1 w 12"/>
                  <a:gd name="T1" fmla="*/ 44 h 47"/>
                  <a:gd name="T2" fmla="*/ 0 w 12"/>
                  <a:gd name="T3" fmla="*/ 2 h 47"/>
                  <a:gd name="T4" fmla="*/ 12 w 12"/>
                  <a:gd name="T5" fmla="*/ 0 h 47"/>
                  <a:gd name="T6" fmla="*/ 10 w 12"/>
                  <a:gd name="T7" fmla="*/ 44 h 47"/>
                  <a:gd name="T8" fmla="*/ 1 w 12"/>
                  <a:gd name="T9" fmla="*/ 44 h 47"/>
                </a:gdLst>
                <a:ahLst/>
                <a:cxnLst>
                  <a:cxn ang="0">
                    <a:pos x="T0" y="T1"/>
                  </a:cxn>
                  <a:cxn ang="0">
                    <a:pos x="T2" y="T3"/>
                  </a:cxn>
                  <a:cxn ang="0">
                    <a:pos x="T4" y="T5"/>
                  </a:cxn>
                  <a:cxn ang="0">
                    <a:pos x="T6" y="T7"/>
                  </a:cxn>
                  <a:cxn ang="0">
                    <a:pos x="T8" y="T9"/>
                  </a:cxn>
                </a:cxnLst>
                <a:rect l="0" t="0" r="r" b="b"/>
                <a:pathLst>
                  <a:path w="12" h="47">
                    <a:moveTo>
                      <a:pt x="1" y="44"/>
                    </a:moveTo>
                    <a:cubicBezTo>
                      <a:pt x="0" y="2"/>
                      <a:pt x="0" y="2"/>
                      <a:pt x="0" y="2"/>
                    </a:cubicBezTo>
                    <a:cubicBezTo>
                      <a:pt x="12" y="0"/>
                      <a:pt x="12" y="0"/>
                      <a:pt x="12" y="0"/>
                    </a:cubicBezTo>
                    <a:cubicBezTo>
                      <a:pt x="10" y="44"/>
                      <a:pt x="10" y="44"/>
                      <a:pt x="10" y="44"/>
                    </a:cubicBezTo>
                    <a:cubicBezTo>
                      <a:pt x="7" y="46"/>
                      <a:pt x="4" y="47"/>
                      <a:pt x="1" y="44"/>
                    </a:cubicBezTo>
                    <a:close/>
                  </a:path>
                </a:pathLst>
              </a:custGeom>
              <a:solidFill>
                <a:srgbClr val="431C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6" name="Freeform 522">
                <a:extLst>
                  <a:ext uri="{FF2B5EF4-FFF2-40B4-BE49-F238E27FC236}">
                    <a16:creationId xmlns:a16="http://schemas.microsoft.com/office/drawing/2014/main" id="{DE4A4729-8D8F-A44A-B12F-BC063067B31A}"/>
                  </a:ext>
                </a:extLst>
              </p:cNvPr>
              <p:cNvSpPr>
                <a:spLocks/>
              </p:cNvSpPr>
              <p:nvPr/>
            </p:nvSpPr>
            <p:spPr bwMode="auto">
              <a:xfrm>
                <a:off x="7675" y="2930"/>
                <a:ext cx="209" cy="240"/>
              </a:xfrm>
              <a:custGeom>
                <a:avLst/>
                <a:gdLst>
                  <a:gd name="T0" fmla="*/ 84 w 88"/>
                  <a:gd name="T1" fmla="*/ 81 h 101"/>
                  <a:gd name="T2" fmla="*/ 88 w 88"/>
                  <a:gd name="T3" fmla="*/ 93 h 101"/>
                  <a:gd name="T4" fmla="*/ 86 w 88"/>
                  <a:gd name="T5" fmla="*/ 97 h 101"/>
                  <a:gd name="T6" fmla="*/ 74 w 88"/>
                  <a:gd name="T7" fmla="*/ 101 h 101"/>
                  <a:gd name="T8" fmla="*/ 61 w 88"/>
                  <a:gd name="T9" fmla="*/ 100 h 101"/>
                  <a:gd name="T10" fmla="*/ 42 w 88"/>
                  <a:gd name="T11" fmla="*/ 92 h 101"/>
                  <a:gd name="T12" fmla="*/ 33 w 88"/>
                  <a:gd name="T13" fmla="*/ 84 h 101"/>
                  <a:gd name="T14" fmla="*/ 30 w 88"/>
                  <a:gd name="T15" fmla="*/ 71 h 101"/>
                  <a:gd name="T16" fmla="*/ 20 w 88"/>
                  <a:gd name="T17" fmla="*/ 50 h 101"/>
                  <a:gd name="T18" fmla="*/ 14 w 88"/>
                  <a:gd name="T19" fmla="*/ 47 h 101"/>
                  <a:gd name="T20" fmla="*/ 10 w 88"/>
                  <a:gd name="T21" fmla="*/ 7 h 101"/>
                  <a:gd name="T22" fmla="*/ 27 w 88"/>
                  <a:gd name="T23" fmla="*/ 5 h 101"/>
                  <a:gd name="T24" fmla="*/ 44 w 88"/>
                  <a:gd name="T25" fmla="*/ 24 h 101"/>
                  <a:gd name="T26" fmla="*/ 47 w 88"/>
                  <a:gd name="T27" fmla="*/ 27 h 101"/>
                  <a:gd name="T28" fmla="*/ 50 w 88"/>
                  <a:gd name="T29" fmla="*/ 11 h 101"/>
                  <a:gd name="T30" fmla="*/ 84 w 88"/>
                  <a:gd name="T31" fmla="*/ 8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1">
                    <a:moveTo>
                      <a:pt x="84" y="81"/>
                    </a:moveTo>
                    <a:cubicBezTo>
                      <a:pt x="86" y="84"/>
                      <a:pt x="88" y="88"/>
                      <a:pt x="88" y="93"/>
                    </a:cubicBezTo>
                    <a:cubicBezTo>
                      <a:pt x="88" y="95"/>
                      <a:pt x="87" y="96"/>
                      <a:pt x="86" y="97"/>
                    </a:cubicBezTo>
                    <a:cubicBezTo>
                      <a:pt x="83" y="99"/>
                      <a:pt x="77" y="101"/>
                      <a:pt x="74" y="101"/>
                    </a:cubicBezTo>
                    <a:cubicBezTo>
                      <a:pt x="70" y="101"/>
                      <a:pt x="65" y="101"/>
                      <a:pt x="61" y="100"/>
                    </a:cubicBezTo>
                    <a:cubicBezTo>
                      <a:pt x="54" y="99"/>
                      <a:pt x="48" y="96"/>
                      <a:pt x="42" y="92"/>
                    </a:cubicBezTo>
                    <a:cubicBezTo>
                      <a:pt x="38" y="90"/>
                      <a:pt x="35" y="87"/>
                      <a:pt x="33" y="84"/>
                    </a:cubicBezTo>
                    <a:cubicBezTo>
                      <a:pt x="31" y="80"/>
                      <a:pt x="31" y="75"/>
                      <a:pt x="30" y="71"/>
                    </a:cubicBezTo>
                    <a:cubicBezTo>
                      <a:pt x="29" y="63"/>
                      <a:pt x="26" y="55"/>
                      <a:pt x="20" y="50"/>
                    </a:cubicBezTo>
                    <a:cubicBezTo>
                      <a:pt x="18" y="49"/>
                      <a:pt x="16" y="48"/>
                      <a:pt x="14" y="47"/>
                    </a:cubicBezTo>
                    <a:cubicBezTo>
                      <a:pt x="0" y="38"/>
                      <a:pt x="0" y="18"/>
                      <a:pt x="10" y="7"/>
                    </a:cubicBezTo>
                    <a:cubicBezTo>
                      <a:pt x="15" y="0"/>
                      <a:pt x="21" y="2"/>
                      <a:pt x="27" y="5"/>
                    </a:cubicBezTo>
                    <a:cubicBezTo>
                      <a:pt x="35" y="10"/>
                      <a:pt x="39" y="18"/>
                      <a:pt x="44" y="24"/>
                    </a:cubicBezTo>
                    <a:cubicBezTo>
                      <a:pt x="45" y="25"/>
                      <a:pt x="46" y="26"/>
                      <a:pt x="47" y="27"/>
                    </a:cubicBezTo>
                    <a:cubicBezTo>
                      <a:pt x="53" y="34"/>
                      <a:pt x="47" y="3"/>
                      <a:pt x="50" y="11"/>
                    </a:cubicBezTo>
                    <a:cubicBezTo>
                      <a:pt x="58" y="35"/>
                      <a:pt x="82" y="76"/>
                      <a:pt x="84" y="81"/>
                    </a:cubicBezTo>
                    <a:close/>
                  </a:path>
                </a:pathLst>
              </a:custGeom>
              <a:solidFill>
                <a:srgbClr val="431C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7" name="Freeform 523">
                <a:extLst>
                  <a:ext uri="{FF2B5EF4-FFF2-40B4-BE49-F238E27FC236}">
                    <a16:creationId xmlns:a16="http://schemas.microsoft.com/office/drawing/2014/main" id="{3F0F289F-2512-A81C-95E8-CCA6365717C5}"/>
                  </a:ext>
                </a:extLst>
              </p:cNvPr>
              <p:cNvSpPr>
                <a:spLocks/>
              </p:cNvSpPr>
              <p:nvPr/>
            </p:nvSpPr>
            <p:spPr bwMode="auto">
              <a:xfrm>
                <a:off x="7670" y="2467"/>
                <a:ext cx="154" cy="580"/>
              </a:xfrm>
              <a:custGeom>
                <a:avLst/>
                <a:gdLst>
                  <a:gd name="T0" fmla="*/ 65 w 65"/>
                  <a:gd name="T1" fmla="*/ 44 h 244"/>
                  <a:gd name="T2" fmla="*/ 53 w 65"/>
                  <a:gd name="T3" fmla="*/ 113 h 244"/>
                  <a:gd name="T4" fmla="*/ 62 w 65"/>
                  <a:gd name="T5" fmla="*/ 237 h 244"/>
                  <a:gd name="T6" fmla="*/ 33 w 65"/>
                  <a:gd name="T7" fmla="*/ 216 h 244"/>
                  <a:gd name="T8" fmla="*/ 19 w 65"/>
                  <a:gd name="T9" fmla="*/ 200 h 244"/>
                  <a:gd name="T10" fmla="*/ 3 w 65"/>
                  <a:gd name="T11" fmla="*/ 81 h 244"/>
                  <a:gd name="T12" fmla="*/ 11 w 65"/>
                  <a:gd name="T13" fmla="*/ 0 h 244"/>
                  <a:gd name="T14" fmla="*/ 65 w 65"/>
                  <a:gd name="T15" fmla="*/ 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244">
                    <a:moveTo>
                      <a:pt x="65" y="44"/>
                    </a:moveTo>
                    <a:cubicBezTo>
                      <a:pt x="56" y="80"/>
                      <a:pt x="57" y="79"/>
                      <a:pt x="53" y="113"/>
                    </a:cubicBezTo>
                    <a:cubicBezTo>
                      <a:pt x="51" y="129"/>
                      <a:pt x="47" y="203"/>
                      <a:pt x="62" y="237"/>
                    </a:cubicBezTo>
                    <a:cubicBezTo>
                      <a:pt x="65" y="244"/>
                      <a:pt x="40" y="221"/>
                      <a:pt x="33" y="216"/>
                    </a:cubicBezTo>
                    <a:cubicBezTo>
                      <a:pt x="28" y="213"/>
                      <a:pt x="19" y="205"/>
                      <a:pt x="19" y="200"/>
                    </a:cubicBezTo>
                    <a:cubicBezTo>
                      <a:pt x="20" y="167"/>
                      <a:pt x="7" y="113"/>
                      <a:pt x="3" y="81"/>
                    </a:cubicBezTo>
                    <a:cubicBezTo>
                      <a:pt x="0" y="57"/>
                      <a:pt x="3" y="27"/>
                      <a:pt x="11" y="0"/>
                    </a:cubicBezTo>
                    <a:lnTo>
                      <a:pt x="65" y="44"/>
                    </a:ln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8" name="Freeform 524">
                <a:extLst>
                  <a:ext uri="{FF2B5EF4-FFF2-40B4-BE49-F238E27FC236}">
                    <a16:creationId xmlns:a16="http://schemas.microsoft.com/office/drawing/2014/main" id="{A7BF4DF2-BB33-F2E4-9309-0FB16A0F5754}"/>
                  </a:ext>
                </a:extLst>
              </p:cNvPr>
              <p:cNvSpPr>
                <a:spLocks/>
              </p:cNvSpPr>
              <p:nvPr/>
            </p:nvSpPr>
            <p:spPr bwMode="auto">
              <a:xfrm>
                <a:off x="7698" y="2888"/>
                <a:ext cx="157" cy="211"/>
              </a:xfrm>
              <a:custGeom>
                <a:avLst/>
                <a:gdLst>
                  <a:gd name="T0" fmla="*/ 44 w 66"/>
                  <a:gd name="T1" fmla="*/ 46 h 89"/>
                  <a:gd name="T2" fmla="*/ 47 w 66"/>
                  <a:gd name="T3" fmla="*/ 54 h 89"/>
                  <a:gd name="T4" fmla="*/ 58 w 66"/>
                  <a:gd name="T5" fmla="*/ 87 h 89"/>
                  <a:gd name="T6" fmla="*/ 43 w 66"/>
                  <a:gd name="T7" fmla="*/ 82 h 89"/>
                  <a:gd name="T8" fmla="*/ 30 w 66"/>
                  <a:gd name="T9" fmla="*/ 64 h 89"/>
                  <a:gd name="T10" fmla="*/ 12 w 66"/>
                  <a:gd name="T11" fmla="*/ 51 h 89"/>
                  <a:gd name="T12" fmla="*/ 4 w 66"/>
                  <a:gd name="T13" fmla="*/ 46 h 89"/>
                  <a:gd name="T14" fmla="*/ 1 w 66"/>
                  <a:gd name="T15" fmla="*/ 30 h 89"/>
                  <a:gd name="T16" fmla="*/ 4 w 66"/>
                  <a:gd name="T17" fmla="*/ 22 h 89"/>
                  <a:gd name="T18" fmla="*/ 7 w 66"/>
                  <a:gd name="T19" fmla="*/ 14 h 89"/>
                  <a:gd name="T20" fmla="*/ 12 w 66"/>
                  <a:gd name="T21" fmla="*/ 0 h 89"/>
                  <a:gd name="T22" fmla="*/ 44 w 66"/>
                  <a:gd name="T23" fmla="*/ 46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 h="89">
                    <a:moveTo>
                      <a:pt x="44" y="46"/>
                    </a:moveTo>
                    <a:cubicBezTo>
                      <a:pt x="45" y="49"/>
                      <a:pt x="46" y="51"/>
                      <a:pt x="47" y="54"/>
                    </a:cubicBezTo>
                    <a:cubicBezTo>
                      <a:pt x="48" y="56"/>
                      <a:pt x="66" y="83"/>
                      <a:pt x="58" y="87"/>
                    </a:cubicBezTo>
                    <a:cubicBezTo>
                      <a:pt x="54" y="89"/>
                      <a:pt x="45" y="85"/>
                      <a:pt x="43" y="82"/>
                    </a:cubicBezTo>
                    <a:cubicBezTo>
                      <a:pt x="37" y="76"/>
                      <a:pt x="35" y="70"/>
                      <a:pt x="30" y="64"/>
                    </a:cubicBezTo>
                    <a:cubicBezTo>
                      <a:pt x="25" y="58"/>
                      <a:pt x="18" y="54"/>
                      <a:pt x="12" y="51"/>
                    </a:cubicBezTo>
                    <a:cubicBezTo>
                      <a:pt x="9" y="50"/>
                      <a:pt x="6" y="48"/>
                      <a:pt x="4" y="46"/>
                    </a:cubicBezTo>
                    <a:cubicBezTo>
                      <a:pt x="1" y="42"/>
                      <a:pt x="0" y="35"/>
                      <a:pt x="1" y="30"/>
                    </a:cubicBezTo>
                    <a:cubicBezTo>
                      <a:pt x="2" y="27"/>
                      <a:pt x="2" y="25"/>
                      <a:pt x="4" y="22"/>
                    </a:cubicBezTo>
                    <a:cubicBezTo>
                      <a:pt x="5" y="20"/>
                      <a:pt x="7" y="17"/>
                      <a:pt x="7" y="14"/>
                    </a:cubicBezTo>
                    <a:cubicBezTo>
                      <a:pt x="8" y="10"/>
                      <a:pt x="8" y="4"/>
                      <a:pt x="12" y="0"/>
                    </a:cubicBezTo>
                    <a:cubicBezTo>
                      <a:pt x="12" y="0"/>
                      <a:pt x="44" y="43"/>
                      <a:pt x="44" y="46"/>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9" name="Freeform 525">
                <a:extLst>
                  <a:ext uri="{FF2B5EF4-FFF2-40B4-BE49-F238E27FC236}">
                    <a16:creationId xmlns:a16="http://schemas.microsoft.com/office/drawing/2014/main" id="{A2175525-0D9E-6219-6603-02E631031FB1}"/>
                  </a:ext>
                </a:extLst>
              </p:cNvPr>
              <p:cNvSpPr>
                <a:spLocks/>
              </p:cNvSpPr>
              <p:nvPr/>
            </p:nvSpPr>
            <p:spPr bwMode="auto">
              <a:xfrm>
                <a:off x="7492" y="2391"/>
                <a:ext cx="202" cy="727"/>
              </a:xfrm>
              <a:custGeom>
                <a:avLst/>
                <a:gdLst>
                  <a:gd name="T0" fmla="*/ 85 w 85"/>
                  <a:gd name="T1" fmla="*/ 0 h 306"/>
                  <a:gd name="T2" fmla="*/ 61 w 85"/>
                  <a:gd name="T3" fmla="*/ 202 h 306"/>
                  <a:gd name="T4" fmla="*/ 63 w 85"/>
                  <a:gd name="T5" fmla="*/ 298 h 306"/>
                  <a:gd name="T6" fmla="*/ 36 w 85"/>
                  <a:gd name="T7" fmla="*/ 302 h 306"/>
                  <a:gd name="T8" fmla="*/ 26 w 85"/>
                  <a:gd name="T9" fmla="*/ 270 h 306"/>
                  <a:gd name="T10" fmla="*/ 5 w 85"/>
                  <a:gd name="T11" fmla="*/ 152 h 306"/>
                  <a:gd name="T12" fmla="*/ 19 w 85"/>
                  <a:gd name="T13" fmla="*/ 42 h 306"/>
                  <a:gd name="T14" fmla="*/ 33 w 85"/>
                  <a:gd name="T15" fmla="*/ 28 h 306"/>
                  <a:gd name="T16" fmla="*/ 85 w 85"/>
                  <a:gd name="T17"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306">
                    <a:moveTo>
                      <a:pt x="85" y="0"/>
                    </a:moveTo>
                    <a:cubicBezTo>
                      <a:pt x="81" y="57"/>
                      <a:pt x="65" y="145"/>
                      <a:pt x="61" y="202"/>
                    </a:cubicBezTo>
                    <a:cubicBezTo>
                      <a:pt x="59" y="218"/>
                      <a:pt x="57" y="264"/>
                      <a:pt x="63" y="298"/>
                    </a:cubicBezTo>
                    <a:cubicBezTo>
                      <a:pt x="65" y="306"/>
                      <a:pt x="43" y="306"/>
                      <a:pt x="36" y="302"/>
                    </a:cubicBezTo>
                    <a:cubicBezTo>
                      <a:pt x="31" y="299"/>
                      <a:pt x="26" y="276"/>
                      <a:pt x="26" y="270"/>
                    </a:cubicBezTo>
                    <a:cubicBezTo>
                      <a:pt x="28" y="235"/>
                      <a:pt x="11" y="184"/>
                      <a:pt x="5" y="152"/>
                    </a:cubicBezTo>
                    <a:cubicBezTo>
                      <a:pt x="0" y="119"/>
                      <a:pt x="5" y="72"/>
                      <a:pt x="19" y="42"/>
                    </a:cubicBezTo>
                    <a:cubicBezTo>
                      <a:pt x="22" y="36"/>
                      <a:pt x="26" y="29"/>
                      <a:pt x="33" y="28"/>
                    </a:cubicBezTo>
                    <a:lnTo>
                      <a:pt x="85" y="0"/>
                    </a:ln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0" name="Freeform 526">
                <a:extLst>
                  <a:ext uri="{FF2B5EF4-FFF2-40B4-BE49-F238E27FC236}">
                    <a16:creationId xmlns:a16="http://schemas.microsoft.com/office/drawing/2014/main" id="{123C4008-E2DE-DF25-0BC7-183B964F65FC}"/>
                  </a:ext>
                </a:extLst>
              </p:cNvPr>
              <p:cNvSpPr>
                <a:spLocks/>
              </p:cNvSpPr>
              <p:nvPr/>
            </p:nvSpPr>
            <p:spPr bwMode="auto">
              <a:xfrm>
                <a:off x="7551" y="2980"/>
                <a:ext cx="97" cy="195"/>
              </a:xfrm>
              <a:custGeom>
                <a:avLst/>
                <a:gdLst>
                  <a:gd name="T0" fmla="*/ 31 w 41"/>
                  <a:gd name="T1" fmla="*/ 23 h 82"/>
                  <a:gd name="T2" fmla="*/ 35 w 41"/>
                  <a:gd name="T3" fmla="*/ 22 h 82"/>
                  <a:gd name="T4" fmla="*/ 39 w 41"/>
                  <a:gd name="T5" fmla="*/ 51 h 82"/>
                  <a:gd name="T6" fmla="*/ 41 w 41"/>
                  <a:gd name="T7" fmla="*/ 69 h 82"/>
                  <a:gd name="T8" fmla="*/ 34 w 41"/>
                  <a:gd name="T9" fmla="*/ 80 h 82"/>
                  <a:gd name="T10" fmla="*/ 19 w 41"/>
                  <a:gd name="T11" fmla="*/ 74 h 82"/>
                  <a:gd name="T12" fmla="*/ 11 w 41"/>
                  <a:gd name="T13" fmla="*/ 61 h 82"/>
                  <a:gd name="T14" fmla="*/ 5 w 41"/>
                  <a:gd name="T15" fmla="*/ 46 h 82"/>
                  <a:gd name="T16" fmla="*/ 1 w 41"/>
                  <a:gd name="T17" fmla="*/ 14 h 82"/>
                  <a:gd name="T18" fmla="*/ 5 w 41"/>
                  <a:gd name="T19" fmla="*/ 0 h 82"/>
                  <a:gd name="T20" fmla="*/ 10 w 41"/>
                  <a:gd name="T21" fmla="*/ 4 h 82"/>
                  <a:gd name="T22" fmla="*/ 29 w 41"/>
                  <a:gd name="T23" fmla="*/ 21 h 82"/>
                  <a:gd name="T24" fmla="*/ 31 w 41"/>
                  <a:gd name="T25" fmla="*/ 2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82">
                    <a:moveTo>
                      <a:pt x="31" y="23"/>
                    </a:moveTo>
                    <a:cubicBezTo>
                      <a:pt x="31" y="27"/>
                      <a:pt x="35" y="18"/>
                      <a:pt x="35" y="22"/>
                    </a:cubicBezTo>
                    <a:cubicBezTo>
                      <a:pt x="35" y="27"/>
                      <a:pt x="39" y="47"/>
                      <a:pt x="39" y="51"/>
                    </a:cubicBezTo>
                    <a:cubicBezTo>
                      <a:pt x="41" y="57"/>
                      <a:pt x="41" y="64"/>
                      <a:pt x="41" y="69"/>
                    </a:cubicBezTo>
                    <a:cubicBezTo>
                      <a:pt x="40" y="74"/>
                      <a:pt x="38" y="78"/>
                      <a:pt x="34" y="80"/>
                    </a:cubicBezTo>
                    <a:cubicBezTo>
                      <a:pt x="29" y="82"/>
                      <a:pt x="23" y="78"/>
                      <a:pt x="19" y="74"/>
                    </a:cubicBezTo>
                    <a:cubicBezTo>
                      <a:pt x="15" y="70"/>
                      <a:pt x="13" y="66"/>
                      <a:pt x="11" y="61"/>
                    </a:cubicBezTo>
                    <a:cubicBezTo>
                      <a:pt x="9" y="56"/>
                      <a:pt x="7" y="51"/>
                      <a:pt x="5" y="46"/>
                    </a:cubicBezTo>
                    <a:cubicBezTo>
                      <a:pt x="3" y="36"/>
                      <a:pt x="0" y="25"/>
                      <a:pt x="1" y="14"/>
                    </a:cubicBezTo>
                    <a:cubicBezTo>
                      <a:pt x="1" y="13"/>
                      <a:pt x="4" y="0"/>
                      <a:pt x="5" y="0"/>
                    </a:cubicBezTo>
                    <a:cubicBezTo>
                      <a:pt x="7" y="1"/>
                      <a:pt x="8" y="3"/>
                      <a:pt x="10" y="4"/>
                    </a:cubicBezTo>
                    <a:cubicBezTo>
                      <a:pt x="16" y="10"/>
                      <a:pt x="23" y="15"/>
                      <a:pt x="29" y="21"/>
                    </a:cubicBezTo>
                    <a:cubicBezTo>
                      <a:pt x="32" y="23"/>
                      <a:pt x="30" y="19"/>
                      <a:pt x="31" y="23"/>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1" name="Freeform 527">
                <a:extLst>
                  <a:ext uri="{FF2B5EF4-FFF2-40B4-BE49-F238E27FC236}">
                    <a16:creationId xmlns:a16="http://schemas.microsoft.com/office/drawing/2014/main" id="{A5EF2916-3F1A-57F2-C0E8-E6FA99B38FF9}"/>
                  </a:ext>
                </a:extLst>
              </p:cNvPr>
              <p:cNvSpPr>
                <a:spLocks/>
              </p:cNvSpPr>
              <p:nvPr/>
            </p:nvSpPr>
            <p:spPr bwMode="auto">
              <a:xfrm>
                <a:off x="7373" y="2486"/>
                <a:ext cx="135" cy="43"/>
              </a:xfrm>
              <a:custGeom>
                <a:avLst/>
                <a:gdLst>
                  <a:gd name="T0" fmla="*/ 57 w 57"/>
                  <a:gd name="T1" fmla="*/ 9 h 18"/>
                  <a:gd name="T2" fmla="*/ 57 w 57"/>
                  <a:gd name="T3" fmla="*/ 18 h 18"/>
                  <a:gd name="T4" fmla="*/ 0 w 57"/>
                  <a:gd name="T5" fmla="*/ 18 h 18"/>
                  <a:gd name="T6" fmla="*/ 0 w 57"/>
                  <a:gd name="T7" fmla="*/ 9 h 18"/>
                  <a:gd name="T8" fmla="*/ 57 w 57"/>
                  <a:gd name="T9" fmla="*/ 9 h 18"/>
                </a:gdLst>
                <a:ahLst/>
                <a:cxnLst>
                  <a:cxn ang="0">
                    <a:pos x="T0" y="T1"/>
                  </a:cxn>
                  <a:cxn ang="0">
                    <a:pos x="T2" y="T3"/>
                  </a:cxn>
                  <a:cxn ang="0">
                    <a:pos x="T4" y="T5"/>
                  </a:cxn>
                  <a:cxn ang="0">
                    <a:pos x="T6" y="T7"/>
                  </a:cxn>
                  <a:cxn ang="0">
                    <a:pos x="T8" y="T9"/>
                  </a:cxn>
                </a:cxnLst>
                <a:rect l="0" t="0" r="r" b="b"/>
                <a:pathLst>
                  <a:path w="57" h="18">
                    <a:moveTo>
                      <a:pt x="57" y="9"/>
                    </a:moveTo>
                    <a:cubicBezTo>
                      <a:pt x="57" y="18"/>
                      <a:pt x="57" y="18"/>
                      <a:pt x="57" y="18"/>
                    </a:cubicBezTo>
                    <a:cubicBezTo>
                      <a:pt x="42" y="9"/>
                      <a:pt x="16" y="9"/>
                      <a:pt x="0" y="18"/>
                    </a:cubicBezTo>
                    <a:cubicBezTo>
                      <a:pt x="0" y="9"/>
                      <a:pt x="0" y="9"/>
                      <a:pt x="0" y="9"/>
                    </a:cubicBezTo>
                    <a:cubicBezTo>
                      <a:pt x="16" y="0"/>
                      <a:pt x="42" y="0"/>
                      <a:pt x="57" y="9"/>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2" name="Freeform 528">
                <a:extLst>
                  <a:ext uri="{FF2B5EF4-FFF2-40B4-BE49-F238E27FC236}">
                    <a16:creationId xmlns:a16="http://schemas.microsoft.com/office/drawing/2014/main" id="{7F24A512-9F23-B5B7-6396-6A004ED574AD}"/>
                  </a:ext>
                </a:extLst>
              </p:cNvPr>
              <p:cNvSpPr>
                <a:spLocks/>
              </p:cNvSpPr>
              <p:nvPr/>
            </p:nvSpPr>
            <p:spPr bwMode="auto">
              <a:xfrm>
                <a:off x="7373" y="2503"/>
                <a:ext cx="7" cy="26"/>
              </a:xfrm>
              <a:custGeom>
                <a:avLst/>
                <a:gdLst>
                  <a:gd name="T0" fmla="*/ 3 w 3"/>
                  <a:gd name="T1" fmla="*/ 0 h 11"/>
                  <a:gd name="T2" fmla="*/ 0 w 3"/>
                  <a:gd name="T3" fmla="*/ 2 h 11"/>
                  <a:gd name="T4" fmla="*/ 0 w 3"/>
                  <a:gd name="T5" fmla="*/ 11 h 11"/>
                  <a:gd name="T6" fmla="*/ 3 w 3"/>
                  <a:gd name="T7" fmla="*/ 9 h 11"/>
                  <a:gd name="T8" fmla="*/ 3 w 3"/>
                  <a:gd name="T9" fmla="*/ 0 h 11"/>
                </a:gdLst>
                <a:ahLst/>
                <a:cxnLst>
                  <a:cxn ang="0">
                    <a:pos x="T0" y="T1"/>
                  </a:cxn>
                  <a:cxn ang="0">
                    <a:pos x="T2" y="T3"/>
                  </a:cxn>
                  <a:cxn ang="0">
                    <a:pos x="T4" y="T5"/>
                  </a:cxn>
                  <a:cxn ang="0">
                    <a:pos x="T6" y="T7"/>
                  </a:cxn>
                  <a:cxn ang="0">
                    <a:pos x="T8" y="T9"/>
                  </a:cxn>
                </a:cxnLst>
                <a:rect l="0" t="0" r="r" b="b"/>
                <a:pathLst>
                  <a:path w="3" h="11">
                    <a:moveTo>
                      <a:pt x="3" y="0"/>
                    </a:moveTo>
                    <a:cubicBezTo>
                      <a:pt x="2" y="1"/>
                      <a:pt x="1" y="1"/>
                      <a:pt x="0" y="2"/>
                    </a:cubicBezTo>
                    <a:cubicBezTo>
                      <a:pt x="0" y="11"/>
                      <a:pt x="0" y="11"/>
                      <a:pt x="0" y="11"/>
                    </a:cubicBezTo>
                    <a:cubicBezTo>
                      <a:pt x="1" y="10"/>
                      <a:pt x="2" y="10"/>
                      <a:pt x="3" y="9"/>
                    </a:cubicBezTo>
                    <a:lnTo>
                      <a:pt x="3" y="0"/>
                    </a:ln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3" name="Freeform 529">
                <a:extLst>
                  <a:ext uri="{FF2B5EF4-FFF2-40B4-BE49-F238E27FC236}">
                    <a16:creationId xmlns:a16="http://schemas.microsoft.com/office/drawing/2014/main" id="{63553000-0B60-0268-B388-1A6433DA4DC5}"/>
                  </a:ext>
                </a:extLst>
              </p:cNvPr>
              <p:cNvSpPr>
                <a:spLocks/>
              </p:cNvSpPr>
              <p:nvPr/>
            </p:nvSpPr>
            <p:spPr bwMode="auto">
              <a:xfrm>
                <a:off x="7026" y="2508"/>
                <a:ext cx="347" cy="218"/>
              </a:xfrm>
              <a:custGeom>
                <a:avLst/>
                <a:gdLst>
                  <a:gd name="T0" fmla="*/ 347 w 347"/>
                  <a:gd name="T1" fmla="*/ 0 h 218"/>
                  <a:gd name="T2" fmla="*/ 347 w 347"/>
                  <a:gd name="T3" fmla="*/ 21 h 218"/>
                  <a:gd name="T4" fmla="*/ 0 w 347"/>
                  <a:gd name="T5" fmla="*/ 218 h 218"/>
                  <a:gd name="T6" fmla="*/ 0 w 347"/>
                  <a:gd name="T7" fmla="*/ 197 h 218"/>
                  <a:gd name="T8" fmla="*/ 347 w 347"/>
                  <a:gd name="T9" fmla="*/ 0 h 218"/>
                </a:gdLst>
                <a:ahLst/>
                <a:cxnLst>
                  <a:cxn ang="0">
                    <a:pos x="T0" y="T1"/>
                  </a:cxn>
                  <a:cxn ang="0">
                    <a:pos x="T2" y="T3"/>
                  </a:cxn>
                  <a:cxn ang="0">
                    <a:pos x="T4" y="T5"/>
                  </a:cxn>
                  <a:cxn ang="0">
                    <a:pos x="T6" y="T7"/>
                  </a:cxn>
                  <a:cxn ang="0">
                    <a:pos x="T8" y="T9"/>
                  </a:cxn>
                </a:cxnLst>
                <a:rect l="0" t="0" r="r" b="b"/>
                <a:pathLst>
                  <a:path w="347" h="218">
                    <a:moveTo>
                      <a:pt x="347" y="0"/>
                    </a:moveTo>
                    <a:lnTo>
                      <a:pt x="347" y="21"/>
                    </a:lnTo>
                    <a:lnTo>
                      <a:pt x="0" y="218"/>
                    </a:lnTo>
                    <a:lnTo>
                      <a:pt x="0" y="197"/>
                    </a:lnTo>
                    <a:lnTo>
                      <a:pt x="347" y="0"/>
                    </a:ln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4" name="Freeform 530">
                <a:extLst>
                  <a:ext uri="{FF2B5EF4-FFF2-40B4-BE49-F238E27FC236}">
                    <a16:creationId xmlns:a16="http://schemas.microsoft.com/office/drawing/2014/main" id="{2081CA52-E690-E40A-6C34-C31C03F2C03B}"/>
                  </a:ext>
                </a:extLst>
              </p:cNvPr>
              <p:cNvSpPr>
                <a:spLocks/>
              </p:cNvSpPr>
              <p:nvPr/>
            </p:nvSpPr>
            <p:spPr bwMode="auto">
              <a:xfrm>
                <a:off x="6998" y="2705"/>
                <a:ext cx="28" cy="61"/>
              </a:xfrm>
              <a:custGeom>
                <a:avLst/>
                <a:gdLst>
                  <a:gd name="T0" fmla="*/ 0 w 12"/>
                  <a:gd name="T1" fmla="*/ 26 h 26"/>
                  <a:gd name="T2" fmla="*/ 0 w 12"/>
                  <a:gd name="T3" fmla="*/ 17 h 26"/>
                  <a:gd name="T4" fmla="*/ 12 w 12"/>
                  <a:gd name="T5" fmla="*/ 0 h 26"/>
                  <a:gd name="T6" fmla="*/ 12 w 12"/>
                  <a:gd name="T7" fmla="*/ 9 h 26"/>
                  <a:gd name="T8" fmla="*/ 0 w 12"/>
                  <a:gd name="T9" fmla="*/ 26 h 26"/>
                </a:gdLst>
                <a:ahLst/>
                <a:cxnLst>
                  <a:cxn ang="0">
                    <a:pos x="T0" y="T1"/>
                  </a:cxn>
                  <a:cxn ang="0">
                    <a:pos x="T2" y="T3"/>
                  </a:cxn>
                  <a:cxn ang="0">
                    <a:pos x="T4" y="T5"/>
                  </a:cxn>
                  <a:cxn ang="0">
                    <a:pos x="T6" y="T7"/>
                  </a:cxn>
                  <a:cxn ang="0">
                    <a:pos x="T8" y="T9"/>
                  </a:cxn>
                </a:cxnLst>
                <a:rect l="0" t="0" r="r" b="b"/>
                <a:pathLst>
                  <a:path w="12" h="26">
                    <a:moveTo>
                      <a:pt x="0" y="26"/>
                    </a:moveTo>
                    <a:cubicBezTo>
                      <a:pt x="0" y="17"/>
                      <a:pt x="0" y="17"/>
                      <a:pt x="0" y="17"/>
                    </a:cubicBezTo>
                    <a:cubicBezTo>
                      <a:pt x="0" y="11"/>
                      <a:pt x="4" y="5"/>
                      <a:pt x="12" y="0"/>
                    </a:cubicBezTo>
                    <a:cubicBezTo>
                      <a:pt x="12" y="9"/>
                      <a:pt x="12" y="9"/>
                      <a:pt x="12" y="9"/>
                    </a:cubicBezTo>
                    <a:cubicBezTo>
                      <a:pt x="4" y="14"/>
                      <a:pt x="0" y="20"/>
                      <a:pt x="0" y="26"/>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5" name="Freeform 531">
                <a:extLst>
                  <a:ext uri="{FF2B5EF4-FFF2-40B4-BE49-F238E27FC236}">
                    <a16:creationId xmlns:a16="http://schemas.microsoft.com/office/drawing/2014/main" id="{1BBAC009-CF86-2AE7-4C0B-BE067DB12EB4}"/>
                  </a:ext>
                </a:extLst>
              </p:cNvPr>
              <p:cNvSpPr>
                <a:spLocks/>
              </p:cNvSpPr>
              <p:nvPr/>
            </p:nvSpPr>
            <p:spPr bwMode="auto">
              <a:xfrm>
                <a:off x="6998" y="2705"/>
                <a:ext cx="28" cy="61"/>
              </a:xfrm>
              <a:custGeom>
                <a:avLst/>
                <a:gdLst>
                  <a:gd name="T0" fmla="*/ 12 w 12"/>
                  <a:gd name="T1" fmla="*/ 0 h 26"/>
                  <a:gd name="T2" fmla="*/ 12 w 12"/>
                  <a:gd name="T3" fmla="*/ 9 h 26"/>
                  <a:gd name="T4" fmla="*/ 0 w 12"/>
                  <a:gd name="T5" fmla="*/ 26 h 26"/>
                  <a:gd name="T6" fmla="*/ 0 w 12"/>
                  <a:gd name="T7" fmla="*/ 17 h 26"/>
                  <a:gd name="T8" fmla="*/ 12 w 12"/>
                  <a:gd name="T9" fmla="*/ 0 h 26"/>
                </a:gdLst>
                <a:ahLst/>
                <a:cxnLst>
                  <a:cxn ang="0">
                    <a:pos x="T0" y="T1"/>
                  </a:cxn>
                  <a:cxn ang="0">
                    <a:pos x="T2" y="T3"/>
                  </a:cxn>
                  <a:cxn ang="0">
                    <a:pos x="T4" y="T5"/>
                  </a:cxn>
                  <a:cxn ang="0">
                    <a:pos x="T6" y="T7"/>
                  </a:cxn>
                  <a:cxn ang="0">
                    <a:pos x="T8" y="T9"/>
                  </a:cxn>
                </a:cxnLst>
                <a:rect l="0" t="0" r="r" b="b"/>
                <a:pathLst>
                  <a:path w="12" h="26">
                    <a:moveTo>
                      <a:pt x="12" y="0"/>
                    </a:moveTo>
                    <a:cubicBezTo>
                      <a:pt x="12" y="9"/>
                      <a:pt x="12" y="9"/>
                      <a:pt x="12" y="9"/>
                    </a:cubicBezTo>
                    <a:cubicBezTo>
                      <a:pt x="4" y="14"/>
                      <a:pt x="0" y="20"/>
                      <a:pt x="0" y="26"/>
                    </a:cubicBezTo>
                    <a:cubicBezTo>
                      <a:pt x="0" y="17"/>
                      <a:pt x="0" y="17"/>
                      <a:pt x="0" y="17"/>
                    </a:cubicBezTo>
                    <a:cubicBezTo>
                      <a:pt x="0" y="11"/>
                      <a:pt x="4" y="5"/>
                      <a:pt x="12" y="0"/>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6" name="Freeform 532">
                <a:extLst>
                  <a:ext uri="{FF2B5EF4-FFF2-40B4-BE49-F238E27FC236}">
                    <a16:creationId xmlns:a16="http://schemas.microsoft.com/office/drawing/2014/main" id="{3B1FE3AE-E1FA-7542-A52A-8C16D7846699}"/>
                  </a:ext>
                </a:extLst>
              </p:cNvPr>
              <p:cNvSpPr>
                <a:spLocks/>
              </p:cNvSpPr>
              <p:nvPr/>
            </p:nvSpPr>
            <p:spPr bwMode="auto">
              <a:xfrm>
                <a:off x="6950" y="2745"/>
                <a:ext cx="181" cy="159"/>
              </a:xfrm>
              <a:custGeom>
                <a:avLst/>
                <a:gdLst>
                  <a:gd name="T0" fmla="*/ 18 w 76"/>
                  <a:gd name="T1" fmla="*/ 25 h 67"/>
                  <a:gd name="T2" fmla="*/ 0 w 76"/>
                  <a:gd name="T3" fmla="*/ 0 h 67"/>
                  <a:gd name="T4" fmla="*/ 0 w 76"/>
                  <a:gd name="T5" fmla="*/ 9 h 67"/>
                  <a:gd name="T6" fmla="*/ 18 w 76"/>
                  <a:gd name="T7" fmla="*/ 34 h 67"/>
                  <a:gd name="T8" fmla="*/ 76 w 76"/>
                  <a:gd name="T9" fmla="*/ 67 h 67"/>
                  <a:gd name="T10" fmla="*/ 76 w 76"/>
                  <a:gd name="T11" fmla="*/ 56 h 67"/>
                  <a:gd name="T12" fmla="*/ 18 w 76"/>
                  <a:gd name="T13" fmla="*/ 25 h 67"/>
                </a:gdLst>
                <a:ahLst/>
                <a:cxnLst>
                  <a:cxn ang="0">
                    <a:pos x="T0" y="T1"/>
                  </a:cxn>
                  <a:cxn ang="0">
                    <a:pos x="T2" y="T3"/>
                  </a:cxn>
                  <a:cxn ang="0">
                    <a:pos x="T4" y="T5"/>
                  </a:cxn>
                  <a:cxn ang="0">
                    <a:pos x="T6" y="T7"/>
                  </a:cxn>
                  <a:cxn ang="0">
                    <a:pos x="T8" y="T9"/>
                  </a:cxn>
                  <a:cxn ang="0">
                    <a:pos x="T10" y="T11"/>
                  </a:cxn>
                  <a:cxn ang="0">
                    <a:pos x="T12" y="T13"/>
                  </a:cxn>
                </a:cxnLst>
                <a:rect l="0" t="0" r="r" b="b"/>
                <a:pathLst>
                  <a:path w="76" h="67">
                    <a:moveTo>
                      <a:pt x="18" y="25"/>
                    </a:moveTo>
                    <a:cubicBezTo>
                      <a:pt x="6" y="18"/>
                      <a:pt x="0" y="9"/>
                      <a:pt x="0" y="0"/>
                    </a:cubicBezTo>
                    <a:cubicBezTo>
                      <a:pt x="0" y="9"/>
                      <a:pt x="0" y="9"/>
                      <a:pt x="0" y="9"/>
                    </a:cubicBezTo>
                    <a:cubicBezTo>
                      <a:pt x="0" y="18"/>
                      <a:pt x="6" y="27"/>
                      <a:pt x="18" y="34"/>
                    </a:cubicBezTo>
                    <a:cubicBezTo>
                      <a:pt x="76" y="67"/>
                      <a:pt x="76" y="67"/>
                      <a:pt x="76" y="67"/>
                    </a:cubicBezTo>
                    <a:cubicBezTo>
                      <a:pt x="76" y="56"/>
                      <a:pt x="76" y="56"/>
                      <a:pt x="76" y="56"/>
                    </a:cubicBezTo>
                    <a:lnTo>
                      <a:pt x="18" y="25"/>
                    </a:lnTo>
                    <a:close/>
                  </a:path>
                </a:pathLst>
              </a:custGeom>
              <a:solidFill>
                <a:srgbClr val="D2D1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7" name="Freeform 533">
                <a:extLst>
                  <a:ext uri="{FF2B5EF4-FFF2-40B4-BE49-F238E27FC236}">
                    <a16:creationId xmlns:a16="http://schemas.microsoft.com/office/drawing/2014/main" id="{FC26CC32-AFE9-874E-C7D0-9E44C6D48ACB}"/>
                  </a:ext>
                </a:extLst>
              </p:cNvPr>
              <p:cNvSpPr>
                <a:spLocks/>
              </p:cNvSpPr>
              <p:nvPr/>
            </p:nvSpPr>
            <p:spPr bwMode="auto">
              <a:xfrm>
                <a:off x="6936" y="2472"/>
                <a:ext cx="444" cy="406"/>
              </a:xfrm>
              <a:custGeom>
                <a:avLst/>
                <a:gdLst>
                  <a:gd name="T0" fmla="*/ 38 w 187"/>
                  <a:gd name="T1" fmla="*/ 98 h 171"/>
                  <a:gd name="T2" fmla="*/ 184 w 187"/>
                  <a:gd name="T3" fmla="*/ 15 h 171"/>
                  <a:gd name="T4" fmla="*/ 187 w 187"/>
                  <a:gd name="T5" fmla="*/ 13 h 171"/>
                  <a:gd name="T6" fmla="*/ 187 w 187"/>
                  <a:gd name="T7" fmla="*/ 0 h 171"/>
                  <a:gd name="T8" fmla="*/ 170 w 187"/>
                  <a:gd name="T9" fmla="*/ 7 h 171"/>
                  <a:gd name="T10" fmla="*/ 24 w 187"/>
                  <a:gd name="T11" fmla="*/ 91 h 171"/>
                  <a:gd name="T12" fmla="*/ 24 w 187"/>
                  <a:gd name="T13" fmla="*/ 140 h 171"/>
                  <a:gd name="T14" fmla="*/ 82 w 187"/>
                  <a:gd name="T15" fmla="*/ 171 h 171"/>
                  <a:gd name="T16" fmla="*/ 95 w 187"/>
                  <a:gd name="T17" fmla="*/ 164 h 171"/>
                  <a:gd name="T18" fmla="*/ 93 w 187"/>
                  <a:gd name="T19" fmla="*/ 163 h 171"/>
                  <a:gd name="T20" fmla="*/ 38 w 187"/>
                  <a:gd name="T21" fmla="*/ 131 h 171"/>
                  <a:gd name="T22" fmla="*/ 38 w 187"/>
                  <a:gd name="T23" fmla="*/ 9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 h="171">
                    <a:moveTo>
                      <a:pt x="38" y="98"/>
                    </a:moveTo>
                    <a:cubicBezTo>
                      <a:pt x="184" y="15"/>
                      <a:pt x="184" y="15"/>
                      <a:pt x="184" y="15"/>
                    </a:cubicBezTo>
                    <a:cubicBezTo>
                      <a:pt x="185" y="14"/>
                      <a:pt x="186" y="14"/>
                      <a:pt x="187" y="13"/>
                    </a:cubicBezTo>
                    <a:cubicBezTo>
                      <a:pt x="187" y="0"/>
                      <a:pt x="187" y="0"/>
                      <a:pt x="187" y="0"/>
                    </a:cubicBezTo>
                    <a:cubicBezTo>
                      <a:pt x="181" y="2"/>
                      <a:pt x="175" y="4"/>
                      <a:pt x="170" y="7"/>
                    </a:cubicBezTo>
                    <a:cubicBezTo>
                      <a:pt x="24" y="91"/>
                      <a:pt x="24" y="91"/>
                      <a:pt x="24" y="91"/>
                    </a:cubicBezTo>
                    <a:cubicBezTo>
                      <a:pt x="0" y="104"/>
                      <a:pt x="0" y="126"/>
                      <a:pt x="24" y="140"/>
                    </a:cubicBezTo>
                    <a:cubicBezTo>
                      <a:pt x="24" y="140"/>
                      <a:pt x="81" y="171"/>
                      <a:pt x="82" y="171"/>
                    </a:cubicBezTo>
                    <a:cubicBezTo>
                      <a:pt x="95" y="164"/>
                      <a:pt x="95" y="164"/>
                      <a:pt x="95" y="164"/>
                    </a:cubicBezTo>
                    <a:cubicBezTo>
                      <a:pt x="94" y="163"/>
                      <a:pt x="93" y="163"/>
                      <a:pt x="93" y="163"/>
                    </a:cubicBezTo>
                    <a:cubicBezTo>
                      <a:pt x="38" y="131"/>
                      <a:pt x="38" y="131"/>
                      <a:pt x="38" y="131"/>
                    </a:cubicBezTo>
                    <a:cubicBezTo>
                      <a:pt x="22" y="122"/>
                      <a:pt x="22" y="107"/>
                      <a:pt x="38" y="98"/>
                    </a:cubicBezTo>
                    <a:close/>
                  </a:path>
                </a:pathLst>
              </a:custGeom>
              <a:solidFill>
                <a:srgbClr val="9B9B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8" name="Freeform 534">
                <a:extLst>
                  <a:ext uri="{FF2B5EF4-FFF2-40B4-BE49-F238E27FC236}">
                    <a16:creationId xmlns:a16="http://schemas.microsoft.com/office/drawing/2014/main" id="{346F4E84-4AE4-740F-D289-05881CBFC744}"/>
                  </a:ext>
                </a:extLst>
              </p:cNvPr>
              <p:cNvSpPr>
                <a:spLocks/>
              </p:cNvSpPr>
              <p:nvPr/>
            </p:nvSpPr>
            <p:spPr bwMode="auto">
              <a:xfrm>
                <a:off x="7131" y="2861"/>
                <a:ext cx="240" cy="138"/>
              </a:xfrm>
              <a:custGeom>
                <a:avLst/>
                <a:gdLst>
                  <a:gd name="T0" fmla="*/ 0 w 240"/>
                  <a:gd name="T1" fmla="*/ 17 h 138"/>
                  <a:gd name="T2" fmla="*/ 30 w 240"/>
                  <a:gd name="T3" fmla="*/ 0 h 138"/>
                  <a:gd name="T4" fmla="*/ 240 w 240"/>
                  <a:gd name="T5" fmla="*/ 121 h 138"/>
                  <a:gd name="T6" fmla="*/ 209 w 240"/>
                  <a:gd name="T7" fmla="*/ 138 h 138"/>
                  <a:gd name="T8" fmla="*/ 0 w 240"/>
                  <a:gd name="T9" fmla="*/ 17 h 138"/>
                </a:gdLst>
                <a:ahLst/>
                <a:cxnLst>
                  <a:cxn ang="0">
                    <a:pos x="T0" y="T1"/>
                  </a:cxn>
                  <a:cxn ang="0">
                    <a:pos x="T2" y="T3"/>
                  </a:cxn>
                  <a:cxn ang="0">
                    <a:pos x="T4" y="T5"/>
                  </a:cxn>
                  <a:cxn ang="0">
                    <a:pos x="T6" y="T7"/>
                  </a:cxn>
                  <a:cxn ang="0">
                    <a:pos x="T8" y="T9"/>
                  </a:cxn>
                </a:cxnLst>
                <a:rect l="0" t="0" r="r" b="b"/>
                <a:pathLst>
                  <a:path w="240" h="138">
                    <a:moveTo>
                      <a:pt x="0" y="17"/>
                    </a:moveTo>
                    <a:lnTo>
                      <a:pt x="30" y="0"/>
                    </a:lnTo>
                    <a:lnTo>
                      <a:pt x="240" y="121"/>
                    </a:lnTo>
                    <a:lnTo>
                      <a:pt x="209" y="138"/>
                    </a:lnTo>
                    <a:lnTo>
                      <a:pt x="0" y="17"/>
                    </a:lnTo>
                    <a:close/>
                  </a:path>
                </a:pathLst>
              </a:custGeom>
              <a:solidFill>
                <a:srgbClr val="9B9B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9" name="Freeform 535">
                <a:extLst>
                  <a:ext uri="{FF2B5EF4-FFF2-40B4-BE49-F238E27FC236}">
                    <a16:creationId xmlns:a16="http://schemas.microsoft.com/office/drawing/2014/main" id="{99C98C83-7350-94EE-F452-2C58838D3A04}"/>
                  </a:ext>
                </a:extLst>
              </p:cNvPr>
              <p:cNvSpPr>
                <a:spLocks/>
              </p:cNvSpPr>
              <p:nvPr/>
            </p:nvSpPr>
            <p:spPr bwMode="auto">
              <a:xfrm>
                <a:off x="7340" y="2982"/>
                <a:ext cx="71" cy="29"/>
              </a:xfrm>
              <a:custGeom>
                <a:avLst/>
                <a:gdLst>
                  <a:gd name="T0" fmla="*/ 30 w 30"/>
                  <a:gd name="T1" fmla="*/ 2 h 12"/>
                  <a:gd name="T2" fmla="*/ 18 w 30"/>
                  <a:gd name="T3" fmla="*/ 9 h 12"/>
                  <a:gd name="T4" fmla="*/ 0 w 30"/>
                  <a:gd name="T5" fmla="*/ 7 h 12"/>
                  <a:gd name="T6" fmla="*/ 13 w 30"/>
                  <a:gd name="T7" fmla="*/ 0 h 12"/>
                  <a:gd name="T8" fmla="*/ 30 w 30"/>
                  <a:gd name="T9" fmla="*/ 2 h 12"/>
                </a:gdLst>
                <a:ahLst/>
                <a:cxnLst>
                  <a:cxn ang="0">
                    <a:pos x="T0" y="T1"/>
                  </a:cxn>
                  <a:cxn ang="0">
                    <a:pos x="T2" y="T3"/>
                  </a:cxn>
                  <a:cxn ang="0">
                    <a:pos x="T4" y="T5"/>
                  </a:cxn>
                  <a:cxn ang="0">
                    <a:pos x="T6" y="T7"/>
                  </a:cxn>
                  <a:cxn ang="0">
                    <a:pos x="T8" y="T9"/>
                  </a:cxn>
                </a:cxnLst>
                <a:rect l="0" t="0" r="r" b="b"/>
                <a:pathLst>
                  <a:path w="30" h="12">
                    <a:moveTo>
                      <a:pt x="30" y="2"/>
                    </a:moveTo>
                    <a:cubicBezTo>
                      <a:pt x="18" y="9"/>
                      <a:pt x="18" y="9"/>
                      <a:pt x="18" y="9"/>
                    </a:cubicBezTo>
                    <a:cubicBezTo>
                      <a:pt x="13" y="12"/>
                      <a:pt x="7" y="11"/>
                      <a:pt x="0" y="7"/>
                    </a:cubicBezTo>
                    <a:cubicBezTo>
                      <a:pt x="13" y="0"/>
                      <a:pt x="13" y="0"/>
                      <a:pt x="13" y="0"/>
                    </a:cubicBezTo>
                    <a:cubicBezTo>
                      <a:pt x="20" y="4"/>
                      <a:pt x="26" y="4"/>
                      <a:pt x="30" y="2"/>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0" name="Freeform 536">
                <a:extLst>
                  <a:ext uri="{FF2B5EF4-FFF2-40B4-BE49-F238E27FC236}">
                    <a16:creationId xmlns:a16="http://schemas.microsoft.com/office/drawing/2014/main" id="{4E738795-5872-9534-CE65-002AF9040380}"/>
                  </a:ext>
                </a:extLst>
              </p:cNvPr>
              <p:cNvSpPr>
                <a:spLocks/>
              </p:cNvSpPr>
              <p:nvPr/>
            </p:nvSpPr>
            <p:spPr bwMode="auto">
              <a:xfrm>
                <a:off x="7340" y="2982"/>
                <a:ext cx="71" cy="27"/>
              </a:xfrm>
              <a:custGeom>
                <a:avLst/>
                <a:gdLst>
                  <a:gd name="T0" fmla="*/ 15 w 30"/>
                  <a:gd name="T1" fmla="*/ 1 h 11"/>
                  <a:gd name="T2" fmla="*/ 13 w 30"/>
                  <a:gd name="T3" fmla="*/ 0 h 11"/>
                  <a:gd name="T4" fmla="*/ 0 w 30"/>
                  <a:gd name="T5" fmla="*/ 7 h 11"/>
                  <a:gd name="T6" fmla="*/ 3 w 30"/>
                  <a:gd name="T7" fmla="*/ 8 h 11"/>
                  <a:gd name="T8" fmla="*/ 18 w 30"/>
                  <a:gd name="T9" fmla="*/ 9 h 11"/>
                  <a:gd name="T10" fmla="*/ 30 w 30"/>
                  <a:gd name="T11" fmla="*/ 2 h 11"/>
                  <a:gd name="T12" fmla="*/ 15 w 30"/>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15" y="1"/>
                    </a:moveTo>
                    <a:cubicBezTo>
                      <a:pt x="15" y="1"/>
                      <a:pt x="14" y="0"/>
                      <a:pt x="13" y="0"/>
                    </a:cubicBezTo>
                    <a:cubicBezTo>
                      <a:pt x="0" y="7"/>
                      <a:pt x="0" y="7"/>
                      <a:pt x="0" y="7"/>
                    </a:cubicBezTo>
                    <a:cubicBezTo>
                      <a:pt x="1" y="8"/>
                      <a:pt x="2" y="8"/>
                      <a:pt x="3" y="8"/>
                    </a:cubicBezTo>
                    <a:cubicBezTo>
                      <a:pt x="8" y="11"/>
                      <a:pt x="14" y="11"/>
                      <a:pt x="18" y="9"/>
                    </a:cubicBezTo>
                    <a:cubicBezTo>
                      <a:pt x="30" y="2"/>
                      <a:pt x="30" y="2"/>
                      <a:pt x="30" y="2"/>
                    </a:cubicBezTo>
                    <a:cubicBezTo>
                      <a:pt x="26" y="4"/>
                      <a:pt x="21" y="4"/>
                      <a:pt x="15" y="1"/>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1" name="Freeform 537">
                <a:extLst>
                  <a:ext uri="{FF2B5EF4-FFF2-40B4-BE49-F238E27FC236}">
                    <a16:creationId xmlns:a16="http://schemas.microsoft.com/office/drawing/2014/main" id="{E02C88C2-1874-9985-BC63-67DB50E1C6A1}"/>
                  </a:ext>
                </a:extLst>
              </p:cNvPr>
              <p:cNvSpPr>
                <a:spLocks/>
              </p:cNvSpPr>
              <p:nvPr/>
            </p:nvSpPr>
            <p:spPr bwMode="auto">
              <a:xfrm>
                <a:off x="7397" y="2944"/>
                <a:ext cx="59" cy="88"/>
              </a:xfrm>
              <a:custGeom>
                <a:avLst/>
                <a:gdLst>
                  <a:gd name="T0" fmla="*/ 13 w 25"/>
                  <a:gd name="T1" fmla="*/ 29 h 37"/>
                  <a:gd name="T2" fmla="*/ 0 w 25"/>
                  <a:gd name="T3" fmla="*/ 37 h 37"/>
                  <a:gd name="T4" fmla="*/ 2 w 25"/>
                  <a:gd name="T5" fmla="*/ 36 h 37"/>
                  <a:gd name="T6" fmla="*/ 10 w 25"/>
                  <a:gd name="T7" fmla="*/ 8 h 37"/>
                  <a:gd name="T8" fmla="*/ 23 w 25"/>
                  <a:gd name="T9" fmla="*/ 0 h 37"/>
                  <a:gd name="T10" fmla="*/ 15 w 25"/>
                  <a:gd name="T11" fmla="*/ 28 h 37"/>
                  <a:gd name="T12" fmla="*/ 13 w 25"/>
                  <a:gd name="T13" fmla="*/ 29 h 37"/>
                </a:gdLst>
                <a:ahLst/>
                <a:cxnLst>
                  <a:cxn ang="0">
                    <a:pos x="T0" y="T1"/>
                  </a:cxn>
                  <a:cxn ang="0">
                    <a:pos x="T2" y="T3"/>
                  </a:cxn>
                  <a:cxn ang="0">
                    <a:pos x="T4" y="T5"/>
                  </a:cxn>
                  <a:cxn ang="0">
                    <a:pos x="T6" y="T7"/>
                  </a:cxn>
                  <a:cxn ang="0">
                    <a:pos x="T8" y="T9"/>
                  </a:cxn>
                  <a:cxn ang="0">
                    <a:pos x="T10" y="T11"/>
                  </a:cxn>
                  <a:cxn ang="0">
                    <a:pos x="T12" y="T13"/>
                  </a:cxn>
                </a:cxnLst>
                <a:rect l="0" t="0" r="r" b="b"/>
                <a:pathLst>
                  <a:path w="25" h="37">
                    <a:moveTo>
                      <a:pt x="13" y="29"/>
                    </a:moveTo>
                    <a:cubicBezTo>
                      <a:pt x="0" y="37"/>
                      <a:pt x="0" y="37"/>
                      <a:pt x="0" y="37"/>
                    </a:cubicBezTo>
                    <a:cubicBezTo>
                      <a:pt x="1" y="36"/>
                      <a:pt x="2" y="36"/>
                      <a:pt x="2" y="36"/>
                    </a:cubicBezTo>
                    <a:cubicBezTo>
                      <a:pt x="9" y="30"/>
                      <a:pt x="12" y="20"/>
                      <a:pt x="10" y="8"/>
                    </a:cubicBezTo>
                    <a:cubicBezTo>
                      <a:pt x="23" y="0"/>
                      <a:pt x="23" y="0"/>
                      <a:pt x="23" y="0"/>
                    </a:cubicBezTo>
                    <a:cubicBezTo>
                      <a:pt x="25" y="13"/>
                      <a:pt x="22" y="23"/>
                      <a:pt x="15" y="28"/>
                    </a:cubicBezTo>
                    <a:cubicBezTo>
                      <a:pt x="15" y="29"/>
                      <a:pt x="14" y="29"/>
                      <a:pt x="13" y="29"/>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2" name="Freeform 538">
                <a:extLst>
                  <a:ext uri="{FF2B5EF4-FFF2-40B4-BE49-F238E27FC236}">
                    <a16:creationId xmlns:a16="http://schemas.microsoft.com/office/drawing/2014/main" id="{8D149247-2F71-E304-7C63-CC74160854E5}"/>
                  </a:ext>
                </a:extLst>
              </p:cNvPr>
              <p:cNvSpPr>
                <a:spLocks/>
              </p:cNvSpPr>
              <p:nvPr/>
            </p:nvSpPr>
            <p:spPr bwMode="auto">
              <a:xfrm>
                <a:off x="7397" y="2944"/>
                <a:ext cx="57" cy="88"/>
              </a:xfrm>
              <a:custGeom>
                <a:avLst/>
                <a:gdLst>
                  <a:gd name="T0" fmla="*/ 23 w 24"/>
                  <a:gd name="T1" fmla="*/ 4 h 37"/>
                  <a:gd name="T2" fmla="*/ 23 w 24"/>
                  <a:gd name="T3" fmla="*/ 0 h 37"/>
                  <a:gd name="T4" fmla="*/ 10 w 24"/>
                  <a:gd name="T5" fmla="*/ 8 h 37"/>
                  <a:gd name="T6" fmla="*/ 10 w 24"/>
                  <a:gd name="T7" fmla="*/ 11 h 37"/>
                  <a:gd name="T8" fmla="*/ 2 w 24"/>
                  <a:gd name="T9" fmla="*/ 36 h 37"/>
                  <a:gd name="T10" fmla="*/ 0 w 24"/>
                  <a:gd name="T11" fmla="*/ 37 h 37"/>
                  <a:gd name="T12" fmla="*/ 13 w 24"/>
                  <a:gd name="T13" fmla="*/ 29 h 37"/>
                  <a:gd name="T14" fmla="*/ 15 w 24"/>
                  <a:gd name="T15" fmla="*/ 28 h 37"/>
                  <a:gd name="T16" fmla="*/ 23 w 24"/>
                  <a:gd name="T17"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7">
                    <a:moveTo>
                      <a:pt x="23" y="4"/>
                    </a:moveTo>
                    <a:cubicBezTo>
                      <a:pt x="23" y="2"/>
                      <a:pt x="23" y="1"/>
                      <a:pt x="23" y="0"/>
                    </a:cubicBezTo>
                    <a:cubicBezTo>
                      <a:pt x="10" y="8"/>
                      <a:pt x="10" y="8"/>
                      <a:pt x="10" y="8"/>
                    </a:cubicBezTo>
                    <a:cubicBezTo>
                      <a:pt x="10" y="9"/>
                      <a:pt x="10" y="10"/>
                      <a:pt x="10" y="11"/>
                    </a:cubicBezTo>
                    <a:cubicBezTo>
                      <a:pt x="11" y="22"/>
                      <a:pt x="8" y="31"/>
                      <a:pt x="2" y="36"/>
                    </a:cubicBezTo>
                    <a:cubicBezTo>
                      <a:pt x="2" y="36"/>
                      <a:pt x="1" y="36"/>
                      <a:pt x="0" y="37"/>
                    </a:cubicBezTo>
                    <a:cubicBezTo>
                      <a:pt x="13" y="29"/>
                      <a:pt x="13" y="29"/>
                      <a:pt x="13" y="29"/>
                    </a:cubicBezTo>
                    <a:cubicBezTo>
                      <a:pt x="14" y="29"/>
                      <a:pt x="15" y="29"/>
                      <a:pt x="15" y="28"/>
                    </a:cubicBezTo>
                    <a:cubicBezTo>
                      <a:pt x="21" y="23"/>
                      <a:pt x="24" y="15"/>
                      <a:pt x="23" y="4"/>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3" name="Freeform 539">
                <a:extLst>
                  <a:ext uri="{FF2B5EF4-FFF2-40B4-BE49-F238E27FC236}">
                    <a16:creationId xmlns:a16="http://schemas.microsoft.com/office/drawing/2014/main" id="{B08F4529-7045-5C85-CB7D-2B1FD259FD7A}"/>
                  </a:ext>
                </a:extLst>
              </p:cNvPr>
              <p:cNvSpPr>
                <a:spLocks/>
              </p:cNvSpPr>
              <p:nvPr/>
            </p:nvSpPr>
            <p:spPr bwMode="auto">
              <a:xfrm>
                <a:off x="6960" y="2415"/>
                <a:ext cx="389" cy="223"/>
              </a:xfrm>
              <a:custGeom>
                <a:avLst/>
                <a:gdLst>
                  <a:gd name="T0" fmla="*/ 0 w 389"/>
                  <a:gd name="T1" fmla="*/ 17 h 223"/>
                  <a:gd name="T2" fmla="*/ 30 w 389"/>
                  <a:gd name="T3" fmla="*/ 0 h 223"/>
                  <a:gd name="T4" fmla="*/ 389 w 389"/>
                  <a:gd name="T5" fmla="*/ 207 h 223"/>
                  <a:gd name="T6" fmla="*/ 358 w 389"/>
                  <a:gd name="T7" fmla="*/ 223 h 223"/>
                  <a:gd name="T8" fmla="*/ 0 w 389"/>
                  <a:gd name="T9" fmla="*/ 17 h 223"/>
                </a:gdLst>
                <a:ahLst/>
                <a:cxnLst>
                  <a:cxn ang="0">
                    <a:pos x="T0" y="T1"/>
                  </a:cxn>
                  <a:cxn ang="0">
                    <a:pos x="T2" y="T3"/>
                  </a:cxn>
                  <a:cxn ang="0">
                    <a:pos x="T4" y="T5"/>
                  </a:cxn>
                  <a:cxn ang="0">
                    <a:pos x="T6" y="T7"/>
                  </a:cxn>
                  <a:cxn ang="0">
                    <a:pos x="T8" y="T9"/>
                  </a:cxn>
                </a:cxnLst>
                <a:rect l="0" t="0" r="r" b="b"/>
                <a:pathLst>
                  <a:path w="389" h="223">
                    <a:moveTo>
                      <a:pt x="0" y="17"/>
                    </a:moveTo>
                    <a:lnTo>
                      <a:pt x="30" y="0"/>
                    </a:lnTo>
                    <a:lnTo>
                      <a:pt x="389" y="207"/>
                    </a:lnTo>
                    <a:lnTo>
                      <a:pt x="358" y="223"/>
                    </a:lnTo>
                    <a:lnTo>
                      <a:pt x="0" y="17"/>
                    </a:ln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4" name="Freeform 540">
                <a:extLst>
                  <a:ext uri="{FF2B5EF4-FFF2-40B4-BE49-F238E27FC236}">
                    <a16:creationId xmlns:a16="http://schemas.microsoft.com/office/drawing/2014/main" id="{49122EAE-1F45-B4BD-9EA5-649F3785AEF4}"/>
                  </a:ext>
                </a:extLst>
              </p:cNvPr>
              <p:cNvSpPr>
                <a:spLocks/>
              </p:cNvSpPr>
              <p:nvPr/>
            </p:nvSpPr>
            <p:spPr bwMode="auto">
              <a:xfrm>
                <a:off x="7397" y="2743"/>
                <a:ext cx="54" cy="220"/>
              </a:xfrm>
              <a:custGeom>
                <a:avLst/>
                <a:gdLst>
                  <a:gd name="T0" fmla="*/ 0 w 54"/>
                  <a:gd name="T1" fmla="*/ 19 h 220"/>
                  <a:gd name="T2" fmla="*/ 31 w 54"/>
                  <a:gd name="T3" fmla="*/ 0 h 220"/>
                  <a:gd name="T4" fmla="*/ 54 w 54"/>
                  <a:gd name="T5" fmla="*/ 201 h 220"/>
                  <a:gd name="T6" fmla="*/ 23 w 54"/>
                  <a:gd name="T7" fmla="*/ 220 h 220"/>
                  <a:gd name="T8" fmla="*/ 0 w 54"/>
                  <a:gd name="T9" fmla="*/ 19 h 220"/>
                </a:gdLst>
                <a:ahLst/>
                <a:cxnLst>
                  <a:cxn ang="0">
                    <a:pos x="T0" y="T1"/>
                  </a:cxn>
                  <a:cxn ang="0">
                    <a:pos x="T2" y="T3"/>
                  </a:cxn>
                  <a:cxn ang="0">
                    <a:pos x="T4" y="T5"/>
                  </a:cxn>
                  <a:cxn ang="0">
                    <a:pos x="T6" y="T7"/>
                  </a:cxn>
                  <a:cxn ang="0">
                    <a:pos x="T8" y="T9"/>
                  </a:cxn>
                </a:cxnLst>
                <a:rect l="0" t="0" r="r" b="b"/>
                <a:pathLst>
                  <a:path w="54" h="220">
                    <a:moveTo>
                      <a:pt x="0" y="19"/>
                    </a:moveTo>
                    <a:lnTo>
                      <a:pt x="31" y="0"/>
                    </a:lnTo>
                    <a:lnTo>
                      <a:pt x="54" y="201"/>
                    </a:lnTo>
                    <a:lnTo>
                      <a:pt x="23" y="220"/>
                    </a:lnTo>
                    <a:lnTo>
                      <a:pt x="0" y="19"/>
                    </a:ln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5" name="Freeform 541">
                <a:extLst>
                  <a:ext uri="{FF2B5EF4-FFF2-40B4-BE49-F238E27FC236}">
                    <a16:creationId xmlns:a16="http://schemas.microsoft.com/office/drawing/2014/main" id="{FC308262-0BCD-C7C8-3BE8-5181A04301E3}"/>
                  </a:ext>
                </a:extLst>
              </p:cNvPr>
              <p:cNvSpPr>
                <a:spLocks/>
              </p:cNvSpPr>
              <p:nvPr/>
            </p:nvSpPr>
            <p:spPr bwMode="auto">
              <a:xfrm>
                <a:off x="7318" y="2622"/>
                <a:ext cx="110" cy="140"/>
              </a:xfrm>
              <a:custGeom>
                <a:avLst/>
                <a:gdLst>
                  <a:gd name="T0" fmla="*/ 0 w 46"/>
                  <a:gd name="T1" fmla="*/ 7 h 59"/>
                  <a:gd name="T2" fmla="*/ 13 w 46"/>
                  <a:gd name="T3" fmla="*/ 0 h 59"/>
                  <a:gd name="T4" fmla="*/ 46 w 46"/>
                  <a:gd name="T5" fmla="*/ 51 h 59"/>
                  <a:gd name="T6" fmla="*/ 33 w 46"/>
                  <a:gd name="T7" fmla="*/ 59 h 59"/>
                  <a:gd name="T8" fmla="*/ 0 w 46"/>
                  <a:gd name="T9" fmla="*/ 7 h 59"/>
                </a:gdLst>
                <a:ahLst/>
                <a:cxnLst>
                  <a:cxn ang="0">
                    <a:pos x="T0" y="T1"/>
                  </a:cxn>
                  <a:cxn ang="0">
                    <a:pos x="T2" y="T3"/>
                  </a:cxn>
                  <a:cxn ang="0">
                    <a:pos x="T4" y="T5"/>
                  </a:cxn>
                  <a:cxn ang="0">
                    <a:pos x="T6" y="T7"/>
                  </a:cxn>
                  <a:cxn ang="0">
                    <a:pos x="T8" y="T9"/>
                  </a:cxn>
                </a:cxnLst>
                <a:rect l="0" t="0" r="r" b="b"/>
                <a:pathLst>
                  <a:path w="46" h="59">
                    <a:moveTo>
                      <a:pt x="0" y="7"/>
                    </a:moveTo>
                    <a:cubicBezTo>
                      <a:pt x="13" y="0"/>
                      <a:pt x="13" y="0"/>
                      <a:pt x="13" y="0"/>
                    </a:cubicBezTo>
                    <a:cubicBezTo>
                      <a:pt x="29" y="9"/>
                      <a:pt x="43" y="31"/>
                      <a:pt x="46" y="51"/>
                    </a:cubicBezTo>
                    <a:cubicBezTo>
                      <a:pt x="33" y="59"/>
                      <a:pt x="33" y="59"/>
                      <a:pt x="33" y="59"/>
                    </a:cubicBezTo>
                    <a:cubicBezTo>
                      <a:pt x="31" y="38"/>
                      <a:pt x="16" y="17"/>
                      <a:pt x="0" y="7"/>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6" name="Freeform 542">
                <a:extLst>
                  <a:ext uri="{FF2B5EF4-FFF2-40B4-BE49-F238E27FC236}">
                    <a16:creationId xmlns:a16="http://schemas.microsoft.com/office/drawing/2014/main" id="{FB2C7396-7C61-C7A5-6E6D-1DA81C54FB31}"/>
                  </a:ext>
                </a:extLst>
              </p:cNvPr>
              <p:cNvSpPr>
                <a:spLocks/>
              </p:cNvSpPr>
              <p:nvPr/>
            </p:nvSpPr>
            <p:spPr bwMode="auto">
              <a:xfrm>
                <a:off x="7318" y="2622"/>
                <a:ext cx="67" cy="47"/>
              </a:xfrm>
              <a:custGeom>
                <a:avLst/>
                <a:gdLst>
                  <a:gd name="T0" fmla="*/ 0 w 28"/>
                  <a:gd name="T1" fmla="*/ 7 h 20"/>
                  <a:gd name="T2" fmla="*/ 13 w 28"/>
                  <a:gd name="T3" fmla="*/ 0 h 20"/>
                  <a:gd name="T4" fmla="*/ 28 w 28"/>
                  <a:gd name="T5" fmla="*/ 12 h 20"/>
                  <a:gd name="T6" fmla="*/ 15 w 28"/>
                  <a:gd name="T7" fmla="*/ 20 h 20"/>
                  <a:gd name="T8" fmla="*/ 0 w 28"/>
                  <a:gd name="T9" fmla="*/ 7 h 20"/>
                </a:gdLst>
                <a:ahLst/>
                <a:cxnLst>
                  <a:cxn ang="0">
                    <a:pos x="T0" y="T1"/>
                  </a:cxn>
                  <a:cxn ang="0">
                    <a:pos x="T2" y="T3"/>
                  </a:cxn>
                  <a:cxn ang="0">
                    <a:pos x="T4" y="T5"/>
                  </a:cxn>
                  <a:cxn ang="0">
                    <a:pos x="T6" y="T7"/>
                  </a:cxn>
                  <a:cxn ang="0">
                    <a:pos x="T8" y="T9"/>
                  </a:cxn>
                </a:cxnLst>
                <a:rect l="0" t="0" r="r" b="b"/>
                <a:pathLst>
                  <a:path w="28" h="20">
                    <a:moveTo>
                      <a:pt x="0" y="7"/>
                    </a:moveTo>
                    <a:cubicBezTo>
                      <a:pt x="13" y="0"/>
                      <a:pt x="13" y="0"/>
                      <a:pt x="13" y="0"/>
                    </a:cubicBezTo>
                    <a:cubicBezTo>
                      <a:pt x="18" y="3"/>
                      <a:pt x="23" y="7"/>
                      <a:pt x="28" y="12"/>
                    </a:cubicBezTo>
                    <a:cubicBezTo>
                      <a:pt x="15" y="20"/>
                      <a:pt x="15" y="20"/>
                      <a:pt x="15" y="20"/>
                    </a:cubicBezTo>
                    <a:cubicBezTo>
                      <a:pt x="10" y="15"/>
                      <a:pt x="5" y="10"/>
                      <a:pt x="0" y="7"/>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7" name="Freeform 543">
                <a:extLst>
                  <a:ext uri="{FF2B5EF4-FFF2-40B4-BE49-F238E27FC236}">
                    <a16:creationId xmlns:a16="http://schemas.microsoft.com/office/drawing/2014/main" id="{88CBEDA6-2724-0B79-7D1A-597EDE9FDFA1}"/>
                  </a:ext>
                </a:extLst>
              </p:cNvPr>
              <p:cNvSpPr>
                <a:spLocks/>
              </p:cNvSpPr>
              <p:nvPr/>
            </p:nvSpPr>
            <p:spPr bwMode="auto">
              <a:xfrm>
                <a:off x="7354" y="2650"/>
                <a:ext cx="62" cy="69"/>
              </a:xfrm>
              <a:custGeom>
                <a:avLst/>
                <a:gdLst>
                  <a:gd name="T0" fmla="*/ 0 w 26"/>
                  <a:gd name="T1" fmla="*/ 8 h 29"/>
                  <a:gd name="T2" fmla="*/ 13 w 26"/>
                  <a:gd name="T3" fmla="*/ 0 h 29"/>
                  <a:gd name="T4" fmla="*/ 26 w 26"/>
                  <a:gd name="T5" fmla="*/ 21 h 29"/>
                  <a:gd name="T6" fmla="*/ 13 w 26"/>
                  <a:gd name="T7" fmla="*/ 29 h 29"/>
                  <a:gd name="T8" fmla="*/ 0 w 26"/>
                  <a:gd name="T9" fmla="*/ 8 h 29"/>
                </a:gdLst>
                <a:ahLst/>
                <a:cxnLst>
                  <a:cxn ang="0">
                    <a:pos x="T0" y="T1"/>
                  </a:cxn>
                  <a:cxn ang="0">
                    <a:pos x="T2" y="T3"/>
                  </a:cxn>
                  <a:cxn ang="0">
                    <a:pos x="T4" y="T5"/>
                  </a:cxn>
                  <a:cxn ang="0">
                    <a:pos x="T6" y="T7"/>
                  </a:cxn>
                  <a:cxn ang="0">
                    <a:pos x="T8" y="T9"/>
                  </a:cxn>
                </a:cxnLst>
                <a:rect l="0" t="0" r="r" b="b"/>
                <a:pathLst>
                  <a:path w="26" h="29">
                    <a:moveTo>
                      <a:pt x="0" y="8"/>
                    </a:moveTo>
                    <a:cubicBezTo>
                      <a:pt x="13" y="0"/>
                      <a:pt x="13" y="0"/>
                      <a:pt x="13" y="0"/>
                    </a:cubicBezTo>
                    <a:cubicBezTo>
                      <a:pt x="18" y="6"/>
                      <a:pt x="23" y="13"/>
                      <a:pt x="26" y="21"/>
                    </a:cubicBezTo>
                    <a:cubicBezTo>
                      <a:pt x="13" y="29"/>
                      <a:pt x="13" y="29"/>
                      <a:pt x="13" y="29"/>
                    </a:cubicBezTo>
                    <a:cubicBezTo>
                      <a:pt x="10" y="21"/>
                      <a:pt x="5" y="14"/>
                      <a:pt x="0" y="8"/>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8" name="Freeform 544">
                <a:extLst>
                  <a:ext uri="{FF2B5EF4-FFF2-40B4-BE49-F238E27FC236}">
                    <a16:creationId xmlns:a16="http://schemas.microsoft.com/office/drawing/2014/main" id="{6044A9AE-8C4C-B5B4-2B54-C73B3A5C2233}"/>
                  </a:ext>
                </a:extLst>
              </p:cNvPr>
              <p:cNvSpPr>
                <a:spLocks/>
              </p:cNvSpPr>
              <p:nvPr/>
            </p:nvSpPr>
            <p:spPr bwMode="auto">
              <a:xfrm>
                <a:off x="7385" y="2700"/>
                <a:ext cx="43" cy="62"/>
              </a:xfrm>
              <a:custGeom>
                <a:avLst/>
                <a:gdLst>
                  <a:gd name="T0" fmla="*/ 0 w 18"/>
                  <a:gd name="T1" fmla="*/ 8 h 26"/>
                  <a:gd name="T2" fmla="*/ 13 w 18"/>
                  <a:gd name="T3" fmla="*/ 0 h 26"/>
                  <a:gd name="T4" fmla="*/ 18 w 18"/>
                  <a:gd name="T5" fmla="*/ 18 h 26"/>
                  <a:gd name="T6" fmla="*/ 5 w 18"/>
                  <a:gd name="T7" fmla="*/ 26 h 26"/>
                  <a:gd name="T8" fmla="*/ 0 w 18"/>
                  <a:gd name="T9" fmla="*/ 8 h 26"/>
                </a:gdLst>
                <a:ahLst/>
                <a:cxnLst>
                  <a:cxn ang="0">
                    <a:pos x="T0" y="T1"/>
                  </a:cxn>
                  <a:cxn ang="0">
                    <a:pos x="T2" y="T3"/>
                  </a:cxn>
                  <a:cxn ang="0">
                    <a:pos x="T4" y="T5"/>
                  </a:cxn>
                  <a:cxn ang="0">
                    <a:pos x="T6" y="T7"/>
                  </a:cxn>
                  <a:cxn ang="0">
                    <a:pos x="T8" y="T9"/>
                  </a:cxn>
                </a:cxnLst>
                <a:rect l="0" t="0" r="r" b="b"/>
                <a:pathLst>
                  <a:path w="18" h="26">
                    <a:moveTo>
                      <a:pt x="0" y="8"/>
                    </a:moveTo>
                    <a:cubicBezTo>
                      <a:pt x="13" y="0"/>
                      <a:pt x="13" y="0"/>
                      <a:pt x="13" y="0"/>
                    </a:cubicBezTo>
                    <a:cubicBezTo>
                      <a:pt x="16" y="6"/>
                      <a:pt x="17" y="12"/>
                      <a:pt x="18" y="18"/>
                    </a:cubicBezTo>
                    <a:cubicBezTo>
                      <a:pt x="5" y="26"/>
                      <a:pt x="5" y="26"/>
                      <a:pt x="5" y="26"/>
                    </a:cubicBezTo>
                    <a:cubicBezTo>
                      <a:pt x="5" y="20"/>
                      <a:pt x="3" y="13"/>
                      <a:pt x="0" y="8"/>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9" name="Freeform 545">
                <a:extLst>
                  <a:ext uri="{FF2B5EF4-FFF2-40B4-BE49-F238E27FC236}">
                    <a16:creationId xmlns:a16="http://schemas.microsoft.com/office/drawing/2014/main" id="{5354399D-B298-C6E9-6647-59EA15EDFC4F}"/>
                  </a:ext>
                </a:extLst>
              </p:cNvPr>
              <p:cNvSpPr>
                <a:spLocks/>
              </p:cNvSpPr>
              <p:nvPr/>
            </p:nvSpPr>
            <p:spPr bwMode="auto">
              <a:xfrm>
                <a:off x="6960" y="2432"/>
                <a:ext cx="465" cy="610"/>
              </a:xfrm>
              <a:custGeom>
                <a:avLst/>
                <a:gdLst>
                  <a:gd name="T0" fmla="*/ 151 w 196"/>
                  <a:gd name="T1" fmla="*/ 87 h 257"/>
                  <a:gd name="T2" fmla="*/ 184 w 196"/>
                  <a:gd name="T3" fmla="*/ 139 h 257"/>
                  <a:gd name="T4" fmla="*/ 194 w 196"/>
                  <a:gd name="T5" fmla="*/ 224 h 257"/>
                  <a:gd name="T6" fmla="*/ 186 w 196"/>
                  <a:gd name="T7" fmla="*/ 252 h 257"/>
                  <a:gd name="T8" fmla="*/ 160 w 196"/>
                  <a:gd name="T9" fmla="*/ 251 h 257"/>
                  <a:gd name="T10" fmla="*/ 72 w 196"/>
                  <a:gd name="T11" fmla="*/ 199 h 257"/>
                  <a:gd name="T12" fmla="*/ 72 w 196"/>
                  <a:gd name="T13" fmla="*/ 188 h 257"/>
                  <a:gd name="T14" fmla="*/ 160 w 196"/>
                  <a:gd name="T15" fmla="*/ 239 h 257"/>
                  <a:gd name="T16" fmla="*/ 179 w 196"/>
                  <a:gd name="T17" fmla="*/ 240 h 257"/>
                  <a:gd name="T18" fmla="*/ 184 w 196"/>
                  <a:gd name="T19" fmla="*/ 220 h 257"/>
                  <a:gd name="T20" fmla="*/ 175 w 196"/>
                  <a:gd name="T21" fmla="*/ 135 h 257"/>
                  <a:gd name="T22" fmla="*/ 151 w 196"/>
                  <a:gd name="T23" fmla="*/ 98 h 257"/>
                  <a:gd name="T24" fmla="*/ 0 w 196"/>
                  <a:gd name="T25" fmla="*/ 11 h 257"/>
                  <a:gd name="T26" fmla="*/ 0 w 196"/>
                  <a:gd name="T27" fmla="*/ 0 h 257"/>
                  <a:gd name="T28" fmla="*/ 151 w 196"/>
                  <a:gd name="T29" fmla="*/ 87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6" h="257">
                    <a:moveTo>
                      <a:pt x="151" y="87"/>
                    </a:moveTo>
                    <a:cubicBezTo>
                      <a:pt x="167" y="97"/>
                      <a:pt x="182" y="118"/>
                      <a:pt x="184" y="139"/>
                    </a:cubicBezTo>
                    <a:cubicBezTo>
                      <a:pt x="194" y="224"/>
                      <a:pt x="194" y="224"/>
                      <a:pt x="194" y="224"/>
                    </a:cubicBezTo>
                    <a:cubicBezTo>
                      <a:pt x="196" y="236"/>
                      <a:pt x="193" y="246"/>
                      <a:pt x="186" y="252"/>
                    </a:cubicBezTo>
                    <a:cubicBezTo>
                      <a:pt x="180" y="257"/>
                      <a:pt x="170" y="256"/>
                      <a:pt x="160" y="251"/>
                    </a:cubicBezTo>
                    <a:cubicBezTo>
                      <a:pt x="72" y="199"/>
                      <a:pt x="72" y="199"/>
                      <a:pt x="72" y="199"/>
                    </a:cubicBezTo>
                    <a:cubicBezTo>
                      <a:pt x="72" y="188"/>
                      <a:pt x="72" y="188"/>
                      <a:pt x="72" y="188"/>
                    </a:cubicBezTo>
                    <a:cubicBezTo>
                      <a:pt x="160" y="239"/>
                      <a:pt x="160" y="239"/>
                      <a:pt x="160" y="239"/>
                    </a:cubicBezTo>
                    <a:cubicBezTo>
                      <a:pt x="167" y="243"/>
                      <a:pt x="174" y="244"/>
                      <a:pt x="179" y="240"/>
                    </a:cubicBezTo>
                    <a:cubicBezTo>
                      <a:pt x="184" y="236"/>
                      <a:pt x="186" y="229"/>
                      <a:pt x="184" y="220"/>
                    </a:cubicBezTo>
                    <a:cubicBezTo>
                      <a:pt x="175" y="135"/>
                      <a:pt x="175" y="135"/>
                      <a:pt x="175" y="135"/>
                    </a:cubicBezTo>
                    <a:cubicBezTo>
                      <a:pt x="173" y="121"/>
                      <a:pt x="163" y="105"/>
                      <a:pt x="151" y="98"/>
                    </a:cubicBezTo>
                    <a:cubicBezTo>
                      <a:pt x="0" y="11"/>
                      <a:pt x="0" y="11"/>
                      <a:pt x="0" y="11"/>
                    </a:cubicBezTo>
                    <a:cubicBezTo>
                      <a:pt x="0" y="0"/>
                      <a:pt x="0" y="0"/>
                      <a:pt x="0" y="0"/>
                    </a:cubicBezTo>
                    <a:lnTo>
                      <a:pt x="151" y="87"/>
                    </a:lnTo>
                    <a:close/>
                  </a:path>
                </a:pathLst>
              </a:custGeom>
              <a:solidFill>
                <a:srgbClr val="D2D1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0" name="Freeform 546">
                <a:extLst>
                  <a:ext uri="{FF2B5EF4-FFF2-40B4-BE49-F238E27FC236}">
                    <a16:creationId xmlns:a16="http://schemas.microsoft.com/office/drawing/2014/main" id="{9F84B387-FC9B-D00B-192C-E59E81AD4C07}"/>
                  </a:ext>
                </a:extLst>
              </p:cNvPr>
              <p:cNvSpPr>
                <a:spLocks/>
              </p:cNvSpPr>
              <p:nvPr/>
            </p:nvSpPr>
            <p:spPr bwMode="auto">
              <a:xfrm>
                <a:off x="7406" y="2543"/>
                <a:ext cx="373" cy="216"/>
              </a:xfrm>
              <a:custGeom>
                <a:avLst/>
                <a:gdLst>
                  <a:gd name="T0" fmla="*/ 0 w 373"/>
                  <a:gd name="T1" fmla="*/ 19 h 216"/>
                  <a:gd name="T2" fmla="*/ 31 w 373"/>
                  <a:gd name="T3" fmla="*/ 0 h 216"/>
                  <a:gd name="T4" fmla="*/ 373 w 373"/>
                  <a:gd name="T5" fmla="*/ 197 h 216"/>
                  <a:gd name="T6" fmla="*/ 342 w 373"/>
                  <a:gd name="T7" fmla="*/ 216 h 216"/>
                  <a:gd name="T8" fmla="*/ 0 w 373"/>
                  <a:gd name="T9" fmla="*/ 19 h 216"/>
                </a:gdLst>
                <a:ahLst/>
                <a:cxnLst>
                  <a:cxn ang="0">
                    <a:pos x="T0" y="T1"/>
                  </a:cxn>
                  <a:cxn ang="0">
                    <a:pos x="T2" y="T3"/>
                  </a:cxn>
                  <a:cxn ang="0">
                    <a:pos x="T4" y="T5"/>
                  </a:cxn>
                  <a:cxn ang="0">
                    <a:pos x="T6" y="T7"/>
                  </a:cxn>
                  <a:cxn ang="0">
                    <a:pos x="T8" y="T9"/>
                  </a:cxn>
                </a:cxnLst>
                <a:rect l="0" t="0" r="r" b="b"/>
                <a:pathLst>
                  <a:path w="373" h="216">
                    <a:moveTo>
                      <a:pt x="0" y="19"/>
                    </a:moveTo>
                    <a:lnTo>
                      <a:pt x="31" y="0"/>
                    </a:lnTo>
                    <a:lnTo>
                      <a:pt x="373" y="197"/>
                    </a:lnTo>
                    <a:lnTo>
                      <a:pt x="342" y="216"/>
                    </a:lnTo>
                    <a:lnTo>
                      <a:pt x="0" y="19"/>
                    </a:ln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1" name="Freeform 547">
                <a:extLst>
                  <a:ext uri="{FF2B5EF4-FFF2-40B4-BE49-F238E27FC236}">
                    <a16:creationId xmlns:a16="http://schemas.microsoft.com/office/drawing/2014/main" id="{5FB15BB8-7D26-3A97-C74C-D219EBB66FF7}"/>
                  </a:ext>
                </a:extLst>
              </p:cNvPr>
              <p:cNvSpPr>
                <a:spLocks/>
              </p:cNvSpPr>
              <p:nvPr/>
            </p:nvSpPr>
            <p:spPr bwMode="auto">
              <a:xfrm>
                <a:off x="7748" y="2740"/>
                <a:ext cx="72" cy="29"/>
              </a:xfrm>
              <a:custGeom>
                <a:avLst/>
                <a:gdLst>
                  <a:gd name="T0" fmla="*/ 30 w 30"/>
                  <a:gd name="T1" fmla="*/ 2 h 12"/>
                  <a:gd name="T2" fmla="*/ 17 w 30"/>
                  <a:gd name="T3" fmla="*/ 9 h 12"/>
                  <a:gd name="T4" fmla="*/ 0 w 30"/>
                  <a:gd name="T5" fmla="*/ 8 h 12"/>
                  <a:gd name="T6" fmla="*/ 13 w 30"/>
                  <a:gd name="T7" fmla="*/ 0 h 12"/>
                  <a:gd name="T8" fmla="*/ 30 w 30"/>
                  <a:gd name="T9" fmla="*/ 2 h 12"/>
                </a:gdLst>
                <a:ahLst/>
                <a:cxnLst>
                  <a:cxn ang="0">
                    <a:pos x="T0" y="T1"/>
                  </a:cxn>
                  <a:cxn ang="0">
                    <a:pos x="T2" y="T3"/>
                  </a:cxn>
                  <a:cxn ang="0">
                    <a:pos x="T4" y="T5"/>
                  </a:cxn>
                  <a:cxn ang="0">
                    <a:pos x="T6" y="T7"/>
                  </a:cxn>
                  <a:cxn ang="0">
                    <a:pos x="T8" y="T9"/>
                  </a:cxn>
                </a:cxnLst>
                <a:rect l="0" t="0" r="r" b="b"/>
                <a:pathLst>
                  <a:path w="30" h="12">
                    <a:moveTo>
                      <a:pt x="30" y="2"/>
                    </a:moveTo>
                    <a:cubicBezTo>
                      <a:pt x="17" y="9"/>
                      <a:pt x="17" y="9"/>
                      <a:pt x="17" y="9"/>
                    </a:cubicBezTo>
                    <a:cubicBezTo>
                      <a:pt x="12" y="12"/>
                      <a:pt x="6" y="12"/>
                      <a:pt x="0" y="8"/>
                    </a:cubicBezTo>
                    <a:cubicBezTo>
                      <a:pt x="13" y="0"/>
                      <a:pt x="13" y="0"/>
                      <a:pt x="13" y="0"/>
                    </a:cubicBezTo>
                    <a:cubicBezTo>
                      <a:pt x="19" y="4"/>
                      <a:pt x="25" y="5"/>
                      <a:pt x="30" y="2"/>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2" name="Freeform 548">
                <a:extLst>
                  <a:ext uri="{FF2B5EF4-FFF2-40B4-BE49-F238E27FC236}">
                    <a16:creationId xmlns:a16="http://schemas.microsoft.com/office/drawing/2014/main" id="{9AF541BC-3675-703C-5134-69EF9A1E6696}"/>
                  </a:ext>
                </a:extLst>
              </p:cNvPr>
              <p:cNvSpPr>
                <a:spLocks/>
              </p:cNvSpPr>
              <p:nvPr/>
            </p:nvSpPr>
            <p:spPr bwMode="auto">
              <a:xfrm>
                <a:off x="7748" y="2740"/>
                <a:ext cx="72" cy="29"/>
              </a:xfrm>
              <a:custGeom>
                <a:avLst/>
                <a:gdLst>
                  <a:gd name="T0" fmla="*/ 15 w 30"/>
                  <a:gd name="T1" fmla="*/ 1 h 12"/>
                  <a:gd name="T2" fmla="*/ 13 w 30"/>
                  <a:gd name="T3" fmla="*/ 0 h 12"/>
                  <a:gd name="T4" fmla="*/ 0 w 30"/>
                  <a:gd name="T5" fmla="*/ 8 h 12"/>
                  <a:gd name="T6" fmla="*/ 2 w 30"/>
                  <a:gd name="T7" fmla="*/ 9 h 12"/>
                  <a:gd name="T8" fmla="*/ 17 w 30"/>
                  <a:gd name="T9" fmla="*/ 9 h 12"/>
                  <a:gd name="T10" fmla="*/ 30 w 30"/>
                  <a:gd name="T11" fmla="*/ 2 h 12"/>
                  <a:gd name="T12" fmla="*/ 15 w 30"/>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30" h="12">
                    <a:moveTo>
                      <a:pt x="15" y="1"/>
                    </a:moveTo>
                    <a:cubicBezTo>
                      <a:pt x="14" y="1"/>
                      <a:pt x="13" y="1"/>
                      <a:pt x="13" y="0"/>
                    </a:cubicBezTo>
                    <a:cubicBezTo>
                      <a:pt x="0" y="8"/>
                      <a:pt x="0" y="8"/>
                      <a:pt x="0" y="8"/>
                    </a:cubicBezTo>
                    <a:cubicBezTo>
                      <a:pt x="0" y="8"/>
                      <a:pt x="1" y="9"/>
                      <a:pt x="2" y="9"/>
                    </a:cubicBezTo>
                    <a:cubicBezTo>
                      <a:pt x="8" y="12"/>
                      <a:pt x="13" y="12"/>
                      <a:pt x="17" y="9"/>
                    </a:cubicBezTo>
                    <a:cubicBezTo>
                      <a:pt x="30" y="2"/>
                      <a:pt x="30" y="2"/>
                      <a:pt x="30" y="2"/>
                    </a:cubicBezTo>
                    <a:cubicBezTo>
                      <a:pt x="26" y="4"/>
                      <a:pt x="20" y="4"/>
                      <a:pt x="15" y="1"/>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3" name="Freeform 549">
                <a:extLst>
                  <a:ext uri="{FF2B5EF4-FFF2-40B4-BE49-F238E27FC236}">
                    <a16:creationId xmlns:a16="http://schemas.microsoft.com/office/drawing/2014/main" id="{DB84EA3A-5362-6CA3-33CE-35B1D119CF33}"/>
                  </a:ext>
                </a:extLst>
              </p:cNvPr>
              <p:cNvSpPr>
                <a:spLocks/>
              </p:cNvSpPr>
              <p:nvPr/>
            </p:nvSpPr>
            <p:spPr bwMode="auto">
              <a:xfrm>
                <a:off x="7805" y="2705"/>
                <a:ext cx="57" cy="85"/>
              </a:xfrm>
              <a:custGeom>
                <a:avLst/>
                <a:gdLst>
                  <a:gd name="T0" fmla="*/ 13 w 24"/>
                  <a:gd name="T1" fmla="*/ 29 h 36"/>
                  <a:gd name="T2" fmla="*/ 0 w 24"/>
                  <a:gd name="T3" fmla="*/ 36 h 36"/>
                  <a:gd name="T4" fmla="*/ 2 w 24"/>
                  <a:gd name="T5" fmla="*/ 35 h 36"/>
                  <a:gd name="T6" fmla="*/ 9 w 24"/>
                  <a:gd name="T7" fmla="*/ 7 h 36"/>
                  <a:gd name="T8" fmla="*/ 22 w 24"/>
                  <a:gd name="T9" fmla="*/ 0 h 36"/>
                  <a:gd name="T10" fmla="*/ 15 w 24"/>
                  <a:gd name="T11" fmla="*/ 27 h 36"/>
                  <a:gd name="T12" fmla="*/ 13 w 24"/>
                  <a:gd name="T13" fmla="*/ 29 h 36"/>
                </a:gdLst>
                <a:ahLst/>
                <a:cxnLst>
                  <a:cxn ang="0">
                    <a:pos x="T0" y="T1"/>
                  </a:cxn>
                  <a:cxn ang="0">
                    <a:pos x="T2" y="T3"/>
                  </a:cxn>
                  <a:cxn ang="0">
                    <a:pos x="T4" y="T5"/>
                  </a:cxn>
                  <a:cxn ang="0">
                    <a:pos x="T6" y="T7"/>
                  </a:cxn>
                  <a:cxn ang="0">
                    <a:pos x="T8" y="T9"/>
                  </a:cxn>
                  <a:cxn ang="0">
                    <a:pos x="T10" y="T11"/>
                  </a:cxn>
                  <a:cxn ang="0">
                    <a:pos x="T12" y="T13"/>
                  </a:cxn>
                </a:cxnLst>
                <a:rect l="0" t="0" r="r" b="b"/>
                <a:pathLst>
                  <a:path w="24" h="36">
                    <a:moveTo>
                      <a:pt x="13" y="29"/>
                    </a:moveTo>
                    <a:cubicBezTo>
                      <a:pt x="0" y="36"/>
                      <a:pt x="0" y="36"/>
                      <a:pt x="0" y="36"/>
                    </a:cubicBezTo>
                    <a:cubicBezTo>
                      <a:pt x="0" y="36"/>
                      <a:pt x="1" y="35"/>
                      <a:pt x="2" y="35"/>
                    </a:cubicBezTo>
                    <a:cubicBezTo>
                      <a:pt x="8" y="30"/>
                      <a:pt x="11" y="20"/>
                      <a:pt x="9" y="7"/>
                    </a:cubicBezTo>
                    <a:cubicBezTo>
                      <a:pt x="22" y="0"/>
                      <a:pt x="22" y="0"/>
                      <a:pt x="22" y="0"/>
                    </a:cubicBezTo>
                    <a:cubicBezTo>
                      <a:pt x="24" y="12"/>
                      <a:pt x="21" y="22"/>
                      <a:pt x="15" y="27"/>
                    </a:cubicBezTo>
                    <a:cubicBezTo>
                      <a:pt x="14" y="28"/>
                      <a:pt x="13" y="28"/>
                      <a:pt x="13" y="29"/>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4" name="Freeform 550">
                <a:extLst>
                  <a:ext uri="{FF2B5EF4-FFF2-40B4-BE49-F238E27FC236}">
                    <a16:creationId xmlns:a16="http://schemas.microsoft.com/office/drawing/2014/main" id="{736C88D0-B0BF-8576-E20E-86CA0A0DC6AF}"/>
                  </a:ext>
                </a:extLst>
              </p:cNvPr>
              <p:cNvSpPr>
                <a:spLocks/>
              </p:cNvSpPr>
              <p:nvPr/>
            </p:nvSpPr>
            <p:spPr bwMode="auto">
              <a:xfrm>
                <a:off x="7805" y="2705"/>
                <a:ext cx="55" cy="85"/>
              </a:xfrm>
              <a:custGeom>
                <a:avLst/>
                <a:gdLst>
                  <a:gd name="T0" fmla="*/ 23 w 23"/>
                  <a:gd name="T1" fmla="*/ 3 h 36"/>
                  <a:gd name="T2" fmla="*/ 22 w 23"/>
                  <a:gd name="T3" fmla="*/ 0 h 36"/>
                  <a:gd name="T4" fmla="*/ 9 w 23"/>
                  <a:gd name="T5" fmla="*/ 7 h 36"/>
                  <a:gd name="T6" fmla="*/ 10 w 23"/>
                  <a:gd name="T7" fmla="*/ 11 h 36"/>
                  <a:gd name="T8" fmla="*/ 2 w 23"/>
                  <a:gd name="T9" fmla="*/ 35 h 36"/>
                  <a:gd name="T10" fmla="*/ 0 w 23"/>
                  <a:gd name="T11" fmla="*/ 36 h 36"/>
                  <a:gd name="T12" fmla="*/ 13 w 23"/>
                  <a:gd name="T13" fmla="*/ 29 h 36"/>
                  <a:gd name="T14" fmla="*/ 15 w 23"/>
                  <a:gd name="T15" fmla="*/ 27 h 36"/>
                  <a:gd name="T16" fmla="*/ 23 w 23"/>
                  <a:gd name="T17" fmla="*/ 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6">
                    <a:moveTo>
                      <a:pt x="23" y="3"/>
                    </a:moveTo>
                    <a:cubicBezTo>
                      <a:pt x="22" y="2"/>
                      <a:pt x="22" y="1"/>
                      <a:pt x="22" y="0"/>
                    </a:cubicBezTo>
                    <a:cubicBezTo>
                      <a:pt x="9" y="7"/>
                      <a:pt x="9" y="7"/>
                      <a:pt x="9" y="7"/>
                    </a:cubicBezTo>
                    <a:cubicBezTo>
                      <a:pt x="9" y="8"/>
                      <a:pt x="10" y="9"/>
                      <a:pt x="10" y="11"/>
                    </a:cubicBezTo>
                    <a:cubicBezTo>
                      <a:pt x="10" y="21"/>
                      <a:pt x="8" y="30"/>
                      <a:pt x="2" y="35"/>
                    </a:cubicBezTo>
                    <a:cubicBezTo>
                      <a:pt x="1" y="35"/>
                      <a:pt x="0" y="36"/>
                      <a:pt x="0" y="36"/>
                    </a:cubicBezTo>
                    <a:cubicBezTo>
                      <a:pt x="13" y="29"/>
                      <a:pt x="13" y="29"/>
                      <a:pt x="13" y="29"/>
                    </a:cubicBezTo>
                    <a:cubicBezTo>
                      <a:pt x="13" y="28"/>
                      <a:pt x="14" y="28"/>
                      <a:pt x="15" y="27"/>
                    </a:cubicBezTo>
                    <a:cubicBezTo>
                      <a:pt x="21" y="23"/>
                      <a:pt x="23" y="14"/>
                      <a:pt x="23" y="3"/>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5" name="Freeform 551">
                <a:extLst>
                  <a:ext uri="{FF2B5EF4-FFF2-40B4-BE49-F238E27FC236}">
                    <a16:creationId xmlns:a16="http://schemas.microsoft.com/office/drawing/2014/main" id="{F652EB40-A988-43DC-A828-F8841D762983}"/>
                  </a:ext>
                </a:extLst>
              </p:cNvPr>
              <p:cNvSpPr>
                <a:spLocks/>
              </p:cNvSpPr>
              <p:nvPr/>
            </p:nvSpPr>
            <p:spPr bwMode="auto">
              <a:xfrm>
                <a:off x="7368" y="2173"/>
                <a:ext cx="387" cy="226"/>
              </a:xfrm>
              <a:custGeom>
                <a:avLst/>
                <a:gdLst>
                  <a:gd name="T0" fmla="*/ 0 w 387"/>
                  <a:gd name="T1" fmla="*/ 19 h 226"/>
                  <a:gd name="T2" fmla="*/ 29 w 387"/>
                  <a:gd name="T3" fmla="*/ 0 h 226"/>
                  <a:gd name="T4" fmla="*/ 387 w 387"/>
                  <a:gd name="T5" fmla="*/ 207 h 226"/>
                  <a:gd name="T6" fmla="*/ 357 w 387"/>
                  <a:gd name="T7" fmla="*/ 226 h 226"/>
                  <a:gd name="T8" fmla="*/ 0 w 387"/>
                  <a:gd name="T9" fmla="*/ 19 h 226"/>
                </a:gdLst>
                <a:ahLst/>
                <a:cxnLst>
                  <a:cxn ang="0">
                    <a:pos x="T0" y="T1"/>
                  </a:cxn>
                  <a:cxn ang="0">
                    <a:pos x="T2" y="T3"/>
                  </a:cxn>
                  <a:cxn ang="0">
                    <a:pos x="T4" y="T5"/>
                  </a:cxn>
                  <a:cxn ang="0">
                    <a:pos x="T6" y="T7"/>
                  </a:cxn>
                  <a:cxn ang="0">
                    <a:pos x="T8" y="T9"/>
                  </a:cxn>
                </a:cxnLst>
                <a:rect l="0" t="0" r="r" b="b"/>
                <a:pathLst>
                  <a:path w="387" h="226">
                    <a:moveTo>
                      <a:pt x="0" y="19"/>
                    </a:moveTo>
                    <a:lnTo>
                      <a:pt x="29" y="0"/>
                    </a:lnTo>
                    <a:lnTo>
                      <a:pt x="387" y="207"/>
                    </a:lnTo>
                    <a:lnTo>
                      <a:pt x="357" y="226"/>
                    </a:lnTo>
                    <a:lnTo>
                      <a:pt x="0" y="19"/>
                    </a:ln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6" name="Freeform 552">
                <a:extLst>
                  <a:ext uri="{FF2B5EF4-FFF2-40B4-BE49-F238E27FC236}">
                    <a16:creationId xmlns:a16="http://schemas.microsoft.com/office/drawing/2014/main" id="{A993CC4C-7AC5-8506-853E-179D71047576}"/>
                  </a:ext>
                </a:extLst>
              </p:cNvPr>
              <p:cNvSpPr>
                <a:spLocks/>
              </p:cNvSpPr>
              <p:nvPr/>
            </p:nvSpPr>
            <p:spPr bwMode="auto">
              <a:xfrm>
                <a:off x="7805" y="2503"/>
                <a:ext cx="53" cy="218"/>
              </a:xfrm>
              <a:custGeom>
                <a:avLst/>
                <a:gdLst>
                  <a:gd name="T0" fmla="*/ 0 w 53"/>
                  <a:gd name="T1" fmla="*/ 17 h 218"/>
                  <a:gd name="T2" fmla="*/ 31 w 53"/>
                  <a:gd name="T3" fmla="*/ 0 h 218"/>
                  <a:gd name="T4" fmla="*/ 53 w 53"/>
                  <a:gd name="T5" fmla="*/ 202 h 218"/>
                  <a:gd name="T6" fmla="*/ 22 w 53"/>
                  <a:gd name="T7" fmla="*/ 218 h 218"/>
                  <a:gd name="T8" fmla="*/ 0 w 53"/>
                  <a:gd name="T9" fmla="*/ 17 h 218"/>
                </a:gdLst>
                <a:ahLst/>
                <a:cxnLst>
                  <a:cxn ang="0">
                    <a:pos x="T0" y="T1"/>
                  </a:cxn>
                  <a:cxn ang="0">
                    <a:pos x="T2" y="T3"/>
                  </a:cxn>
                  <a:cxn ang="0">
                    <a:pos x="T4" y="T5"/>
                  </a:cxn>
                  <a:cxn ang="0">
                    <a:pos x="T6" y="T7"/>
                  </a:cxn>
                  <a:cxn ang="0">
                    <a:pos x="T8" y="T9"/>
                  </a:cxn>
                </a:cxnLst>
                <a:rect l="0" t="0" r="r" b="b"/>
                <a:pathLst>
                  <a:path w="53" h="218">
                    <a:moveTo>
                      <a:pt x="0" y="17"/>
                    </a:moveTo>
                    <a:lnTo>
                      <a:pt x="31" y="0"/>
                    </a:lnTo>
                    <a:lnTo>
                      <a:pt x="53" y="202"/>
                    </a:lnTo>
                    <a:lnTo>
                      <a:pt x="22" y="218"/>
                    </a:lnTo>
                    <a:lnTo>
                      <a:pt x="0" y="17"/>
                    </a:ln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7" name="Freeform 553">
                <a:extLst>
                  <a:ext uri="{FF2B5EF4-FFF2-40B4-BE49-F238E27FC236}">
                    <a16:creationId xmlns:a16="http://schemas.microsoft.com/office/drawing/2014/main" id="{D9AB4F50-B1D1-CB80-B17F-790A2DABF97E}"/>
                  </a:ext>
                </a:extLst>
              </p:cNvPr>
              <p:cNvSpPr>
                <a:spLocks/>
              </p:cNvSpPr>
              <p:nvPr/>
            </p:nvSpPr>
            <p:spPr bwMode="auto">
              <a:xfrm>
                <a:off x="7725" y="2380"/>
                <a:ext cx="111" cy="140"/>
              </a:xfrm>
              <a:custGeom>
                <a:avLst/>
                <a:gdLst>
                  <a:gd name="T0" fmla="*/ 0 w 47"/>
                  <a:gd name="T1" fmla="*/ 8 h 59"/>
                  <a:gd name="T2" fmla="*/ 13 w 47"/>
                  <a:gd name="T3" fmla="*/ 0 h 59"/>
                  <a:gd name="T4" fmla="*/ 47 w 47"/>
                  <a:gd name="T5" fmla="*/ 52 h 59"/>
                  <a:gd name="T6" fmla="*/ 34 w 47"/>
                  <a:gd name="T7" fmla="*/ 59 h 59"/>
                  <a:gd name="T8" fmla="*/ 0 w 47"/>
                  <a:gd name="T9" fmla="*/ 8 h 59"/>
                </a:gdLst>
                <a:ahLst/>
                <a:cxnLst>
                  <a:cxn ang="0">
                    <a:pos x="T0" y="T1"/>
                  </a:cxn>
                  <a:cxn ang="0">
                    <a:pos x="T2" y="T3"/>
                  </a:cxn>
                  <a:cxn ang="0">
                    <a:pos x="T4" y="T5"/>
                  </a:cxn>
                  <a:cxn ang="0">
                    <a:pos x="T6" y="T7"/>
                  </a:cxn>
                  <a:cxn ang="0">
                    <a:pos x="T8" y="T9"/>
                  </a:cxn>
                </a:cxnLst>
                <a:rect l="0" t="0" r="r" b="b"/>
                <a:pathLst>
                  <a:path w="47" h="59">
                    <a:moveTo>
                      <a:pt x="0" y="8"/>
                    </a:moveTo>
                    <a:cubicBezTo>
                      <a:pt x="13" y="0"/>
                      <a:pt x="13" y="0"/>
                      <a:pt x="13" y="0"/>
                    </a:cubicBezTo>
                    <a:cubicBezTo>
                      <a:pt x="30" y="10"/>
                      <a:pt x="44" y="31"/>
                      <a:pt x="47" y="52"/>
                    </a:cubicBezTo>
                    <a:cubicBezTo>
                      <a:pt x="34" y="59"/>
                      <a:pt x="34" y="59"/>
                      <a:pt x="34" y="59"/>
                    </a:cubicBezTo>
                    <a:cubicBezTo>
                      <a:pt x="31" y="39"/>
                      <a:pt x="17" y="17"/>
                      <a:pt x="0" y="8"/>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8" name="Freeform 554">
                <a:extLst>
                  <a:ext uri="{FF2B5EF4-FFF2-40B4-BE49-F238E27FC236}">
                    <a16:creationId xmlns:a16="http://schemas.microsoft.com/office/drawing/2014/main" id="{24D5D2B4-469F-D178-67D8-0BD9BD4BF1DA}"/>
                  </a:ext>
                </a:extLst>
              </p:cNvPr>
              <p:cNvSpPr>
                <a:spLocks/>
              </p:cNvSpPr>
              <p:nvPr/>
            </p:nvSpPr>
            <p:spPr bwMode="auto">
              <a:xfrm>
                <a:off x="7725" y="2380"/>
                <a:ext cx="66" cy="47"/>
              </a:xfrm>
              <a:custGeom>
                <a:avLst/>
                <a:gdLst>
                  <a:gd name="T0" fmla="*/ 0 w 28"/>
                  <a:gd name="T1" fmla="*/ 8 h 20"/>
                  <a:gd name="T2" fmla="*/ 13 w 28"/>
                  <a:gd name="T3" fmla="*/ 0 h 20"/>
                  <a:gd name="T4" fmla="*/ 28 w 28"/>
                  <a:gd name="T5" fmla="*/ 13 h 20"/>
                  <a:gd name="T6" fmla="*/ 15 w 28"/>
                  <a:gd name="T7" fmla="*/ 20 h 20"/>
                  <a:gd name="T8" fmla="*/ 0 w 28"/>
                  <a:gd name="T9" fmla="*/ 8 h 20"/>
                </a:gdLst>
                <a:ahLst/>
                <a:cxnLst>
                  <a:cxn ang="0">
                    <a:pos x="T0" y="T1"/>
                  </a:cxn>
                  <a:cxn ang="0">
                    <a:pos x="T2" y="T3"/>
                  </a:cxn>
                  <a:cxn ang="0">
                    <a:pos x="T4" y="T5"/>
                  </a:cxn>
                  <a:cxn ang="0">
                    <a:pos x="T6" y="T7"/>
                  </a:cxn>
                  <a:cxn ang="0">
                    <a:pos x="T8" y="T9"/>
                  </a:cxn>
                </a:cxnLst>
                <a:rect l="0" t="0" r="r" b="b"/>
                <a:pathLst>
                  <a:path w="28" h="20">
                    <a:moveTo>
                      <a:pt x="0" y="8"/>
                    </a:moveTo>
                    <a:cubicBezTo>
                      <a:pt x="13" y="0"/>
                      <a:pt x="13" y="0"/>
                      <a:pt x="13" y="0"/>
                    </a:cubicBezTo>
                    <a:cubicBezTo>
                      <a:pt x="19" y="3"/>
                      <a:pt x="24" y="8"/>
                      <a:pt x="28" y="13"/>
                    </a:cubicBezTo>
                    <a:cubicBezTo>
                      <a:pt x="15" y="20"/>
                      <a:pt x="15" y="20"/>
                      <a:pt x="15" y="20"/>
                    </a:cubicBezTo>
                    <a:cubicBezTo>
                      <a:pt x="11" y="15"/>
                      <a:pt x="6" y="11"/>
                      <a:pt x="0" y="8"/>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69" name="Freeform 555">
                <a:extLst>
                  <a:ext uri="{FF2B5EF4-FFF2-40B4-BE49-F238E27FC236}">
                    <a16:creationId xmlns:a16="http://schemas.microsoft.com/office/drawing/2014/main" id="{8305BA53-4C89-A62C-2ED6-15905BEBE6A9}"/>
                  </a:ext>
                </a:extLst>
              </p:cNvPr>
              <p:cNvSpPr>
                <a:spLocks/>
              </p:cNvSpPr>
              <p:nvPr/>
            </p:nvSpPr>
            <p:spPr bwMode="auto">
              <a:xfrm>
                <a:off x="7760" y="2410"/>
                <a:ext cx="62" cy="67"/>
              </a:xfrm>
              <a:custGeom>
                <a:avLst/>
                <a:gdLst>
                  <a:gd name="T0" fmla="*/ 0 w 26"/>
                  <a:gd name="T1" fmla="*/ 7 h 28"/>
                  <a:gd name="T2" fmla="*/ 13 w 26"/>
                  <a:gd name="T3" fmla="*/ 0 h 28"/>
                  <a:gd name="T4" fmla="*/ 26 w 26"/>
                  <a:gd name="T5" fmla="*/ 20 h 28"/>
                  <a:gd name="T6" fmla="*/ 13 w 26"/>
                  <a:gd name="T7" fmla="*/ 28 h 28"/>
                  <a:gd name="T8" fmla="*/ 0 w 26"/>
                  <a:gd name="T9" fmla="*/ 7 h 28"/>
                </a:gdLst>
                <a:ahLst/>
                <a:cxnLst>
                  <a:cxn ang="0">
                    <a:pos x="T0" y="T1"/>
                  </a:cxn>
                  <a:cxn ang="0">
                    <a:pos x="T2" y="T3"/>
                  </a:cxn>
                  <a:cxn ang="0">
                    <a:pos x="T4" y="T5"/>
                  </a:cxn>
                  <a:cxn ang="0">
                    <a:pos x="T6" y="T7"/>
                  </a:cxn>
                  <a:cxn ang="0">
                    <a:pos x="T8" y="T9"/>
                  </a:cxn>
                </a:cxnLst>
                <a:rect l="0" t="0" r="r" b="b"/>
                <a:pathLst>
                  <a:path w="26" h="28">
                    <a:moveTo>
                      <a:pt x="0" y="7"/>
                    </a:moveTo>
                    <a:cubicBezTo>
                      <a:pt x="13" y="0"/>
                      <a:pt x="13" y="0"/>
                      <a:pt x="13" y="0"/>
                    </a:cubicBezTo>
                    <a:cubicBezTo>
                      <a:pt x="18" y="6"/>
                      <a:pt x="23" y="13"/>
                      <a:pt x="26" y="20"/>
                    </a:cubicBezTo>
                    <a:cubicBezTo>
                      <a:pt x="13" y="28"/>
                      <a:pt x="13" y="28"/>
                      <a:pt x="13" y="28"/>
                    </a:cubicBezTo>
                    <a:cubicBezTo>
                      <a:pt x="10" y="20"/>
                      <a:pt x="6" y="13"/>
                      <a:pt x="0" y="7"/>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0" name="Freeform 556">
                <a:extLst>
                  <a:ext uri="{FF2B5EF4-FFF2-40B4-BE49-F238E27FC236}">
                    <a16:creationId xmlns:a16="http://schemas.microsoft.com/office/drawing/2014/main" id="{466C5732-9DE4-14D0-9C9D-462E483FAB68}"/>
                  </a:ext>
                </a:extLst>
              </p:cNvPr>
              <p:cNvSpPr>
                <a:spLocks/>
              </p:cNvSpPr>
              <p:nvPr/>
            </p:nvSpPr>
            <p:spPr bwMode="auto">
              <a:xfrm>
                <a:off x="7791" y="2458"/>
                <a:ext cx="45" cy="62"/>
              </a:xfrm>
              <a:custGeom>
                <a:avLst/>
                <a:gdLst>
                  <a:gd name="T0" fmla="*/ 0 w 19"/>
                  <a:gd name="T1" fmla="*/ 8 h 26"/>
                  <a:gd name="T2" fmla="*/ 13 w 19"/>
                  <a:gd name="T3" fmla="*/ 0 h 26"/>
                  <a:gd name="T4" fmla="*/ 19 w 19"/>
                  <a:gd name="T5" fmla="*/ 19 h 26"/>
                  <a:gd name="T6" fmla="*/ 6 w 19"/>
                  <a:gd name="T7" fmla="*/ 26 h 26"/>
                  <a:gd name="T8" fmla="*/ 0 w 19"/>
                  <a:gd name="T9" fmla="*/ 8 h 26"/>
                </a:gdLst>
                <a:ahLst/>
                <a:cxnLst>
                  <a:cxn ang="0">
                    <a:pos x="T0" y="T1"/>
                  </a:cxn>
                  <a:cxn ang="0">
                    <a:pos x="T2" y="T3"/>
                  </a:cxn>
                  <a:cxn ang="0">
                    <a:pos x="T4" y="T5"/>
                  </a:cxn>
                  <a:cxn ang="0">
                    <a:pos x="T6" y="T7"/>
                  </a:cxn>
                  <a:cxn ang="0">
                    <a:pos x="T8" y="T9"/>
                  </a:cxn>
                </a:cxnLst>
                <a:rect l="0" t="0" r="r" b="b"/>
                <a:pathLst>
                  <a:path w="19" h="26">
                    <a:moveTo>
                      <a:pt x="0" y="8"/>
                    </a:moveTo>
                    <a:cubicBezTo>
                      <a:pt x="13" y="0"/>
                      <a:pt x="13" y="0"/>
                      <a:pt x="13" y="0"/>
                    </a:cubicBezTo>
                    <a:cubicBezTo>
                      <a:pt x="16" y="6"/>
                      <a:pt x="18" y="13"/>
                      <a:pt x="19" y="19"/>
                    </a:cubicBezTo>
                    <a:cubicBezTo>
                      <a:pt x="6" y="26"/>
                      <a:pt x="6" y="26"/>
                      <a:pt x="6" y="26"/>
                    </a:cubicBezTo>
                    <a:cubicBezTo>
                      <a:pt x="5" y="20"/>
                      <a:pt x="3" y="14"/>
                      <a:pt x="0" y="8"/>
                    </a:cubicBez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1" name="Freeform 557">
                <a:extLst>
                  <a:ext uri="{FF2B5EF4-FFF2-40B4-BE49-F238E27FC236}">
                    <a16:creationId xmlns:a16="http://schemas.microsoft.com/office/drawing/2014/main" id="{82C363CB-AFCD-EE29-3562-EE0553A1E551}"/>
                  </a:ext>
                </a:extLst>
              </p:cNvPr>
              <p:cNvSpPr>
                <a:spLocks/>
              </p:cNvSpPr>
              <p:nvPr/>
            </p:nvSpPr>
            <p:spPr bwMode="auto">
              <a:xfrm>
                <a:off x="7368" y="2192"/>
                <a:ext cx="463" cy="608"/>
              </a:xfrm>
              <a:custGeom>
                <a:avLst/>
                <a:gdLst>
                  <a:gd name="T0" fmla="*/ 150 w 195"/>
                  <a:gd name="T1" fmla="*/ 87 h 256"/>
                  <a:gd name="T2" fmla="*/ 184 w 195"/>
                  <a:gd name="T3" fmla="*/ 138 h 256"/>
                  <a:gd name="T4" fmla="*/ 193 w 195"/>
                  <a:gd name="T5" fmla="*/ 223 h 256"/>
                  <a:gd name="T6" fmla="*/ 186 w 195"/>
                  <a:gd name="T7" fmla="*/ 251 h 256"/>
                  <a:gd name="T8" fmla="*/ 160 w 195"/>
                  <a:gd name="T9" fmla="*/ 250 h 256"/>
                  <a:gd name="T10" fmla="*/ 16 w 195"/>
                  <a:gd name="T11" fmla="*/ 167 h 256"/>
                  <a:gd name="T12" fmla="*/ 16 w 195"/>
                  <a:gd name="T13" fmla="*/ 156 h 256"/>
                  <a:gd name="T14" fmla="*/ 160 w 195"/>
                  <a:gd name="T15" fmla="*/ 239 h 256"/>
                  <a:gd name="T16" fmla="*/ 178 w 195"/>
                  <a:gd name="T17" fmla="*/ 240 h 256"/>
                  <a:gd name="T18" fmla="*/ 184 w 195"/>
                  <a:gd name="T19" fmla="*/ 220 h 256"/>
                  <a:gd name="T20" fmla="*/ 174 w 195"/>
                  <a:gd name="T21" fmla="*/ 135 h 256"/>
                  <a:gd name="T22" fmla="*/ 150 w 195"/>
                  <a:gd name="T23" fmla="*/ 98 h 256"/>
                  <a:gd name="T24" fmla="*/ 0 w 195"/>
                  <a:gd name="T25" fmla="*/ 11 h 256"/>
                  <a:gd name="T26" fmla="*/ 0 w 195"/>
                  <a:gd name="T27" fmla="*/ 0 h 256"/>
                  <a:gd name="T28" fmla="*/ 150 w 195"/>
                  <a:gd name="T29" fmla="*/ 8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5" h="256">
                    <a:moveTo>
                      <a:pt x="150" y="87"/>
                    </a:moveTo>
                    <a:cubicBezTo>
                      <a:pt x="167" y="96"/>
                      <a:pt x="181" y="118"/>
                      <a:pt x="184" y="138"/>
                    </a:cubicBezTo>
                    <a:cubicBezTo>
                      <a:pt x="193" y="223"/>
                      <a:pt x="193" y="223"/>
                      <a:pt x="193" y="223"/>
                    </a:cubicBezTo>
                    <a:cubicBezTo>
                      <a:pt x="195" y="236"/>
                      <a:pt x="192" y="246"/>
                      <a:pt x="186" y="251"/>
                    </a:cubicBezTo>
                    <a:cubicBezTo>
                      <a:pt x="179" y="256"/>
                      <a:pt x="170" y="256"/>
                      <a:pt x="160" y="250"/>
                    </a:cubicBezTo>
                    <a:cubicBezTo>
                      <a:pt x="16" y="167"/>
                      <a:pt x="16" y="167"/>
                      <a:pt x="16" y="167"/>
                    </a:cubicBezTo>
                    <a:cubicBezTo>
                      <a:pt x="16" y="156"/>
                      <a:pt x="16" y="156"/>
                      <a:pt x="16" y="156"/>
                    </a:cubicBezTo>
                    <a:cubicBezTo>
                      <a:pt x="160" y="239"/>
                      <a:pt x="160" y="239"/>
                      <a:pt x="160" y="239"/>
                    </a:cubicBezTo>
                    <a:cubicBezTo>
                      <a:pt x="167" y="243"/>
                      <a:pt x="174" y="243"/>
                      <a:pt x="178" y="240"/>
                    </a:cubicBezTo>
                    <a:cubicBezTo>
                      <a:pt x="183" y="236"/>
                      <a:pt x="185" y="229"/>
                      <a:pt x="184" y="220"/>
                    </a:cubicBezTo>
                    <a:cubicBezTo>
                      <a:pt x="174" y="135"/>
                      <a:pt x="174" y="135"/>
                      <a:pt x="174" y="135"/>
                    </a:cubicBezTo>
                    <a:cubicBezTo>
                      <a:pt x="172" y="120"/>
                      <a:pt x="162" y="105"/>
                      <a:pt x="150" y="98"/>
                    </a:cubicBezTo>
                    <a:cubicBezTo>
                      <a:pt x="0" y="11"/>
                      <a:pt x="0" y="11"/>
                      <a:pt x="0" y="11"/>
                    </a:cubicBezTo>
                    <a:cubicBezTo>
                      <a:pt x="0" y="0"/>
                      <a:pt x="0" y="0"/>
                      <a:pt x="0" y="0"/>
                    </a:cubicBezTo>
                    <a:lnTo>
                      <a:pt x="150" y="87"/>
                    </a:lnTo>
                    <a:close/>
                  </a:path>
                </a:pathLst>
              </a:custGeom>
              <a:solidFill>
                <a:srgbClr val="7C89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2" name="Freeform 558">
                <a:extLst>
                  <a:ext uri="{FF2B5EF4-FFF2-40B4-BE49-F238E27FC236}">
                    <a16:creationId xmlns:a16="http://schemas.microsoft.com/office/drawing/2014/main" id="{4C389E67-DC32-D1BC-9403-233863504E59}"/>
                  </a:ext>
                </a:extLst>
              </p:cNvPr>
              <p:cNvSpPr>
                <a:spLocks/>
              </p:cNvSpPr>
              <p:nvPr/>
            </p:nvSpPr>
            <p:spPr bwMode="auto">
              <a:xfrm>
                <a:off x="6960" y="1767"/>
                <a:ext cx="30" cy="684"/>
              </a:xfrm>
              <a:custGeom>
                <a:avLst/>
                <a:gdLst>
                  <a:gd name="T0" fmla="*/ 0 w 30"/>
                  <a:gd name="T1" fmla="*/ 0 h 684"/>
                  <a:gd name="T2" fmla="*/ 0 w 30"/>
                  <a:gd name="T3" fmla="*/ 665 h 684"/>
                  <a:gd name="T4" fmla="*/ 30 w 30"/>
                  <a:gd name="T5" fmla="*/ 684 h 684"/>
                  <a:gd name="T6" fmla="*/ 30 w 30"/>
                  <a:gd name="T7" fmla="*/ 19 h 684"/>
                  <a:gd name="T8" fmla="*/ 0 w 30"/>
                  <a:gd name="T9" fmla="*/ 0 h 684"/>
                </a:gdLst>
                <a:ahLst/>
                <a:cxnLst>
                  <a:cxn ang="0">
                    <a:pos x="T0" y="T1"/>
                  </a:cxn>
                  <a:cxn ang="0">
                    <a:pos x="T2" y="T3"/>
                  </a:cxn>
                  <a:cxn ang="0">
                    <a:pos x="T4" y="T5"/>
                  </a:cxn>
                  <a:cxn ang="0">
                    <a:pos x="T6" y="T7"/>
                  </a:cxn>
                  <a:cxn ang="0">
                    <a:pos x="T8" y="T9"/>
                  </a:cxn>
                </a:cxnLst>
                <a:rect l="0" t="0" r="r" b="b"/>
                <a:pathLst>
                  <a:path w="30" h="684">
                    <a:moveTo>
                      <a:pt x="0" y="0"/>
                    </a:moveTo>
                    <a:lnTo>
                      <a:pt x="0" y="665"/>
                    </a:lnTo>
                    <a:lnTo>
                      <a:pt x="30" y="684"/>
                    </a:lnTo>
                    <a:lnTo>
                      <a:pt x="30" y="19"/>
                    </a:lnTo>
                    <a:lnTo>
                      <a:pt x="0" y="0"/>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3" name="Freeform 559">
                <a:extLst>
                  <a:ext uri="{FF2B5EF4-FFF2-40B4-BE49-F238E27FC236}">
                    <a16:creationId xmlns:a16="http://schemas.microsoft.com/office/drawing/2014/main" id="{8C24DD6C-134D-F5A8-515A-B4309A704986}"/>
                  </a:ext>
                </a:extLst>
              </p:cNvPr>
              <p:cNvSpPr>
                <a:spLocks/>
              </p:cNvSpPr>
              <p:nvPr/>
            </p:nvSpPr>
            <p:spPr bwMode="auto">
              <a:xfrm>
                <a:off x="6990" y="1537"/>
                <a:ext cx="433" cy="914"/>
              </a:xfrm>
              <a:custGeom>
                <a:avLst/>
                <a:gdLst>
                  <a:gd name="T0" fmla="*/ 0 w 433"/>
                  <a:gd name="T1" fmla="*/ 249 h 914"/>
                  <a:gd name="T2" fmla="*/ 0 w 433"/>
                  <a:gd name="T3" fmla="*/ 914 h 914"/>
                  <a:gd name="T4" fmla="*/ 433 w 433"/>
                  <a:gd name="T5" fmla="*/ 665 h 914"/>
                  <a:gd name="T6" fmla="*/ 433 w 433"/>
                  <a:gd name="T7" fmla="*/ 0 h 914"/>
                  <a:gd name="T8" fmla="*/ 0 w 433"/>
                  <a:gd name="T9" fmla="*/ 249 h 914"/>
                </a:gdLst>
                <a:ahLst/>
                <a:cxnLst>
                  <a:cxn ang="0">
                    <a:pos x="T0" y="T1"/>
                  </a:cxn>
                  <a:cxn ang="0">
                    <a:pos x="T2" y="T3"/>
                  </a:cxn>
                  <a:cxn ang="0">
                    <a:pos x="T4" y="T5"/>
                  </a:cxn>
                  <a:cxn ang="0">
                    <a:pos x="T6" y="T7"/>
                  </a:cxn>
                  <a:cxn ang="0">
                    <a:pos x="T8" y="T9"/>
                  </a:cxn>
                </a:cxnLst>
                <a:rect l="0" t="0" r="r" b="b"/>
                <a:pathLst>
                  <a:path w="433" h="914">
                    <a:moveTo>
                      <a:pt x="0" y="249"/>
                    </a:moveTo>
                    <a:lnTo>
                      <a:pt x="0" y="914"/>
                    </a:lnTo>
                    <a:lnTo>
                      <a:pt x="433" y="665"/>
                    </a:lnTo>
                    <a:lnTo>
                      <a:pt x="433" y="0"/>
                    </a:lnTo>
                    <a:lnTo>
                      <a:pt x="0" y="249"/>
                    </a:lnTo>
                    <a:close/>
                  </a:path>
                </a:pathLst>
              </a:custGeom>
              <a:solidFill>
                <a:srgbClr val="431C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4" name="Freeform 560">
                <a:extLst>
                  <a:ext uri="{FF2B5EF4-FFF2-40B4-BE49-F238E27FC236}">
                    <a16:creationId xmlns:a16="http://schemas.microsoft.com/office/drawing/2014/main" id="{23270863-B1EC-CD9A-E488-49FF40AF1A53}"/>
                  </a:ext>
                </a:extLst>
              </p:cNvPr>
              <p:cNvSpPr>
                <a:spLocks/>
              </p:cNvSpPr>
              <p:nvPr/>
            </p:nvSpPr>
            <p:spPr bwMode="auto">
              <a:xfrm>
                <a:off x="6960" y="1518"/>
                <a:ext cx="463" cy="268"/>
              </a:xfrm>
              <a:custGeom>
                <a:avLst/>
                <a:gdLst>
                  <a:gd name="T0" fmla="*/ 0 w 463"/>
                  <a:gd name="T1" fmla="*/ 249 h 268"/>
                  <a:gd name="T2" fmla="*/ 30 w 463"/>
                  <a:gd name="T3" fmla="*/ 268 h 268"/>
                  <a:gd name="T4" fmla="*/ 463 w 463"/>
                  <a:gd name="T5" fmla="*/ 19 h 268"/>
                  <a:gd name="T6" fmla="*/ 432 w 463"/>
                  <a:gd name="T7" fmla="*/ 0 h 268"/>
                  <a:gd name="T8" fmla="*/ 0 w 463"/>
                  <a:gd name="T9" fmla="*/ 249 h 268"/>
                </a:gdLst>
                <a:ahLst/>
                <a:cxnLst>
                  <a:cxn ang="0">
                    <a:pos x="T0" y="T1"/>
                  </a:cxn>
                  <a:cxn ang="0">
                    <a:pos x="T2" y="T3"/>
                  </a:cxn>
                  <a:cxn ang="0">
                    <a:pos x="T4" y="T5"/>
                  </a:cxn>
                  <a:cxn ang="0">
                    <a:pos x="T6" y="T7"/>
                  </a:cxn>
                  <a:cxn ang="0">
                    <a:pos x="T8" y="T9"/>
                  </a:cxn>
                </a:cxnLst>
                <a:rect l="0" t="0" r="r" b="b"/>
                <a:pathLst>
                  <a:path w="463" h="268">
                    <a:moveTo>
                      <a:pt x="0" y="249"/>
                    </a:moveTo>
                    <a:lnTo>
                      <a:pt x="30" y="268"/>
                    </a:lnTo>
                    <a:lnTo>
                      <a:pt x="463" y="19"/>
                    </a:lnTo>
                    <a:lnTo>
                      <a:pt x="432" y="0"/>
                    </a:lnTo>
                    <a:lnTo>
                      <a:pt x="0" y="249"/>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5" name="Freeform 561">
                <a:extLst>
                  <a:ext uri="{FF2B5EF4-FFF2-40B4-BE49-F238E27FC236}">
                    <a16:creationId xmlns:a16="http://schemas.microsoft.com/office/drawing/2014/main" id="{743B2360-8A23-A700-69D8-856108A5B8C4}"/>
                  </a:ext>
                </a:extLst>
              </p:cNvPr>
              <p:cNvSpPr>
                <a:spLocks/>
              </p:cNvSpPr>
              <p:nvPr/>
            </p:nvSpPr>
            <p:spPr bwMode="auto">
              <a:xfrm>
                <a:off x="6990" y="2401"/>
                <a:ext cx="381" cy="271"/>
              </a:xfrm>
              <a:custGeom>
                <a:avLst/>
                <a:gdLst>
                  <a:gd name="T0" fmla="*/ 0 w 381"/>
                  <a:gd name="T1" fmla="*/ 0 h 271"/>
                  <a:gd name="T2" fmla="*/ 0 w 381"/>
                  <a:gd name="T3" fmla="*/ 50 h 271"/>
                  <a:gd name="T4" fmla="*/ 381 w 381"/>
                  <a:gd name="T5" fmla="*/ 271 h 271"/>
                  <a:gd name="T6" fmla="*/ 381 w 381"/>
                  <a:gd name="T7" fmla="*/ 221 h 271"/>
                  <a:gd name="T8" fmla="*/ 0 w 381"/>
                  <a:gd name="T9" fmla="*/ 0 h 271"/>
                </a:gdLst>
                <a:ahLst/>
                <a:cxnLst>
                  <a:cxn ang="0">
                    <a:pos x="T0" y="T1"/>
                  </a:cxn>
                  <a:cxn ang="0">
                    <a:pos x="T2" y="T3"/>
                  </a:cxn>
                  <a:cxn ang="0">
                    <a:pos x="T4" y="T5"/>
                  </a:cxn>
                  <a:cxn ang="0">
                    <a:pos x="T6" y="T7"/>
                  </a:cxn>
                  <a:cxn ang="0">
                    <a:pos x="T8" y="T9"/>
                  </a:cxn>
                </a:cxnLst>
                <a:rect l="0" t="0" r="r" b="b"/>
                <a:pathLst>
                  <a:path w="381" h="271">
                    <a:moveTo>
                      <a:pt x="0" y="0"/>
                    </a:moveTo>
                    <a:lnTo>
                      <a:pt x="0" y="50"/>
                    </a:lnTo>
                    <a:lnTo>
                      <a:pt x="381" y="271"/>
                    </a:lnTo>
                    <a:lnTo>
                      <a:pt x="381" y="221"/>
                    </a:lnTo>
                    <a:lnTo>
                      <a:pt x="0" y="0"/>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6" name="Freeform 562">
                <a:extLst>
                  <a:ext uri="{FF2B5EF4-FFF2-40B4-BE49-F238E27FC236}">
                    <a16:creationId xmlns:a16="http://schemas.microsoft.com/office/drawing/2014/main" id="{5A8C9F73-DDAE-C138-20DA-27A6C938DF40}"/>
                  </a:ext>
                </a:extLst>
              </p:cNvPr>
              <p:cNvSpPr>
                <a:spLocks/>
              </p:cNvSpPr>
              <p:nvPr/>
            </p:nvSpPr>
            <p:spPr bwMode="auto">
              <a:xfrm>
                <a:off x="7371" y="2372"/>
                <a:ext cx="432" cy="300"/>
              </a:xfrm>
              <a:custGeom>
                <a:avLst/>
                <a:gdLst>
                  <a:gd name="T0" fmla="*/ 0 w 432"/>
                  <a:gd name="T1" fmla="*/ 250 h 300"/>
                  <a:gd name="T2" fmla="*/ 0 w 432"/>
                  <a:gd name="T3" fmla="*/ 300 h 300"/>
                  <a:gd name="T4" fmla="*/ 432 w 432"/>
                  <a:gd name="T5" fmla="*/ 50 h 300"/>
                  <a:gd name="T6" fmla="*/ 430 w 432"/>
                  <a:gd name="T7" fmla="*/ 0 h 300"/>
                  <a:gd name="T8" fmla="*/ 0 w 432"/>
                  <a:gd name="T9" fmla="*/ 250 h 300"/>
                </a:gdLst>
                <a:ahLst/>
                <a:cxnLst>
                  <a:cxn ang="0">
                    <a:pos x="T0" y="T1"/>
                  </a:cxn>
                  <a:cxn ang="0">
                    <a:pos x="T2" y="T3"/>
                  </a:cxn>
                  <a:cxn ang="0">
                    <a:pos x="T4" y="T5"/>
                  </a:cxn>
                  <a:cxn ang="0">
                    <a:pos x="T6" y="T7"/>
                  </a:cxn>
                  <a:cxn ang="0">
                    <a:pos x="T8" y="T9"/>
                  </a:cxn>
                </a:cxnLst>
                <a:rect l="0" t="0" r="r" b="b"/>
                <a:pathLst>
                  <a:path w="432" h="300">
                    <a:moveTo>
                      <a:pt x="0" y="250"/>
                    </a:moveTo>
                    <a:lnTo>
                      <a:pt x="0" y="300"/>
                    </a:lnTo>
                    <a:lnTo>
                      <a:pt x="432" y="50"/>
                    </a:lnTo>
                    <a:lnTo>
                      <a:pt x="430" y="0"/>
                    </a:lnTo>
                    <a:lnTo>
                      <a:pt x="0" y="250"/>
                    </a:lnTo>
                    <a:close/>
                  </a:path>
                </a:pathLst>
              </a:custGeom>
              <a:solidFill>
                <a:srgbClr val="D2D1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7" name="Freeform 563">
                <a:extLst>
                  <a:ext uri="{FF2B5EF4-FFF2-40B4-BE49-F238E27FC236}">
                    <a16:creationId xmlns:a16="http://schemas.microsoft.com/office/drawing/2014/main" id="{2AD3A1EA-5800-B270-FFE5-140643619726}"/>
                  </a:ext>
                </a:extLst>
              </p:cNvPr>
              <p:cNvSpPr>
                <a:spLocks/>
              </p:cNvSpPr>
              <p:nvPr/>
            </p:nvSpPr>
            <p:spPr bwMode="auto">
              <a:xfrm>
                <a:off x="6990" y="2152"/>
                <a:ext cx="811" cy="470"/>
              </a:xfrm>
              <a:custGeom>
                <a:avLst/>
                <a:gdLst>
                  <a:gd name="T0" fmla="*/ 0 w 811"/>
                  <a:gd name="T1" fmla="*/ 249 h 470"/>
                  <a:gd name="T2" fmla="*/ 381 w 811"/>
                  <a:gd name="T3" fmla="*/ 470 h 470"/>
                  <a:gd name="T4" fmla="*/ 811 w 811"/>
                  <a:gd name="T5" fmla="*/ 220 h 470"/>
                  <a:gd name="T6" fmla="*/ 430 w 811"/>
                  <a:gd name="T7" fmla="*/ 0 h 470"/>
                  <a:gd name="T8" fmla="*/ 0 w 811"/>
                  <a:gd name="T9" fmla="*/ 249 h 470"/>
                </a:gdLst>
                <a:ahLst/>
                <a:cxnLst>
                  <a:cxn ang="0">
                    <a:pos x="T0" y="T1"/>
                  </a:cxn>
                  <a:cxn ang="0">
                    <a:pos x="T2" y="T3"/>
                  </a:cxn>
                  <a:cxn ang="0">
                    <a:pos x="T4" y="T5"/>
                  </a:cxn>
                  <a:cxn ang="0">
                    <a:pos x="T6" y="T7"/>
                  </a:cxn>
                  <a:cxn ang="0">
                    <a:pos x="T8" y="T9"/>
                  </a:cxn>
                </a:cxnLst>
                <a:rect l="0" t="0" r="r" b="b"/>
                <a:pathLst>
                  <a:path w="811" h="470">
                    <a:moveTo>
                      <a:pt x="0" y="249"/>
                    </a:moveTo>
                    <a:lnTo>
                      <a:pt x="381" y="470"/>
                    </a:lnTo>
                    <a:lnTo>
                      <a:pt x="811" y="220"/>
                    </a:lnTo>
                    <a:lnTo>
                      <a:pt x="430" y="0"/>
                    </a:lnTo>
                    <a:lnTo>
                      <a:pt x="0" y="249"/>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8" name="Freeform 564">
                <a:extLst>
                  <a:ext uri="{FF2B5EF4-FFF2-40B4-BE49-F238E27FC236}">
                    <a16:creationId xmlns:a16="http://schemas.microsoft.com/office/drawing/2014/main" id="{AB748DA9-3D32-9D12-B82A-4CA2BC4E84DE}"/>
                  </a:ext>
                </a:extLst>
              </p:cNvPr>
              <p:cNvSpPr>
                <a:spLocks/>
              </p:cNvSpPr>
              <p:nvPr/>
            </p:nvSpPr>
            <p:spPr bwMode="auto">
              <a:xfrm>
                <a:off x="7083" y="1402"/>
                <a:ext cx="242" cy="460"/>
              </a:xfrm>
              <a:custGeom>
                <a:avLst/>
                <a:gdLst>
                  <a:gd name="T0" fmla="*/ 85 w 102"/>
                  <a:gd name="T1" fmla="*/ 22 h 194"/>
                  <a:gd name="T2" fmla="*/ 62 w 102"/>
                  <a:gd name="T3" fmla="*/ 7 h 194"/>
                  <a:gd name="T4" fmla="*/ 64 w 102"/>
                  <a:gd name="T5" fmla="*/ 6 h 194"/>
                  <a:gd name="T6" fmla="*/ 25 w 102"/>
                  <a:gd name="T7" fmla="*/ 24 h 194"/>
                  <a:gd name="T8" fmla="*/ 14 w 102"/>
                  <a:gd name="T9" fmla="*/ 56 h 194"/>
                  <a:gd name="T10" fmla="*/ 12 w 102"/>
                  <a:gd name="T11" fmla="*/ 79 h 194"/>
                  <a:gd name="T12" fmla="*/ 16 w 102"/>
                  <a:gd name="T13" fmla="*/ 123 h 194"/>
                  <a:gd name="T14" fmla="*/ 11 w 102"/>
                  <a:gd name="T15" fmla="*/ 148 h 194"/>
                  <a:gd name="T16" fmla="*/ 7 w 102"/>
                  <a:gd name="T17" fmla="*/ 160 h 194"/>
                  <a:gd name="T18" fmla="*/ 2 w 102"/>
                  <a:gd name="T19" fmla="*/ 170 h 194"/>
                  <a:gd name="T20" fmla="*/ 1 w 102"/>
                  <a:gd name="T21" fmla="*/ 186 h 194"/>
                  <a:gd name="T22" fmla="*/ 12 w 102"/>
                  <a:gd name="T23" fmla="*/ 189 h 194"/>
                  <a:gd name="T24" fmla="*/ 30 w 102"/>
                  <a:gd name="T25" fmla="*/ 161 h 194"/>
                  <a:gd name="T26" fmla="*/ 38 w 102"/>
                  <a:gd name="T27" fmla="*/ 130 h 194"/>
                  <a:gd name="T28" fmla="*/ 45 w 102"/>
                  <a:gd name="T29" fmla="*/ 99 h 194"/>
                  <a:gd name="T30" fmla="*/ 84 w 102"/>
                  <a:gd name="T31" fmla="*/ 59 h 194"/>
                  <a:gd name="T32" fmla="*/ 85 w 102"/>
                  <a:gd name="T33" fmla="*/ 22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2" h="194">
                    <a:moveTo>
                      <a:pt x="85" y="22"/>
                    </a:moveTo>
                    <a:cubicBezTo>
                      <a:pt x="83" y="20"/>
                      <a:pt x="71" y="10"/>
                      <a:pt x="62" y="7"/>
                    </a:cubicBezTo>
                    <a:cubicBezTo>
                      <a:pt x="64" y="6"/>
                      <a:pt x="64" y="6"/>
                      <a:pt x="64" y="6"/>
                    </a:cubicBezTo>
                    <a:cubicBezTo>
                      <a:pt x="48" y="0"/>
                      <a:pt x="32" y="11"/>
                      <a:pt x="25" y="24"/>
                    </a:cubicBezTo>
                    <a:cubicBezTo>
                      <a:pt x="19" y="35"/>
                      <a:pt x="16" y="45"/>
                      <a:pt x="14" y="56"/>
                    </a:cubicBezTo>
                    <a:cubicBezTo>
                      <a:pt x="13" y="64"/>
                      <a:pt x="12" y="71"/>
                      <a:pt x="12" y="79"/>
                    </a:cubicBezTo>
                    <a:cubicBezTo>
                      <a:pt x="12" y="94"/>
                      <a:pt x="17" y="108"/>
                      <a:pt x="16" y="123"/>
                    </a:cubicBezTo>
                    <a:cubicBezTo>
                      <a:pt x="15" y="132"/>
                      <a:pt x="13" y="140"/>
                      <a:pt x="11" y="148"/>
                    </a:cubicBezTo>
                    <a:cubicBezTo>
                      <a:pt x="10" y="152"/>
                      <a:pt x="9" y="157"/>
                      <a:pt x="7" y="160"/>
                    </a:cubicBezTo>
                    <a:cubicBezTo>
                      <a:pt x="5" y="164"/>
                      <a:pt x="3" y="167"/>
                      <a:pt x="2" y="170"/>
                    </a:cubicBezTo>
                    <a:cubicBezTo>
                      <a:pt x="1" y="175"/>
                      <a:pt x="0" y="181"/>
                      <a:pt x="1" y="186"/>
                    </a:cubicBezTo>
                    <a:cubicBezTo>
                      <a:pt x="2" y="194"/>
                      <a:pt x="7" y="193"/>
                      <a:pt x="12" y="189"/>
                    </a:cubicBezTo>
                    <a:cubicBezTo>
                      <a:pt x="21" y="182"/>
                      <a:pt x="24" y="170"/>
                      <a:pt x="30" y="161"/>
                    </a:cubicBezTo>
                    <a:cubicBezTo>
                      <a:pt x="35" y="152"/>
                      <a:pt x="36" y="140"/>
                      <a:pt x="38" y="130"/>
                    </a:cubicBezTo>
                    <a:cubicBezTo>
                      <a:pt x="40" y="120"/>
                      <a:pt x="41" y="109"/>
                      <a:pt x="45" y="99"/>
                    </a:cubicBezTo>
                    <a:cubicBezTo>
                      <a:pt x="51" y="82"/>
                      <a:pt x="68" y="66"/>
                      <a:pt x="84" y="59"/>
                    </a:cubicBezTo>
                    <a:cubicBezTo>
                      <a:pt x="102" y="52"/>
                      <a:pt x="96" y="34"/>
                      <a:pt x="85" y="22"/>
                    </a:cubicBez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79" name="Freeform 565">
                <a:extLst>
                  <a:ext uri="{FF2B5EF4-FFF2-40B4-BE49-F238E27FC236}">
                    <a16:creationId xmlns:a16="http://schemas.microsoft.com/office/drawing/2014/main" id="{8D4F15AB-4AE5-0A93-A994-D7C82A3E2AAE}"/>
                  </a:ext>
                </a:extLst>
              </p:cNvPr>
              <p:cNvSpPr>
                <a:spLocks/>
              </p:cNvSpPr>
              <p:nvPr/>
            </p:nvSpPr>
            <p:spPr bwMode="auto">
              <a:xfrm>
                <a:off x="7180" y="2270"/>
                <a:ext cx="547" cy="458"/>
              </a:xfrm>
              <a:custGeom>
                <a:avLst/>
                <a:gdLst>
                  <a:gd name="T0" fmla="*/ 211 w 230"/>
                  <a:gd name="T1" fmla="*/ 133 h 193"/>
                  <a:gd name="T2" fmla="*/ 189 w 230"/>
                  <a:gd name="T3" fmla="*/ 191 h 193"/>
                  <a:gd name="T4" fmla="*/ 131 w 230"/>
                  <a:gd name="T5" fmla="*/ 165 h 193"/>
                  <a:gd name="T6" fmla="*/ 115 w 230"/>
                  <a:gd name="T7" fmla="*/ 141 h 193"/>
                  <a:gd name="T8" fmla="*/ 10 w 230"/>
                  <a:gd name="T9" fmla="*/ 41 h 193"/>
                  <a:gd name="T10" fmla="*/ 18 w 230"/>
                  <a:gd name="T11" fmla="*/ 2 h 193"/>
                  <a:gd name="T12" fmla="*/ 47 w 230"/>
                  <a:gd name="T13" fmla="*/ 8 h 193"/>
                  <a:gd name="T14" fmla="*/ 107 w 230"/>
                  <a:gd name="T15" fmla="*/ 21 h 193"/>
                  <a:gd name="T16" fmla="*/ 132 w 230"/>
                  <a:gd name="T17" fmla="*/ 73 h 193"/>
                  <a:gd name="T18" fmla="*/ 211 w 230"/>
                  <a:gd name="T19" fmla="*/ 13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0" h="193">
                    <a:moveTo>
                      <a:pt x="211" y="133"/>
                    </a:moveTo>
                    <a:cubicBezTo>
                      <a:pt x="221" y="141"/>
                      <a:pt x="230" y="193"/>
                      <a:pt x="189" y="191"/>
                    </a:cubicBezTo>
                    <a:cubicBezTo>
                      <a:pt x="167" y="191"/>
                      <a:pt x="149" y="176"/>
                      <a:pt x="131" y="165"/>
                    </a:cubicBezTo>
                    <a:cubicBezTo>
                      <a:pt x="120" y="158"/>
                      <a:pt x="125" y="147"/>
                      <a:pt x="115" y="141"/>
                    </a:cubicBezTo>
                    <a:cubicBezTo>
                      <a:pt x="64" y="116"/>
                      <a:pt x="0" y="102"/>
                      <a:pt x="10" y="41"/>
                    </a:cubicBezTo>
                    <a:cubicBezTo>
                      <a:pt x="11" y="34"/>
                      <a:pt x="12" y="6"/>
                      <a:pt x="18" y="2"/>
                    </a:cubicBezTo>
                    <a:cubicBezTo>
                      <a:pt x="21" y="0"/>
                      <a:pt x="43" y="8"/>
                      <a:pt x="47" y="8"/>
                    </a:cubicBezTo>
                    <a:cubicBezTo>
                      <a:pt x="93" y="16"/>
                      <a:pt x="99" y="16"/>
                      <a:pt x="107" y="21"/>
                    </a:cubicBezTo>
                    <a:cubicBezTo>
                      <a:pt x="108" y="56"/>
                      <a:pt x="114" y="62"/>
                      <a:pt x="132" y="73"/>
                    </a:cubicBezTo>
                    <a:cubicBezTo>
                      <a:pt x="141" y="78"/>
                      <a:pt x="203" y="127"/>
                      <a:pt x="211" y="133"/>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0" name="Freeform 566">
                <a:extLst>
                  <a:ext uri="{FF2B5EF4-FFF2-40B4-BE49-F238E27FC236}">
                    <a16:creationId xmlns:a16="http://schemas.microsoft.com/office/drawing/2014/main" id="{470820FF-2747-12B2-48EE-604D937CAD67}"/>
                  </a:ext>
                </a:extLst>
              </p:cNvPr>
              <p:cNvSpPr>
                <a:spLocks/>
              </p:cNvSpPr>
              <p:nvPr/>
            </p:nvSpPr>
            <p:spPr bwMode="auto">
              <a:xfrm>
                <a:off x="7361" y="1691"/>
                <a:ext cx="166" cy="437"/>
              </a:xfrm>
              <a:custGeom>
                <a:avLst/>
                <a:gdLst>
                  <a:gd name="T0" fmla="*/ 28 w 70"/>
                  <a:gd name="T1" fmla="*/ 115 h 184"/>
                  <a:gd name="T2" fmla="*/ 5 w 70"/>
                  <a:gd name="T3" fmla="*/ 6 h 184"/>
                  <a:gd name="T4" fmla="*/ 61 w 70"/>
                  <a:gd name="T5" fmla="*/ 126 h 184"/>
                  <a:gd name="T6" fmla="*/ 70 w 70"/>
                  <a:gd name="T7" fmla="*/ 158 h 184"/>
                  <a:gd name="T8" fmla="*/ 36 w 70"/>
                  <a:gd name="T9" fmla="*/ 184 h 184"/>
                  <a:gd name="T10" fmla="*/ 12 w 70"/>
                  <a:gd name="T11" fmla="*/ 129 h 184"/>
                  <a:gd name="T12" fmla="*/ 28 w 70"/>
                  <a:gd name="T13" fmla="*/ 115 h 184"/>
                </a:gdLst>
                <a:ahLst/>
                <a:cxnLst>
                  <a:cxn ang="0">
                    <a:pos x="T0" y="T1"/>
                  </a:cxn>
                  <a:cxn ang="0">
                    <a:pos x="T2" y="T3"/>
                  </a:cxn>
                  <a:cxn ang="0">
                    <a:pos x="T4" y="T5"/>
                  </a:cxn>
                  <a:cxn ang="0">
                    <a:pos x="T6" y="T7"/>
                  </a:cxn>
                  <a:cxn ang="0">
                    <a:pos x="T8" y="T9"/>
                  </a:cxn>
                  <a:cxn ang="0">
                    <a:pos x="T10" y="T11"/>
                  </a:cxn>
                  <a:cxn ang="0">
                    <a:pos x="T12" y="T13"/>
                  </a:cxn>
                </a:cxnLst>
                <a:rect l="0" t="0" r="r" b="b"/>
                <a:pathLst>
                  <a:path w="70" h="184">
                    <a:moveTo>
                      <a:pt x="28" y="115"/>
                    </a:moveTo>
                    <a:cubicBezTo>
                      <a:pt x="33" y="112"/>
                      <a:pt x="0" y="8"/>
                      <a:pt x="5" y="6"/>
                    </a:cubicBezTo>
                    <a:cubicBezTo>
                      <a:pt x="18" y="0"/>
                      <a:pt x="44" y="74"/>
                      <a:pt x="61" y="126"/>
                    </a:cubicBezTo>
                    <a:cubicBezTo>
                      <a:pt x="65" y="139"/>
                      <a:pt x="66" y="149"/>
                      <a:pt x="70" y="158"/>
                    </a:cubicBezTo>
                    <a:cubicBezTo>
                      <a:pt x="55" y="167"/>
                      <a:pt x="49" y="173"/>
                      <a:pt x="36" y="184"/>
                    </a:cubicBezTo>
                    <a:cubicBezTo>
                      <a:pt x="22" y="164"/>
                      <a:pt x="10" y="142"/>
                      <a:pt x="12" y="129"/>
                    </a:cubicBezTo>
                    <a:cubicBezTo>
                      <a:pt x="12" y="123"/>
                      <a:pt x="20" y="120"/>
                      <a:pt x="28" y="115"/>
                    </a:cubicBez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1" name="Freeform 567">
                <a:extLst>
                  <a:ext uri="{FF2B5EF4-FFF2-40B4-BE49-F238E27FC236}">
                    <a16:creationId xmlns:a16="http://schemas.microsoft.com/office/drawing/2014/main" id="{427E1DD8-F071-C29D-E545-78600CAD20C1}"/>
                  </a:ext>
                </a:extLst>
              </p:cNvPr>
              <p:cNvSpPr>
                <a:spLocks/>
              </p:cNvSpPr>
              <p:nvPr/>
            </p:nvSpPr>
            <p:spPr bwMode="auto">
              <a:xfrm>
                <a:off x="7135" y="2206"/>
                <a:ext cx="689" cy="485"/>
              </a:xfrm>
              <a:custGeom>
                <a:avLst/>
                <a:gdLst>
                  <a:gd name="T0" fmla="*/ 250 w 290"/>
                  <a:gd name="T1" fmla="*/ 171 h 204"/>
                  <a:gd name="T2" fmla="*/ 223 w 290"/>
                  <a:gd name="T3" fmla="*/ 187 h 204"/>
                  <a:gd name="T4" fmla="*/ 166 w 290"/>
                  <a:gd name="T5" fmla="*/ 202 h 204"/>
                  <a:gd name="T6" fmla="*/ 124 w 290"/>
                  <a:gd name="T7" fmla="*/ 178 h 204"/>
                  <a:gd name="T8" fmla="*/ 30 w 290"/>
                  <a:gd name="T9" fmla="*/ 133 h 204"/>
                  <a:gd name="T10" fmla="*/ 4 w 290"/>
                  <a:gd name="T11" fmla="*/ 41 h 204"/>
                  <a:gd name="T12" fmla="*/ 7 w 290"/>
                  <a:gd name="T13" fmla="*/ 18 h 204"/>
                  <a:gd name="T14" fmla="*/ 13 w 290"/>
                  <a:gd name="T15" fmla="*/ 4 h 204"/>
                  <a:gd name="T16" fmla="*/ 49 w 290"/>
                  <a:gd name="T17" fmla="*/ 11 h 204"/>
                  <a:gd name="T18" fmla="*/ 134 w 290"/>
                  <a:gd name="T19" fmla="*/ 6 h 204"/>
                  <a:gd name="T20" fmla="*/ 206 w 290"/>
                  <a:gd name="T21" fmla="*/ 51 h 204"/>
                  <a:gd name="T22" fmla="*/ 263 w 290"/>
                  <a:gd name="T23" fmla="*/ 86 h 204"/>
                  <a:gd name="T24" fmla="*/ 284 w 290"/>
                  <a:gd name="T25" fmla="*/ 112 h 204"/>
                  <a:gd name="T26" fmla="*/ 285 w 290"/>
                  <a:gd name="T27" fmla="*/ 144 h 204"/>
                  <a:gd name="T28" fmla="*/ 273 w 290"/>
                  <a:gd name="T29" fmla="*/ 155 h 204"/>
                  <a:gd name="T30" fmla="*/ 250 w 290"/>
                  <a:gd name="T31" fmla="*/ 17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204">
                    <a:moveTo>
                      <a:pt x="250" y="171"/>
                    </a:moveTo>
                    <a:cubicBezTo>
                      <a:pt x="242" y="177"/>
                      <a:pt x="233" y="183"/>
                      <a:pt x="223" y="187"/>
                    </a:cubicBezTo>
                    <a:cubicBezTo>
                      <a:pt x="207" y="195"/>
                      <a:pt x="185" y="204"/>
                      <a:pt x="166" y="202"/>
                    </a:cubicBezTo>
                    <a:cubicBezTo>
                      <a:pt x="150" y="201"/>
                      <a:pt x="138" y="183"/>
                      <a:pt x="124" y="178"/>
                    </a:cubicBezTo>
                    <a:cubicBezTo>
                      <a:pt x="79" y="160"/>
                      <a:pt x="60" y="156"/>
                      <a:pt x="30" y="133"/>
                    </a:cubicBezTo>
                    <a:cubicBezTo>
                      <a:pt x="2" y="110"/>
                      <a:pt x="0" y="75"/>
                      <a:pt x="4" y="41"/>
                    </a:cubicBezTo>
                    <a:cubicBezTo>
                      <a:pt x="5" y="33"/>
                      <a:pt x="6" y="26"/>
                      <a:pt x="7" y="18"/>
                    </a:cubicBezTo>
                    <a:cubicBezTo>
                      <a:pt x="8" y="14"/>
                      <a:pt x="9" y="6"/>
                      <a:pt x="13" y="4"/>
                    </a:cubicBezTo>
                    <a:cubicBezTo>
                      <a:pt x="18" y="1"/>
                      <a:pt x="43" y="10"/>
                      <a:pt x="49" y="11"/>
                    </a:cubicBezTo>
                    <a:cubicBezTo>
                      <a:pt x="104" y="20"/>
                      <a:pt x="124" y="0"/>
                      <a:pt x="134" y="6"/>
                    </a:cubicBezTo>
                    <a:cubicBezTo>
                      <a:pt x="157" y="22"/>
                      <a:pt x="182" y="37"/>
                      <a:pt x="206" y="51"/>
                    </a:cubicBezTo>
                    <a:cubicBezTo>
                      <a:pt x="226" y="62"/>
                      <a:pt x="244" y="74"/>
                      <a:pt x="263" y="86"/>
                    </a:cubicBezTo>
                    <a:cubicBezTo>
                      <a:pt x="273" y="92"/>
                      <a:pt x="279" y="102"/>
                      <a:pt x="284" y="112"/>
                    </a:cubicBezTo>
                    <a:cubicBezTo>
                      <a:pt x="288" y="121"/>
                      <a:pt x="290" y="136"/>
                      <a:pt x="285" y="144"/>
                    </a:cubicBezTo>
                    <a:cubicBezTo>
                      <a:pt x="282" y="148"/>
                      <a:pt x="278" y="152"/>
                      <a:pt x="273" y="155"/>
                    </a:cubicBezTo>
                    <a:cubicBezTo>
                      <a:pt x="266" y="160"/>
                      <a:pt x="258" y="166"/>
                      <a:pt x="250" y="171"/>
                    </a:cubicBez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2" name="Freeform 568">
                <a:extLst>
                  <a:ext uri="{FF2B5EF4-FFF2-40B4-BE49-F238E27FC236}">
                    <a16:creationId xmlns:a16="http://schemas.microsoft.com/office/drawing/2014/main" id="{C20DE524-389C-D87B-2C01-5822369480DC}"/>
                  </a:ext>
                </a:extLst>
              </p:cNvPr>
              <p:cNvSpPr>
                <a:spLocks/>
              </p:cNvSpPr>
              <p:nvPr/>
            </p:nvSpPr>
            <p:spPr bwMode="auto">
              <a:xfrm>
                <a:off x="7159" y="1705"/>
                <a:ext cx="171" cy="243"/>
              </a:xfrm>
              <a:custGeom>
                <a:avLst/>
                <a:gdLst>
                  <a:gd name="T0" fmla="*/ 33 w 72"/>
                  <a:gd name="T1" fmla="*/ 0 h 102"/>
                  <a:gd name="T2" fmla="*/ 0 w 72"/>
                  <a:gd name="T3" fmla="*/ 11 h 102"/>
                  <a:gd name="T4" fmla="*/ 0 w 72"/>
                  <a:gd name="T5" fmla="*/ 102 h 102"/>
                  <a:gd name="T6" fmla="*/ 72 w 72"/>
                  <a:gd name="T7" fmla="*/ 102 h 102"/>
                  <a:gd name="T8" fmla="*/ 72 w 72"/>
                  <a:gd name="T9" fmla="*/ 0 h 102"/>
                  <a:gd name="T10" fmla="*/ 33 w 72"/>
                  <a:gd name="T11" fmla="*/ 0 h 102"/>
                </a:gdLst>
                <a:ahLst/>
                <a:cxnLst>
                  <a:cxn ang="0">
                    <a:pos x="T0" y="T1"/>
                  </a:cxn>
                  <a:cxn ang="0">
                    <a:pos x="T2" y="T3"/>
                  </a:cxn>
                  <a:cxn ang="0">
                    <a:pos x="T4" y="T5"/>
                  </a:cxn>
                  <a:cxn ang="0">
                    <a:pos x="T6" y="T7"/>
                  </a:cxn>
                  <a:cxn ang="0">
                    <a:pos x="T8" y="T9"/>
                  </a:cxn>
                  <a:cxn ang="0">
                    <a:pos x="T10" y="T11"/>
                  </a:cxn>
                </a:cxnLst>
                <a:rect l="0" t="0" r="r" b="b"/>
                <a:pathLst>
                  <a:path w="72" h="102">
                    <a:moveTo>
                      <a:pt x="33" y="0"/>
                    </a:moveTo>
                    <a:cubicBezTo>
                      <a:pt x="22" y="3"/>
                      <a:pt x="11" y="6"/>
                      <a:pt x="0" y="11"/>
                    </a:cubicBezTo>
                    <a:cubicBezTo>
                      <a:pt x="0" y="102"/>
                      <a:pt x="0" y="102"/>
                      <a:pt x="0" y="102"/>
                    </a:cubicBezTo>
                    <a:cubicBezTo>
                      <a:pt x="72" y="102"/>
                      <a:pt x="72" y="102"/>
                      <a:pt x="72" y="102"/>
                    </a:cubicBezTo>
                    <a:cubicBezTo>
                      <a:pt x="72" y="0"/>
                      <a:pt x="72" y="0"/>
                      <a:pt x="72" y="0"/>
                    </a:cubicBezTo>
                    <a:lnTo>
                      <a:pt x="33" y="0"/>
                    </a:ln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3" name="Freeform 569">
                <a:extLst>
                  <a:ext uri="{FF2B5EF4-FFF2-40B4-BE49-F238E27FC236}">
                    <a16:creationId xmlns:a16="http://schemas.microsoft.com/office/drawing/2014/main" id="{55F392BB-3FF8-1BCB-894B-1C373A7F9A20}"/>
                  </a:ext>
                </a:extLst>
              </p:cNvPr>
              <p:cNvSpPr>
                <a:spLocks/>
              </p:cNvSpPr>
              <p:nvPr/>
            </p:nvSpPr>
            <p:spPr bwMode="auto">
              <a:xfrm>
                <a:off x="7169" y="1594"/>
                <a:ext cx="152" cy="251"/>
              </a:xfrm>
              <a:custGeom>
                <a:avLst/>
                <a:gdLst>
                  <a:gd name="T0" fmla="*/ 2 w 64"/>
                  <a:gd name="T1" fmla="*/ 70 h 106"/>
                  <a:gd name="T2" fmla="*/ 63 w 64"/>
                  <a:gd name="T3" fmla="*/ 70 h 106"/>
                  <a:gd name="T4" fmla="*/ 37 w 64"/>
                  <a:gd name="T5" fmla="*/ 8 h 106"/>
                  <a:gd name="T6" fmla="*/ 23 w 64"/>
                  <a:gd name="T7" fmla="*/ 0 h 106"/>
                  <a:gd name="T8" fmla="*/ 10 w 64"/>
                  <a:gd name="T9" fmla="*/ 21 h 106"/>
                  <a:gd name="T10" fmla="*/ 2 w 64"/>
                  <a:gd name="T11" fmla="*/ 70 h 106"/>
                </a:gdLst>
                <a:ahLst/>
                <a:cxnLst>
                  <a:cxn ang="0">
                    <a:pos x="T0" y="T1"/>
                  </a:cxn>
                  <a:cxn ang="0">
                    <a:pos x="T2" y="T3"/>
                  </a:cxn>
                  <a:cxn ang="0">
                    <a:pos x="T4" y="T5"/>
                  </a:cxn>
                  <a:cxn ang="0">
                    <a:pos x="T6" y="T7"/>
                  </a:cxn>
                  <a:cxn ang="0">
                    <a:pos x="T8" y="T9"/>
                  </a:cxn>
                  <a:cxn ang="0">
                    <a:pos x="T10" y="T11"/>
                  </a:cxn>
                </a:cxnLst>
                <a:rect l="0" t="0" r="r" b="b"/>
                <a:pathLst>
                  <a:path w="64" h="106">
                    <a:moveTo>
                      <a:pt x="2" y="70"/>
                    </a:moveTo>
                    <a:cubicBezTo>
                      <a:pt x="2" y="70"/>
                      <a:pt x="64" y="106"/>
                      <a:pt x="63" y="70"/>
                    </a:cubicBezTo>
                    <a:cubicBezTo>
                      <a:pt x="62" y="21"/>
                      <a:pt x="59" y="15"/>
                      <a:pt x="37" y="8"/>
                    </a:cubicBezTo>
                    <a:cubicBezTo>
                      <a:pt x="31" y="6"/>
                      <a:pt x="29" y="0"/>
                      <a:pt x="23" y="0"/>
                    </a:cubicBezTo>
                    <a:cubicBezTo>
                      <a:pt x="0" y="0"/>
                      <a:pt x="9" y="12"/>
                      <a:pt x="10" y="21"/>
                    </a:cubicBezTo>
                    <a:cubicBezTo>
                      <a:pt x="12" y="47"/>
                      <a:pt x="3" y="57"/>
                      <a:pt x="2" y="70"/>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4" name="Freeform 570">
                <a:extLst>
                  <a:ext uri="{FF2B5EF4-FFF2-40B4-BE49-F238E27FC236}">
                    <a16:creationId xmlns:a16="http://schemas.microsoft.com/office/drawing/2014/main" id="{006D10C8-CFE4-D68B-4403-0E3D34335995}"/>
                  </a:ext>
                </a:extLst>
              </p:cNvPr>
              <p:cNvSpPr>
                <a:spLocks/>
              </p:cNvSpPr>
              <p:nvPr/>
            </p:nvSpPr>
            <p:spPr bwMode="auto">
              <a:xfrm>
                <a:off x="7055" y="1691"/>
                <a:ext cx="420" cy="627"/>
              </a:xfrm>
              <a:custGeom>
                <a:avLst/>
                <a:gdLst>
                  <a:gd name="T0" fmla="*/ 1 w 177"/>
                  <a:gd name="T1" fmla="*/ 61 h 264"/>
                  <a:gd name="T2" fmla="*/ 2 w 177"/>
                  <a:gd name="T3" fmla="*/ 74 h 264"/>
                  <a:gd name="T4" fmla="*/ 23 w 177"/>
                  <a:gd name="T5" fmla="*/ 125 h 264"/>
                  <a:gd name="T6" fmla="*/ 43 w 177"/>
                  <a:gd name="T7" fmla="*/ 179 h 264"/>
                  <a:gd name="T8" fmla="*/ 44 w 177"/>
                  <a:gd name="T9" fmla="*/ 216 h 264"/>
                  <a:gd name="T10" fmla="*/ 43 w 177"/>
                  <a:gd name="T11" fmla="*/ 234 h 264"/>
                  <a:gd name="T12" fmla="*/ 43 w 177"/>
                  <a:gd name="T13" fmla="*/ 240 h 264"/>
                  <a:gd name="T14" fmla="*/ 47 w 177"/>
                  <a:gd name="T15" fmla="*/ 244 h 264"/>
                  <a:gd name="T16" fmla="*/ 110 w 177"/>
                  <a:gd name="T17" fmla="*/ 261 h 264"/>
                  <a:gd name="T18" fmla="*/ 114 w 177"/>
                  <a:gd name="T19" fmla="*/ 261 h 264"/>
                  <a:gd name="T20" fmla="*/ 122 w 177"/>
                  <a:gd name="T21" fmla="*/ 259 h 264"/>
                  <a:gd name="T22" fmla="*/ 161 w 177"/>
                  <a:gd name="T23" fmla="*/ 243 h 264"/>
                  <a:gd name="T24" fmla="*/ 173 w 177"/>
                  <a:gd name="T25" fmla="*/ 221 h 264"/>
                  <a:gd name="T26" fmla="*/ 160 w 177"/>
                  <a:gd name="T27" fmla="*/ 186 h 264"/>
                  <a:gd name="T28" fmla="*/ 160 w 177"/>
                  <a:gd name="T29" fmla="*/ 168 h 264"/>
                  <a:gd name="T30" fmla="*/ 170 w 177"/>
                  <a:gd name="T31" fmla="*/ 128 h 264"/>
                  <a:gd name="T32" fmla="*/ 168 w 177"/>
                  <a:gd name="T33" fmla="*/ 84 h 264"/>
                  <a:gd name="T34" fmla="*/ 146 w 177"/>
                  <a:gd name="T35" fmla="*/ 23 h 264"/>
                  <a:gd name="T36" fmla="*/ 137 w 177"/>
                  <a:gd name="T37" fmla="*/ 8 h 264"/>
                  <a:gd name="T38" fmla="*/ 115 w 177"/>
                  <a:gd name="T39" fmla="*/ 0 h 264"/>
                  <a:gd name="T40" fmla="*/ 108 w 177"/>
                  <a:gd name="T41" fmla="*/ 47 h 264"/>
                  <a:gd name="T42" fmla="*/ 79 w 177"/>
                  <a:gd name="T43" fmla="*/ 56 h 264"/>
                  <a:gd name="T44" fmla="*/ 49 w 177"/>
                  <a:gd name="T45" fmla="*/ 16 h 264"/>
                  <a:gd name="T46" fmla="*/ 42 w 177"/>
                  <a:gd name="T47" fmla="*/ 17 h 264"/>
                  <a:gd name="T48" fmla="*/ 1 w 177"/>
                  <a:gd name="T49" fmla="*/ 61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7" h="264">
                    <a:moveTo>
                      <a:pt x="1" y="61"/>
                    </a:moveTo>
                    <a:cubicBezTo>
                      <a:pt x="0" y="65"/>
                      <a:pt x="1" y="69"/>
                      <a:pt x="2" y="74"/>
                    </a:cubicBezTo>
                    <a:cubicBezTo>
                      <a:pt x="7" y="92"/>
                      <a:pt x="15" y="109"/>
                      <a:pt x="23" y="125"/>
                    </a:cubicBezTo>
                    <a:cubicBezTo>
                      <a:pt x="32" y="143"/>
                      <a:pt x="40" y="160"/>
                      <a:pt x="43" y="179"/>
                    </a:cubicBezTo>
                    <a:cubicBezTo>
                      <a:pt x="45" y="191"/>
                      <a:pt x="45" y="204"/>
                      <a:pt x="44" y="216"/>
                    </a:cubicBezTo>
                    <a:cubicBezTo>
                      <a:pt x="44" y="222"/>
                      <a:pt x="43" y="228"/>
                      <a:pt x="43" y="234"/>
                    </a:cubicBezTo>
                    <a:cubicBezTo>
                      <a:pt x="43" y="236"/>
                      <a:pt x="43" y="239"/>
                      <a:pt x="43" y="240"/>
                    </a:cubicBezTo>
                    <a:cubicBezTo>
                      <a:pt x="44" y="242"/>
                      <a:pt x="45" y="243"/>
                      <a:pt x="47" y="244"/>
                    </a:cubicBezTo>
                    <a:cubicBezTo>
                      <a:pt x="64" y="258"/>
                      <a:pt x="88" y="264"/>
                      <a:pt x="110" y="261"/>
                    </a:cubicBezTo>
                    <a:cubicBezTo>
                      <a:pt x="111" y="261"/>
                      <a:pt x="113" y="261"/>
                      <a:pt x="114" y="261"/>
                    </a:cubicBezTo>
                    <a:cubicBezTo>
                      <a:pt x="116" y="260"/>
                      <a:pt x="119" y="259"/>
                      <a:pt x="122" y="259"/>
                    </a:cubicBezTo>
                    <a:cubicBezTo>
                      <a:pt x="124" y="258"/>
                      <a:pt x="148" y="251"/>
                      <a:pt x="161" y="243"/>
                    </a:cubicBezTo>
                    <a:cubicBezTo>
                      <a:pt x="167" y="239"/>
                      <a:pt x="177" y="229"/>
                      <a:pt x="173" y="221"/>
                    </a:cubicBezTo>
                    <a:cubicBezTo>
                      <a:pt x="166" y="211"/>
                      <a:pt x="162" y="198"/>
                      <a:pt x="160" y="186"/>
                    </a:cubicBezTo>
                    <a:cubicBezTo>
                      <a:pt x="160" y="180"/>
                      <a:pt x="159" y="174"/>
                      <a:pt x="160" y="168"/>
                    </a:cubicBezTo>
                    <a:cubicBezTo>
                      <a:pt x="161" y="155"/>
                      <a:pt x="168" y="142"/>
                      <a:pt x="170" y="128"/>
                    </a:cubicBezTo>
                    <a:cubicBezTo>
                      <a:pt x="173" y="114"/>
                      <a:pt x="171" y="99"/>
                      <a:pt x="168" y="84"/>
                    </a:cubicBezTo>
                    <a:cubicBezTo>
                      <a:pt x="164" y="63"/>
                      <a:pt x="155" y="43"/>
                      <a:pt x="146" y="23"/>
                    </a:cubicBezTo>
                    <a:cubicBezTo>
                      <a:pt x="144" y="18"/>
                      <a:pt x="141" y="12"/>
                      <a:pt x="137" y="8"/>
                    </a:cubicBezTo>
                    <a:cubicBezTo>
                      <a:pt x="132" y="2"/>
                      <a:pt x="122" y="0"/>
                      <a:pt x="115" y="0"/>
                    </a:cubicBezTo>
                    <a:cubicBezTo>
                      <a:pt x="115" y="17"/>
                      <a:pt x="119" y="33"/>
                      <a:pt x="108" y="47"/>
                    </a:cubicBezTo>
                    <a:cubicBezTo>
                      <a:pt x="102" y="56"/>
                      <a:pt x="89" y="60"/>
                      <a:pt x="79" y="56"/>
                    </a:cubicBezTo>
                    <a:cubicBezTo>
                      <a:pt x="59" y="50"/>
                      <a:pt x="52" y="35"/>
                      <a:pt x="49" y="16"/>
                    </a:cubicBezTo>
                    <a:cubicBezTo>
                      <a:pt x="47" y="17"/>
                      <a:pt x="44" y="16"/>
                      <a:pt x="42" y="17"/>
                    </a:cubicBezTo>
                    <a:cubicBezTo>
                      <a:pt x="24" y="28"/>
                      <a:pt x="3" y="40"/>
                      <a:pt x="1" y="61"/>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5" name="Freeform 571">
                <a:extLst>
                  <a:ext uri="{FF2B5EF4-FFF2-40B4-BE49-F238E27FC236}">
                    <a16:creationId xmlns:a16="http://schemas.microsoft.com/office/drawing/2014/main" id="{19EACC2A-D373-150B-C3A6-2C0DE446D2E1}"/>
                  </a:ext>
                </a:extLst>
              </p:cNvPr>
              <p:cNvSpPr>
                <a:spLocks/>
              </p:cNvSpPr>
              <p:nvPr/>
            </p:nvSpPr>
            <p:spPr bwMode="auto">
              <a:xfrm>
                <a:off x="7278" y="1819"/>
                <a:ext cx="133" cy="482"/>
              </a:xfrm>
              <a:custGeom>
                <a:avLst/>
                <a:gdLst>
                  <a:gd name="T0" fmla="*/ 0 w 56"/>
                  <a:gd name="T1" fmla="*/ 3 h 203"/>
                  <a:gd name="T2" fmla="*/ 7 w 56"/>
                  <a:gd name="T3" fmla="*/ 0 h 203"/>
                  <a:gd name="T4" fmla="*/ 49 w 56"/>
                  <a:gd name="T5" fmla="*/ 197 h 203"/>
                  <a:gd name="T6" fmla="*/ 40 w 56"/>
                  <a:gd name="T7" fmla="*/ 200 h 203"/>
                  <a:gd name="T8" fmla="*/ 0 w 56"/>
                  <a:gd name="T9" fmla="*/ 3 h 203"/>
                </a:gdLst>
                <a:ahLst/>
                <a:cxnLst>
                  <a:cxn ang="0">
                    <a:pos x="T0" y="T1"/>
                  </a:cxn>
                  <a:cxn ang="0">
                    <a:pos x="T2" y="T3"/>
                  </a:cxn>
                  <a:cxn ang="0">
                    <a:pos x="T4" y="T5"/>
                  </a:cxn>
                  <a:cxn ang="0">
                    <a:pos x="T6" y="T7"/>
                  </a:cxn>
                  <a:cxn ang="0">
                    <a:pos x="T8" y="T9"/>
                  </a:cxn>
                </a:cxnLst>
                <a:rect l="0" t="0" r="r" b="b"/>
                <a:pathLst>
                  <a:path w="56" h="203">
                    <a:moveTo>
                      <a:pt x="0" y="3"/>
                    </a:moveTo>
                    <a:cubicBezTo>
                      <a:pt x="0" y="3"/>
                      <a:pt x="7" y="0"/>
                      <a:pt x="7" y="0"/>
                    </a:cubicBezTo>
                    <a:cubicBezTo>
                      <a:pt x="44" y="43"/>
                      <a:pt x="56" y="144"/>
                      <a:pt x="49" y="197"/>
                    </a:cubicBezTo>
                    <a:cubicBezTo>
                      <a:pt x="48" y="200"/>
                      <a:pt x="40" y="203"/>
                      <a:pt x="40" y="200"/>
                    </a:cubicBezTo>
                    <a:cubicBezTo>
                      <a:pt x="48" y="143"/>
                      <a:pt x="34" y="54"/>
                      <a:pt x="0" y="3"/>
                    </a:cubicBez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28" name="Group 773">
              <a:extLst>
                <a:ext uri="{FF2B5EF4-FFF2-40B4-BE49-F238E27FC236}">
                  <a16:creationId xmlns:a16="http://schemas.microsoft.com/office/drawing/2014/main" id="{8FBF12E8-64AB-3287-4C39-6910EA0CB523}"/>
                </a:ext>
              </a:extLst>
            </p:cNvPr>
            <p:cNvGrpSpPr>
              <a:grpSpLocks/>
            </p:cNvGrpSpPr>
            <p:nvPr/>
          </p:nvGrpSpPr>
          <p:grpSpPr bwMode="auto">
            <a:xfrm>
              <a:off x="10814051" y="2201862"/>
              <a:ext cx="2817813" cy="3810000"/>
              <a:chOff x="6812" y="1387"/>
              <a:chExt cx="1775" cy="2400"/>
            </a:xfrm>
          </p:grpSpPr>
          <p:sp>
            <p:nvSpPr>
              <p:cNvPr id="686" name="Freeform 573">
                <a:extLst>
                  <a:ext uri="{FF2B5EF4-FFF2-40B4-BE49-F238E27FC236}">
                    <a16:creationId xmlns:a16="http://schemas.microsoft.com/office/drawing/2014/main" id="{F348B91B-EF82-275F-B726-7B6615D74058}"/>
                  </a:ext>
                </a:extLst>
              </p:cNvPr>
              <p:cNvSpPr>
                <a:spLocks/>
              </p:cNvSpPr>
              <p:nvPr/>
            </p:nvSpPr>
            <p:spPr bwMode="auto">
              <a:xfrm>
                <a:off x="7285" y="1684"/>
                <a:ext cx="116" cy="164"/>
              </a:xfrm>
              <a:custGeom>
                <a:avLst/>
                <a:gdLst>
                  <a:gd name="T0" fmla="*/ 0 w 49"/>
                  <a:gd name="T1" fmla="*/ 59 h 69"/>
                  <a:gd name="T2" fmla="*/ 23 w 49"/>
                  <a:gd name="T3" fmla="*/ 69 h 69"/>
                  <a:gd name="T4" fmla="*/ 26 w 49"/>
                  <a:gd name="T5" fmla="*/ 3 h 69"/>
                  <a:gd name="T6" fmla="*/ 16 w 49"/>
                  <a:gd name="T7" fmla="*/ 11 h 69"/>
                  <a:gd name="T8" fmla="*/ 15 w 49"/>
                  <a:gd name="T9" fmla="*/ 16 h 69"/>
                  <a:gd name="T10" fmla="*/ 0 w 49"/>
                  <a:gd name="T11" fmla="*/ 59 h 69"/>
                </a:gdLst>
                <a:ahLst/>
                <a:cxnLst>
                  <a:cxn ang="0">
                    <a:pos x="T0" y="T1"/>
                  </a:cxn>
                  <a:cxn ang="0">
                    <a:pos x="T2" y="T3"/>
                  </a:cxn>
                  <a:cxn ang="0">
                    <a:pos x="T4" y="T5"/>
                  </a:cxn>
                  <a:cxn ang="0">
                    <a:pos x="T6" y="T7"/>
                  </a:cxn>
                  <a:cxn ang="0">
                    <a:pos x="T8" y="T9"/>
                  </a:cxn>
                  <a:cxn ang="0">
                    <a:pos x="T10" y="T11"/>
                  </a:cxn>
                </a:cxnLst>
                <a:rect l="0" t="0" r="r" b="b"/>
                <a:pathLst>
                  <a:path w="49" h="69">
                    <a:moveTo>
                      <a:pt x="0" y="59"/>
                    </a:moveTo>
                    <a:cubicBezTo>
                      <a:pt x="1" y="63"/>
                      <a:pt x="23" y="69"/>
                      <a:pt x="23" y="69"/>
                    </a:cubicBezTo>
                    <a:cubicBezTo>
                      <a:pt x="23" y="69"/>
                      <a:pt x="49" y="31"/>
                      <a:pt x="26" y="3"/>
                    </a:cubicBezTo>
                    <a:cubicBezTo>
                      <a:pt x="24" y="0"/>
                      <a:pt x="20" y="9"/>
                      <a:pt x="16" y="11"/>
                    </a:cubicBezTo>
                    <a:cubicBezTo>
                      <a:pt x="13" y="13"/>
                      <a:pt x="14" y="13"/>
                      <a:pt x="15" y="16"/>
                    </a:cubicBezTo>
                    <a:cubicBezTo>
                      <a:pt x="20" y="28"/>
                      <a:pt x="9" y="53"/>
                      <a:pt x="0" y="59"/>
                    </a:cubicBez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7" name="Freeform 574">
                <a:extLst>
                  <a:ext uri="{FF2B5EF4-FFF2-40B4-BE49-F238E27FC236}">
                    <a16:creationId xmlns:a16="http://schemas.microsoft.com/office/drawing/2014/main" id="{F931D316-F66E-B369-EB5A-2CB26F02686A}"/>
                  </a:ext>
                </a:extLst>
              </p:cNvPr>
              <p:cNvSpPr>
                <a:spLocks/>
              </p:cNvSpPr>
              <p:nvPr/>
            </p:nvSpPr>
            <p:spPr bwMode="auto">
              <a:xfrm>
                <a:off x="7173" y="1722"/>
                <a:ext cx="119" cy="150"/>
              </a:xfrm>
              <a:custGeom>
                <a:avLst/>
                <a:gdLst>
                  <a:gd name="T0" fmla="*/ 47 w 50"/>
                  <a:gd name="T1" fmla="*/ 43 h 63"/>
                  <a:gd name="T2" fmla="*/ 8 w 50"/>
                  <a:gd name="T3" fmla="*/ 14 h 63"/>
                  <a:gd name="T4" fmla="*/ 5 w 50"/>
                  <a:gd name="T5" fmla="*/ 0 h 63"/>
                  <a:gd name="T6" fmla="*/ 0 w 50"/>
                  <a:gd name="T7" fmla="*/ 1 h 63"/>
                  <a:gd name="T8" fmla="*/ 0 w 50"/>
                  <a:gd name="T9" fmla="*/ 36 h 63"/>
                  <a:gd name="T10" fmla="*/ 43 w 50"/>
                  <a:gd name="T11" fmla="*/ 63 h 63"/>
                  <a:gd name="T12" fmla="*/ 50 w 50"/>
                  <a:gd name="T13" fmla="*/ 44 h 63"/>
                  <a:gd name="T14" fmla="*/ 47 w 50"/>
                  <a:gd name="T15" fmla="*/ 43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63">
                    <a:moveTo>
                      <a:pt x="47" y="43"/>
                    </a:moveTo>
                    <a:cubicBezTo>
                      <a:pt x="31" y="37"/>
                      <a:pt x="15" y="29"/>
                      <a:pt x="8" y="14"/>
                    </a:cubicBezTo>
                    <a:cubicBezTo>
                      <a:pt x="5" y="7"/>
                      <a:pt x="5" y="0"/>
                      <a:pt x="5" y="0"/>
                    </a:cubicBezTo>
                    <a:cubicBezTo>
                      <a:pt x="4" y="0"/>
                      <a:pt x="2" y="0"/>
                      <a:pt x="0" y="1"/>
                    </a:cubicBezTo>
                    <a:cubicBezTo>
                      <a:pt x="0" y="36"/>
                      <a:pt x="0" y="36"/>
                      <a:pt x="0" y="36"/>
                    </a:cubicBezTo>
                    <a:cubicBezTo>
                      <a:pt x="18" y="58"/>
                      <a:pt x="43" y="63"/>
                      <a:pt x="43" y="63"/>
                    </a:cubicBezTo>
                    <a:cubicBezTo>
                      <a:pt x="50" y="44"/>
                      <a:pt x="50" y="44"/>
                      <a:pt x="50" y="44"/>
                    </a:cubicBezTo>
                    <a:lnTo>
                      <a:pt x="47" y="43"/>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8" name="Freeform 575">
                <a:extLst>
                  <a:ext uri="{FF2B5EF4-FFF2-40B4-BE49-F238E27FC236}">
                    <a16:creationId xmlns:a16="http://schemas.microsoft.com/office/drawing/2014/main" id="{538149DA-3612-FCD4-E136-361794BE7586}"/>
                  </a:ext>
                </a:extLst>
              </p:cNvPr>
              <p:cNvSpPr>
                <a:spLocks/>
              </p:cNvSpPr>
              <p:nvPr/>
            </p:nvSpPr>
            <p:spPr bwMode="auto">
              <a:xfrm>
                <a:off x="7314" y="1485"/>
                <a:ext cx="125" cy="491"/>
              </a:xfrm>
              <a:custGeom>
                <a:avLst/>
                <a:gdLst>
                  <a:gd name="T0" fmla="*/ 50 w 53"/>
                  <a:gd name="T1" fmla="*/ 144 h 207"/>
                  <a:gd name="T2" fmla="*/ 34 w 53"/>
                  <a:gd name="T3" fmla="*/ 105 h 207"/>
                  <a:gd name="T4" fmla="*/ 29 w 53"/>
                  <a:gd name="T5" fmla="*/ 91 h 207"/>
                  <a:gd name="T6" fmla="*/ 15 w 53"/>
                  <a:gd name="T7" fmla="*/ 84 h 207"/>
                  <a:gd name="T8" fmla="*/ 15 w 53"/>
                  <a:gd name="T9" fmla="*/ 0 h 207"/>
                  <a:gd name="T10" fmla="*/ 4 w 53"/>
                  <a:gd name="T11" fmla="*/ 27 h 207"/>
                  <a:gd name="T12" fmla="*/ 0 w 53"/>
                  <a:gd name="T13" fmla="*/ 48 h 207"/>
                  <a:gd name="T14" fmla="*/ 1 w 53"/>
                  <a:gd name="T15" fmla="*/ 60 h 207"/>
                  <a:gd name="T16" fmla="*/ 5 w 53"/>
                  <a:gd name="T17" fmla="*/ 77 h 207"/>
                  <a:gd name="T18" fmla="*/ 11 w 53"/>
                  <a:gd name="T19" fmla="*/ 98 h 207"/>
                  <a:gd name="T20" fmla="*/ 6 w 53"/>
                  <a:gd name="T21" fmla="*/ 122 h 207"/>
                  <a:gd name="T22" fmla="*/ 8 w 53"/>
                  <a:gd name="T23" fmla="*/ 139 h 207"/>
                  <a:gd name="T24" fmla="*/ 19 w 53"/>
                  <a:gd name="T25" fmla="*/ 159 h 207"/>
                  <a:gd name="T26" fmla="*/ 33 w 53"/>
                  <a:gd name="T27" fmla="*/ 189 h 207"/>
                  <a:gd name="T28" fmla="*/ 38 w 53"/>
                  <a:gd name="T29" fmla="*/ 198 h 207"/>
                  <a:gd name="T30" fmla="*/ 47 w 53"/>
                  <a:gd name="T31" fmla="*/ 205 h 207"/>
                  <a:gd name="T32" fmla="*/ 51 w 53"/>
                  <a:gd name="T33" fmla="*/ 197 h 207"/>
                  <a:gd name="T34" fmla="*/ 52 w 53"/>
                  <a:gd name="T35" fmla="*/ 184 h 207"/>
                  <a:gd name="T36" fmla="*/ 52 w 53"/>
                  <a:gd name="T37" fmla="*/ 173 h 207"/>
                  <a:gd name="T38" fmla="*/ 50 w 53"/>
                  <a:gd name="T39" fmla="*/ 144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 h="207">
                    <a:moveTo>
                      <a:pt x="50" y="144"/>
                    </a:moveTo>
                    <a:cubicBezTo>
                      <a:pt x="47" y="130"/>
                      <a:pt x="38" y="118"/>
                      <a:pt x="34" y="105"/>
                    </a:cubicBezTo>
                    <a:cubicBezTo>
                      <a:pt x="32" y="99"/>
                      <a:pt x="27" y="98"/>
                      <a:pt x="29" y="91"/>
                    </a:cubicBezTo>
                    <a:cubicBezTo>
                      <a:pt x="15" y="84"/>
                      <a:pt x="15" y="84"/>
                      <a:pt x="15" y="84"/>
                    </a:cubicBezTo>
                    <a:cubicBezTo>
                      <a:pt x="15" y="0"/>
                      <a:pt x="15" y="0"/>
                      <a:pt x="15" y="0"/>
                    </a:cubicBezTo>
                    <a:cubicBezTo>
                      <a:pt x="9" y="8"/>
                      <a:pt x="7" y="18"/>
                      <a:pt x="4" y="27"/>
                    </a:cubicBezTo>
                    <a:cubicBezTo>
                      <a:pt x="2" y="34"/>
                      <a:pt x="1" y="41"/>
                      <a:pt x="0" y="48"/>
                    </a:cubicBezTo>
                    <a:cubicBezTo>
                      <a:pt x="0" y="52"/>
                      <a:pt x="0" y="56"/>
                      <a:pt x="1" y="60"/>
                    </a:cubicBezTo>
                    <a:cubicBezTo>
                      <a:pt x="2" y="66"/>
                      <a:pt x="3" y="72"/>
                      <a:pt x="5" y="77"/>
                    </a:cubicBezTo>
                    <a:cubicBezTo>
                      <a:pt x="9" y="84"/>
                      <a:pt x="12" y="90"/>
                      <a:pt x="11" y="98"/>
                    </a:cubicBezTo>
                    <a:cubicBezTo>
                      <a:pt x="10" y="106"/>
                      <a:pt x="6" y="114"/>
                      <a:pt x="6" y="122"/>
                    </a:cubicBezTo>
                    <a:cubicBezTo>
                      <a:pt x="6" y="128"/>
                      <a:pt x="5" y="133"/>
                      <a:pt x="8" y="139"/>
                    </a:cubicBezTo>
                    <a:cubicBezTo>
                      <a:pt x="11" y="146"/>
                      <a:pt x="15" y="152"/>
                      <a:pt x="19" y="159"/>
                    </a:cubicBezTo>
                    <a:cubicBezTo>
                      <a:pt x="24" y="168"/>
                      <a:pt x="28" y="179"/>
                      <a:pt x="33" y="189"/>
                    </a:cubicBezTo>
                    <a:cubicBezTo>
                      <a:pt x="35" y="192"/>
                      <a:pt x="36" y="196"/>
                      <a:pt x="38" y="198"/>
                    </a:cubicBezTo>
                    <a:cubicBezTo>
                      <a:pt x="40" y="201"/>
                      <a:pt x="43" y="207"/>
                      <a:pt x="47" y="205"/>
                    </a:cubicBezTo>
                    <a:cubicBezTo>
                      <a:pt x="51" y="204"/>
                      <a:pt x="50" y="200"/>
                      <a:pt x="51" y="197"/>
                    </a:cubicBezTo>
                    <a:cubicBezTo>
                      <a:pt x="52" y="193"/>
                      <a:pt x="53" y="188"/>
                      <a:pt x="52" y="184"/>
                    </a:cubicBezTo>
                    <a:cubicBezTo>
                      <a:pt x="52" y="180"/>
                      <a:pt x="51" y="177"/>
                      <a:pt x="52" y="173"/>
                    </a:cubicBezTo>
                    <a:cubicBezTo>
                      <a:pt x="52" y="163"/>
                      <a:pt x="53" y="153"/>
                      <a:pt x="50" y="144"/>
                    </a:cubicBez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9" name="Freeform 576">
                <a:extLst>
                  <a:ext uri="{FF2B5EF4-FFF2-40B4-BE49-F238E27FC236}">
                    <a16:creationId xmlns:a16="http://schemas.microsoft.com/office/drawing/2014/main" id="{2FF7F3E2-D9B8-0A76-0559-E6A92284D819}"/>
                  </a:ext>
                </a:extLst>
              </p:cNvPr>
              <p:cNvSpPr>
                <a:spLocks/>
              </p:cNvSpPr>
              <p:nvPr/>
            </p:nvSpPr>
            <p:spPr bwMode="auto">
              <a:xfrm>
                <a:off x="7147" y="1404"/>
                <a:ext cx="269" cy="344"/>
              </a:xfrm>
              <a:custGeom>
                <a:avLst/>
                <a:gdLst>
                  <a:gd name="T0" fmla="*/ 37 w 113"/>
                  <a:gd name="T1" fmla="*/ 119 h 145"/>
                  <a:gd name="T2" fmla="*/ 32 w 113"/>
                  <a:gd name="T3" fmla="*/ 114 h 145"/>
                  <a:gd name="T4" fmla="*/ 14 w 113"/>
                  <a:gd name="T5" fmla="*/ 95 h 145"/>
                  <a:gd name="T6" fmla="*/ 19 w 113"/>
                  <a:gd name="T7" fmla="*/ 21 h 145"/>
                  <a:gd name="T8" fmla="*/ 74 w 113"/>
                  <a:gd name="T9" fmla="*/ 6 h 145"/>
                  <a:gd name="T10" fmla="*/ 88 w 113"/>
                  <a:gd name="T11" fmla="*/ 12 h 145"/>
                  <a:gd name="T12" fmla="*/ 100 w 113"/>
                  <a:gd name="T13" fmla="*/ 20 h 145"/>
                  <a:gd name="T14" fmla="*/ 105 w 113"/>
                  <a:gd name="T15" fmla="*/ 27 h 145"/>
                  <a:gd name="T16" fmla="*/ 110 w 113"/>
                  <a:gd name="T17" fmla="*/ 39 h 145"/>
                  <a:gd name="T18" fmla="*/ 112 w 113"/>
                  <a:gd name="T19" fmla="*/ 50 h 145"/>
                  <a:gd name="T20" fmla="*/ 108 w 113"/>
                  <a:gd name="T21" fmla="*/ 71 h 145"/>
                  <a:gd name="T22" fmla="*/ 108 w 113"/>
                  <a:gd name="T23" fmla="*/ 80 h 145"/>
                  <a:gd name="T24" fmla="*/ 110 w 113"/>
                  <a:gd name="T25" fmla="*/ 88 h 145"/>
                  <a:gd name="T26" fmla="*/ 112 w 113"/>
                  <a:gd name="T27" fmla="*/ 94 h 145"/>
                  <a:gd name="T28" fmla="*/ 112 w 113"/>
                  <a:gd name="T29" fmla="*/ 101 h 145"/>
                  <a:gd name="T30" fmla="*/ 108 w 113"/>
                  <a:gd name="T31" fmla="*/ 107 h 145"/>
                  <a:gd name="T32" fmla="*/ 106 w 113"/>
                  <a:gd name="T33" fmla="*/ 115 h 145"/>
                  <a:gd name="T34" fmla="*/ 104 w 113"/>
                  <a:gd name="T35" fmla="*/ 120 h 145"/>
                  <a:gd name="T36" fmla="*/ 104 w 113"/>
                  <a:gd name="T37" fmla="*/ 124 h 145"/>
                  <a:gd name="T38" fmla="*/ 101 w 113"/>
                  <a:gd name="T39" fmla="*/ 129 h 145"/>
                  <a:gd name="T40" fmla="*/ 99 w 113"/>
                  <a:gd name="T41" fmla="*/ 134 h 145"/>
                  <a:gd name="T42" fmla="*/ 75 w 113"/>
                  <a:gd name="T43" fmla="*/ 141 h 145"/>
                  <a:gd name="T44" fmla="*/ 37 w 113"/>
                  <a:gd name="T45" fmla="*/ 11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3" h="145">
                    <a:moveTo>
                      <a:pt x="37" y="119"/>
                    </a:moveTo>
                    <a:cubicBezTo>
                      <a:pt x="35" y="117"/>
                      <a:pt x="33" y="115"/>
                      <a:pt x="32" y="114"/>
                    </a:cubicBezTo>
                    <a:cubicBezTo>
                      <a:pt x="26" y="108"/>
                      <a:pt x="19" y="102"/>
                      <a:pt x="14" y="95"/>
                    </a:cubicBezTo>
                    <a:cubicBezTo>
                      <a:pt x="1" y="72"/>
                      <a:pt x="0" y="41"/>
                      <a:pt x="19" y="21"/>
                    </a:cubicBezTo>
                    <a:cubicBezTo>
                      <a:pt x="33" y="6"/>
                      <a:pt x="55" y="0"/>
                      <a:pt x="74" y="6"/>
                    </a:cubicBezTo>
                    <a:cubicBezTo>
                      <a:pt x="79" y="7"/>
                      <a:pt x="84" y="9"/>
                      <a:pt x="88" y="12"/>
                    </a:cubicBezTo>
                    <a:cubicBezTo>
                      <a:pt x="92" y="14"/>
                      <a:pt x="97" y="16"/>
                      <a:pt x="100" y="20"/>
                    </a:cubicBezTo>
                    <a:cubicBezTo>
                      <a:pt x="102" y="22"/>
                      <a:pt x="103" y="24"/>
                      <a:pt x="105" y="27"/>
                    </a:cubicBezTo>
                    <a:cubicBezTo>
                      <a:pt x="107" y="31"/>
                      <a:pt x="109" y="35"/>
                      <a:pt x="110" y="39"/>
                    </a:cubicBezTo>
                    <a:cubicBezTo>
                      <a:pt x="112" y="43"/>
                      <a:pt x="112" y="46"/>
                      <a:pt x="112" y="50"/>
                    </a:cubicBezTo>
                    <a:cubicBezTo>
                      <a:pt x="112" y="57"/>
                      <a:pt x="109" y="64"/>
                      <a:pt x="108" y="71"/>
                    </a:cubicBezTo>
                    <a:cubicBezTo>
                      <a:pt x="107" y="74"/>
                      <a:pt x="107" y="77"/>
                      <a:pt x="108" y="80"/>
                    </a:cubicBezTo>
                    <a:cubicBezTo>
                      <a:pt x="108" y="83"/>
                      <a:pt x="109" y="85"/>
                      <a:pt x="110" y="88"/>
                    </a:cubicBezTo>
                    <a:cubicBezTo>
                      <a:pt x="111" y="90"/>
                      <a:pt x="112" y="92"/>
                      <a:pt x="112" y="94"/>
                    </a:cubicBezTo>
                    <a:cubicBezTo>
                      <a:pt x="112" y="96"/>
                      <a:pt x="113" y="99"/>
                      <a:pt x="112" y="101"/>
                    </a:cubicBezTo>
                    <a:cubicBezTo>
                      <a:pt x="111" y="103"/>
                      <a:pt x="109" y="105"/>
                      <a:pt x="108" y="107"/>
                    </a:cubicBezTo>
                    <a:cubicBezTo>
                      <a:pt x="106" y="110"/>
                      <a:pt x="106" y="112"/>
                      <a:pt x="106" y="115"/>
                    </a:cubicBezTo>
                    <a:cubicBezTo>
                      <a:pt x="106" y="117"/>
                      <a:pt x="105" y="118"/>
                      <a:pt x="104" y="120"/>
                    </a:cubicBezTo>
                    <a:cubicBezTo>
                      <a:pt x="104" y="121"/>
                      <a:pt x="104" y="122"/>
                      <a:pt x="104" y="124"/>
                    </a:cubicBezTo>
                    <a:cubicBezTo>
                      <a:pt x="103" y="126"/>
                      <a:pt x="102" y="127"/>
                      <a:pt x="101" y="129"/>
                    </a:cubicBezTo>
                    <a:cubicBezTo>
                      <a:pt x="101" y="131"/>
                      <a:pt x="100" y="132"/>
                      <a:pt x="99" y="134"/>
                    </a:cubicBezTo>
                    <a:cubicBezTo>
                      <a:pt x="94" y="144"/>
                      <a:pt x="85" y="145"/>
                      <a:pt x="75" y="141"/>
                    </a:cubicBezTo>
                    <a:cubicBezTo>
                      <a:pt x="61" y="136"/>
                      <a:pt x="48" y="128"/>
                      <a:pt x="37" y="119"/>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0" name="Freeform 577">
                <a:extLst>
                  <a:ext uri="{FF2B5EF4-FFF2-40B4-BE49-F238E27FC236}">
                    <a16:creationId xmlns:a16="http://schemas.microsoft.com/office/drawing/2014/main" id="{E13E3059-7A40-2DC3-2E5E-998C8D242B2F}"/>
                  </a:ext>
                </a:extLst>
              </p:cNvPr>
              <p:cNvSpPr>
                <a:spLocks/>
              </p:cNvSpPr>
              <p:nvPr/>
            </p:nvSpPr>
            <p:spPr bwMode="auto">
              <a:xfrm>
                <a:off x="7133" y="1387"/>
                <a:ext cx="292" cy="266"/>
              </a:xfrm>
              <a:custGeom>
                <a:avLst/>
                <a:gdLst>
                  <a:gd name="T0" fmla="*/ 0 w 123"/>
                  <a:gd name="T1" fmla="*/ 56 h 112"/>
                  <a:gd name="T2" fmla="*/ 20 w 123"/>
                  <a:gd name="T3" fmla="*/ 13 h 112"/>
                  <a:gd name="T4" fmla="*/ 59 w 123"/>
                  <a:gd name="T5" fmla="*/ 0 h 112"/>
                  <a:gd name="T6" fmla="*/ 89 w 123"/>
                  <a:gd name="T7" fmla="*/ 7 h 112"/>
                  <a:gd name="T8" fmla="*/ 112 w 123"/>
                  <a:gd name="T9" fmla="*/ 25 h 112"/>
                  <a:gd name="T10" fmla="*/ 118 w 123"/>
                  <a:gd name="T11" fmla="*/ 34 h 112"/>
                  <a:gd name="T12" fmla="*/ 120 w 123"/>
                  <a:gd name="T13" fmla="*/ 41 h 112"/>
                  <a:gd name="T14" fmla="*/ 122 w 123"/>
                  <a:gd name="T15" fmla="*/ 57 h 112"/>
                  <a:gd name="T16" fmla="*/ 113 w 123"/>
                  <a:gd name="T17" fmla="*/ 63 h 112"/>
                  <a:gd name="T18" fmla="*/ 96 w 123"/>
                  <a:gd name="T19" fmla="*/ 65 h 112"/>
                  <a:gd name="T20" fmla="*/ 78 w 123"/>
                  <a:gd name="T21" fmla="*/ 67 h 112"/>
                  <a:gd name="T22" fmla="*/ 72 w 123"/>
                  <a:gd name="T23" fmla="*/ 68 h 112"/>
                  <a:gd name="T24" fmla="*/ 68 w 123"/>
                  <a:gd name="T25" fmla="*/ 71 h 112"/>
                  <a:gd name="T26" fmla="*/ 58 w 123"/>
                  <a:gd name="T27" fmla="*/ 79 h 112"/>
                  <a:gd name="T28" fmla="*/ 38 w 123"/>
                  <a:gd name="T29" fmla="*/ 108 h 112"/>
                  <a:gd name="T30" fmla="*/ 34 w 123"/>
                  <a:gd name="T31" fmla="*/ 106 h 112"/>
                  <a:gd name="T32" fmla="*/ 25 w 123"/>
                  <a:gd name="T33" fmla="*/ 109 h 112"/>
                  <a:gd name="T34" fmla="*/ 22 w 123"/>
                  <a:gd name="T35" fmla="*/ 111 h 112"/>
                  <a:gd name="T36" fmla="*/ 18 w 123"/>
                  <a:gd name="T37" fmla="*/ 107 h 112"/>
                  <a:gd name="T38" fmla="*/ 4 w 123"/>
                  <a:gd name="T39" fmla="*/ 84 h 112"/>
                  <a:gd name="T40" fmla="*/ 0 w 123"/>
                  <a:gd name="T41" fmla="*/ 5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3" h="112">
                    <a:moveTo>
                      <a:pt x="0" y="56"/>
                    </a:moveTo>
                    <a:cubicBezTo>
                      <a:pt x="1" y="27"/>
                      <a:pt x="9" y="22"/>
                      <a:pt x="20" y="13"/>
                    </a:cubicBezTo>
                    <a:cubicBezTo>
                      <a:pt x="31" y="4"/>
                      <a:pt x="45" y="0"/>
                      <a:pt x="59" y="0"/>
                    </a:cubicBezTo>
                    <a:cubicBezTo>
                      <a:pt x="70" y="0"/>
                      <a:pt x="80" y="3"/>
                      <a:pt x="89" y="7"/>
                    </a:cubicBezTo>
                    <a:cubicBezTo>
                      <a:pt x="98" y="11"/>
                      <a:pt x="105" y="17"/>
                      <a:pt x="112" y="25"/>
                    </a:cubicBezTo>
                    <a:cubicBezTo>
                      <a:pt x="114" y="28"/>
                      <a:pt x="116" y="31"/>
                      <a:pt x="118" y="34"/>
                    </a:cubicBezTo>
                    <a:cubicBezTo>
                      <a:pt x="119" y="36"/>
                      <a:pt x="120" y="38"/>
                      <a:pt x="120" y="41"/>
                    </a:cubicBezTo>
                    <a:cubicBezTo>
                      <a:pt x="122" y="46"/>
                      <a:pt x="123" y="52"/>
                      <a:pt x="122" y="57"/>
                    </a:cubicBezTo>
                    <a:cubicBezTo>
                      <a:pt x="121" y="61"/>
                      <a:pt x="116" y="62"/>
                      <a:pt x="113" y="63"/>
                    </a:cubicBezTo>
                    <a:cubicBezTo>
                      <a:pt x="107" y="64"/>
                      <a:pt x="102" y="64"/>
                      <a:pt x="96" y="65"/>
                    </a:cubicBezTo>
                    <a:cubicBezTo>
                      <a:pt x="90" y="65"/>
                      <a:pt x="84" y="65"/>
                      <a:pt x="78" y="67"/>
                    </a:cubicBezTo>
                    <a:cubicBezTo>
                      <a:pt x="76" y="67"/>
                      <a:pt x="74" y="68"/>
                      <a:pt x="72" y="68"/>
                    </a:cubicBezTo>
                    <a:cubicBezTo>
                      <a:pt x="71" y="69"/>
                      <a:pt x="70" y="70"/>
                      <a:pt x="68" y="71"/>
                    </a:cubicBezTo>
                    <a:cubicBezTo>
                      <a:pt x="65" y="74"/>
                      <a:pt x="61" y="76"/>
                      <a:pt x="58" y="79"/>
                    </a:cubicBezTo>
                    <a:cubicBezTo>
                      <a:pt x="44" y="91"/>
                      <a:pt x="43" y="102"/>
                      <a:pt x="38" y="108"/>
                    </a:cubicBezTo>
                    <a:cubicBezTo>
                      <a:pt x="36" y="112"/>
                      <a:pt x="38" y="103"/>
                      <a:pt x="34" y="106"/>
                    </a:cubicBezTo>
                    <a:cubicBezTo>
                      <a:pt x="32" y="108"/>
                      <a:pt x="28" y="108"/>
                      <a:pt x="25" y="109"/>
                    </a:cubicBezTo>
                    <a:cubicBezTo>
                      <a:pt x="24" y="110"/>
                      <a:pt x="24" y="111"/>
                      <a:pt x="22" y="111"/>
                    </a:cubicBezTo>
                    <a:cubicBezTo>
                      <a:pt x="21" y="111"/>
                      <a:pt x="19" y="108"/>
                      <a:pt x="18" y="107"/>
                    </a:cubicBezTo>
                    <a:cubicBezTo>
                      <a:pt x="12" y="100"/>
                      <a:pt x="7" y="93"/>
                      <a:pt x="4" y="84"/>
                    </a:cubicBezTo>
                    <a:cubicBezTo>
                      <a:pt x="1" y="75"/>
                      <a:pt x="0" y="66"/>
                      <a:pt x="0" y="56"/>
                    </a:cubicBez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1" name="Freeform 578">
                <a:extLst>
                  <a:ext uri="{FF2B5EF4-FFF2-40B4-BE49-F238E27FC236}">
                    <a16:creationId xmlns:a16="http://schemas.microsoft.com/office/drawing/2014/main" id="{EB7FF23C-0C38-12B5-2DC7-B8BA41DEDDC6}"/>
                  </a:ext>
                </a:extLst>
              </p:cNvPr>
              <p:cNvSpPr>
                <a:spLocks/>
              </p:cNvSpPr>
              <p:nvPr/>
            </p:nvSpPr>
            <p:spPr bwMode="auto">
              <a:xfrm>
                <a:off x="7131" y="1444"/>
                <a:ext cx="145" cy="219"/>
              </a:xfrm>
              <a:custGeom>
                <a:avLst/>
                <a:gdLst>
                  <a:gd name="T0" fmla="*/ 1 w 61"/>
                  <a:gd name="T1" fmla="*/ 32 h 92"/>
                  <a:gd name="T2" fmla="*/ 9 w 61"/>
                  <a:gd name="T3" fmla="*/ 0 h 92"/>
                  <a:gd name="T4" fmla="*/ 34 w 61"/>
                  <a:gd name="T5" fmla="*/ 13 h 92"/>
                  <a:gd name="T6" fmla="*/ 57 w 61"/>
                  <a:gd name="T7" fmla="*/ 35 h 92"/>
                  <a:gd name="T8" fmla="*/ 60 w 61"/>
                  <a:gd name="T9" fmla="*/ 48 h 92"/>
                  <a:gd name="T10" fmla="*/ 58 w 61"/>
                  <a:gd name="T11" fmla="*/ 53 h 92"/>
                  <a:gd name="T12" fmla="*/ 45 w 61"/>
                  <a:gd name="T13" fmla="*/ 64 h 92"/>
                  <a:gd name="T14" fmla="*/ 39 w 61"/>
                  <a:gd name="T15" fmla="*/ 71 h 92"/>
                  <a:gd name="T16" fmla="*/ 39 w 61"/>
                  <a:gd name="T17" fmla="*/ 71 h 92"/>
                  <a:gd name="T18" fmla="*/ 26 w 61"/>
                  <a:gd name="T19" fmla="*/ 69 h 92"/>
                  <a:gd name="T20" fmla="*/ 26 w 61"/>
                  <a:gd name="T21" fmla="*/ 83 h 92"/>
                  <a:gd name="T22" fmla="*/ 28 w 61"/>
                  <a:gd name="T23" fmla="*/ 92 h 92"/>
                  <a:gd name="T24" fmla="*/ 1 w 61"/>
                  <a:gd name="T25" fmla="*/ 3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92">
                    <a:moveTo>
                      <a:pt x="1" y="32"/>
                    </a:moveTo>
                    <a:cubicBezTo>
                      <a:pt x="1" y="15"/>
                      <a:pt x="4" y="6"/>
                      <a:pt x="9" y="0"/>
                    </a:cubicBezTo>
                    <a:cubicBezTo>
                      <a:pt x="9" y="0"/>
                      <a:pt x="22" y="5"/>
                      <a:pt x="34" y="13"/>
                    </a:cubicBezTo>
                    <a:cubicBezTo>
                      <a:pt x="45" y="21"/>
                      <a:pt x="57" y="35"/>
                      <a:pt x="57" y="35"/>
                    </a:cubicBezTo>
                    <a:cubicBezTo>
                      <a:pt x="57" y="39"/>
                      <a:pt x="59" y="44"/>
                      <a:pt x="60" y="48"/>
                    </a:cubicBezTo>
                    <a:cubicBezTo>
                      <a:pt x="61" y="51"/>
                      <a:pt x="59" y="50"/>
                      <a:pt x="58" y="53"/>
                    </a:cubicBezTo>
                    <a:cubicBezTo>
                      <a:pt x="45" y="64"/>
                      <a:pt x="45" y="64"/>
                      <a:pt x="45" y="64"/>
                    </a:cubicBezTo>
                    <a:cubicBezTo>
                      <a:pt x="39" y="71"/>
                      <a:pt x="39" y="71"/>
                      <a:pt x="39" y="71"/>
                    </a:cubicBezTo>
                    <a:cubicBezTo>
                      <a:pt x="39" y="71"/>
                      <a:pt x="39" y="71"/>
                      <a:pt x="39" y="71"/>
                    </a:cubicBezTo>
                    <a:cubicBezTo>
                      <a:pt x="35" y="69"/>
                      <a:pt x="31" y="66"/>
                      <a:pt x="26" y="69"/>
                    </a:cubicBezTo>
                    <a:cubicBezTo>
                      <a:pt x="22" y="72"/>
                      <a:pt x="25" y="79"/>
                      <a:pt x="26" y="83"/>
                    </a:cubicBezTo>
                    <a:cubicBezTo>
                      <a:pt x="26" y="83"/>
                      <a:pt x="28" y="92"/>
                      <a:pt x="28" y="92"/>
                    </a:cubicBezTo>
                    <a:cubicBezTo>
                      <a:pt x="26" y="92"/>
                      <a:pt x="0" y="67"/>
                      <a:pt x="1" y="32"/>
                    </a:cubicBez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2" name="Freeform 579">
                <a:extLst>
                  <a:ext uri="{FF2B5EF4-FFF2-40B4-BE49-F238E27FC236}">
                    <a16:creationId xmlns:a16="http://schemas.microsoft.com/office/drawing/2014/main" id="{72E923C7-B774-A81A-F165-A3B6D02ED4B3}"/>
                  </a:ext>
                </a:extLst>
              </p:cNvPr>
              <p:cNvSpPr>
                <a:spLocks/>
              </p:cNvSpPr>
              <p:nvPr/>
            </p:nvSpPr>
            <p:spPr bwMode="auto">
              <a:xfrm>
                <a:off x="7116" y="1447"/>
                <a:ext cx="179" cy="612"/>
              </a:xfrm>
              <a:custGeom>
                <a:avLst/>
                <a:gdLst>
                  <a:gd name="T0" fmla="*/ 64 w 75"/>
                  <a:gd name="T1" fmla="*/ 3 h 258"/>
                  <a:gd name="T2" fmla="*/ 71 w 75"/>
                  <a:gd name="T3" fmla="*/ 12 h 258"/>
                  <a:gd name="T4" fmla="*/ 70 w 75"/>
                  <a:gd name="T5" fmla="*/ 38 h 258"/>
                  <a:gd name="T6" fmla="*/ 52 w 75"/>
                  <a:gd name="T7" fmla="*/ 57 h 258"/>
                  <a:gd name="T8" fmla="*/ 47 w 75"/>
                  <a:gd name="T9" fmla="*/ 74 h 258"/>
                  <a:gd name="T10" fmla="*/ 47 w 75"/>
                  <a:gd name="T11" fmla="*/ 79 h 258"/>
                  <a:gd name="T12" fmla="*/ 45 w 75"/>
                  <a:gd name="T13" fmla="*/ 82 h 258"/>
                  <a:gd name="T14" fmla="*/ 39 w 75"/>
                  <a:gd name="T15" fmla="*/ 75 h 258"/>
                  <a:gd name="T16" fmla="*/ 39 w 75"/>
                  <a:gd name="T17" fmla="*/ 112 h 258"/>
                  <a:gd name="T18" fmla="*/ 57 w 75"/>
                  <a:gd name="T19" fmla="*/ 165 h 258"/>
                  <a:gd name="T20" fmla="*/ 64 w 75"/>
                  <a:gd name="T21" fmla="*/ 201 h 258"/>
                  <a:gd name="T22" fmla="*/ 63 w 75"/>
                  <a:gd name="T23" fmla="*/ 216 h 258"/>
                  <a:gd name="T24" fmla="*/ 58 w 75"/>
                  <a:gd name="T25" fmla="*/ 233 h 258"/>
                  <a:gd name="T26" fmla="*/ 42 w 75"/>
                  <a:gd name="T27" fmla="*/ 256 h 258"/>
                  <a:gd name="T28" fmla="*/ 37 w 75"/>
                  <a:gd name="T29" fmla="*/ 254 h 258"/>
                  <a:gd name="T30" fmla="*/ 27 w 75"/>
                  <a:gd name="T31" fmla="*/ 200 h 258"/>
                  <a:gd name="T32" fmla="*/ 24 w 75"/>
                  <a:gd name="T33" fmla="*/ 161 h 258"/>
                  <a:gd name="T34" fmla="*/ 19 w 75"/>
                  <a:gd name="T35" fmla="*/ 143 h 258"/>
                  <a:gd name="T36" fmla="*/ 5 w 75"/>
                  <a:gd name="T37" fmla="*/ 125 h 258"/>
                  <a:gd name="T38" fmla="*/ 0 w 75"/>
                  <a:gd name="T39" fmla="*/ 126 h 258"/>
                  <a:gd name="T40" fmla="*/ 7 w 75"/>
                  <a:gd name="T41" fmla="*/ 111 h 258"/>
                  <a:gd name="T42" fmla="*/ 7 w 75"/>
                  <a:gd name="T43" fmla="*/ 102 h 258"/>
                  <a:gd name="T44" fmla="*/ 9 w 75"/>
                  <a:gd name="T45" fmla="*/ 95 h 258"/>
                  <a:gd name="T46" fmla="*/ 10 w 75"/>
                  <a:gd name="T47" fmla="*/ 75 h 258"/>
                  <a:gd name="T48" fmla="*/ 17 w 75"/>
                  <a:gd name="T49" fmla="*/ 32 h 258"/>
                  <a:gd name="T50" fmla="*/ 25 w 75"/>
                  <a:gd name="T51" fmla="*/ 9 h 258"/>
                  <a:gd name="T52" fmla="*/ 37 w 75"/>
                  <a:gd name="T53" fmla="*/ 3 h 258"/>
                  <a:gd name="T54" fmla="*/ 54 w 75"/>
                  <a:gd name="T55" fmla="*/ 0 h 258"/>
                  <a:gd name="T56" fmla="*/ 64 w 75"/>
                  <a:gd name="T57" fmla="*/ 3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5" h="258">
                    <a:moveTo>
                      <a:pt x="64" y="3"/>
                    </a:moveTo>
                    <a:cubicBezTo>
                      <a:pt x="67" y="6"/>
                      <a:pt x="70" y="9"/>
                      <a:pt x="71" y="12"/>
                    </a:cubicBezTo>
                    <a:cubicBezTo>
                      <a:pt x="75" y="21"/>
                      <a:pt x="74" y="30"/>
                      <a:pt x="70" y="38"/>
                    </a:cubicBezTo>
                    <a:cubicBezTo>
                      <a:pt x="67" y="47"/>
                      <a:pt x="58" y="51"/>
                      <a:pt x="52" y="57"/>
                    </a:cubicBezTo>
                    <a:cubicBezTo>
                      <a:pt x="48" y="61"/>
                      <a:pt x="48" y="68"/>
                      <a:pt x="47" y="74"/>
                    </a:cubicBezTo>
                    <a:cubicBezTo>
                      <a:pt x="47" y="75"/>
                      <a:pt x="48" y="77"/>
                      <a:pt x="47" y="79"/>
                    </a:cubicBezTo>
                    <a:cubicBezTo>
                      <a:pt x="47" y="81"/>
                      <a:pt x="47" y="81"/>
                      <a:pt x="45" y="82"/>
                    </a:cubicBezTo>
                    <a:cubicBezTo>
                      <a:pt x="43" y="84"/>
                      <a:pt x="40" y="72"/>
                      <a:pt x="39" y="75"/>
                    </a:cubicBezTo>
                    <a:cubicBezTo>
                      <a:pt x="36" y="82"/>
                      <a:pt x="37" y="104"/>
                      <a:pt x="39" y="112"/>
                    </a:cubicBezTo>
                    <a:cubicBezTo>
                      <a:pt x="43" y="131"/>
                      <a:pt x="52" y="148"/>
                      <a:pt x="57" y="165"/>
                    </a:cubicBezTo>
                    <a:cubicBezTo>
                      <a:pt x="61" y="177"/>
                      <a:pt x="64" y="189"/>
                      <a:pt x="64" y="201"/>
                    </a:cubicBezTo>
                    <a:cubicBezTo>
                      <a:pt x="64" y="206"/>
                      <a:pt x="63" y="211"/>
                      <a:pt x="63" y="216"/>
                    </a:cubicBezTo>
                    <a:cubicBezTo>
                      <a:pt x="62" y="222"/>
                      <a:pt x="60" y="227"/>
                      <a:pt x="58" y="233"/>
                    </a:cubicBezTo>
                    <a:cubicBezTo>
                      <a:pt x="55" y="241"/>
                      <a:pt x="51" y="252"/>
                      <a:pt x="42" y="256"/>
                    </a:cubicBezTo>
                    <a:cubicBezTo>
                      <a:pt x="38" y="258"/>
                      <a:pt x="39" y="257"/>
                      <a:pt x="37" y="254"/>
                    </a:cubicBezTo>
                    <a:cubicBezTo>
                      <a:pt x="25" y="240"/>
                      <a:pt x="26" y="217"/>
                      <a:pt x="27" y="200"/>
                    </a:cubicBezTo>
                    <a:cubicBezTo>
                      <a:pt x="28" y="187"/>
                      <a:pt x="27" y="174"/>
                      <a:pt x="24" y="161"/>
                    </a:cubicBezTo>
                    <a:cubicBezTo>
                      <a:pt x="22" y="155"/>
                      <a:pt x="21" y="149"/>
                      <a:pt x="19" y="143"/>
                    </a:cubicBezTo>
                    <a:cubicBezTo>
                      <a:pt x="17" y="136"/>
                      <a:pt x="14" y="126"/>
                      <a:pt x="5" y="125"/>
                    </a:cubicBezTo>
                    <a:cubicBezTo>
                      <a:pt x="4" y="125"/>
                      <a:pt x="1" y="125"/>
                      <a:pt x="0" y="126"/>
                    </a:cubicBezTo>
                    <a:cubicBezTo>
                      <a:pt x="3" y="122"/>
                      <a:pt x="5" y="115"/>
                      <a:pt x="7" y="111"/>
                    </a:cubicBezTo>
                    <a:cubicBezTo>
                      <a:pt x="8" y="108"/>
                      <a:pt x="7" y="105"/>
                      <a:pt x="7" y="102"/>
                    </a:cubicBezTo>
                    <a:cubicBezTo>
                      <a:pt x="8" y="100"/>
                      <a:pt x="8" y="98"/>
                      <a:pt x="9" y="95"/>
                    </a:cubicBezTo>
                    <a:cubicBezTo>
                      <a:pt x="9" y="88"/>
                      <a:pt x="9" y="82"/>
                      <a:pt x="10" y="75"/>
                    </a:cubicBezTo>
                    <a:cubicBezTo>
                      <a:pt x="11" y="60"/>
                      <a:pt x="13" y="46"/>
                      <a:pt x="17" y="32"/>
                    </a:cubicBezTo>
                    <a:cubicBezTo>
                      <a:pt x="18" y="24"/>
                      <a:pt x="19" y="15"/>
                      <a:pt x="25" y="9"/>
                    </a:cubicBezTo>
                    <a:cubicBezTo>
                      <a:pt x="28" y="5"/>
                      <a:pt x="32" y="5"/>
                      <a:pt x="37" y="3"/>
                    </a:cubicBezTo>
                    <a:cubicBezTo>
                      <a:pt x="42" y="2"/>
                      <a:pt x="48" y="0"/>
                      <a:pt x="54" y="0"/>
                    </a:cubicBezTo>
                    <a:cubicBezTo>
                      <a:pt x="58" y="0"/>
                      <a:pt x="61" y="1"/>
                      <a:pt x="64" y="3"/>
                    </a:cubicBezTo>
                    <a:close/>
                  </a:path>
                </a:pathLst>
              </a:custGeom>
              <a:solidFill>
                <a:srgbClr val="FF34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3" name="Freeform 580">
                <a:extLst>
                  <a:ext uri="{FF2B5EF4-FFF2-40B4-BE49-F238E27FC236}">
                    <a16:creationId xmlns:a16="http://schemas.microsoft.com/office/drawing/2014/main" id="{A544DBF6-A1C5-070C-A492-1A1758605EF2}"/>
                  </a:ext>
                </a:extLst>
              </p:cNvPr>
              <p:cNvSpPr>
                <a:spLocks/>
              </p:cNvSpPr>
              <p:nvPr/>
            </p:nvSpPr>
            <p:spPr bwMode="auto">
              <a:xfrm>
                <a:off x="7169" y="1582"/>
                <a:ext cx="88" cy="104"/>
              </a:xfrm>
              <a:custGeom>
                <a:avLst/>
                <a:gdLst>
                  <a:gd name="T0" fmla="*/ 12 w 37"/>
                  <a:gd name="T1" fmla="*/ 0 h 44"/>
                  <a:gd name="T2" fmla="*/ 7 w 37"/>
                  <a:gd name="T3" fmla="*/ 21 h 44"/>
                  <a:gd name="T4" fmla="*/ 15 w 37"/>
                  <a:gd name="T5" fmla="*/ 29 h 44"/>
                  <a:gd name="T6" fmla="*/ 31 w 37"/>
                  <a:gd name="T7" fmla="*/ 22 h 44"/>
                  <a:gd name="T8" fmla="*/ 12 w 37"/>
                  <a:gd name="T9" fmla="*/ 0 h 44"/>
                </a:gdLst>
                <a:ahLst/>
                <a:cxnLst>
                  <a:cxn ang="0">
                    <a:pos x="T0" y="T1"/>
                  </a:cxn>
                  <a:cxn ang="0">
                    <a:pos x="T2" y="T3"/>
                  </a:cxn>
                  <a:cxn ang="0">
                    <a:pos x="T4" y="T5"/>
                  </a:cxn>
                  <a:cxn ang="0">
                    <a:pos x="T6" y="T7"/>
                  </a:cxn>
                  <a:cxn ang="0">
                    <a:pos x="T8" y="T9"/>
                  </a:cxn>
                </a:cxnLst>
                <a:rect l="0" t="0" r="r" b="b"/>
                <a:pathLst>
                  <a:path w="37" h="44">
                    <a:moveTo>
                      <a:pt x="12" y="0"/>
                    </a:moveTo>
                    <a:cubicBezTo>
                      <a:pt x="2" y="0"/>
                      <a:pt x="0" y="12"/>
                      <a:pt x="7" y="21"/>
                    </a:cubicBezTo>
                    <a:cubicBezTo>
                      <a:pt x="9" y="24"/>
                      <a:pt x="12" y="26"/>
                      <a:pt x="15" y="29"/>
                    </a:cubicBezTo>
                    <a:cubicBezTo>
                      <a:pt x="33" y="44"/>
                      <a:pt x="37" y="27"/>
                      <a:pt x="31" y="22"/>
                    </a:cubicBezTo>
                    <a:cubicBezTo>
                      <a:pt x="18" y="10"/>
                      <a:pt x="25" y="1"/>
                      <a:pt x="12" y="0"/>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4" name="Freeform 581">
                <a:extLst>
                  <a:ext uri="{FF2B5EF4-FFF2-40B4-BE49-F238E27FC236}">
                    <a16:creationId xmlns:a16="http://schemas.microsoft.com/office/drawing/2014/main" id="{0BC4F655-ADFF-C79F-5A60-AA4B638E9FFF}"/>
                  </a:ext>
                </a:extLst>
              </p:cNvPr>
              <p:cNvSpPr>
                <a:spLocks/>
              </p:cNvSpPr>
              <p:nvPr/>
            </p:nvSpPr>
            <p:spPr bwMode="auto">
              <a:xfrm>
                <a:off x="7183" y="1603"/>
                <a:ext cx="43" cy="41"/>
              </a:xfrm>
              <a:custGeom>
                <a:avLst/>
                <a:gdLst>
                  <a:gd name="T0" fmla="*/ 13 w 18"/>
                  <a:gd name="T1" fmla="*/ 14 h 17"/>
                  <a:gd name="T2" fmla="*/ 8 w 18"/>
                  <a:gd name="T3" fmla="*/ 1 h 17"/>
                  <a:gd name="T4" fmla="*/ 13 w 18"/>
                  <a:gd name="T5" fmla="*/ 4 h 17"/>
                  <a:gd name="T6" fmla="*/ 13 w 18"/>
                  <a:gd name="T7" fmla="*/ 8 h 17"/>
                  <a:gd name="T8" fmla="*/ 14 w 18"/>
                  <a:gd name="T9" fmla="*/ 10 h 17"/>
                  <a:gd name="T10" fmla="*/ 17 w 18"/>
                  <a:gd name="T11" fmla="*/ 15 h 17"/>
                  <a:gd name="T12" fmla="*/ 13 w 18"/>
                  <a:gd name="T13" fmla="*/ 14 h 17"/>
                </a:gdLst>
                <a:ahLst/>
                <a:cxnLst>
                  <a:cxn ang="0">
                    <a:pos x="T0" y="T1"/>
                  </a:cxn>
                  <a:cxn ang="0">
                    <a:pos x="T2" y="T3"/>
                  </a:cxn>
                  <a:cxn ang="0">
                    <a:pos x="T4" y="T5"/>
                  </a:cxn>
                  <a:cxn ang="0">
                    <a:pos x="T6" y="T7"/>
                  </a:cxn>
                  <a:cxn ang="0">
                    <a:pos x="T8" y="T9"/>
                  </a:cxn>
                  <a:cxn ang="0">
                    <a:pos x="T10" y="T11"/>
                  </a:cxn>
                  <a:cxn ang="0">
                    <a:pos x="T12" y="T13"/>
                  </a:cxn>
                </a:cxnLst>
                <a:rect l="0" t="0" r="r" b="b"/>
                <a:pathLst>
                  <a:path w="18" h="17">
                    <a:moveTo>
                      <a:pt x="13" y="14"/>
                    </a:moveTo>
                    <a:cubicBezTo>
                      <a:pt x="12" y="13"/>
                      <a:pt x="0" y="6"/>
                      <a:pt x="8" y="1"/>
                    </a:cubicBezTo>
                    <a:cubicBezTo>
                      <a:pt x="10" y="0"/>
                      <a:pt x="12" y="2"/>
                      <a:pt x="13" y="4"/>
                    </a:cubicBezTo>
                    <a:cubicBezTo>
                      <a:pt x="13" y="5"/>
                      <a:pt x="13" y="7"/>
                      <a:pt x="13" y="8"/>
                    </a:cubicBezTo>
                    <a:cubicBezTo>
                      <a:pt x="13" y="8"/>
                      <a:pt x="13" y="9"/>
                      <a:pt x="14" y="10"/>
                    </a:cubicBezTo>
                    <a:cubicBezTo>
                      <a:pt x="15" y="11"/>
                      <a:pt x="18" y="13"/>
                      <a:pt x="17" y="15"/>
                    </a:cubicBezTo>
                    <a:cubicBezTo>
                      <a:pt x="17" y="17"/>
                      <a:pt x="13" y="14"/>
                      <a:pt x="13" y="14"/>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5" name="Freeform 582">
                <a:extLst>
                  <a:ext uri="{FF2B5EF4-FFF2-40B4-BE49-F238E27FC236}">
                    <a16:creationId xmlns:a16="http://schemas.microsoft.com/office/drawing/2014/main" id="{F7AEBCB9-306E-9C4D-CC9F-8B2C1628A223}"/>
                  </a:ext>
                </a:extLst>
              </p:cNvPr>
              <p:cNvSpPr>
                <a:spLocks/>
              </p:cNvSpPr>
              <p:nvPr/>
            </p:nvSpPr>
            <p:spPr bwMode="auto">
              <a:xfrm>
                <a:off x="7922" y="2800"/>
                <a:ext cx="589" cy="339"/>
              </a:xfrm>
              <a:custGeom>
                <a:avLst/>
                <a:gdLst>
                  <a:gd name="T0" fmla="*/ 0 w 589"/>
                  <a:gd name="T1" fmla="*/ 26 h 339"/>
                  <a:gd name="T2" fmla="*/ 42 w 589"/>
                  <a:gd name="T3" fmla="*/ 0 h 339"/>
                  <a:gd name="T4" fmla="*/ 589 w 589"/>
                  <a:gd name="T5" fmla="*/ 315 h 339"/>
                  <a:gd name="T6" fmla="*/ 546 w 589"/>
                  <a:gd name="T7" fmla="*/ 339 h 339"/>
                  <a:gd name="T8" fmla="*/ 0 w 589"/>
                  <a:gd name="T9" fmla="*/ 26 h 339"/>
                </a:gdLst>
                <a:ahLst/>
                <a:cxnLst>
                  <a:cxn ang="0">
                    <a:pos x="T0" y="T1"/>
                  </a:cxn>
                  <a:cxn ang="0">
                    <a:pos x="T2" y="T3"/>
                  </a:cxn>
                  <a:cxn ang="0">
                    <a:pos x="T4" y="T5"/>
                  </a:cxn>
                  <a:cxn ang="0">
                    <a:pos x="T6" y="T7"/>
                  </a:cxn>
                  <a:cxn ang="0">
                    <a:pos x="T8" y="T9"/>
                  </a:cxn>
                </a:cxnLst>
                <a:rect l="0" t="0" r="r" b="b"/>
                <a:pathLst>
                  <a:path w="589" h="339">
                    <a:moveTo>
                      <a:pt x="0" y="26"/>
                    </a:moveTo>
                    <a:lnTo>
                      <a:pt x="42" y="0"/>
                    </a:lnTo>
                    <a:lnTo>
                      <a:pt x="589" y="315"/>
                    </a:lnTo>
                    <a:lnTo>
                      <a:pt x="546" y="339"/>
                    </a:lnTo>
                    <a:lnTo>
                      <a:pt x="0" y="26"/>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6" name="Freeform 583">
                <a:extLst>
                  <a:ext uri="{FF2B5EF4-FFF2-40B4-BE49-F238E27FC236}">
                    <a16:creationId xmlns:a16="http://schemas.microsoft.com/office/drawing/2014/main" id="{880A635D-798B-83B4-2121-715096A81F73}"/>
                  </a:ext>
                </a:extLst>
              </p:cNvPr>
              <p:cNvSpPr>
                <a:spLocks/>
              </p:cNvSpPr>
              <p:nvPr/>
            </p:nvSpPr>
            <p:spPr bwMode="auto">
              <a:xfrm>
                <a:off x="7903" y="2069"/>
                <a:ext cx="64" cy="38"/>
              </a:xfrm>
              <a:custGeom>
                <a:avLst/>
                <a:gdLst>
                  <a:gd name="T0" fmla="*/ 0 w 64"/>
                  <a:gd name="T1" fmla="*/ 26 h 38"/>
                  <a:gd name="T2" fmla="*/ 42 w 64"/>
                  <a:gd name="T3" fmla="*/ 0 h 38"/>
                  <a:gd name="T4" fmla="*/ 64 w 64"/>
                  <a:gd name="T5" fmla="*/ 11 h 38"/>
                  <a:gd name="T6" fmla="*/ 21 w 64"/>
                  <a:gd name="T7" fmla="*/ 38 h 38"/>
                  <a:gd name="T8" fmla="*/ 0 w 64"/>
                  <a:gd name="T9" fmla="*/ 26 h 38"/>
                </a:gdLst>
                <a:ahLst/>
                <a:cxnLst>
                  <a:cxn ang="0">
                    <a:pos x="T0" y="T1"/>
                  </a:cxn>
                  <a:cxn ang="0">
                    <a:pos x="T2" y="T3"/>
                  </a:cxn>
                  <a:cxn ang="0">
                    <a:pos x="T4" y="T5"/>
                  </a:cxn>
                  <a:cxn ang="0">
                    <a:pos x="T6" y="T7"/>
                  </a:cxn>
                  <a:cxn ang="0">
                    <a:pos x="T8" y="T9"/>
                  </a:cxn>
                </a:cxnLst>
                <a:rect l="0" t="0" r="r" b="b"/>
                <a:pathLst>
                  <a:path w="64" h="38">
                    <a:moveTo>
                      <a:pt x="0" y="26"/>
                    </a:moveTo>
                    <a:lnTo>
                      <a:pt x="42" y="0"/>
                    </a:lnTo>
                    <a:lnTo>
                      <a:pt x="64" y="11"/>
                    </a:lnTo>
                    <a:lnTo>
                      <a:pt x="21" y="38"/>
                    </a:lnTo>
                    <a:lnTo>
                      <a:pt x="0" y="26"/>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7" name="Freeform 584">
                <a:extLst>
                  <a:ext uri="{FF2B5EF4-FFF2-40B4-BE49-F238E27FC236}">
                    <a16:creationId xmlns:a16="http://schemas.microsoft.com/office/drawing/2014/main" id="{700D0578-6D72-9AF6-6DC8-DF72A7A73AEE}"/>
                  </a:ext>
                </a:extLst>
              </p:cNvPr>
              <p:cNvSpPr>
                <a:spLocks/>
              </p:cNvSpPr>
              <p:nvPr/>
            </p:nvSpPr>
            <p:spPr bwMode="auto">
              <a:xfrm>
                <a:off x="7922" y="2080"/>
                <a:ext cx="45" cy="746"/>
              </a:xfrm>
              <a:custGeom>
                <a:avLst/>
                <a:gdLst>
                  <a:gd name="T0" fmla="*/ 2 w 45"/>
                  <a:gd name="T1" fmla="*/ 27 h 746"/>
                  <a:gd name="T2" fmla="*/ 45 w 45"/>
                  <a:gd name="T3" fmla="*/ 0 h 746"/>
                  <a:gd name="T4" fmla="*/ 42 w 45"/>
                  <a:gd name="T5" fmla="*/ 720 h 746"/>
                  <a:gd name="T6" fmla="*/ 0 w 45"/>
                  <a:gd name="T7" fmla="*/ 746 h 746"/>
                  <a:gd name="T8" fmla="*/ 2 w 45"/>
                  <a:gd name="T9" fmla="*/ 27 h 746"/>
                </a:gdLst>
                <a:ahLst/>
                <a:cxnLst>
                  <a:cxn ang="0">
                    <a:pos x="T0" y="T1"/>
                  </a:cxn>
                  <a:cxn ang="0">
                    <a:pos x="T2" y="T3"/>
                  </a:cxn>
                  <a:cxn ang="0">
                    <a:pos x="T4" y="T5"/>
                  </a:cxn>
                  <a:cxn ang="0">
                    <a:pos x="T6" y="T7"/>
                  </a:cxn>
                  <a:cxn ang="0">
                    <a:pos x="T8" y="T9"/>
                  </a:cxn>
                </a:cxnLst>
                <a:rect l="0" t="0" r="r" b="b"/>
                <a:pathLst>
                  <a:path w="45" h="746">
                    <a:moveTo>
                      <a:pt x="2" y="27"/>
                    </a:moveTo>
                    <a:lnTo>
                      <a:pt x="45" y="0"/>
                    </a:lnTo>
                    <a:lnTo>
                      <a:pt x="42" y="720"/>
                    </a:lnTo>
                    <a:lnTo>
                      <a:pt x="0" y="746"/>
                    </a:lnTo>
                    <a:lnTo>
                      <a:pt x="2" y="27"/>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8" name="Freeform 585">
                <a:extLst>
                  <a:ext uri="{FF2B5EF4-FFF2-40B4-BE49-F238E27FC236}">
                    <a16:creationId xmlns:a16="http://schemas.microsoft.com/office/drawing/2014/main" id="{AD5CEC89-C685-D577-A51E-6F233A80FCD9}"/>
                  </a:ext>
                </a:extLst>
              </p:cNvPr>
              <p:cNvSpPr>
                <a:spLocks/>
              </p:cNvSpPr>
              <p:nvPr/>
            </p:nvSpPr>
            <p:spPr bwMode="auto">
              <a:xfrm>
                <a:off x="8489" y="2408"/>
                <a:ext cx="46" cy="769"/>
              </a:xfrm>
              <a:custGeom>
                <a:avLst/>
                <a:gdLst>
                  <a:gd name="T0" fmla="*/ 3 w 46"/>
                  <a:gd name="T1" fmla="*/ 26 h 769"/>
                  <a:gd name="T2" fmla="*/ 46 w 46"/>
                  <a:gd name="T3" fmla="*/ 0 h 769"/>
                  <a:gd name="T4" fmla="*/ 43 w 46"/>
                  <a:gd name="T5" fmla="*/ 743 h 769"/>
                  <a:gd name="T6" fmla="*/ 0 w 46"/>
                  <a:gd name="T7" fmla="*/ 769 h 769"/>
                  <a:gd name="T8" fmla="*/ 3 w 46"/>
                  <a:gd name="T9" fmla="*/ 26 h 769"/>
                </a:gdLst>
                <a:ahLst/>
                <a:cxnLst>
                  <a:cxn ang="0">
                    <a:pos x="T0" y="T1"/>
                  </a:cxn>
                  <a:cxn ang="0">
                    <a:pos x="T2" y="T3"/>
                  </a:cxn>
                  <a:cxn ang="0">
                    <a:pos x="T4" y="T5"/>
                  </a:cxn>
                  <a:cxn ang="0">
                    <a:pos x="T6" y="T7"/>
                  </a:cxn>
                  <a:cxn ang="0">
                    <a:pos x="T8" y="T9"/>
                  </a:cxn>
                </a:cxnLst>
                <a:rect l="0" t="0" r="r" b="b"/>
                <a:pathLst>
                  <a:path w="46" h="769">
                    <a:moveTo>
                      <a:pt x="3" y="26"/>
                    </a:moveTo>
                    <a:lnTo>
                      <a:pt x="46" y="0"/>
                    </a:lnTo>
                    <a:lnTo>
                      <a:pt x="43" y="743"/>
                    </a:lnTo>
                    <a:lnTo>
                      <a:pt x="0" y="769"/>
                    </a:lnTo>
                    <a:lnTo>
                      <a:pt x="3" y="26"/>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9" name="Freeform 586">
                <a:extLst>
                  <a:ext uri="{FF2B5EF4-FFF2-40B4-BE49-F238E27FC236}">
                    <a16:creationId xmlns:a16="http://schemas.microsoft.com/office/drawing/2014/main" id="{111376D4-79B3-046C-5B02-B8F37D09D424}"/>
                  </a:ext>
                </a:extLst>
              </p:cNvPr>
              <p:cNvSpPr>
                <a:spLocks/>
              </p:cNvSpPr>
              <p:nvPr/>
            </p:nvSpPr>
            <p:spPr bwMode="auto">
              <a:xfrm>
                <a:off x="8470" y="2396"/>
                <a:ext cx="65" cy="38"/>
              </a:xfrm>
              <a:custGeom>
                <a:avLst/>
                <a:gdLst>
                  <a:gd name="T0" fmla="*/ 0 w 65"/>
                  <a:gd name="T1" fmla="*/ 24 h 38"/>
                  <a:gd name="T2" fmla="*/ 43 w 65"/>
                  <a:gd name="T3" fmla="*/ 0 h 38"/>
                  <a:gd name="T4" fmla="*/ 65 w 65"/>
                  <a:gd name="T5" fmla="*/ 12 h 38"/>
                  <a:gd name="T6" fmla="*/ 22 w 65"/>
                  <a:gd name="T7" fmla="*/ 38 h 38"/>
                  <a:gd name="T8" fmla="*/ 0 w 65"/>
                  <a:gd name="T9" fmla="*/ 24 h 38"/>
                </a:gdLst>
                <a:ahLst/>
                <a:cxnLst>
                  <a:cxn ang="0">
                    <a:pos x="T0" y="T1"/>
                  </a:cxn>
                  <a:cxn ang="0">
                    <a:pos x="T2" y="T3"/>
                  </a:cxn>
                  <a:cxn ang="0">
                    <a:pos x="T4" y="T5"/>
                  </a:cxn>
                  <a:cxn ang="0">
                    <a:pos x="T6" y="T7"/>
                  </a:cxn>
                  <a:cxn ang="0">
                    <a:pos x="T8" y="T9"/>
                  </a:cxn>
                </a:cxnLst>
                <a:rect l="0" t="0" r="r" b="b"/>
                <a:pathLst>
                  <a:path w="65" h="38">
                    <a:moveTo>
                      <a:pt x="0" y="24"/>
                    </a:moveTo>
                    <a:lnTo>
                      <a:pt x="43" y="0"/>
                    </a:lnTo>
                    <a:lnTo>
                      <a:pt x="65" y="12"/>
                    </a:lnTo>
                    <a:lnTo>
                      <a:pt x="22" y="38"/>
                    </a:lnTo>
                    <a:lnTo>
                      <a:pt x="0" y="24"/>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0" name="Freeform 587">
                <a:extLst>
                  <a:ext uri="{FF2B5EF4-FFF2-40B4-BE49-F238E27FC236}">
                    <a16:creationId xmlns:a16="http://schemas.microsoft.com/office/drawing/2014/main" id="{6CF246B1-B83F-A651-4FE5-82D7D6DCA517}"/>
                  </a:ext>
                </a:extLst>
              </p:cNvPr>
              <p:cNvSpPr>
                <a:spLocks/>
              </p:cNvSpPr>
              <p:nvPr/>
            </p:nvSpPr>
            <p:spPr bwMode="auto">
              <a:xfrm>
                <a:off x="7900" y="2095"/>
                <a:ext cx="592" cy="1082"/>
              </a:xfrm>
              <a:custGeom>
                <a:avLst/>
                <a:gdLst>
                  <a:gd name="T0" fmla="*/ 592 w 592"/>
                  <a:gd name="T1" fmla="*/ 339 h 1082"/>
                  <a:gd name="T2" fmla="*/ 589 w 592"/>
                  <a:gd name="T3" fmla="*/ 1082 h 1082"/>
                  <a:gd name="T4" fmla="*/ 0 w 592"/>
                  <a:gd name="T5" fmla="*/ 743 h 1082"/>
                  <a:gd name="T6" fmla="*/ 3 w 592"/>
                  <a:gd name="T7" fmla="*/ 0 h 1082"/>
                  <a:gd name="T8" fmla="*/ 24 w 592"/>
                  <a:gd name="T9" fmla="*/ 12 h 1082"/>
                  <a:gd name="T10" fmla="*/ 22 w 592"/>
                  <a:gd name="T11" fmla="*/ 731 h 1082"/>
                  <a:gd name="T12" fmla="*/ 568 w 592"/>
                  <a:gd name="T13" fmla="*/ 1044 h 1082"/>
                  <a:gd name="T14" fmla="*/ 570 w 592"/>
                  <a:gd name="T15" fmla="*/ 325 h 1082"/>
                  <a:gd name="T16" fmla="*/ 592 w 592"/>
                  <a:gd name="T17" fmla="*/ 339 h 1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2" h="1082">
                    <a:moveTo>
                      <a:pt x="592" y="339"/>
                    </a:moveTo>
                    <a:lnTo>
                      <a:pt x="589" y="1082"/>
                    </a:lnTo>
                    <a:lnTo>
                      <a:pt x="0" y="743"/>
                    </a:lnTo>
                    <a:lnTo>
                      <a:pt x="3" y="0"/>
                    </a:lnTo>
                    <a:lnTo>
                      <a:pt x="24" y="12"/>
                    </a:lnTo>
                    <a:lnTo>
                      <a:pt x="22" y="731"/>
                    </a:lnTo>
                    <a:lnTo>
                      <a:pt x="568" y="1044"/>
                    </a:lnTo>
                    <a:lnTo>
                      <a:pt x="570" y="325"/>
                    </a:lnTo>
                    <a:lnTo>
                      <a:pt x="592" y="339"/>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1" name="Freeform 588">
                <a:extLst>
                  <a:ext uri="{FF2B5EF4-FFF2-40B4-BE49-F238E27FC236}">
                    <a16:creationId xmlns:a16="http://schemas.microsoft.com/office/drawing/2014/main" id="{D1B85065-5EFE-C272-FCBD-25FD2B4EC327}"/>
                  </a:ext>
                </a:extLst>
              </p:cNvPr>
              <p:cNvSpPr>
                <a:spLocks/>
              </p:cNvSpPr>
              <p:nvPr/>
            </p:nvSpPr>
            <p:spPr bwMode="auto">
              <a:xfrm>
                <a:off x="7430" y="3431"/>
                <a:ext cx="12" cy="57"/>
              </a:xfrm>
              <a:custGeom>
                <a:avLst/>
                <a:gdLst>
                  <a:gd name="T0" fmla="*/ 12 w 12"/>
                  <a:gd name="T1" fmla="*/ 57 h 57"/>
                  <a:gd name="T2" fmla="*/ 0 w 12"/>
                  <a:gd name="T3" fmla="*/ 50 h 57"/>
                  <a:gd name="T4" fmla="*/ 0 w 12"/>
                  <a:gd name="T5" fmla="*/ 0 h 57"/>
                  <a:gd name="T6" fmla="*/ 12 w 12"/>
                  <a:gd name="T7" fmla="*/ 7 h 57"/>
                  <a:gd name="T8" fmla="*/ 12 w 12"/>
                  <a:gd name="T9" fmla="*/ 57 h 57"/>
                </a:gdLst>
                <a:ahLst/>
                <a:cxnLst>
                  <a:cxn ang="0">
                    <a:pos x="T0" y="T1"/>
                  </a:cxn>
                  <a:cxn ang="0">
                    <a:pos x="T2" y="T3"/>
                  </a:cxn>
                  <a:cxn ang="0">
                    <a:pos x="T4" y="T5"/>
                  </a:cxn>
                  <a:cxn ang="0">
                    <a:pos x="T6" y="T7"/>
                  </a:cxn>
                  <a:cxn ang="0">
                    <a:pos x="T8" y="T9"/>
                  </a:cxn>
                </a:cxnLst>
                <a:rect l="0" t="0" r="r" b="b"/>
                <a:pathLst>
                  <a:path w="12" h="57">
                    <a:moveTo>
                      <a:pt x="12" y="57"/>
                    </a:moveTo>
                    <a:lnTo>
                      <a:pt x="0" y="50"/>
                    </a:lnTo>
                    <a:lnTo>
                      <a:pt x="0" y="0"/>
                    </a:lnTo>
                    <a:lnTo>
                      <a:pt x="12" y="7"/>
                    </a:lnTo>
                    <a:lnTo>
                      <a:pt x="12" y="57"/>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2" name="Freeform 589">
                <a:extLst>
                  <a:ext uri="{FF2B5EF4-FFF2-40B4-BE49-F238E27FC236}">
                    <a16:creationId xmlns:a16="http://schemas.microsoft.com/office/drawing/2014/main" id="{326D1C8A-D8ED-3EE2-DBCE-CC3BBC73BB6B}"/>
                  </a:ext>
                </a:extLst>
              </p:cNvPr>
              <p:cNvSpPr>
                <a:spLocks/>
              </p:cNvSpPr>
              <p:nvPr/>
            </p:nvSpPr>
            <p:spPr bwMode="auto">
              <a:xfrm>
                <a:off x="7430" y="2823"/>
                <a:ext cx="1069" cy="615"/>
              </a:xfrm>
              <a:custGeom>
                <a:avLst/>
                <a:gdLst>
                  <a:gd name="T0" fmla="*/ 12 w 1069"/>
                  <a:gd name="T1" fmla="*/ 615 h 615"/>
                  <a:gd name="T2" fmla="*/ 0 w 1069"/>
                  <a:gd name="T3" fmla="*/ 608 h 615"/>
                  <a:gd name="T4" fmla="*/ 1057 w 1069"/>
                  <a:gd name="T5" fmla="*/ 0 h 615"/>
                  <a:gd name="T6" fmla="*/ 1069 w 1069"/>
                  <a:gd name="T7" fmla="*/ 8 h 615"/>
                  <a:gd name="T8" fmla="*/ 12 w 1069"/>
                  <a:gd name="T9" fmla="*/ 615 h 615"/>
                </a:gdLst>
                <a:ahLst/>
                <a:cxnLst>
                  <a:cxn ang="0">
                    <a:pos x="T0" y="T1"/>
                  </a:cxn>
                  <a:cxn ang="0">
                    <a:pos x="T2" y="T3"/>
                  </a:cxn>
                  <a:cxn ang="0">
                    <a:pos x="T4" y="T5"/>
                  </a:cxn>
                  <a:cxn ang="0">
                    <a:pos x="T6" y="T7"/>
                  </a:cxn>
                  <a:cxn ang="0">
                    <a:pos x="T8" y="T9"/>
                  </a:cxn>
                </a:cxnLst>
                <a:rect l="0" t="0" r="r" b="b"/>
                <a:pathLst>
                  <a:path w="1069" h="615">
                    <a:moveTo>
                      <a:pt x="12" y="615"/>
                    </a:moveTo>
                    <a:lnTo>
                      <a:pt x="0" y="608"/>
                    </a:lnTo>
                    <a:lnTo>
                      <a:pt x="1057" y="0"/>
                    </a:lnTo>
                    <a:lnTo>
                      <a:pt x="1069" y="8"/>
                    </a:lnTo>
                    <a:lnTo>
                      <a:pt x="12" y="615"/>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3" name="Freeform 590">
                <a:extLst>
                  <a:ext uri="{FF2B5EF4-FFF2-40B4-BE49-F238E27FC236}">
                    <a16:creationId xmlns:a16="http://schemas.microsoft.com/office/drawing/2014/main" id="{ECE743AB-151D-C3C7-349B-7105A497510B}"/>
                  </a:ext>
                </a:extLst>
              </p:cNvPr>
              <p:cNvSpPr>
                <a:spLocks/>
              </p:cNvSpPr>
              <p:nvPr/>
            </p:nvSpPr>
            <p:spPr bwMode="auto">
              <a:xfrm>
                <a:off x="7442" y="2831"/>
                <a:ext cx="1057" cy="657"/>
              </a:xfrm>
              <a:custGeom>
                <a:avLst/>
                <a:gdLst>
                  <a:gd name="T0" fmla="*/ 1057 w 1057"/>
                  <a:gd name="T1" fmla="*/ 0 h 657"/>
                  <a:gd name="T2" fmla="*/ 1057 w 1057"/>
                  <a:gd name="T3" fmla="*/ 47 h 657"/>
                  <a:gd name="T4" fmla="*/ 0 w 1057"/>
                  <a:gd name="T5" fmla="*/ 657 h 657"/>
                  <a:gd name="T6" fmla="*/ 0 w 1057"/>
                  <a:gd name="T7" fmla="*/ 607 h 657"/>
                  <a:gd name="T8" fmla="*/ 1057 w 1057"/>
                  <a:gd name="T9" fmla="*/ 0 h 657"/>
                </a:gdLst>
                <a:ahLst/>
                <a:cxnLst>
                  <a:cxn ang="0">
                    <a:pos x="T0" y="T1"/>
                  </a:cxn>
                  <a:cxn ang="0">
                    <a:pos x="T2" y="T3"/>
                  </a:cxn>
                  <a:cxn ang="0">
                    <a:pos x="T4" y="T5"/>
                  </a:cxn>
                  <a:cxn ang="0">
                    <a:pos x="T6" y="T7"/>
                  </a:cxn>
                  <a:cxn ang="0">
                    <a:pos x="T8" y="T9"/>
                  </a:cxn>
                </a:cxnLst>
                <a:rect l="0" t="0" r="r" b="b"/>
                <a:pathLst>
                  <a:path w="1057" h="657">
                    <a:moveTo>
                      <a:pt x="1057" y="0"/>
                    </a:moveTo>
                    <a:lnTo>
                      <a:pt x="1057" y="47"/>
                    </a:lnTo>
                    <a:lnTo>
                      <a:pt x="0" y="657"/>
                    </a:lnTo>
                    <a:lnTo>
                      <a:pt x="0" y="607"/>
                    </a:lnTo>
                    <a:lnTo>
                      <a:pt x="1057" y="0"/>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4" name="Freeform 591">
                <a:extLst>
                  <a:ext uri="{FF2B5EF4-FFF2-40B4-BE49-F238E27FC236}">
                    <a16:creationId xmlns:a16="http://schemas.microsoft.com/office/drawing/2014/main" id="{C50467C1-9A55-0E59-A8AC-5E738DACA007}"/>
                  </a:ext>
                </a:extLst>
              </p:cNvPr>
              <p:cNvSpPr>
                <a:spLocks/>
              </p:cNvSpPr>
              <p:nvPr/>
            </p:nvSpPr>
            <p:spPr bwMode="auto">
              <a:xfrm>
                <a:off x="6862" y="3410"/>
                <a:ext cx="589" cy="339"/>
              </a:xfrm>
              <a:custGeom>
                <a:avLst/>
                <a:gdLst>
                  <a:gd name="T0" fmla="*/ 0 w 589"/>
                  <a:gd name="T1" fmla="*/ 26 h 339"/>
                  <a:gd name="T2" fmla="*/ 43 w 589"/>
                  <a:gd name="T3" fmla="*/ 0 h 339"/>
                  <a:gd name="T4" fmla="*/ 589 w 589"/>
                  <a:gd name="T5" fmla="*/ 315 h 339"/>
                  <a:gd name="T6" fmla="*/ 547 w 589"/>
                  <a:gd name="T7" fmla="*/ 339 h 339"/>
                  <a:gd name="T8" fmla="*/ 0 w 589"/>
                  <a:gd name="T9" fmla="*/ 26 h 339"/>
                </a:gdLst>
                <a:ahLst/>
                <a:cxnLst>
                  <a:cxn ang="0">
                    <a:pos x="T0" y="T1"/>
                  </a:cxn>
                  <a:cxn ang="0">
                    <a:pos x="T2" y="T3"/>
                  </a:cxn>
                  <a:cxn ang="0">
                    <a:pos x="T4" y="T5"/>
                  </a:cxn>
                  <a:cxn ang="0">
                    <a:pos x="T6" y="T7"/>
                  </a:cxn>
                  <a:cxn ang="0">
                    <a:pos x="T8" y="T9"/>
                  </a:cxn>
                </a:cxnLst>
                <a:rect l="0" t="0" r="r" b="b"/>
                <a:pathLst>
                  <a:path w="589" h="339">
                    <a:moveTo>
                      <a:pt x="0" y="26"/>
                    </a:moveTo>
                    <a:lnTo>
                      <a:pt x="43" y="0"/>
                    </a:lnTo>
                    <a:lnTo>
                      <a:pt x="589" y="315"/>
                    </a:lnTo>
                    <a:lnTo>
                      <a:pt x="547" y="339"/>
                    </a:lnTo>
                    <a:lnTo>
                      <a:pt x="0" y="26"/>
                    </a:lnTo>
                    <a:close/>
                  </a:path>
                </a:pathLst>
              </a:custGeom>
              <a:solidFill>
                <a:srgbClr val="7350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5" name="Freeform 592">
                <a:extLst>
                  <a:ext uri="{FF2B5EF4-FFF2-40B4-BE49-F238E27FC236}">
                    <a16:creationId xmlns:a16="http://schemas.microsoft.com/office/drawing/2014/main" id="{6C960DDD-F0F1-CD79-8EF8-AF1B94DB5FCE}"/>
                  </a:ext>
                </a:extLst>
              </p:cNvPr>
              <p:cNvSpPr>
                <a:spLocks/>
              </p:cNvSpPr>
              <p:nvPr/>
            </p:nvSpPr>
            <p:spPr bwMode="auto">
              <a:xfrm>
                <a:off x="6843" y="2679"/>
                <a:ext cx="64" cy="38"/>
              </a:xfrm>
              <a:custGeom>
                <a:avLst/>
                <a:gdLst>
                  <a:gd name="T0" fmla="*/ 0 w 64"/>
                  <a:gd name="T1" fmla="*/ 26 h 38"/>
                  <a:gd name="T2" fmla="*/ 43 w 64"/>
                  <a:gd name="T3" fmla="*/ 0 h 38"/>
                  <a:gd name="T4" fmla="*/ 64 w 64"/>
                  <a:gd name="T5" fmla="*/ 12 h 38"/>
                  <a:gd name="T6" fmla="*/ 22 w 64"/>
                  <a:gd name="T7" fmla="*/ 38 h 38"/>
                  <a:gd name="T8" fmla="*/ 0 w 64"/>
                  <a:gd name="T9" fmla="*/ 26 h 38"/>
                </a:gdLst>
                <a:ahLst/>
                <a:cxnLst>
                  <a:cxn ang="0">
                    <a:pos x="T0" y="T1"/>
                  </a:cxn>
                  <a:cxn ang="0">
                    <a:pos x="T2" y="T3"/>
                  </a:cxn>
                  <a:cxn ang="0">
                    <a:pos x="T4" y="T5"/>
                  </a:cxn>
                  <a:cxn ang="0">
                    <a:pos x="T6" y="T7"/>
                  </a:cxn>
                  <a:cxn ang="0">
                    <a:pos x="T8" y="T9"/>
                  </a:cxn>
                </a:cxnLst>
                <a:rect l="0" t="0" r="r" b="b"/>
                <a:pathLst>
                  <a:path w="64" h="38">
                    <a:moveTo>
                      <a:pt x="0" y="26"/>
                    </a:moveTo>
                    <a:lnTo>
                      <a:pt x="43" y="0"/>
                    </a:lnTo>
                    <a:lnTo>
                      <a:pt x="64" y="12"/>
                    </a:lnTo>
                    <a:lnTo>
                      <a:pt x="22" y="38"/>
                    </a:lnTo>
                    <a:lnTo>
                      <a:pt x="0" y="26"/>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6" name="Freeform 593">
                <a:extLst>
                  <a:ext uri="{FF2B5EF4-FFF2-40B4-BE49-F238E27FC236}">
                    <a16:creationId xmlns:a16="http://schemas.microsoft.com/office/drawing/2014/main" id="{9134FD09-6E97-3D74-EC34-403D5C8475A3}"/>
                  </a:ext>
                </a:extLst>
              </p:cNvPr>
              <p:cNvSpPr>
                <a:spLocks/>
              </p:cNvSpPr>
              <p:nvPr/>
            </p:nvSpPr>
            <p:spPr bwMode="auto">
              <a:xfrm>
                <a:off x="6862" y="2691"/>
                <a:ext cx="45" cy="745"/>
              </a:xfrm>
              <a:custGeom>
                <a:avLst/>
                <a:gdLst>
                  <a:gd name="T0" fmla="*/ 3 w 45"/>
                  <a:gd name="T1" fmla="*/ 26 h 745"/>
                  <a:gd name="T2" fmla="*/ 45 w 45"/>
                  <a:gd name="T3" fmla="*/ 0 h 745"/>
                  <a:gd name="T4" fmla="*/ 43 w 45"/>
                  <a:gd name="T5" fmla="*/ 719 h 745"/>
                  <a:gd name="T6" fmla="*/ 0 w 45"/>
                  <a:gd name="T7" fmla="*/ 745 h 745"/>
                  <a:gd name="T8" fmla="*/ 3 w 45"/>
                  <a:gd name="T9" fmla="*/ 26 h 745"/>
                </a:gdLst>
                <a:ahLst/>
                <a:cxnLst>
                  <a:cxn ang="0">
                    <a:pos x="T0" y="T1"/>
                  </a:cxn>
                  <a:cxn ang="0">
                    <a:pos x="T2" y="T3"/>
                  </a:cxn>
                  <a:cxn ang="0">
                    <a:pos x="T4" y="T5"/>
                  </a:cxn>
                  <a:cxn ang="0">
                    <a:pos x="T6" y="T7"/>
                  </a:cxn>
                  <a:cxn ang="0">
                    <a:pos x="T8" y="T9"/>
                  </a:cxn>
                </a:cxnLst>
                <a:rect l="0" t="0" r="r" b="b"/>
                <a:pathLst>
                  <a:path w="45" h="745">
                    <a:moveTo>
                      <a:pt x="3" y="26"/>
                    </a:moveTo>
                    <a:lnTo>
                      <a:pt x="45" y="0"/>
                    </a:lnTo>
                    <a:lnTo>
                      <a:pt x="43" y="719"/>
                    </a:lnTo>
                    <a:lnTo>
                      <a:pt x="0" y="745"/>
                    </a:lnTo>
                    <a:lnTo>
                      <a:pt x="3" y="26"/>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7" name="Freeform 594">
                <a:extLst>
                  <a:ext uri="{FF2B5EF4-FFF2-40B4-BE49-F238E27FC236}">
                    <a16:creationId xmlns:a16="http://schemas.microsoft.com/office/drawing/2014/main" id="{7311FC13-3387-070D-22A8-68312A4A051D}"/>
                  </a:ext>
                </a:extLst>
              </p:cNvPr>
              <p:cNvSpPr>
                <a:spLocks/>
              </p:cNvSpPr>
              <p:nvPr/>
            </p:nvSpPr>
            <p:spPr bwMode="auto">
              <a:xfrm>
                <a:off x="7430" y="3018"/>
                <a:ext cx="45" cy="769"/>
              </a:xfrm>
              <a:custGeom>
                <a:avLst/>
                <a:gdLst>
                  <a:gd name="T0" fmla="*/ 2 w 45"/>
                  <a:gd name="T1" fmla="*/ 26 h 769"/>
                  <a:gd name="T2" fmla="*/ 45 w 45"/>
                  <a:gd name="T3" fmla="*/ 0 h 769"/>
                  <a:gd name="T4" fmla="*/ 43 w 45"/>
                  <a:gd name="T5" fmla="*/ 743 h 769"/>
                  <a:gd name="T6" fmla="*/ 0 w 45"/>
                  <a:gd name="T7" fmla="*/ 769 h 769"/>
                  <a:gd name="T8" fmla="*/ 2 w 45"/>
                  <a:gd name="T9" fmla="*/ 26 h 769"/>
                </a:gdLst>
                <a:ahLst/>
                <a:cxnLst>
                  <a:cxn ang="0">
                    <a:pos x="T0" y="T1"/>
                  </a:cxn>
                  <a:cxn ang="0">
                    <a:pos x="T2" y="T3"/>
                  </a:cxn>
                  <a:cxn ang="0">
                    <a:pos x="T4" y="T5"/>
                  </a:cxn>
                  <a:cxn ang="0">
                    <a:pos x="T6" y="T7"/>
                  </a:cxn>
                  <a:cxn ang="0">
                    <a:pos x="T8" y="T9"/>
                  </a:cxn>
                </a:cxnLst>
                <a:rect l="0" t="0" r="r" b="b"/>
                <a:pathLst>
                  <a:path w="45" h="769">
                    <a:moveTo>
                      <a:pt x="2" y="26"/>
                    </a:moveTo>
                    <a:lnTo>
                      <a:pt x="45" y="0"/>
                    </a:lnTo>
                    <a:lnTo>
                      <a:pt x="43" y="743"/>
                    </a:lnTo>
                    <a:lnTo>
                      <a:pt x="0" y="769"/>
                    </a:lnTo>
                    <a:lnTo>
                      <a:pt x="2" y="26"/>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8" name="Freeform 595">
                <a:extLst>
                  <a:ext uri="{FF2B5EF4-FFF2-40B4-BE49-F238E27FC236}">
                    <a16:creationId xmlns:a16="http://schemas.microsoft.com/office/drawing/2014/main" id="{165CB230-201E-1215-92BB-A93336183D96}"/>
                  </a:ext>
                </a:extLst>
              </p:cNvPr>
              <p:cNvSpPr>
                <a:spLocks/>
              </p:cNvSpPr>
              <p:nvPr/>
            </p:nvSpPr>
            <p:spPr bwMode="auto">
              <a:xfrm>
                <a:off x="7411" y="3006"/>
                <a:ext cx="64" cy="38"/>
              </a:xfrm>
              <a:custGeom>
                <a:avLst/>
                <a:gdLst>
                  <a:gd name="T0" fmla="*/ 0 w 64"/>
                  <a:gd name="T1" fmla="*/ 24 h 38"/>
                  <a:gd name="T2" fmla="*/ 43 w 64"/>
                  <a:gd name="T3" fmla="*/ 0 h 38"/>
                  <a:gd name="T4" fmla="*/ 64 w 64"/>
                  <a:gd name="T5" fmla="*/ 12 h 38"/>
                  <a:gd name="T6" fmla="*/ 21 w 64"/>
                  <a:gd name="T7" fmla="*/ 38 h 38"/>
                  <a:gd name="T8" fmla="*/ 0 w 64"/>
                  <a:gd name="T9" fmla="*/ 24 h 38"/>
                </a:gdLst>
                <a:ahLst/>
                <a:cxnLst>
                  <a:cxn ang="0">
                    <a:pos x="T0" y="T1"/>
                  </a:cxn>
                  <a:cxn ang="0">
                    <a:pos x="T2" y="T3"/>
                  </a:cxn>
                  <a:cxn ang="0">
                    <a:pos x="T4" y="T5"/>
                  </a:cxn>
                  <a:cxn ang="0">
                    <a:pos x="T6" y="T7"/>
                  </a:cxn>
                  <a:cxn ang="0">
                    <a:pos x="T8" y="T9"/>
                  </a:cxn>
                </a:cxnLst>
                <a:rect l="0" t="0" r="r" b="b"/>
                <a:pathLst>
                  <a:path w="64" h="38">
                    <a:moveTo>
                      <a:pt x="0" y="24"/>
                    </a:moveTo>
                    <a:lnTo>
                      <a:pt x="43" y="0"/>
                    </a:lnTo>
                    <a:lnTo>
                      <a:pt x="64" y="12"/>
                    </a:lnTo>
                    <a:lnTo>
                      <a:pt x="21" y="38"/>
                    </a:lnTo>
                    <a:lnTo>
                      <a:pt x="0" y="24"/>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9" name="Freeform 596">
                <a:extLst>
                  <a:ext uri="{FF2B5EF4-FFF2-40B4-BE49-F238E27FC236}">
                    <a16:creationId xmlns:a16="http://schemas.microsoft.com/office/drawing/2014/main" id="{5065272A-2E7E-D3CF-4A2F-AFEA85992995}"/>
                  </a:ext>
                </a:extLst>
              </p:cNvPr>
              <p:cNvSpPr>
                <a:spLocks/>
              </p:cNvSpPr>
              <p:nvPr/>
            </p:nvSpPr>
            <p:spPr bwMode="auto">
              <a:xfrm>
                <a:off x="6841" y="2705"/>
                <a:ext cx="591" cy="1082"/>
              </a:xfrm>
              <a:custGeom>
                <a:avLst/>
                <a:gdLst>
                  <a:gd name="T0" fmla="*/ 591 w 591"/>
                  <a:gd name="T1" fmla="*/ 339 h 1082"/>
                  <a:gd name="T2" fmla="*/ 589 w 591"/>
                  <a:gd name="T3" fmla="*/ 1082 h 1082"/>
                  <a:gd name="T4" fmla="*/ 0 w 591"/>
                  <a:gd name="T5" fmla="*/ 743 h 1082"/>
                  <a:gd name="T6" fmla="*/ 2 w 591"/>
                  <a:gd name="T7" fmla="*/ 0 h 1082"/>
                  <a:gd name="T8" fmla="*/ 24 w 591"/>
                  <a:gd name="T9" fmla="*/ 12 h 1082"/>
                  <a:gd name="T10" fmla="*/ 21 w 591"/>
                  <a:gd name="T11" fmla="*/ 731 h 1082"/>
                  <a:gd name="T12" fmla="*/ 568 w 591"/>
                  <a:gd name="T13" fmla="*/ 1044 h 1082"/>
                  <a:gd name="T14" fmla="*/ 570 w 591"/>
                  <a:gd name="T15" fmla="*/ 325 h 1082"/>
                  <a:gd name="T16" fmla="*/ 591 w 591"/>
                  <a:gd name="T17" fmla="*/ 339 h 1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1" h="1082">
                    <a:moveTo>
                      <a:pt x="591" y="339"/>
                    </a:moveTo>
                    <a:lnTo>
                      <a:pt x="589" y="1082"/>
                    </a:lnTo>
                    <a:lnTo>
                      <a:pt x="0" y="743"/>
                    </a:lnTo>
                    <a:lnTo>
                      <a:pt x="2" y="0"/>
                    </a:lnTo>
                    <a:lnTo>
                      <a:pt x="24" y="12"/>
                    </a:lnTo>
                    <a:lnTo>
                      <a:pt x="21" y="731"/>
                    </a:lnTo>
                    <a:lnTo>
                      <a:pt x="568" y="1044"/>
                    </a:lnTo>
                    <a:lnTo>
                      <a:pt x="570" y="325"/>
                    </a:lnTo>
                    <a:lnTo>
                      <a:pt x="591" y="339"/>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0" name="Freeform 597">
                <a:extLst>
                  <a:ext uri="{FF2B5EF4-FFF2-40B4-BE49-F238E27FC236}">
                    <a16:creationId xmlns:a16="http://schemas.microsoft.com/office/drawing/2014/main" id="{C2EC036F-5299-6FE5-8E31-9CAC88909386}"/>
                  </a:ext>
                </a:extLst>
              </p:cNvPr>
              <p:cNvSpPr>
                <a:spLocks/>
              </p:cNvSpPr>
              <p:nvPr/>
            </p:nvSpPr>
            <p:spPr bwMode="auto">
              <a:xfrm>
                <a:off x="7627" y="2133"/>
                <a:ext cx="323" cy="823"/>
              </a:xfrm>
              <a:custGeom>
                <a:avLst/>
                <a:gdLst>
                  <a:gd name="T0" fmla="*/ 323 w 323"/>
                  <a:gd name="T1" fmla="*/ 9 h 823"/>
                  <a:gd name="T2" fmla="*/ 304 w 323"/>
                  <a:gd name="T3" fmla="*/ 0 h 823"/>
                  <a:gd name="T4" fmla="*/ 0 w 323"/>
                  <a:gd name="T5" fmla="*/ 811 h 823"/>
                  <a:gd name="T6" fmla="*/ 17 w 323"/>
                  <a:gd name="T7" fmla="*/ 823 h 823"/>
                  <a:gd name="T8" fmla="*/ 323 w 323"/>
                  <a:gd name="T9" fmla="*/ 9 h 823"/>
                </a:gdLst>
                <a:ahLst/>
                <a:cxnLst>
                  <a:cxn ang="0">
                    <a:pos x="T0" y="T1"/>
                  </a:cxn>
                  <a:cxn ang="0">
                    <a:pos x="T2" y="T3"/>
                  </a:cxn>
                  <a:cxn ang="0">
                    <a:pos x="T4" y="T5"/>
                  </a:cxn>
                  <a:cxn ang="0">
                    <a:pos x="T6" y="T7"/>
                  </a:cxn>
                  <a:cxn ang="0">
                    <a:pos x="T8" y="T9"/>
                  </a:cxn>
                </a:cxnLst>
                <a:rect l="0" t="0" r="r" b="b"/>
                <a:pathLst>
                  <a:path w="323" h="823">
                    <a:moveTo>
                      <a:pt x="323" y="9"/>
                    </a:moveTo>
                    <a:lnTo>
                      <a:pt x="304" y="0"/>
                    </a:lnTo>
                    <a:lnTo>
                      <a:pt x="0" y="811"/>
                    </a:lnTo>
                    <a:lnTo>
                      <a:pt x="17" y="823"/>
                    </a:lnTo>
                    <a:lnTo>
                      <a:pt x="323" y="9"/>
                    </a:lnTo>
                    <a:close/>
                  </a:path>
                </a:pathLst>
              </a:custGeom>
              <a:solidFill>
                <a:srgbClr val="8F74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1" name="Freeform 598">
                <a:extLst>
                  <a:ext uri="{FF2B5EF4-FFF2-40B4-BE49-F238E27FC236}">
                    <a16:creationId xmlns:a16="http://schemas.microsoft.com/office/drawing/2014/main" id="{5E12FE0A-94C8-9425-8C5B-D843643F4226}"/>
                  </a:ext>
                </a:extLst>
              </p:cNvPr>
              <p:cNvSpPr>
                <a:spLocks/>
              </p:cNvSpPr>
              <p:nvPr/>
            </p:nvSpPr>
            <p:spPr bwMode="auto">
              <a:xfrm>
                <a:off x="7931" y="2109"/>
                <a:ext cx="60" cy="33"/>
              </a:xfrm>
              <a:custGeom>
                <a:avLst/>
                <a:gdLst>
                  <a:gd name="T0" fmla="*/ 60 w 60"/>
                  <a:gd name="T1" fmla="*/ 9 h 33"/>
                  <a:gd name="T2" fmla="*/ 41 w 60"/>
                  <a:gd name="T3" fmla="*/ 0 h 33"/>
                  <a:gd name="T4" fmla="*/ 0 w 60"/>
                  <a:gd name="T5" fmla="*/ 24 h 33"/>
                  <a:gd name="T6" fmla="*/ 19 w 60"/>
                  <a:gd name="T7" fmla="*/ 33 h 33"/>
                  <a:gd name="T8" fmla="*/ 60 w 60"/>
                  <a:gd name="T9" fmla="*/ 9 h 33"/>
                </a:gdLst>
                <a:ahLst/>
                <a:cxnLst>
                  <a:cxn ang="0">
                    <a:pos x="T0" y="T1"/>
                  </a:cxn>
                  <a:cxn ang="0">
                    <a:pos x="T2" y="T3"/>
                  </a:cxn>
                  <a:cxn ang="0">
                    <a:pos x="T4" y="T5"/>
                  </a:cxn>
                  <a:cxn ang="0">
                    <a:pos x="T6" y="T7"/>
                  </a:cxn>
                  <a:cxn ang="0">
                    <a:pos x="T8" y="T9"/>
                  </a:cxn>
                </a:cxnLst>
                <a:rect l="0" t="0" r="r" b="b"/>
                <a:pathLst>
                  <a:path w="60" h="33">
                    <a:moveTo>
                      <a:pt x="60" y="9"/>
                    </a:moveTo>
                    <a:lnTo>
                      <a:pt x="41" y="0"/>
                    </a:lnTo>
                    <a:lnTo>
                      <a:pt x="0" y="24"/>
                    </a:lnTo>
                    <a:lnTo>
                      <a:pt x="19" y="33"/>
                    </a:lnTo>
                    <a:lnTo>
                      <a:pt x="60" y="9"/>
                    </a:lnTo>
                    <a:close/>
                  </a:path>
                </a:pathLst>
              </a:custGeom>
              <a:solidFill>
                <a:srgbClr val="A38B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2" name="Freeform 599">
                <a:extLst>
                  <a:ext uri="{FF2B5EF4-FFF2-40B4-BE49-F238E27FC236}">
                    <a16:creationId xmlns:a16="http://schemas.microsoft.com/office/drawing/2014/main" id="{33675642-98FB-4963-ED90-5752BCB6534F}"/>
                  </a:ext>
                </a:extLst>
              </p:cNvPr>
              <p:cNvSpPr>
                <a:spLocks/>
              </p:cNvSpPr>
              <p:nvPr/>
            </p:nvSpPr>
            <p:spPr bwMode="auto">
              <a:xfrm>
                <a:off x="7644" y="2118"/>
                <a:ext cx="347" cy="838"/>
              </a:xfrm>
              <a:custGeom>
                <a:avLst/>
                <a:gdLst>
                  <a:gd name="T0" fmla="*/ 306 w 347"/>
                  <a:gd name="T1" fmla="*/ 24 h 838"/>
                  <a:gd name="T2" fmla="*/ 0 w 347"/>
                  <a:gd name="T3" fmla="*/ 838 h 838"/>
                  <a:gd name="T4" fmla="*/ 40 w 347"/>
                  <a:gd name="T5" fmla="*/ 815 h 838"/>
                  <a:gd name="T6" fmla="*/ 347 w 347"/>
                  <a:gd name="T7" fmla="*/ 0 h 838"/>
                  <a:gd name="T8" fmla="*/ 306 w 347"/>
                  <a:gd name="T9" fmla="*/ 24 h 838"/>
                </a:gdLst>
                <a:ahLst/>
                <a:cxnLst>
                  <a:cxn ang="0">
                    <a:pos x="T0" y="T1"/>
                  </a:cxn>
                  <a:cxn ang="0">
                    <a:pos x="T2" y="T3"/>
                  </a:cxn>
                  <a:cxn ang="0">
                    <a:pos x="T4" y="T5"/>
                  </a:cxn>
                  <a:cxn ang="0">
                    <a:pos x="T6" y="T7"/>
                  </a:cxn>
                  <a:cxn ang="0">
                    <a:pos x="T8" y="T9"/>
                  </a:cxn>
                </a:cxnLst>
                <a:rect l="0" t="0" r="r" b="b"/>
                <a:pathLst>
                  <a:path w="347" h="838">
                    <a:moveTo>
                      <a:pt x="306" y="24"/>
                    </a:moveTo>
                    <a:lnTo>
                      <a:pt x="0" y="838"/>
                    </a:lnTo>
                    <a:lnTo>
                      <a:pt x="40" y="815"/>
                    </a:lnTo>
                    <a:lnTo>
                      <a:pt x="347" y="0"/>
                    </a:lnTo>
                    <a:lnTo>
                      <a:pt x="306" y="24"/>
                    </a:lnTo>
                    <a:close/>
                  </a:path>
                </a:pathLst>
              </a:custGeom>
              <a:solidFill>
                <a:srgbClr val="6B58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3" name="Freeform 600">
                <a:extLst>
                  <a:ext uri="{FF2B5EF4-FFF2-40B4-BE49-F238E27FC236}">
                    <a16:creationId xmlns:a16="http://schemas.microsoft.com/office/drawing/2014/main" id="{056A64C9-AAF2-CFF2-EBA5-E0C4CFFB8176}"/>
                  </a:ext>
                </a:extLst>
              </p:cNvPr>
              <p:cNvSpPr>
                <a:spLocks/>
              </p:cNvSpPr>
              <p:nvPr/>
            </p:nvSpPr>
            <p:spPr bwMode="auto">
              <a:xfrm>
                <a:off x="7625" y="2287"/>
                <a:ext cx="59" cy="33"/>
              </a:xfrm>
              <a:custGeom>
                <a:avLst/>
                <a:gdLst>
                  <a:gd name="T0" fmla="*/ 59 w 59"/>
                  <a:gd name="T1" fmla="*/ 9 h 33"/>
                  <a:gd name="T2" fmla="*/ 40 w 59"/>
                  <a:gd name="T3" fmla="*/ 0 h 33"/>
                  <a:gd name="T4" fmla="*/ 0 w 59"/>
                  <a:gd name="T5" fmla="*/ 21 h 33"/>
                  <a:gd name="T6" fmla="*/ 19 w 59"/>
                  <a:gd name="T7" fmla="*/ 33 h 33"/>
                  <a:gd name="T8" fmla="*/ 59 w 59"/>
                  <a:gd name="T9" fmla="*/ 9 h 33"/>
                </a:gdLst>
                <a:ahLst/>
                <a:cxnLst>
                  <a:cxn ang="0">
                    <a:pos x="T0" y="T1"/>
                  </a:cxn>
                  <a:cxn ang="0">
                    <a:pos x="T2" y="T3"/>
                  </a:cxn>
                  <a:cxn ang="0">
                    <a:pos x="T4" y="T5"/>
                  </a:cxn>
                  <a:cxn ang="0">
                    <a:pos x="T6" y="T7"/>
                  </a:cxn>
                  <a:cxn ang="0">
                    <a:pos x="T8" y="T9"/>
                  </a:cxn>
                </a:cxnLst>
                <a:rect l="0" t="0" r="r" b="b"/>
                <a:pathLst>
                  <a:path w="59" h="33">
                    <a:moveTo>
                      <a:pt x="59" y="9"/>
                    </a:moveTo>
                    <a:lnTo>
                      <a:pt x="40" y="0"/>
                    </a:lnTo>
                    <a:lnTo>
                      <a:pt x="0" y="21"/>
                    </a:lnTo>
                    <a:lnTo>
                      <a:pt x="19" y="33"/>
                    </a:lnTo>
                    <a:lnTo>
                      <a:pt x="59" y="9"/>
                    </a:lnTo>
                    <a:close/>
                  </a:path>
                </a:pathLst>
              </a:custGeom>
              <a:solidFill>
                <a:srgbClr val="A38B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4" name="Freeform 601">
                <a:extLst>
                  <a:ext uri="{FF2B5EF4-FFF2-40B4-BE49-F238E27FC236}">
                    <a16:creationId xmlns:a16="http://schemas.microsoft.com/office/drawing/2014/main" id="{4901C4DB-49BD-AC4E-E426-3054F98EAEAA}"/>
                  </a:ext>
                </a:extLst>
              </p:cNvPr>
              <p:cNvSpPr>
                <a:spLocks/>
              </p:cNvSpPr>
              <p:nvPr/>
            </p:nvSpPr>
            <p:spPr bwMode="auto">
              <a:xfrm>
                <a:off x="7625" y="2308"/>
                <a:ext cx="328" cy="470"/>
              </a:xfrm>
              <a:custGeom>
                <a:avLst/>
                <a:gdLst>
                  <a:gd name="T0" fmla="*/ 19 w 328"/>
                  <a:gd name="T1" fmla="*/ 12 h 470"/>
                  <a:gd name="T2" fmla="*/ 0 w 328"/>
                  <a:gd name="T3" fmla="*/ 0 h 470"/>
                  <a:gd name="T4" fmla="*/ 309 w 328"/>
                  <a:gd name="T5" fmla="*/ 461 h 470"/>
                  <a:gd name="T6" fmla="*/ 328 w 328"/>
                  <a:gd name="T7" fmla="*/ 470 h 470"/>
                  <a:gd name="T8" fmla="*/ 19 w 328"/>
                  <a:gd name="T9" fmla="*/ 12 h 470"/>
                </a:gdLst>
                <a:ahLst/>
                <a:cxnLst>
                  <a:cxn ang="0">
                    <a:pos x="T0" y="T1"/>
                  </a:cxn>
                  <a:cxn ang="0">
                    <a:pos x="T2" y="T3"/>
                  </a:cxn>
                  <a:cxn ang="0">
                    <a:pos x="T4" y="T5"/>
                  </a:cxn>
                  <a:cxn ang="0">
                    <a:pos x="T6" y="T7"/>
                  </a:cxn>
                  <a:cxn ang="0">
                    <a:pos x="T8" y="T9"/>
                  </a:cxn>
                </a:cxnLst>
                <a:rect l="0" t="0" r="r" b="b"/>
                <a:pathLst>
                  <a:path w="328" h="470">
                    <a:moveTo>
                      <a:pt x="19" y="12"/>
                    </a:moveTo>
                    <a:lnTo>
                      <a:pt x="0" y="0"/>
                    </a:lnTo>
                    <a:lnTo>
                      <a:pt x="309" y="461"/>
                    </a:lnTo>
                    <a:lnTo>
                      <a:pt x="328" y="470"/>
                    </a:lnTo>
                    <a:lnTo>
                      <a:pt x="19" y="12"/>
                    </a:lnTo>
                    <a:close/>
                  </a:path>
                </a:pathLst>
              </a:custGeom>
              <a:solidFill>
                <a:srgbClr val="4B3D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5" name="Freeform 602">
                <a:extLst>
                  <a:ext uri="{FF2B5EF4-FFF2-40B4-BE49-F238E27FC236}">
                    <a16:creationId xmlns:a16="http://schemas.microsoft.com/office/drawing/2014/main" id="{91D33433-F17D-F915-612E-57223FCE25C2}"/>
                  </a:ext>
                </a:extLst>
              </p:cNvPr>
              <p:cNvSpPr>
                <a:spLocks/>
              </p:cNvSpPr>
              <p:nvPr/>
            </p:nvSpPr>
            <p:spPr bwMode="auto">
              <a:xfrm>
                <a:off x="7644" y="2296"/>
                <a:ext cx="349" cy="482"/>
              </a:xfrm>
              <a:custGeom>
                <a:avLst/>
                <a:gdLst>
                  <a:gd name="T0" fmla="*/ 40 w 349"/>
                  <a:gd name="T1" fmla="*/ 0 h 482"/>
                  <a:gd name="T2" fmla="*/ 0 w 349"/>
                  <a:gd name="T3" fmla="*/ 24 h 482"/>
                  <a:gd name="T4" fmla="*/ 309 w 349"/>
                  <a:gd name="T5" fmla="*/ 482 h 482"/>
                  <a:gd name="T6" fmla="*/ 349 w 349"/>
                  <a:gd name="T7" fmla="*/ 459 h 482"/>
                  <a:gd name="T8" fmla="*/ 40 w 349"/>
                  <a:gd name="T9" fmla="*/ 0 h 482"/>
                </a:gdLst>
                <a:ahLst/>
                <a:cxnLst>
                  <a:cxn ang="0">
                    <a:pos x="T0" y="T1"/>
                  </a:cxn>
                  <a:cxn ang="0">
                    <a:pos x="T2" y="T3"/>
                  </a:cxn>
                  <a:cxn ang="0">
                    <a:pos x="T4" y="T5"/>
                  </a:cxn>
                  <a:cxn ang="0">
                    <a:pos x="T6" y="T7"/>
                  </a:cxn>
                  <a:cxn ang="0">
                    <a:pos x="T8" y="T9"/>
                  </a:cxn>
                </a:cxnLst>
                <a:rect l="0" t="0" r="r" b="b"/>
                <a:pathLst>
                  <a:path w="349" h="482">
                    <a:moveTo>
                      <a:pt x="40" y="0"/>
                    </a:moveTo>
                    <a:lnTo>
                      <a:pt x="0" y="24"/>
                    </a:lnTo>
                    <a:lnTo>
                      <a:pt x="309" y="482"/>
                    </a:lnTo>
                    <a:lnTo>
                      <a:pt x="349" y="459"/>
                    </a:lnTo>
                    <a:lnTo>
                      <a:pt x="40" y="0"/>
                    </a:lnTo>
                    <a:close/>
                  </a:path>
                </a:pathLst>
              </a:custGeom>
              <a:solidFill>
                <a:srgbClr val="6B58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6" name="Freeform 603">
                <a:extLst>
                  <a:ext uri="{FF2B5EF4-FFF2-40B4-BE49-F238E27FC236}">
                    <a16:creationId xmlns:a16="http://schemas.microsoft.com/office/drawing/2014/main" id="{F39ACBFA-AB5B-65C3-EDE6-7FC01BFB4598}"/>
                  </a:ext>
                </a:extLst>
              </p:cNvPr>
              <p:cNvSpPr>
                <a:spLocks/>
              </p:cNvSpPr>
              <p:nvPr/>
            </p:nvSpPr>
            <p:spPr bwMode="auto">
              <a:xfrm>
                <a:off x="6812" y="2691"/>
                <a:ext cx="661" cy="436"/>
              </a:xfrm>
              <a:custGeom>
                <a:avLst/>
                <a:gdLst>
                  <a:gd name="T0" fmla="*/ 0 w 661"/>
                  <a:gd name="T1" fmla="*/ 0 h 436"/>
                  <a:gd name="T2" fmla="*/ 0 w 661"/>
                  <a:gd name="T3" fmla="*/ 54 h 436"/>
                  <a:gd name="T4" fmla="*/ 661 w 661"/>
                  <a:gd name="T5" fmla="*/ 436 h 436"/>
                  <a:gd name="T6" fmla="*/ 661 w 661"/>
                  <a:gd name="T7" fmla="*/ 384 h 436"/>
                  <a:gd name="T8" fmla="*/ 0 w 661"/>
                  <a:gd name="T9" fmla="*/ 0 h 436"/>
                </a:gdLst>
                <a:ahLst/>
                <a:cxnLst>
                  <a:cxn ang="0">
                    <a:pos x="T0" y="T1"/>
                  </a:cxn>
                  <a:cxn ang="0">
                    <a:pos x="T2" y="T3"/>
                  </a:cxn>
                  <a:cxn ang="0">
                    <a:pos x="T4" y="T5"/>
                  </a:cxn>
                  <a:cxn ang="0">
                    <a:pos x="T6" y="T7"/>
                  </a:cxn>
                  <a:cxn ang="0">
                    <a:pos x="T8" y="T9"/>
                  </a:cxn>
                </a:cxnLst>
                <a:rect l="0" t="0" r="r" b="b"/>
                <a:pathLst>
                  <a:path w="661" h="436">
                    <a:moveTo>
                      <a:pt x="0" y="0"/>
                    </a:moveTo>
                    <a:lnTo>
                      <a:pt x="0" y="54"/>
                    </a:lnTo>
                    <a:lnTo>
                      <a:pt x="661" y="436"/>
                    </a:lnTo>
                    <a:lnTo>
                      <a:pt x="661" y="384"/>
                    </a:lnTo>
                    <a:lnTo>
                      <a:pt x="0" y="0"/>
                    </a:ln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7" name="Freeform 604">
                <a:extLst>
                  <a:ext uri="{FF2B5EF4-FFF2-40B4-BE49-F238E27FC236}">
                    <a16:creationId xmlns:a16="http://schemas.microsoft.com/office/drawing/2014/main" id="{5BCB9D8B-1A91-499B-EA33-DC1611BB2239}"/>
                  </a:ext>
                </a:extLst>
              </p:cNvPr>
              <p:cNvSpPr>
                <a:spLocks/>
              </p:cNvSpPr>
              <p:nvPr/>
            </p:nvSpPr>
            <p:spPr bwMode="auto">
              <a:xfrm>
                <a:off x="7473" y="2425"/>
                <a:ext cx="1114" cy="702"/>
              </a:xfrm>
              <a:custGeom>
                <a:avLst/>
                <a:gdLst>
                  <a:gd name="T0" fmla="*/ 0 w 1114"/>
                  <a:gd name="T1" fmla="*/ 650 h 702"/>
                  <a:gd name="T2" fmla="*/ 0 w 1114"/>
                  <a:gd name="T3" fmla="*/ 702 h 702"/>
                  <a:gd name="T4" fmla="*/ 1114 w 1114"/>
                  <a:gd name="T5" fmla="*/ 54 h 702"/>
                  <a:gd name="T6" fmla="*/ 1114 w 1114"/>
                  <a:gd name="T7" fmla="*/ 0 h 702"/>
                  <a:gd name="T8" fmla="*/ 0 w 1114"/>
                  <a:gd name="T9" fmla="*/ 650 h 702"/>
                </a:gdLst>
                <a:ahLst/>
                <a:cxnLst>
                  <a:cxn ang="0">
                    <a:pos x="T0" y="T1"/>
                  </a:cxn>
                  <a:cxn ang="0">
                    <a:pos x="T2" y="T3"/>
                  </a:cxn>
                  <a:cxn ang="0">
                    <a:pos x="T4" y="T5"/>
                  </a:cxn>
                  <a:cxn ang="0">
                    <a:pos x="T6" y="T7"/>
                  </a:cxn>
                  <a:cxn ang="0">
                    <a:pos x="T8" y="T9"/>
                  </a:cxn>
                </a:cxnLst>
                <a:rect l="0" t="0" r="r" b="b"/>
                <a:pathLst>
                  <a:path w="1114" h="702">
                    <a:moveTo>
                      <a:pt x="0" y="650"/>
                    </a:moveTo>
                    <a:lnTo>
                      <a:pt x="0" y="702"/>
                    </a:lnTo>
                    <a:lnTo>
                      <a:pt x="1114" y="54"/>
                    </a:lnTo>
                    <a:lnTo>
                      <a:pt x="1114" y="0"/>
                    </a:lnTo>
                    <a:lnTo>
                      <a:pt x="0" y="650"/>
                    </a:ln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8" name="Freeform 605">
                <a:extLst>
                  <a:ext uri="{FF2B5EF4-FFF2-40B4-BE49-F238E27FC236}">
                    <a16:creationId xmlns:a16="http://schemas.microsoft.com/office/drawing/2014/main" id="{2D78EC9E-7B03-1E83-802C-3C1486DFAFA3}"/>
                  </a:ext>
                </a:extLst>
              </p:cNvPr>
              <p:cNvSpPr>
                <a:spLocks/>
              </p:cNvSpPr>
              <p:nvPr/>
            </p:nvSpPr>
            <p:spPr bwMode="auto">
              <a:xfrm>
                <a:off x="6812" y="2043"/>
                <a:ext cx="1775" cy="1032"/>
              </a:xfrm>
              <a:custGeom>
                <a:avLst/>
                <a:gdLst>
                  <a:gd name="T0" fmla="*/ 0 w 1775"/>
                  <a:gd name="T1" fmla="*/ 650 h 1032"/>
                  <a:gd name="T2" fmla="*/ 661 w 1775"/>
                  <a:gd name="T3" fmla="*/ 1032 h 1032"/>
                  <a:gd name="T4" fmla="*/ 1775 w 1775"/>
                  <a:gd name="T5" fmla="*/ 384 h 1032"/>
                  <a:gd name="T6" fmla="*/ 1114 w 1775"/>
                  <a:gd name="T7" fmla="*/ 0 h 1032"/>
                  <a:gd name="T8" fmla="*/ 0 w 1775"/>
                  <a:gd name="T9" fmla="*/ 650 h 1032"/>
                </a:gdLst>
                <a:ahLst/>
                <a:cxnLst>
                  <a:cxn ang="0">
                    <a:pos x="T0" y="T1"/>
                  </a:cxn>
                  <a:cxn ang="0">
                    <a:pos x="T2" y="T3"/>
                  </a:cxn>
                  <a:cxn ang="0">
                    <a:pos x="T4" y="T5"/>
                  </a:cxn>
                  <a:cxn ang="0">
                    <a:pos x="T6" y="T7"/>
                  </a:cxn>
                  <a:cxn ang="0">
                    <a:pos x="T8" y="T9"/>
                  </a:cxn>
                </a:cxnLst>
                <a:rect l="0" t="0" r="r" b="b"/>
                <a:pathLst>
                  <a:path w="1775" h="1032">
                    <a:moveTo>
                      <a:pt x="0" y="650"/>
                    </a:moveTo>
                    <a:lnTo>
                      <a:pt x="661" y="1032"/>
                    </a:lnTo>
                    <a:lnTo>
                      <a:pt x="1775" y="384"/>
                    </a:lnTo>
                    <a:lnTo>
                      <a:pt x="1114" y="0"/>
                    </a:lnTo>
                    <a:lnTo>
                      <a:pt x="0" y="650"/>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9" name="Freeform 606">
                <a:extLst>
                  <a:ext uri="{FF2B5EF4-FFF2-40B4-BE49-F238E27FC236}">
                    <a16:creationId xmlns:a16="http://schemas.microsoft.com/office/drawing/2014/main" id="{0213756B-4C5F-9239-6A1E-9C100FD2CB06}"/>
                  </a:ext>
                </a:extLst>
              </p:cNvPr>
              <p:cNvSpPr>
                <a:spLocks/>
              </p:cNvSpPr>
              <p:nvPr/>
            </p:nvSpPr>
            <p:spPr bwMode="auto">
              <a:xfrm>
                <a:off x="7534" y="2401"/>
                <a:ext cx="509" cy="308"/>
              </a:xfrm>
              <a:custGeom>
                <a:avLst/>
                <a:gdLst>
                  <a:gd name="T0" fmla="*/ 509 w 509"/>
                  <a:gd name="T1" fmla="*/ 0 h 308"/>
                  <a:gd name="T2" fmla="*/ 506 w 509"/>
                  <a:gd name="T3" fmla="*/ 14 h 308"/>
                  <a:gd name="T4" fmla="*/ 0 w 509"/>
                  <a:gd name="T5" fmla="*/ 308 h 308"/>
                  <a:gd name="T6" fmla="*/ 0 w 509"/>
                  <a:gd name="T7" fmla="*/ 294 h 308"/>
                  <a:gd name="T8" fmla="*/ 509 w 509"/>
                  <a:gd name="T9" fmla="*/ 0 h 308"/>
                </a:gdLst>
                <a:ahLst/>
                <a:cxnLst>
                  <a:cxn ang="0">
                    <a:pos x="T0" y="T1"/>
                  </a:cxn>
                  <a:cxn ang="0">
                    <a:pos x="T2" y="T3"/>
                  </a:cxn>
                  <a:cxn ang="0">
                    <a:pos x="T4" y="T5"/>
                  </a:cxn>
                  <a:cxn ang="0">
                    <a:pos x="T6" y="T7"/>
                  </a:cxn>
                  <a:cxn ang="0">
                    <a:pos x="T8" y="T9"/>
                  </a:cxn>
                </a:cxnLst>
                <a:rect l="0" t="0" r="r" b="b"/>
                <a:pathLst>
                  <a:path w="509" h="308">
                    <a:moveTo>
                      <a:pt x="509" y="0"/>
                    </a:moveTo>
                    <a:lnTo>
                      <a:pt x="506" y="14"/>
                    </a:lnTo>
                    <a:lnTo>
                      <a:pt x="0" y="308"/>
                    </a:lnTo>
                    <a:lnTo>
                      <a:pt x="0" y="294"/>
                    </a:lnTo>
                    <a:lnTo>
                      <a:pt x="509" y="0"/>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0" name="Freeform 607">
                <a:extLst>
                  <a:ext uri="{FF2B5EF4-FFF2-40B4-BE49-F238E27FC236}">
                    <a16:creationId xmlns:a16="http://schemas.microsoft.com/office/drawing/2014/main" id="{03946D94-71EB-9570-714C-9FDFBD742C77}"/>
                  </a:ext>
                </a:extLst>
              </p:cNvPr>
              <p:cNvSpPr>
                <a:spLocks/>
              </p:cNvSpPr>
              <p:nvPr/>
            </p:nvSpPr>
            <p:spPr bwMode="auto">
              <a:xfrm>
                <a:off x="7221" y="2512"/>
                <a:ext cx="313" cy="197"/>
              </a:xfrm>
              <a:custGeom>
                <a:avLst/>
                <a:gdLst>
                  <a:gd name="T0" fmla="*/ 313 w 313"/>
                  <a:gd name="T1" fmla="*/ 183 h 197"/>
                  <a:gd name="T2" fmla="*/ 313 w 313"/>
                  <a:gd name="T3" fmla="*/ 197 h 197"/>
                  <a:gd name="T4" fmla="*/ 0 w 313"/>
                  <a:gd name="T5" fmla="*/ 17 h 197"/>
                  <a:gd name="T6" fmla="*/ 0 w 313"/>
                  <a:gd name="T7" fmla="*/ 0 h 197"/>
                  <a:gd name="T8" fmla="*/ 313 w 313"/>
                  <a:gd name="T9" fmla="*/ 183 h 197"/>
                </a:gdLst>
                <a:ahLst/>
                <a:cxnLst>
                  <a:cxn ang="0">
                    <a:pos x="T0" y="T1"/>
                  </a:cxn>
                  <a:cxn ang="0">
                    <a:pos x="T2" y="T3"/>
                  </a:cxn>
                  <a:cxn ang="0">
                    <a:pos x="T4" y="T5"/>
                  </a:cxn>
                  <a:cxn ang="0">
                    <a:pos x="T6" y="T7"/>
                  </a:cxn>
                  <a:cxn ang="0">
                    <a:pos x="T8" y="T9"/>
                  </a:cxn>
                </a:cxnLst>
                <a:rect l="0" t="0" r="r" b="b"/>
                <a:pathLst>
                  <a:path w="313" h="197">
                    <a:moveTo>
                      <a:pt x="313" y="183"/>
                    </a:moveTo>
                    <a:lnTo>
                      <a:pt x="313" y="197"/>
                    </a:lnTo>
                    <a:lnTo>
                      <a:pt x="0" y="17"/>
                    </a:lnTo>
                    <a:lnTo>
                      <a:pt x="0" y="0"/>
                    </a:lnTo>
                    <a:lnTo>
                      <a:pt x="313" y="183"/>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1" name="Freeform 608">
                <a:extLst>
                  <a:ext uri="{FF2B5EF4-FFF2-40B4-BE49-F238E27FC236}">
                    <a16:creationId xmlns:a16="http://schemas.microsoft.com/office/drawing/2014/main" id="{4C5FD283-0F81-2E56-19E7-A247944211F3}"/>
                  </a:ext>
                </a:extLst>
              </p:cNvPr>
              <p:cNvSpPr>
                <a:spLocks/>
              </p:cNvSpPr>
              <p:nvPr/>
            </p:nvSpPr>
            <p:spPr bwMode="auto">
              <a:xfrm>
                <a:off x="7221" y="2218"/>
                <a:ext cx="822" cy="477"/>
              </a:xfrm>
              <a:custGeom>
                <a:avLst/>
                <a:gdLst>
                  <a:gd name="T0" fmla="*/ 822 w 822"/>
                  <a:gd name="T1" fmla="*/ 183 h 477"/>
                  <a:gd name="T2" fmla="*/ 313 w 822"/>
                  <a:gd name="T3" fmla="*/ 477 h 477"/>
                  <a:gd name="T4" fmla="*/ 0 w 822"/>
                  <a:gd name="T5" fmla="*/ 294 h 477"/>
                  <a:gd name="T6" fmla="*/ 506 w 822"/>
                  <a:gd name="T7" fmla="*/ 0 h 477"/>
                  <a:gd name="T8" fmla="*/ 822 w 822"/>
                  <a:gd name="T9" fmla="*/ 183 h 477"/>
                </a:gdLst>
                <a:ahLst/>
                <a:cxnLst>
                  <a:cxn ang="0">
                    <a:pos x="T0" y="T1"/>
                  </a:cxn>
                  <a:cxn ang="0">
                    <a:pos x="T2" y="T3"/>
                  </a:cxn>
                  <a:cxn ang="0">
                    <a:pos x="T4" y="T5"/>
                  </a:cxn>
                  <a:cxn ang="0">
                    <a:pos x="T6" y="T7"/>
                  </a:cxn>
                  <a:cxn ang="0">
                    <a:pos x="T8" y="T9"/>
                  </a:cxn>
                </a:cxnLst>
                <a:rect l="0" t="0" r="r" b="b"/>
                <a:pathLst>
                  <a:path w="822" h="477">
                    <a:moveTo>
                      <a:pt x="822" y="183"/>
                    </a:moveTo>
                    <a:lnTo>
                      <a:pt x="313" y="477"/>
                    </a:lnTo>
                    <a:lnTo>
                      <a:pt x="0" y="294"/>
                    </a:lnTo>
                    <a:lnTo>
                      <a:pt x="506" y="0"/>
                    </a:lnTo>
                    <a:lnTo>
                      <a:pt x="822" y="183"/>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2" name="Freeform 609">
                <a:extLst>
                  <a:ext uri="{FF2B5EF4-FFF2-40B4-BE49-F238E27FC236}">
                    <a16:creationId xmlns:a16="http://schemas.microsoft.com/office/drawing/2014/main" id="{F8B10436-8F13-B669-1F04-35A91082581A}"/>
                  </a:ext>
                </a:extLst>
              </p:cNvPr>
              <p:cNvSpPr>
                <a:spLocks/>
              </p:cNvSpPr>
              <p:nvPr/>
            </p:nvSpPr>
            <p:spPr bwMode="auto">
              <a:xfrm>
                <a:off x="7439" y="2323"/>
                <a:ext cx="193" cy="111"/>
              </a:xfrm>
              <a:custGeom>
                <a:avLst/>
                <a:gdLst>
                  <a:gd name="T0" fmla="*/ 193 w 193"/>
                  <a:gd name="T1" fmla="*/ 40 h 111"/>
                  <a:gd name="T2" fmla="*/ 69 w 193"/>
                  <a:gd name="T3" fmla="*/ 111 h 111"/>
                  <a:gd name="T4" fmla="*/ 0 w 193"/>
                  <a:gd name="T5" fmla="*/ 71 h 111"/>
                  <a:gd name="T6" fmla="*/ 126 w 193"/>
                  <a:gd name="T7" fmla="*/ 0 h 111"/>
                  <a:gd name="T8" fmla="*/ 193 w 193"/>
                  <a:gd name="T9" fmla="*/ 40 h 111"/>
                </a:gdLst>
                <a:ahLst/>
                <a:cxnLst>
                  <a:cxn ang="0">
                    <a:pos x="T0" y="T1"/>
                  </a:cxn>
                  <a:cxn ang="0">
                    <a:pos x="T2" y="T3"/>
                  </a:cxn>
                  <a:cxn ang="0">
                    <a:pos x="T4" y="T5"/>
                  </a:cxn>
                  <a:cxn ang="0">
                    <a:pos x="T6" y="T7"/>
                  </a:cxn>
                  <a:cxn ang="0">
                    <a:pos x="T8" y="T9"/>
                  </a:cxn>
                </a:cxnLst>
                <a:rect l="0" t="0" r="r" b="b"/>
                <a:pathLst>
                  <a:path w="193" h="111">
                    <a:moveTo>
                      <a:pt x="193" y="40"/>
                    </a:moveTo>
                    <a:lnTo>
                      <a:pt x="69" y="111"/>
                    </a:lnTo>
                    <a:lnTo>
                      <a:pt x="0" y="71"/>
                    </a:lnTo>
                    <a:lnTo>
                      <a:pt x="126" y="0"/>
                    </a:lnTo>
                    <a:lnTo>
                      <a:pt x="193" y="40"/>
                    </a:lnTo>
                    <a:close/>
                  </a:path>
                </a:pathLst>
              </a:custGeom>
              <a:solidFill>
                <a:srgbClr val="431C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3" name="Freeform 610">
                <a:extLst>
                  <a:ext uri="{FF2B5EF4-FFF2-40B4-BE49-F238E27FC236}">
                    <a16:creationId xmlns:a16="http://schemas.microsoft.com/office/drawing/2014/main" id="{DB5B6BE3-DC9F-341E-8068-F57B4F857791}"/>
                  </a:ext>
                </a:extLst>
              </p:cNvPr>
              <p:cNvSpPr>
                <a:spLocks/>
              </p:cNvSpPr>
              <p:nvPr/>
            </p:nvSpPr>
            <p:spPr bwMode="auto">
              <a:xfrm>
                <a:off x="7333" y="2282"/>
                <a:ext cx="677" cy="392"/>
              </a:xfrm>
              <a:custGeom>
                <a:avLst/>
                <a:gdLst>
                  <a:gd name="T0" fmla="*/ 0 w 285"/>
                  <a:gd name="T1" fmla="*/ 112 h 165"/>
                  <a:gd name="T2" fmla="*/ 4 w 285"/>
                  <a:gd name="T3" fmla="*/ 117 h 165"/>
                  <a:gd name="T4" fmla="*/ 80 w 285"/>
                  <a:gd name="T5" fmla="*/ 162 h 165"/>
                  <a:gd name="T6" fmla="*/ 98 w 285"/>
                  <a:gd name="T7" fmla="*/ 162 h 165"/>
                  <a:gd name="T8" fmla="*/ 282 w 285"/>
                  <a:gd name="T9" fmla="*/ 56 h 165"/>
                  <a:gd name="T10" fmla="*/ 285 w 285"/>
                  <a:gd name="T11" fmla="*/ 53 h 165"/>
                  <a:gd name="T12" fmla="*/ 281 w 285"/>
                  <a:gd name="T13" fmla="*/ 48 h 165"/>
                  <a:gd name="T14" fmla="*/ 204 w 285"/>
                  <a:gd name="T15" fmla="*/ 4 h 165"/>
                  <a:gd name="T16" fmla="*/ 186 w 285"/>
                  <a:gd name="T17" fmla="*/ 3 h 165"/>
                  <a:gd name="T18" fmla="*/ 2 w 285"/>
                  <a:gd name="T19" fmla="*/ 109 h 165"/>
                  <a:gd name="T20" fmla="*/ 0 w 285"/>
                  <a:gd name="T21" fmla="*/ 112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165">
                    <a:moveTo>
                      <a:pt x="0" y="112"/>
                    </a:moveTo>
                    <a:cubicBezTo>
                      <a:pt x="0" y="114"/>
                      <a:pt x="1" y="116"/>
                      <a:pt x="4" y="117"/>
                    </a:cubicBezTo>
                    <a:cubicBezTo>
                      <a:pt x="80" y="162"/>
                      <a:pt x="80" y="162"/>
                      <a:pt x="80" y="162"/>
                    </a:cubicBezTo>
                    <a:cubicBezTo>
                      <a:pt x="86" y="165"/>
                      <a:pt x="94" y="165"/>
                      <a:pt x="98" y="162"/>
                    </a:cubicBezTo>
                    <a:cubicBezTo>
                      <a:pt x="282" y="56"/>
                      <a:pt x="282" y="56"/>
                      <a:pt x="282" y="56"/>
                    </a:cubicBezTo>
                    <a:cubicBezTo>
                      <a:pt x="284" y="55"/>
                      <a:pt x="285" y="54"/>
                      <a:pt x="285" y="53"/>
                    </a:cubicBezTo>
                    <a:cubicBezTo>
                      <a:pt x="285" y="51"/>
                      <a:pt x="283" y="49"/>
                      <a:pt x="281" y="48"/>
                    </a:cubicBezTo>
                    <a:cubicBezTo>
                      <a:pt x="204" y="4"/>
                      <a:pt x="204" y="4"/>
                      <a:pt x="204" y="4"/>
                    </a:cubicBezTo>
                    <a:cubicBezTo>
                      <a:pt x="199" y="1"/>
                      <a:pt x="191" y="0"/>
                      <a:pt x="186" y="3"/>
                    </a:cubicBezTo>
                    <a:cubicBezTo>
                      <a:pt x="2" y="109"/>
                      <a:pt x="2" y="109"/>
                      <a:pt x="2" y="109"/>
                    </a:cubicBezTo>
                    <a:cubicBezTo>
                      <a:pt x="1" y="110"/>
                      <a:pt x="0" y="111"/>
                      <a:pt x="0" y="112"/>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4" name="Freeform 611">
                <a:extLst>
                  <a:ext uri="{FF2B5EF4-FFF2-40B4-BE49-F238E27FC236}">
                    <a16:creationId xmlns:a16="http://schemas.microsoft.com/office/drawing/2014/main" id="{4D57357F-4418-566A-F5EB-4E94A1CD25CD}"/>
                  </a:ext>
                </a:extLst>
              </p:cNvPr>
              <p:cNvSpPr>
                <a:spLocks/>
              </p:cNvSpPr>
              <p:nvPr/>
            </p:nvSpPr>
            <p:spPr bwMode="auto">
              <a:xfrm>
                <a:off x="7801" y="2323"/>
                <a:ext cx="0" cy="4"/>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5" name="Freeform 612">
                <a:extLst>
                  <a:ext uri="{FF2B5EF4-FFF2-40B4-BE49-F238E27FC236}">
                    <a16:creationId xmlns:a16="http://schemas.microsoft.com/office/drawing/2014/main" id="{A028D626-059A-16BB-9441-DBB743AFCAF9}"/>
                  </a:ext>
                </a:extLst>
              </p:cNvPr>
              <p:cNvSpPr>
                <a:spLocks/>
              </p:cNvSpPr>
              <p:nvPr/>
            </p:nvSpPr>
            <p:spPr bwMode="auto">
              <a:xfrm>
                <a:off x="7801" y="2323"/>
                <a:ext cx="0" cy="4"/>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6" name="Freeform 613">
                <a:extLst>
                  <a:ext uri="{FF2B5EF4-FFF2-40B4-BE49-F238E27FC236}">
                    <a16:creationId xmlns:a16="http://schemas.microsoft.com/office/drawing/2014/main" id="{2DFA1AAA-3B08-47E3-CA64-81FFBAD521BD}"/>
                  </a:ext>
                </a:extLst>
              </p:cNvPr>
              <p:cNvSpPr>
                <a:spLocks/>
              </p:cNvSpPr>
              <p:nvPr/>
            </p:nvSpPr>
            <p:spPr bwMode="auto">
              <a:xfrm>
                <a:off x="7801" y="2325"/>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7" name="Freeform 614">
                <a:extLst>
                  <a:ext uri="{FF2B5EF4-FFF2-40B4-BE49-F238E27FC236}">
                    <a16:creationId xmlns:a16="http://schemas.microsoft.com/office/drawing/2014/main" id="{623BAC2F-60EE-2447-2F6C-82996D33B168}"/>
                  </a:ext>
                </a:extLst>
              </p:cNvPr>
              <p:cNvSpPr>
                <a:spLocks/>
              </p:cNvSpPr>
              <p:nvPr/>
            </p:nvSpPr>
            <p:spPr bwMode="auto">
              <a:xfrm>
                <a:off x="7850" y="2323"/>
                <a:ext cx="3" cy="4"/>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0" y="1"/>
                      <a:pt x="0" y="1"/>
                    </a:cubicBezTo>
                    <a:cubicBezTo>
                      <a:pt x="0" y="2"/>
                      <a:pt x="0" y="2"/>
                      <a:pt x="0" y="2"/>
                    </a:cubicBezTo>
                    <a:cubicBezTo>
                      <a:pt x="0"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8" name="Freeform 615">
                <a:extLst>
                  <a:ext uri="{FF2B5EF4-FFF2-40B4-BE49-F238E27FC236}">
                    <a16:creationId xmlns:a16="http://schemas.microsoft.com/office/drawing/2014/main" id="{5730072C-295D-395F-A8FC-49EA1944400C}"/>
                  </a:ext>
                </a:extLst>
              </p:cNvPr>
              <p:cNvSpPr>
                <a:spLocks/>
              </p:cNvSpPr>
              <p:nvPr/>
            </p:nvSpPr>
            <p:spPr bwMode="auto">
              <a:xfrm>
                <a:off x="7850" y="2323"/>
                <a:ext cx="3" cy="4"/>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0" y="2"/>
                      <a:pt x="1" y="2"/>
                      <a:pt x="1" y="1"/>
                    </a:cubicBezTo>
                    <a:cubicBezTo>
                      <a:pt x="1" y="0"/>
                      <a:pt x="1" y="0"/>
                      <a:pt x="1" y="0"/>
                    </a:cubicBezTo>
                    <a:cubicBezTo>
                      <a:pt x="1"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9" name="Freeform 616">
                <a:extLst>
                  <a:ext uri="{FF2B5EF4-FFF2-40B4-BE49-F238E27FC236}">
                    <a16:creationId xmlns:a16="http://schemas.microsoft.com/office/drawing/2014/main" id="{E9F5816E-BC9F-A980-99C7-06FDB15F2C94}"/>
                  </a:ext>
                </a:extLst>
              </p:cNvPr>
              <p:cNvSpPr>
                <a:spLocks/>
              </p:cNvSpPr>
              <p:nvPr/>
            </p:nvSpPr>
            <p:spPr bwMode="auto">
              <a:xfrm>
                <a:off x="7801" y="2325"/>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0" name="Freeform 617">
                <a:extLst>
                  <a:ext uri="{FF2B5EF4-FFF2-40B4-BE49-F238E27FC236}">
                    <a16:creationId xmlns:a16="http://schemas.microsoft.com/office/drawing/2014/main" id="{5EF362EC-0D57-917C-C434-0E5AAAE181EB}"/>
                  </a:ext>
                </a:extLst>
              </p:cNvPr>
              <p:cNvSpPr>
                <a:spLocks/>
              </p:cNvSpPr>
              <p:nvPr/>
            </p:nvSpPr>
            <p:spPr bwMode="auto">
              <a:xfrm>
                <a:off x="7829" y="2325"/>
                <a:ext cx="21" cy="14"/>
              </a:xfrm>
              <a:custGeom>
                <a:avLst/>
                <a:gdLst>
                  <a:gd name="T0" fmla="*/ 0 w 21"/>
                  <a:gd name="T1" fmla="*/ 12 h 14"/>
                  <a:gd name="T2" fmla="*/ 0 w 21"/>
                  <a:gd name="T3" fmla="*/ 14 h 14"/>
                  <a:gd name="T4" fmla="*/ 21 w 21"/>
                  <a:gd name="T5" fmla="*/ 2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0" y="14"/>
                    </a:lnTo>
                    <a:lnTo>
                      <a:pt x="21" y="2"/>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1" name="Freeform 618">
                <a:extLst>
                  <a:ext uri="{FF2B5EF4-FFF2-40B4-BE49-F238E27FC236}">
                    <a16:creationId xmlns:a16="http://schemas.microsoft.com/office/drawing/2014/main" id="{F73CE198-ED47-F955-F395-34A60CF2F746}"/>
                  </a:ext>
                </a:extLst>
              </p:cNvPr>
              <p:cNvSpPr>
                <a:spLocks/>
              </p:cNvSpPr>
              <p:nvPr/>
            </p:nvSpPr>
            <p:spPr bwMode="auto">
              <a:xfrm>
                <a:off x="7822" y="2337"/>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2" name="Freeform 619">
                <a:extLst>
                  <a:ext uri="{FF2B5EF4-FFF2-40B4-BE49-F238E27FC236}">
                    <a16:creationId xmlns:a16="http://schemas.microsoft.com/office/drawing/2014/main" id="{119C4FBD-3CB0-A9A7-32DB-54F0D8A15F7A}"/>
                  </a:ext>
                </a:extLst>
              </p:cNvPr>
              <p:cNvSpPr>
                <a:spLocks/>
              </p:cNvSpPr>
              <p:nvPr/>
            </p:nvSpPr>
            <p:spPr bwMode="auto">
              <a:xfrm>
                <a:off x="7822" y="2337"/>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3" name="Freeform 620">
                <a:extLst>
                  <a:ext uri="{FF2B5EF4-FFF2-40B4-BE49-F238E27FC236}">
                    <a16:creationId xmlns:a16="http://schemas.microsoft.com/office/drawing/2014/main" id="{EC0ABD8D-0905-5D7F-0496-349C27714884}"/>
                  </a:ext>
                </a:extLst>
              </p:cNvPr>
              <p:cNvSpPr>
                <a:spLocks/>
              </p:cNvSpPr>
              <p:nvPr/>
            </p:nvSpPr>
            <p:spPr bwMode="auto">
              <a:xfrm>
                <a:off x="7824" y="2337"/>
                <a:ext cx="5" cy="5"/>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2" y="2"/>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4" name="Freeform 621">
                <a:extLst>
                  <a:ext uri="{FF2B5EF4-FFF2-40B4-BE49-F238E27FC236}">
                    <a16:creationId xmlns:a16="http://schemas.microsoft.com/office/drawing/2014/main" id="{664A9CDC-0150-6070-CDAE-F990035F180B}"/>
                  </a:ext>
                </a:extLst>
              </p:cNvPr>
              <p:cNvSpPr>
                <a:spLocks/>
              </p:cNvSpPr>
              <p:nvPr/>
            </p:nvSpPr>
            <p:spPr bwMode="auto">
              <a:xfrm>
                <a:off x="7798" y="2306"/>
                <a:ext cx="55" cy="33"/>
              </a:xfrm>
              <a:custGeom>
                <a:avLst/>
                <a:gdLst>
                  <a:gd name="T0" fmla="*/ 1 w 23"/>
                  <a:gd name="T1" fmla="*/ 6 h 14"/>
                  <a:gd name="T2" fmla="*/ 1 w 23"/>
                  <a:gd name="T3" fmla="*/ 8 h 14"/>
                  <a:gd name="T4" fmla="*/ 10 w 23"/>
                  <a:gd name="T5" fmla="*/ 13 h 14"/>
                  <a:gd name="T6" fmla="*/ 13 w 23"/>
                  <a:gd name="T7" fmla="*/ 13 h 14"/>
                  <a:gd name="T8" fmla="*/ 22 w 23"/>
                  <a:gd name="T9" fmla="*/ 8 h 14"/>
                  <a:gd name="T10" fmla="*/ 22 w 23"/>
                  <a:gd name="T11" fmla="*/ 6 h 14"/>
                  <a:gd name="T12" fmla="*/ 13 w 23"/>
                  <a:gd name="T13" fmla="*/ 1 h 14"/>
                  <a:gd name="T14" fmla="*/ 10 w 23"/>
                  <a:gd name="T15" fmla="*/ 1 h 14"/>
                  <a:gd name="T16" fmla="*/ 1 w 23"/>
                  <a:gd name="T17"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4">
                    <a:moveTo>
                      <a:pt x="1" y="6"/>
                    </a:moveTo>
                    <a:cubicBezTo>
                      <a:pt x="0" y="7"/>
                      <a:pt x="0" y="7"/>
                      <a:pt x="1" y="8"/>
                    </a:cubicBezTo>
                    <a:cubicBezTo>
                      <a:pt x="10" y="13"/>
                      <a:pt x="10" y="13"/>
                      <a:pt x="10" y="13"/>
                    </a:cubicBezTo>
                    <a:cubicBezTo>
                      <a:pt x="11" y="14"/>
                      <a:pt x="12" y="14"/>
                      <a:pt x="13" y="13"/>
                    </a:cubicBezTo>
                    <a:cubicBezTo>
                      <a:pt x="22" y="8"/>
                      <a:pt x="22" y="8"/>
                      <a:pt x="22" y="8"/>
                    </a:cubicBezTo>
                    <a:cubicBezTo>
                      <a:pt x="23" y="7"/>
                      <a:pt x="23" y="7"/>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5" name="Freeform 622">
                <a:extLst>
                  <a:ext uri="{FF2B5EF4-FFF2-40B4-BE49-F238E27FC236}">
                    <a16:creationId xmlns:a16="http://schemas.microsoft.com/office/drawing/2014/main" id="{34D8A410-AFB6-C2B9-C6F8-FBB88DF28300}"/>
                  </a:ext>
                </a:extLst>
              </p:cNvPr>
              <p:cNvSpPr>
                <a:spLocks/>
              </p:cNvSpPr>
              <p:nvPr/>
            </p:nvSpPr>
            <p:spPr bwMode="auto">
              <a:xfrm>
                <a:off x="7765" y="2342"/>
                <a:ext cx="2" cy="7"/>
              </a:xfrm>
              <a:custGeom>
                <a:avLst/>
                <a:gdLst>
                  <a:gd name="T0" fmla="*/ 0 w 1"/>
                  <a:gd name="T1" fmla="*/ 0 h 3"/>
                  <a:gd name="T2" fmla="*/ 0 w 1"/>
                  <a:gd name="T3" fmla="*/ 2 h 3"/>
                  <a:gd name="T4" fmla="*/ 1 w 1"/>
                  <a:gd name="T5" fmla="*/ 3 h 3"/>
                  <a:gd name="T6" fmla="*/ 1 w 1"/>
                  <a:gd name="T7" fmla="*/ 1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cubicBezTo>
                      <a:pt x="0" y="2"/>
                      <a:pt x="0" y="2"/>
                      <a:pt x="0" y="2"/>
                    </a:cubicBezTo>
                    <a:cubicBezTo>
                      <a:pt x="0" y="2"/>
                      <a:pt x="0" y="2"/>
                      <a:pt x="1" y="3"/>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6" name="Freeform 623">
                <a:extLst>
                  <a:ext uri="{FF2B5EF4-FFF2-40B4-BE49-F238E27FC236}">
                    <a16:creationId xmlns:a16="http://schemas.microsoft.com/office/drawing/2014/main" id="{65089B74-FCB9-26CC-5335-BC5A80B8F78E}"/>
                  </a:ext>
                </a:extLst>
              </p:cNvPr>
              <p:cNvSpPr>
                <a:spLocks/>
              </p:cNvSpPr>
              <p:nvPr/>
            </p:nvSpPr>
            <p:spPr bwMode="auto">
              <a:xfrm>
                <a:off x="7765" y="2342"/>
                <a:ext cx="0" cy="4"/>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7" name="Freeform 624">
                <a:extLst>
                  <a:ext uri="{FF2B5EF4-FFF2-40B4-BE49-F238E27FC236}">
                    <a16:creationId xmlns:a16="http://schemas.microsoft.com/office/drawing/2014/main" id="{BBED196F-46D3-9641-BF44-09041201EA4C}"/>
                  </a:ext>
                </a:extLst>
              </p:cNvPr>
              <p:cNvSpPr>
                <a:spLocks/>
              </p:cNvSpPr>
              <p:nvPr/>
            </p:nvSpPr>
            <p:spPr bwMode="auto">
              <a:xfrm>
                <a:off x="7765" y="2344"/>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8" name="Freeform 625">
                <a:extLst>
                  <a:ext uri="{FF2B5EF4-FFF2-40B4-BE49-F238E27FC236}">
                    <a16:creationId xmlns:a16="http://schemas.microsoft.com/office/drawing/2014/main" id="{A0B351C4-D6BA-E053-B88B-23697A15D38D}"/>
                  </a:ext>
                </a:extLst>
              </p:cNvPr>
              <p:cNvSpPr>
                <a:spLocks/>
              </p:cNvSpPr>
              <p:nvPr/>
            </p:nvSpPr>
            <p:spPr bwMode="auto">
              <a:xfrm>
                <a:off x="7815" y="2342"/>
                <a:ext cx="2" cy="7"/>
              </a:xfrm>
              <a:custGeom>
                <a:avLst/>
                <a:gdLst>
                  <a:gd name="T0" fmla="*/ 1 w 1"/>
                  <a:gd name="T1" fmla="*/ 2 h 3"/>
                  <a:gd name="T2" fmla="*/ 1 w 1"/>
                  <a:gd name="T3" fmla="*/ 0 h 3"/>
                  <a:gd name="T4" fmla="*/ 0 w 1"/>
                  <a:gd name="T5" fmla="*/ 1 h 3"/>
                  <a:gd name="T6" fmla="*/ 0 w 1"/>
                  <a:gd name="T7" fmla="*/ 3 h 3"/>
                  <a:gd name="T8" fmla="*/ 1 w 1"/>
                  <a:gd name="T9" fmla="*/ 2 h 3"/>
                </a:gdLst>
                <a:ahLst/>
                <a:cxnLst>
                  <a:cxn ang="0">
                    <a:pos x="T0" y="T1"/>
                  </a:cxn>
                  <a:cxn ang="0">
                    <a:pos x="T2" y="T3"/>
                  </a:cxn>
                  <a:cxn ang="0">
                    <a:pos x="T4" y="T5"/>
                  </a:cxn>
                  <a:cxn ang="0">
                    <a:pos x="T6" y="T7"/>
                  </a:cxn>
                  <a:cxn ang="0">
                    <a:pos x="T8" y="T9"/>
                  </a:cxn>
                </a:cxnLst>
                <a:rect l="0" t="0" r="r" b="b"/>
                <a:pathLst>
                  <a:path w="1" h="3">
                    <a:moveTo>
                      <a:pt x="1" y="2"/>
                    </a:moveTo>
                    <a:cubicBezTo>
                      <a:pt x="1" y="0"/>
                      <a:pt x="1" y="0"/>
                      <a:pt x="1" y="0"/>
                    </a:cubicBezTo>
                    <a:cubicBezTo>
                      <a:pt x="1" y="1"/>
                      <a:pt x="1" y="1"/>
                      <a:pt x="0" y="1"/>
                    </a:cubicBezTo>
                    <a:cubicBezTo>
                      <a:pt x="0" y="3"/>
                      <a:pt x="0" y="3"/>
                      <a:pt x="0" y="3"/>
                    </a:cubicBezTo>
                    <a:cubicBezTo>
                      <a:pt x="1" y="2"/>
                      <a:pt x="1" y="2"/>
                      <a:pt x="1"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9" name="Freeform 626">
                <a:extLst>
                  <a:ext uri="{FF2B5EF4-FFF2-40B4-BE49-F238E27FC236}">
                    <a16:creationId xmlns:a16="http://schemas.microsoft.com/office/drawing/2014/main" id="{F3DB3561-E413-1A96-4D3F-03F8EB0E1A63}"/>
                  </a:ext>
                </a:extLst>
              </p:cNvPr>
              <p:cNvSpPr>
                <a:spLocks/>
              </p:cNvSpPr>
              <p:nvPr/>
            </p:nvSpPr>
            <p:spPr bwMode="auto">
              <a:xfrm>
                <a:off x="7815" y="2342"/>
                <a:ext cx="2" cy="7"/>
              </a:xfrm>
              <a:custGeom>
                <a:avLst/>
                <a:gdLst>
                  <a:gd name="T0" fmla="*/ 0 w 1"/>
                  <a:gd name="T1" fmla="*/ 1 h 3"/>
                  <a:gd name="T2" fmla="*/ 0 w 1"/>
                  <a:gd name="T3" fmla="*/ 3 h 3"/>
                  <a:gd name="T4" fmla="*/ 1 w 1"/>
                  <a:gd name="T5" fmla="*/ 2 h 3"/>
                  <a:gd name="T6" fmla="*/ 1 w 1"/>
                  <a:gd name="T7" fmla="*/ 0 h 3"/>
                  <a:gd name="T8" fmla="*/ 0 w 1"/>
                  <a:gd name="T9" fmla="*/ 1 h 3"/>
                </a:gdLst>
                <a:ahLst/>
                <a:cxnLst>
                  <a:cxn ang="0">
                    <a:pos x="T0" y="T1"/>
                  </a:cxn>
                  <a:cxn ang="0">
                    <a:pos x="T2" y="T3"/>
                  </a:cxn>
                  <a:cxn ang="0">
                    <a:pos x="T4" y="T5"/>
                  </a:cxn>
                  <a:cxn ang="0">
                    <a:pos x="T6" y="T7"/>
                  </a:cxn>
                  <a:cxn ang="0">
                    <a:pos x="T8" y="T9"/>
                  </a:cxn>
                </a:cxnLst>
                <a:rect l="0" t="0" r="r" b="b"/>
                <a:pathLst>
                  <a:path w="1" h="3">
                    <a:moveTo>
                      <a:pt x="0" y="1"/>
                    </a:moveTo>
                    <a:cubicBezTo>
                      <a:pt x="0" y="3"/>
                      <a:pt x="0" y="3"/>
                      <a:pt x="0" y="3"/>
                    </a:cubicBezTo>
                    <a:cubicBezTo>
                      <a:pt x="1" y="2"/>
                      <a:pt x="1" y="2"/>
                      <a:pt x="1" y="2"/>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0" name="Freeform 627">
                <a:extLst>
                  <a:ext uri="{FF2B5EF4-FFF2-40B4-BE49-F238E27FC236}">
                    <a16:creationId xmlns:a16="http://schemas.microsoft.com/office/drawing/2014/main" id="{61129063-0923-90CB-D3CD-5F3645706005}"/>
                  </a:ext>
                </a:extLst>
              </p:cNvPr>
              <p:cNvSpPr>
                <a:spLocks/>
              </p:cNvSpPr>
              <p:nvPr/>
            </p:nvSpPr>
            <p:spPr bwMode="auto">
              <a:xfrm>
                <a:off x="7767" y="2344"/>
                <a:ext cx="19" cy="17"/>
              </a:xfrm>
              <a:custGeom>
                <a:avLst/>
                <a:gdLst>
                  <a:gd name="T0" fmla="*/ 0 w 19"/>
                  <a:gd name="T1" fmla="*/ 0 h 17"/>
                  <a:gd name="T2" fmla="*/ 0 w 19"/>
                  <a:gd name="T3" fmla="*/ 5 h 17"/>
                  <a:gd name="T4" fmla="*/ 19 w 19"/>
                  <a:gd name="T5" fmla="*/ 17 h 17"/>
                  <a:gd name="T6" fmla="*/ 19 w 19"/>
                  <a:gd name="T7" fmla="*/ 12 h 17"/>
                  <a:gd name="T8" fmla="*/ 0 w 19"/>
                  <a:gd name="T9" fmla="*/ 0 h 17"/>
                </a:gdLst>
                <a:ahLst/>
                <a:cxnLst>
                  <a:cxn ang="0">
                    <a:pos x="T0" y="T1"/>
                  </a:cxn>
                  <a:cxn ang="0">
                    <a:pos x="T2" y="T3"/>
                  </a:cxn>
                  <a:cxn ang="0">
                    <a:pos x="T4" y="T5"/>
                  </a:cxn>
                  <a:cxn ang="0">
                    <a:pos x="T6" y="T7"/>
                  </a:cxn>
                  <a:cxn ang="0">
                    <a:pos x="T8" y="T9"/>
                  </a:cxn>
                </a:cxnLst>
                <a:rect l="0" t="0" r="r" b="b"/>
                <a:pathLst>
                  <a:path w="19" h="17">
                    <a:moveTo>
                      <a:pt x="0" y="0"/>
                    </a:moveTo>
                    <a:lnTo>
                      <a:pt x="0" y="5"/>
                    </a:lnTo>
                    <a:lnTo>
                      <a:pt x="19" y="17"/>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1" name="Freeform 628">
                <a:extLst>
                  <a:ext uri="{FF2B5EF4-FFF2-40B4-BE49-F238E27FC236}">
                    <a16:creationId xmlns:a16="http://schemas.microsoft.com/office/drawing/2014/main" id="{64E383B0-CB3F-AB5A-04B4-6C29168D50BC}"/>
                  </a:ext>
                </a:extLst>
              </p:cNvPr>
              <p:cNvSpPr>
                <a:spLocks/>
              </p:cNvSpPr>
              <p:nvPr/>
            </p:nvSpPr>
            <p:spPr bwMode="auto">
              <a:xfrm>
                <a:off x="7796" y="2344"/>
                <a:ext cx="19" cy="17"/>
              </a:xfrm>
              <a:custGeom>
                <a:avLst/>
                <a:gdLst>
                  <a:gd name="T0" fmla="*/ 0 w 19"/>
                  <a:gd name="T1" fmla="*/ 12 h 17"/>
                  <a:gd name="T2" fmla="*/ 0 w 19"/>
                  <a:gd name="T3" fmla="*/ 17 h 17"/>
                  <a:gd name="T4" fmla="*/ 19 w 19"/>
                  <a:gd name="T5" fmla="*/ 5 h 17"/>
                  <a:gd name="T6" fmla="*/ 19 w 19"/>
                  <a:gd name="T7" fmla="*/ 0 h 17"/>
                  <a:gd name="T8" fmla="*/ 0 w 19"/>
                  <a:gd name="T9" fmla="*/ 12 h 17"/>
                </a:gdLst>
                <a:ahLst/>
                <a:cxnLst>
                  <a:cxn ang="0">
                    <a:pos x="T0" y="T1"/>
                  </a:cxn>
                  <a:cxn ang="0">
                    <a:pos x="T2" y="T3"/>
                  </a:cxn>
                  <a:cxn ang="0">
                    <a:pos x="T4" y="T5"/>
                  </a:cxn>
                  <a:cxn ang="0">
                    <a:pos x="T6" y="T7"/>
                  </a:cxn>
                  <a:cxn ang="0">
                    <a:pos x="T8" y="T9"/>
                  </a:cxn>
                </a:cxnLst>
                <a:rect l="0" t="0" r="r" b="b"/>
                <a:pathLst>
                  <a:path w="19" h="17">
                    <a:moveTo>
                      <a:pt x="0" y="12"/>
                    </a:moveTo>
                    <a:lnTo>
                      <a:pt x="0" y="17"/>
                    </a:lnTo>
                    <a:lnTo>
                      <a:pt x="19" y="5"/>
                    </a:lnTo>
                    <a:lnTo>
                      <a:pt x="19"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2" name="Freeform 629">
                <a:extLst>
                  <a:ext uri="{FF2B5EF4-FFF2-40B4-BE49-F238E27FC236}">
                    <a16:creationId xmlns:a16="http://schemas.microsoft.com/office/drawing/2014/main" id="{059582CD-7D78-AEF0-5F5B-2EA82A5AF615}"/>
                  </a:ext>
                </a:extLst>
              </p:cNvPr>
              <p:cNvSpPr>
                <a:spLocks/>
              </p:cNvSpPr>
              <p:nvPr/>
            </p:nvSpPr>
            <p:spPr bwMode="auto">
              <a:xfrm>
                <a:off x="7786" y="2356"/>
                <a:ext cx="10" cy="5"/>
              </a:xfrm>
              <a:custGeom>
                <a:avLst/>
                <a:gdLst>
                  <a:gd name="T0" fmla="*/ 0 w 4"/>
                  <a:gd name="T1" fmla="*/ 0 h 2"/>
                  <a:gd name="T2" fmla="*/ 0 w 4"/>
                  <a:gd name="T3" fmla="*/ 2 h 2"/>
                  <a:gd name="T4" fmla="*/ 4 w 4"/>
                  <a:gd name="T5" fmla="*/ 2 h 2"/>
                  <a:gd name="T6" fmla="*/ 4 w 4"/>
                  <a:gd name="T7" fmla="*/ 0 h 2"/>
                  <a:gd name="T8" fmla="*/ 0 w 4"/>
                  <a:gd name="T9" fmla="*/ 0 h 2"/>
                </a:gdLst>
                <a:ahLst/>
                <a:cxnLst>
                  <a:cxn ang="0">
                    <a:pos x="T0" y="T1"/>
                  </a:cxn>
                  <a:cxn ang="0">
                    <a:pos x="T2" y="T3"/>
                  </a:cxn>
                  <a:cxn ang="0">
                    <a:pos x="T4" y="T5"/>
                  </a:cxn>
                  <a:cxn ang="0">
                    <a:pos x="T6" y="T7"/>
                  </a:cxn>
                  <a:cxn ang="0">
                    <a:pos x="T8" y="T9"/>
                  </a:cxn>
                </a:cxnLst>
                <a:rect l="0" t="0" r="r" b="b"/>
                <a:pathLst>
                  <a:path w="4" h="2">
                    <a:moveTo>
                      <a:pt x="0" y="0"/>
                    </a:moveTo>
                    <a:cubicBezTo>
                      <a:pt x="0" y="2"/>
                      <a:pt x="0" y="2"/>
                      <a:pt x="0" y="2"/>
                    </a:cubicBezTo>
                    <a:cubicBezTo>
                      <a:pt x="1" y="2"/>
                      <a:pt x="3" y="2"/>
                      <a:pt x="4" y="2"/>
                    </a:cubicBezTo>
                    <a:cubicBezTo>
                      <a:pt x="4" y="0"/>
                      <a:pt x="4" y="0"/>
                      <a:pt x="4" y="0"/>
                    </a:cubicBezTo>
                    <a:cubicBezTo>
                      <a:pt x="3"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3" name="Freeform 630">
                <a:extLst>
                  <a:ext uri="{FF2B5EF4-FFF2-40B4-BE49-F238E27FC236}">
                    <a16:creationId xmlns:a16="http://schemas.microsoft.com/office/drawing/2014/main" id="{465A59F4-8BE1-6A6C-55A0-F42D5F31205B}"/>
                  </a:ext>
                </a:extLst>
              </p:cNvPr>
              <p:cNvSpPr>
                <a:spLocks/>
              </p:cNvSpPr>
              <p:nvPr/>
            </p:nvSpPr>
            <p:spPr bwMode="auto">
              <a:xfrm>
                <a:off x="7786" y="2356"/>
                <a:ext cx="5" cy="5"/>
              </a:xfrm>
              <a:custGeom>
                <a:avLst/>
                <a:gdLst>
                  <a:gd name="T0" fmla="*/ 0 w 2"/>
                  <a:gd name="T1" fmla="*/ 0 h 2"/>
                  <a:gd name="T2" fmla="*/ 0 w 2"/>
                  <a:gd name="T3" fmla="*/ 2 h 2"/>
                  <a:gd name="T4" fmla="*/ 2 w 2"/>
                  <a:gd name="T5" fmla="*/ 2 h 2"/>
                  <a:gd name="T6" fmla="*/ 2 w 2"/>
                  <a:gd name="T7" fmla="*/ 1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1" y="2"/>
                      <a:pt x="2" y="2"/>
                    </a:cubicBezTo>
                    <a:cubicBezTo>
                      <a:pt x="2" y="1"/>
                      <a:pt x="2" y="1"/>
                      <a:pt x="2" y="1"/>
                    </a:cubicBezTo>
                    <a:cubicBezTo>
                      <a:pt x="1"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4" name="Freeform 631">
                <a:extLst>
                  <a:ext uri="{FF2B5EF4-FFF2-40B4-BE49-F238E27FC236}">
                    <a16:creationId xmlns:a16="http://schemas.microsoft.com/office/drawing/2014/main" id="{396FCD5A-D10B-5443-8293-4DC5E0EAFCDB}"/>
                  </a:ext>
                </a:extLst>
              </p:cNvPr>
              <p:cNvSpPr>
                <a:spLocks/>
              </p:cNvSpPr>
              <p:nvPr/>
            </p:nvSpPr>
            <p:spPr bwMode="auto">
              <a:xfrm>
                <a:off x="7791" y="2356"/>
                <a:ext cx="5" cy="5"/>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0" y="2"/>
                      <a:pt x="1" y="2"/>
                      <a:pt x="2" y="2"/>
                    </a:cubicBezTo>
                    <a:cubicBezTo>
                      <a:pt x="2" y="0"/>
                      <a:pt x="2" y="0"/>
                      <a:pt x="2" y="0"/>
                    </a:cubicBezTo>
                    <a:cubicBezTo>
                      <a:pt x="1"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5" name="Freeform 632">
                <a:extLst>
                  <a:ext uri="{FF2B5EF4-FFF2-40B4-BE49-F238E27FC236}">
                    <a16:creationId xmlns:a16="http://schemas.microsoft.com/office/drawing/2014/main" id="{7253139A-2CD2-F37B-D259-F6EBF6D25F6E}"/>
                  </a:ext>
                </a:extLst>
              </p:cNvPr>
              <p:cNvSpPr>
                <a:spLocks/>
              </p:cNvSpPr>
              <p:nvPr/>
            </p:nvSpPr>
            <p:spPr bwMode="auto">
              <a:xfrm>
                <a:off x="7765" y="2327"/>
                <a:ext cx="52" cy="31"/>
              </a:xfrm>
              <a:custGeom>
                <a:avLst/>
                <a:gdLst>
                  <a:gd name="T0" fmla="*/ 1 w 22"/>
                  <a:gd name="T1" fmla="*/ 6 h 13"/>
                  <a:gd name="T2" fmla="*/ 1 w 22"/>
                  <a:gd name="T3" fmla="*/ 7 h 13"/>
                  <a:gd name="T4" fmla="*/ 9 w 22"/>
                  <a:gd name="T5" fmla="*/ 12 h 13"/>
                  <a:gd name="T6" fmla="*/ 13 w 22"/>
                  <a:gd name="T7" fmla="*/ 12 h 13"/>
                  <a:gd name="T8" fmla="*/ 21 w 22"/>
                  <a:gd name="T9" fmla="*/ 7 h 13"/>
                  <a:gd name="T10" fmla="*/ 21 w 22"/>
                  <a:gd name="T11" fmla="*/ 6 h 13"/>
                  <a:gd name="T12" fmla="*/ 13 w 22"/>
                  <a:gd name="T13" fmla="*/ 0 h 13"/>
                  <a:gd name="T14" fmla="*/ 10 w 22"/>
                  <a:gd name="T15" fmla="*/ 0 h 13"/>
                  <a:gd name="T16" fmla="*/ 1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6"/>
                    </a:moveTo>
                    <a:cubicBezTo>
                      <a:pt x="0" y="6"/>
                      <a:pt x="0" y="7"/>
                      <a:pt x="1" y="7"/>
                    </a:cubicBezTo>
                    <a:cubicBezTo>
                      <a:pt x="9" y="12"/>
                      <a:pt x="9" y="12"/>
                      <a:pt x="9" y="12"/>
                    </a:cubicBezTo>
                    <a:cubicBezTo>
                      <a:pt x="10" y="13"/>
                      <a:pt x="12" y="13"/>
                      <a:pt x="13" y="12"/>
                    </a:cubicBezTo>
                    <a:cubicBezTo>
                      <a:pt x="21" y="7"/>
                      <a:pt x="21" y="7"/>
                      <a:pt x="21" y="7"/>
                    </a:cubicBezTo>
                    <a:cubicBezTo>
                      <a:pt x="22" y="7"/>
                      <a:pt x="22" y="6"/>
                      <a:pt x="21" y="6"/>
                    </a:cubicBezTo>
                    <a:cubicBezTo>
                      <a:pt x="13" y="0"/>
                      <a:pt x="13" y="0"/>
                      <a:pt x="13" y="0"/>
                    </a:cubicBezTo>
                    <a:cubicBezTo>
                      <a:pt x="12" y="0"/>
                      <a:pt x="10" y="0"/>
                      <a:pt x="10" y="0"/>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6" name="Freeform 633">
                <a:extLst>
                  <a:ext uri="{FF2B5EF4-FFF2-40B4-BE49-F238E27FC236}">
                    <a16:creationId xmlns:a16="http://schemas.microsoft.com/office/drawing/2014/main" id="{6A421E14-F5AB-C4EE-25EF-273A81C2EF6F}"/>
                  </a:ext>
                </a:extLst>
              </p:cNvPr>
              <p:cNvSpPr>
                <a:spLocks/>
              </p:cNvSpPr>
              <p:nvPr/>
            </p:nvSpPr>
            <p:spPr bwMode="auto">
              <a:xfrm>
                <a:off x="7732" y="2363"/>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7" name="Freeform 634">
                <a:extLst>
                  <a:ext uri="{FF2B5EF4-FFF2-40B4-BE49-F238E27FC236}">
                    <a16:creationId xmlns:a16="http://schemas.microsoft.com/office/drawing/2014/main" id="{9A512977-827F-41DE-C72D-8B58A45978B0}"/>
                  </a:ext>
                </a:extLst>
              </p:cNvPr>
              <p:cNvSpPr>
                <a:spLocks/>
              </p:cNvSpPr>
              <p:nvPr/>
            </p:nvSpPr>
            <p:spPr bwMode="auto">
              <a:xfrm>
                <a:off x="7732" y="2363"/>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8" name="Freeform 635">
                <a:extLst>
                  <a:ext uri="{FF2B5EF4-FFF2-40B4-BE49-F238E27FC236}">
                    <a16:creationId xmlns:a16="http://schemas.microsoft.com/office/drawing/2014/main" id="{6A88604D-0301-1964-9E6E-68782AAB1289}"/>
                  </a:ext>
                </a:extLst>
              </p:cNvPr>
              <p:cNvSpPr>
                <a:spLocks/>
              </p:cNvSpPr>
              <p:nvPr/>
            </p:nvSpPr>
            <p:spPr bwMode="auto">
              <a:xfrm>
                <a:off x="7732" y="2363"/>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9" name="Freeform 636">
                <a:extLst>
                  <a:ext uri="{FF2B5EF4-FFF2-40B4-BE49-F238E27FC236}">
                    <a16:creationId xmlns:a16="http://schemas.microsoft.com/office/drawing/2014/main" id="{ED08DB2E-CFC8-CEF7-D99C-D76CC5EE8945}"/>
                  </a:ext>
                </a:extLst>
              </p:cNvPr>
              <p:cNvSpPr>
                <a:spLocks/>
              </p:cNvSpPr>
              <p:nvPr/>
            </p:nvSpPr>
            <p:spPr bwMode="auto">
              <a:xfrm>
                <a:off x="7782" y="2363"/>
                <a:ext cx="2" cy="5"/>
              </a:xfrm>
              <a:custGeom>
                <a:avLst/>
                <a:gdLst>
                  <a:gd name="T0" fmla="*/ 1 w 1"/>
                  <a:gd name="T1" fmla="*/ 1 h 2"/>
                  <a:gd name="T2" fmla="*/ 1 w 1"/>
                  <a:gd name="T3" fmla="*/ 0 h 2"/>
                  <a:gd name="T4" fmla="*/ 0 w 1"/>
                  <a:gd name="T5" fmla="*/ 0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0"/>
                      <a:pt x="0" y="0"/>
                    </a:cubicBezTo>
                    <a:cubicBezTo>
                      <a:pt x="0" y="2"/>
                      <a:pt x="0" y="2"/>
                      <a:pt x="0" y="2"/>
                    </a:cubicBezTo>
                    <a:cubicBezTo>
                      <a:pt x="1" y="1"/>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0" name="Freeform 637">
                <a:extLst>
                  <a:ext uri="{FF2B5EF4-FFF2-40B4-BE49-F238E27FC236}">
                    <a16:creationId xmlns:a16="http://schemas.microsoft.com/office/drawing/2014/main" id="{10742D68-7DF9-7906-A353-F7FC951921B2}"/>
                  </a:ext>
                </a:extLst>
              </p:cNvPr>
              <p:cNvSpPr>
                <a:spLocks/>
              </p:cNvSpPr>
              <p:nvPr/>
            </p:nvSpPr>
            <p:spPr bwMode="auto">
              <a:xfrm>
                <a:off x="7782" y="2363"/>
                <a:ext cx="2" cy="5"/>
              </a:xfrm>
              <a:custGeom>
                <a:avLst/>
                <a:gdLst>
                  <a:gd name="T0" fmla="*/ 0 w 1"/>
                  <a:gd name="T1" fmla="*/ 0 h 2"/>
                  <a:gd name="T2" fmla="*/ 0 w 1"/>
                  <a:gd name="T3" fmla="*/ 2 h 2"/>
                  <a:gd name="T4" fmla="*/ 1 w 1"/>
                  <a:gd name="T5" fmla="*/ 1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1" name="Freeform 638">
                <a:extLst>
                  <a:ext uri="{FF2B5EF4-FFF2-40B4-BE49-F238E27FC236}">
                    <a16:creationId xmlns:a16="http://schemas.microsoft.com/office/drawing/2014/main" id="{0EFE73C5-1DC1-A655-B8B5-2DC154091584}"/>
                  </a:ext>
                </a:extLst>
              </p:cNvPr>
              <p:cNvSpPr>
                <a:spLocks/>
              </p:cNvSpPr>
              <p:nvPr/>
            </p:nvSpPr>
            <p:spPr bwMode="auto">
              <a:xfrm>
                <a:off x="7734" y="2363"/>
                <a:ext cx="19" cy="17"/>
              </a:xfrm>
              <a:custGeom>
                <a:avLst/>
                <a:gdLst>
                  <a:gd name="T0" fmla="*/ 0 w 19"/>
                  <a:gd name="T1" fmla="*/ 0 h 17"/>
                  <a:gd name="T2" fmla="*/ 0 w 19"/>
                  <a:gd name="T3" fmla="*/ 5 h 17"/>
                  <a:gd name="T4" fmla="*/ 19 w 19"/>
                  <a:gd name="T5" fmla="*/ 17 h 17"/>
                  <a:gd name="T6" fmla="*/ 19 w 19"/>
                  <a:gd name="T7" fmla="*/ 14 h 17"/>
                  <a:gd name="T8" fmla="*/ 0 w 19"/>
                  <a:gd name="T9" fmla="*/ 0 h 17"/>
                </a:gdLst>
                <a:ahLst/>
                <a:cxnLst>
                  <a:cxn ang="0">
                    <a:pos x="T0" y="T1"/>
                  </a:cxn>
                  <a:cxn ang="0">
                    <a:pos x="T2" y="T3"/>
                  </a:cxn>
                  <a:cxn ang="0">
                    <a:pos x="T4" y="T5"/>
                  </a:cxn>
                  <a:cxn ang="0">
                    <a:pos x="T6" y="T7"/>
                  </a:cxn>
                  <a:cxn ang="0">
                    <a:pos x="T8" y="T9"/>
                  </a:cxn>
                </a:cxnLst>
                <a:rect l="0" t="0" r="r" b="b"/>
                <a:pathLst>
                  <a:path w="19" h="17">
                    <a:moveTo>
                      <a:pt x="0" y="0"/>
                    </a:moveTo>
                    <a:lnTo>
                      <a:pt x="0" y="5"/>
                    </a:lnTo>
                    <a:lnTo>
                      <a:pt x="19" y="17"/>
                    </a:lnTo>
                    <a:lnTo>
                      <a:pt x="19" y="14"/>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2" name="Freeform 639">
                <a:extLst>
                  <a:ext uri="{FF2B5EF4-FFF2-40B4-BE49-F238E27FC236}">
                    <a16:creationId xmlns:a16="http://schemas.microsoft.com/office/drawing/2014/main" id="{7324A7A6-3C99-4B6E-732B-29B396C8908D}"/>
                  </a:ext>
                </a:extLst>
              </p:cNvPr>
              <p:cNvSpPr>
                <a:spLocks/>
              </p:cNvSpPr>
              <p:nvPr/>
            </p:nvSpPr>
            <p:spPr bwMode="auto">
              <a:xfrm>
                <a:off x="7763" y="2363"/>
                <a:ext cx="19" cy="17"/>
              </a:xfrm>
              <a:custGeom>
                <a:avLst/>
                <a:gdLst>
                  <a:gd name="T0" fmla="*/ 0 w 19"/>
                  <a:gd name="T1" fmla="*/ 14 h 17"/>
                  <a:gd name="T2" fmla="*/ 0 w 19"/>
                  <a:gd name="T3" fmla="*/ 17 h 17"/>
                  <a:gd name="T4" fmla="*/ 19 w 19"/>
                  <a:gd name="T5" fmla="*/ 5 h 17"/>
                  <a:gd name="T6" fmla="*/ 19 w 19"/>
                  <a:gd name="T7" fmla="*/ 0 h 17"/>
                  <a:gd name="T8" fmla="*/ 0 w 19"/>
                  <a:gd name="T9" fmla="*/ 14 h 17"/>
                </a:gdLst>
                <a:ahLst/>
                <a:cxnLst>
                  <a:cxn ang="0">
                    <a:pos x="T0" y="T1"/>
                  </a:cxn>
                  <a:cxn ang="0">
                    <a:pos x="T2" y="T3"/>
                  </a:cxn>
                  <a:cxn ang="0">
                    <a:pos x="T4" y="T5"/>
                  </a:cxn>
                  <a:cxn ang="0">
                    <a:pos x="T6" y="T7"/>
                  </a:cxn>
                  <a:cxn ang="0">
                    <a:pos x="T8" y="T9"/>
                  </a:cxn>
                </a:cxnLst>
                <a:rect l="0" t="0" r="r" b="b"/>
                <a:pathLst>
                  <a:path w="19" h="17">
                    <a:moveTo>
                      <a:pt x="0" y="14"/>
                    </a:moveTo>
                    <a:lnTo>
                      <a:pt x="0" y="17"/>
                    </a:lnTo>
                    <a:lnTo>
                      <a:pt x="19" y="5"/>
                    </a:lnTo>
                    <a:lnTo>
                      <a:pt x="19" y="0"/>
                    </a:lnTo>
                    <a:lnTo>
                      <a:pt x="0" y="14"/>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3" name="Freeform 640">
                <a:extLst>
                  <a:ext uri="{FF2B5EF4-FFF2-40B4-BE49-F238E27FC236}">
                    <a16:creationId xmlns:a16="http://schemas.microsoft.com/office/drawing/2014/main" id="{883F8683-0644-8C71-9CA9-ECD1EF75C04B}"/>
                  </a:ext>
                </a:extLst>
              </p:cNvPr>
              <p:cNvSpPr>
                <a:spLocks/>
              </p:cNvSpPr>
              <p:nvPr/>
            </p:nvSpPr>
            <p:spPr bwMode="auto">
              <a:xfrm>
                <a:off x="7753" y="2377"/>
                <a:ext cx="10" cy="3"/>
              </a:xfrm>
              <a:custGeom>
                <a:avLst/>
                <a:gdLst>
                  <a:gd name="T0" fmla="*/ 0 w 4"/>
                  <a:gd name="T1" fmla="*/ 0 h 1"/>
                  <a:gd name="T2" fmla="*/ 0 w 4"/>
                  <a:gd name="T3" fmla="*/ 1 h 1"/>
                  <a:gd name="T4" fmla="*/ 4 w 4"/>
                  <a:gd name="T5" fmla="*/ 1 h 1"/>
                  <a:gd name="T6" fmla="*/ 4 w 4"/>
                  <a:gd name="T7" fmla="*/ 0 h 1"/>
                  <a:gd name="T8" fmla="*/ 0 w 4"/>
                  <a:gd name="T9" fmla="*/ 0 h 1"/>
                </a:gdLst>
                <a:ahLst/>
                <a:cxnLst>
                  <a:cxn ang="0">
                    <a:pos x="T0" y="T1"/>
                  </a:cxn>
                  <a:cxn ang="0">
                    <a:pos x="T2" y="T3"/>
                  </a:cxn>
                  <a:cxn ang="0">
                    <a:pos x="T4" y="T5"/>
                  </a:cxn>
                  <a:cxn ang="0">
                    <a:pos x="T6" y="T7"/>
                  </a:cxn>
                  <a:cxn ang="0">
                    <a:pos x="T8" y="T9"/>
                  </a:cxn>
                </a:cxnLst>
                <a:rect l="0" t="0" r="r" b="b"/>
                <a:pathLst>
                  <a:path w="4" h="1">
                    <a:moveTo>
                      <a:pt x="0" y="0"/>
                    </a:moveTo>
                    <a:cubicBezTo>
                      <a:pt x="0" y="1"/>
                      <a:pt x="0" y="1"/>
                      <a:pt x="0" y="1"/>
                    </a:cubicBezTo>
                    <a:cubicBezTo>
                      <a:pt x="1" y="1"/>
                      <a:pt x="3" y="1"/>
                      <a:pt x="4" y="1"/>
                    </a:cubicBezTo>
                    <a:cubicBezTo>
                      <a:pt x="4" y="0"/>
                      <a:pt x="4" y="0"/>
                      <a:pt x="4"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4" name="Freeform 641">
                <a:extLst>
                  <a:ext uri="{FF2B5EF4-FFF2-40B4-BE49-F238E27FC236}">
                    <a16:creationId xmlns:a16="http://schemas.microsoft.com/office/drawing/2014/main" id="{C561693C-DA7B-3CF3-C0D3-C005D1DAC977}"/>
                  </a:ext>
                </a:extLst>
              </p:cNvPr>
              <p:cNvSpPr>
                <a:spLocks/>
              </p:cNvSpPr>
              <p:nvPr/>
            </p:nvSpPr>
            <p:spPr bwMode="auto">
              <a:xfrm>
                <a:off x="7753" y="2377"/>
                <a:ext cx="5" cy="3"/>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1" y="1"/>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5" name="Freeform 642">
                <a:extLst>
                  <a:ext uri="{FF2B5EF4-FFF2-40B4-BE49-F238E27FC236}">
                    <a16:creationId xmlns:a16="http://schemas.microsoft.com/office/drawing/2014/main" id="{C5CC3F24-B304-8BE5-7729-108D86BAFEC3}"/>
                  </a:ext>
                </a:extLst>
              </p:cNvPr>
              <p:cNvSpPr>
                <a:spLocks/>
              </p:cNvSpPr>
              <p:nvPr/>
            </p:nvSpPr>
            <p:spPr bwMode="auto">
              <a:xfrm>
                <a:off x="7758" y="2377"/>
                <a:ext cx="5" cy="3"/>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0" y="1"/>
                      <a:pt x="1" y="1"/>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6" name="Freeform 643">
                <a:extLst>
                  <a:ext uri="{FF2B5EF4-FFF2-40B4-BE49-F238E27FC236}">
                    <a16:creationId xmlns:a16="http://schemas.microsoft.com/office/drawing/2014/main" id="{6AC2E605-BDA4-F19D-EB2E-194B8DE73228}"/>
                  </a:ext>
                </a:extLst>
              </p:cNvPr>
              <p:cNvSpPr>
                <a:spLocks/>
              </p:cNvSpPr>
              <p:nvPr/>
            </p:nvSpPr>
            <p:spPr bwMode="auto">
              <a:xfrm>
                <a:off x="7732" y="2346"/>
                <a:ext cx="52" cy="31"/>
              </a:xfrm>
              <a:custGeom>
                <a:avLst/>
                <a:gdLst>
                  <a:gd name="T0" fmla="*/ 1 w 22"/>
                  <a:gd name="T1" fmla="*/ 6 h 13"/>
                  <a:gd name="T2" fmla="*/ 1 w 22"/>
                  <a:gd name="T3" fmla="*/ 7 h 13"/>
                  <a:gd name="T4" fmla="*/ 9 w 22"/>
                  <a:gd name="T5" fmla="*/ 13 h 13"/>
                  <a:gd name="T6" fmla="*/ 13 w 22"/>
                  <a:gd name="T7" fmla="*/ 13 h 13"/>
                  <a:gd name="T8" fmla="*/ 21 w 22"/>
                  <a:gd name="T9" fmla="*/ 7 h 13"/>
                  <a:gd name="T10" fmla="*/ 21 w 22"/>
                  <a:gd name="T11" fmla="*/ 6 h 13"/>
                  <a:gd name="T12" fmla="*/ 13 w 22"/>
                  <a:gd name="T13" fmla="*/ 0 h 13"/>
                  <a:gd name="T14" fmla="*/ 9 w 22"/>
                  <a:gd name="T15" fmla="*/ 0 h 13"/>
                  <a:gd name="T16" fmla="*/ 1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6"/>
                    </a:moveTo>
                    <a:cubicBezTo>
                      <a:pt x="0" y="6"/>
                      <a:pt x="0" y="7"/>
                      <a:pt x="1" y="7"/>
                    </a:cubicBezTo>
                    <a:cubicBezTo>
                      <a:pt x="9" y="13"/>
                      <a:pt x="9" y="13"/>
                      <a:pt x="9" y="13"/>
                    </a:cubicBezTo>
                    <a:cubicBezTo>
                      <a:pt x="10" y="13"/>
                      <a:pt x="12" y="13"/>
                      <a:pt x="13" y="13"/>
                    </a:cubicBezTo>
                    <a:cubicBezTo>
                      <a:pt x="21" y="7"/>
                      <a:pt x="21" y="7"/>
                      <a:pt x="21" y="7"/>
                    </a:cubicBezTo>
                    <a:cubicBezTo>
                      <a:pt x="22" y="7"/>
                      <a:pt x="22" y="6"/>
                      <a:pt x="21" y="6"/>
                    </a:cubicBezTo>
                    <a:cubicBezTo>
                      <a:pt x="13" y="0"/>
                      <a:pt x="13" y="0"/>
                      <a:pt x="13" y="0"/>
                    </a:cubicBezTo>
                    <a:cubicBezTo>
                      <a:pt x="12" y="0"/>
                      <a:pt x="10" y="0"/>
                      <a:pt x="9" y="0"/>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7" name="Freeform 644">
                <a:extLst>
                  <a:ext uri="{FF2B5EF4-FFF2-40B4-BE49-F238E27FC236}">
                    <a16:creationId xmlns:a16="http://schemas.microsoft.com/office/drawing/2014/main" id="{57E7A4E3-1EB9-33BE-3A52-2CF6F6A9E079}"/>
                  </a:ext>
                </a:extLst>
              </p:cNvPr>
              <p:cNvSpPr>
                <a:spLocks/>
              </p:cNvSpPr>
              <p:nvPr/>
            </p:nvSpPr>
            <p:spPr bwMode="auto">
              <a:xfrm>
                <a:off x="7696" y="2382"/>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8" name="Freeform 645">
                <a:extLst>
                  <a:ext uri="{FF2B5EF4-FFF2-40B4-BE49-F238E27FC236}">
                    <a16:creationId xmlns:a16="http://schemas.microsoft.com/office/drawing/2014/main" id="{51AEAD01-3C17-E9CF-6BA0-B25506A74E4E}"/>
                  </a:ext>
                </a:extLst>
              </p:cNvPr>
              <p:cNvSpPr>
                <a:spLocks/>
              </p:cNvSpPr>
              <p:nvPr/>
            </p:nvSpPr>
            <p:spPr bwMode="auto">
              <a:xfrm>
                <a:off x="7696" y="2382"/>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9" name="Freeform 646">
                <a:extLst>
                  <a:ext uri="{FF2B5EF4-FFF2-40B4-BE49-F238E27FC236}">
                    <a16:creationId xmlns:a16="http://schemas.microsoft.com/office/drawing/2014/main" id="{0D517232-F162-6C00-546E-717DCE2A5D8A}"/>
                  </a:ext>
                </a:extLst>
              </p:cNvPr>
              <p:cNvSpPr>
                <a:spLocks/>
              </p:cNvSpPr>
              <p:nvPr/>
            </p:nvSpPr>
            <p:spPr bwMode="auto">
              <a:xfrm>
                <a:off x="7698" y="2384"/>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0" name="Freeform 647">
                <a:extLst>
                  <a:ext uri="{FF2B5EF4-FFF2-40B4-BE49-F238E27FC236}">
                    <a16:creationId xmlns:a16="http://schemas.microsoft.com/office/drawing/2014/main" id="{075F2348-292A-FA24-AD1A-D7A4826BEDCA}"/>
                  </a:ext>
                </a:extLst>
              </p:cNvPr>
              <p:cNvSpPr>
                <a:spLocks/>
              </p:cNvSpPr>
              <p:nvPr/>
            </p:nvSpPr>
            <p:spPr bwMode="auto">
              <a:xfrm>
                <a:off x="7748" y="2382"/>
                <a:ext cx="3" cy="5"/>
              </a:xfrm>
              <a:custGeom>
                <a:avLst/>
                <a:gdLst>
                  <a:gd name="T0" fmla="*/ 1 w 1"/>
                  <a:gd name="T1" fmla="*/ 1 h 2"/>
                  <a:gd name="T2" fmla="*/ 0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0" y="0"/>
                      <a:pt x="0" y="0"/>
                      <a:pt x="0" y="0"/>
                    </a:cubicBezTo>
                    <a:cubicBezTo>
                      <a:pt x="0" y="0"/>
                      <a:pt x="0" y="1"/>
                      <a:pt x="0" y="1"/>
                    </a:cubicBezTo>
                    <a:cubicBezTo>
                      <a:pt x="0" y="2"/>
                      <a:pt x="0" y="2"/>
                      <a:pt x="0" y="2"/>
                    </a:cubicBezTo>
                    <a:cubicBezTo>
                      <a:pt x="0" y="2"/>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1" name="Freeform 648">
                <a:extLst>
                  <a:ext uri="{FF2B5EF4-FFF2-40B4-BE49-F238E27FC236}">
                    <a16:creationId xmlns:a16="http://schemas.microsoft.com/office/drawing/2014/main" id="{00913531-1847-6C83-F571-A584C3AD599A}"/>
                  </a:ext>
                </a:extLst>
              </p:cNvPr>
              <p:cNvSpPr>
                <a:spLocks/>
              </p:cNvSpPr>
              <p:nvPr/>
            </p:nvSpPr>
            <p:spPr bwMode="auto">
              <a:xfrm>
                <a:off x="7748" y="2382"/>
                <a:ext cx="3" cy="5"/>
              </a:xfrm>
              <a:custGeom>
                <a:avLst/>
                <a:gdLst>
                  <a:gd name="T0" fmla="*/ 0 w 1"/>
                  <a:gd name="T1" fmla="*/ 1 h 2"/>
                  <a:gd name="T2" fmla="*/ 0 w 1"/>
                  <a:gd name="T3" fmla="*/ 2 h 2"/>
                  <a:gd name="T4" fmla="*/ 1 w 1"/>
                  <a:gd name="T5" fmla="*/ 1 h 2"/>
                  <a:gd name="T6" fmla="*/ 0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0" y="2"/>
                      <a:pt x="1" y="1"/>
                      <a:pt x="1" y="1"/>
                    </a:cubicBezTo>
                    <a:cubicBezTo>
                      <a:pt x="0" y="0"/>
                      <a:pt x="0" y="0"/>
                      <a:pt x="0" y="0"/>
                    </a:cubicBezTo>
                    <a:cubicBezTo>
                      <a:pt x="0"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2" name="Freeform 649">
                <a:extLst>
                  <a:ext uri="{FF2B5EF4-FFF2-40B4-BE49-F238E27FC236}">
                    <a16:creationId xmlns:a16="http://schemas.microsoft.com/office/drawing/2014/main" id="{1C98B05D-C37D-F5C6-7590-10438FB94CC7}"/>
                  </a:ext>
                </a:extLst>
              </p:cNvPr>
              <p:cNvSpPr>
                <a:spLocks/>
              </p:cNvSpPr>
              <p:nvPr/>
            </p:nvSpPr>
            <p:spPr bwMode="auto">
              <a:xfrm>
                <a:off x="7698" y="2384"/>
                <a:ext cx="22" cy="15"/>
              </a:xfrm>
              <a:custGeom>
                <a:avLst/>
                <a:gdLst>
                  <a:gd name="T0" fmla="*/ 0 w 22"/>
                  <a:gd name="T1" fmla="*/ 0 h 15"/>
                  <a:gd name="T2" fmla="*/ 0 w 22"/>
                  <a:gd name="T3" fmla="*/ 3 h 15"/>
                  <a:gd name="T4" fmla="*/ 22 w 22"/>
                  <a:gd name="T5" fmla="*/ 15 h 15"/>
                  <a:gd name="T6" fmla="*/ 22 w 22"/>
                  <a:gd name="T7" fmla="*/ 12 h 15"/>
                  <a:gd name="T8" fmla="*/ 0 w 22"/>
                  <a:gd name="T9" fmla="*/ 0 h 15"/>
                </a:gdLst>
                <a:ahLst/>
                <a:cxnLst>
                  <a:cxn ang="0">
                    <a:pos x="T0" y="T1"/>
                  </a:cxn>
                  <a:cxn ang="0">
                    <a:pos x="T2" y="T3"/>
                  </a:cxn>
                  <a:cxn ang="0">
                    <a:pos x="T4" y="T5"/>
                  </a:cxn>
                  <a:cxn ang="0">
                    <a:pos x="T6" y="T7"/>
                  </a:cxn>
                  <a:cxn ang="0">
                    <a:pos x="T8" y="T9"/>
                  </a:cxn>
                </a:cxnLst>
                <a:rect l="0" t="0" r="r" b="b"/>
                <a:pathLst>
                  <a:path w="22" h="15">
                    <a:moveTo>
                      <a:pt x="0" y="0"/>
                    </a:moveTo>
                    <a:lnTo>
                      <a:pt x="0" y="3"/>
                    </a:lnTo>
                    <a:lnTo>
                      <a:pt x="22" y="15"/>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3" name="Freeform 650">
                <a:extLst>
                  <a:ext uri="{FF2B5EF4-FFF2-40B4-BE49-F238E27FC236}">
                    <a16:creationId xmlns:a16="http://schemas.microsoft.com/office/drawing/2014/main" id="{F12DCE15-6AE6-363D-A84D-0F5DE7A8697D}"/>
                  </a:ext>
                </a:extLst>
              </p:cNvPr>
              <p:cNvSpPr>
                <a:spLocks/>
              </p:cNvSpPr>
              <p:nvPr/>
            </p:nvSpPr>
            <p:spPr bwMode="auto">
              <a:xfrm>
                <a:off x="7727" y="2384"/>
                <a:ext cx="21" cy="15"/>
              </a:xfrm>
              <a:custGeom>
                <a:avLst/>
                <a:gdLst>
                  <a:gd name="T0" fmla="*/ 0 w 21"/>
                  <a:gd name="T1" fmla="*/ 12 h 15"/>
                  <a:gd name="T2" fmla="*/ 0 w 21"/>
                  <a:gd name="T3" fmla="*/ 15 h 15"/>
                  <a:gd name="T4" fmla="*/ 21 w 21"/>
                  <a:gd name="T5" fmla="*/ 3 h 15"/>
                  <a:gd name="T6" fmla="*/ 21 w 21"/>
                  <a:gd name="T7" fmla="*/ 0 h 15"/>
                  <a:gd name="T8" fmla="*/ 0 w 21"/>
                  <a:gd name="T9" fmla="*/ 12 h 15"/>
                </a:gdLst>
                <a:ahLst/>
                <a:cxnLst>
                  <a:cxn ang="0">
                    <a:pos x="T0" y="T1"/>
                  </a:cxn>
                  <a:cxn ang="0">
                    <a:pos x="T2" y="T3"/>
                  </a:cxn>
                  <a:cxn ang="0">
                    <a:pos x="T4" y="T5"/>
                  </a:cxn>
                  <a:cxn ang="0">
                    <a:pos x="T6" y="T7"/>
                  </a:cxn>
                  <a:cxn ang="0">
                    <a:pos x="T8" y="T9"/>
                  </a:cxn>
                </a:cxnLst>
                <a:rect l="0" t="0" r="r" b="b"/>
                <a:pathLst>
                  <a:path w="21" h="15">
                    <a:moveTo>
                      <a:pt x="0" y="12"/>
                    </a:moveTo>
                    <a:lnTo>
                      <a:pt x="0" y="15"/>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4" name="Freeform 651">
                <a:extLst>
                  <a:ext uri="{FF2B5EF4-FFF2-40B4-BE49-F238E27FC236}">
                    <a16:creationId xmlns:a16="http://schemas.microsoft.com/office/drawing/2014/main" id="{D1933AF1-1AF3-2D19-008F-481F614EB606}"/>
                  </a:ext>
                </a:extLst>
              </p:cNvPr>
              <p:cNvSpPr>
                <a:spLocks/>
              </p:cNvSpPr>
              <p:nvPr/>
            </p:nvSpPr>
            <p:spPr bwMode="auto">
              <a:xfrm>
                <a:off x="7720" y="2396"/>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5" name="Freeform 652">
                <a:extLst>
                  <a:ext uri="{FF2B5EF4-FFF2-40B4-BE49-F238E27FC236}">
                    <a16:creationId xmlns:a16="http://schemas.microsoft.com/office/drawing/2014/main" id="{8CA1B410-E7DE-51E4-945B-3D62A56037D9}"/>
                  </a:ext>
                </a:extLst>
              </p:cNvPr>
              <p:cNvSpPr>
                <a:spLocks/>
              </p:cNvSpPr>
              <p:nvPr/>
            </p:nvSpPr>
            <p:spPr bwMode="auto">
              <a:xfrm>
                <a:off x="7720" y="2396"/>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1"/>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6" name="Freeform 653">
                <a:extLst>
                  <a:ext uri="{FF2B5EF4-FFF2-40B4-BE49-F238E27FC236}">
                    <a16:creationId xmlns:a16="http://schemas.microsoft.com/office/drawing/2014/main" id="{F5D06E56-3BD6-C33F-8D40-62346207DB8E}"/>
                  </a:ext>
                </a:extLst>
              </p:cNvPr>
              <p:cNvSpPr>
                <a:spLocks/>
              </p:cNvSpPr>
              <p:nvPr/>
            </p:nvSpPr>
            <p:spPr bwMode="auto">
              <a:xfrm>
                <a:off x="7722" y="2396"/>
                <a:ext cx="5" cy="5"/>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1" y="2"/>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7" name="Freeform 654">
                <a:extLst>
                  <a:ext uri="{FF2B5EF4-FFF2-40B4-BE49-F238E27FC236}">
                    <a16:creationId xmlns:a16="http://schemas.microsoft.com/office/drawing/2014/main" id="{D5C27C8F-A0DF-95BD-CCB7-9DC9AF44009E}"/>
                  </a:ext>
                </a:extLst>
              </p:cNvPr>
              <p:cNvSpPr>
                <a:spLocks/>
              </p:cNvSpPr>
              <p:nvPr/>
            </p:nvSpPr>
            <p:spPr bwMode="auto">
              <a:xfrm>
                <a:off x="7696" y="2365"/>
                <a:ext cx="55" cy="31"/>
              </a:xfrm>
              <a:custGeom>
                <a:avLst/>
                <a:gdLst>
                  <a:gd name="T0" fmla="*/ 1 w 23"/>
                  <a:gd name="T1" fmla="*/ 6 h 13"/>
                  <a:gd name="T2" fmla="*/ 1 w 23"/>
                  <a:gd name="T3" fmla="*/ 8 h 13"/>
                  <a:gd name="T4" fmla="*/ 10 w 23"/>
                  <a:gd name="T5" fmla="*/ 13 h 13"/>
                  <a:gd name="T6" fmla="*/ 13 w 23"/>
                  <a:gd name="T7" fmla="*/ 13 h 13"/>
                  <a:gd name="T8" fmla="*/ 22 w 23"/>
                  <a:gd name="T9" fmla="*/ 8 h 13"/>
                  <a:gd name="T10" fmla="*/ 22 w 23"/>
                  <a:gd name="T11" fmla="*/ 6 h 13"/>
                  <a:gd name="T12" fmla="*/ 13 w 23"/>
                  <a:gd name="T13" fmla="*/ 1 h 13"/>
                  <a:gd name="T14" fmla="*/ 10 w 23"/>
                  <a:gd name="T15" fmla="*/ 1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7"/>
                      <a:pt x="0" y="7"/>
                      <a:pt x="1" y="8"/>
                    </a:cubicBezTo>
                    <a:cubicBezTo>
                      <a:pt x="10" y="13"/>
                      <a:pt x="10" y="13"/>
                      <a:pt x="10" y="13"/>
                    </a:cubicBezTo>
                    <a:cubicBezTo>
                      <a:pt x="11" y="13"/>
                      <a:pt x="12" y="13"/>
                      <a:pt x="13" y="13"/>
                    </a:cubicBezTo>
                    <a:cubicBezTo>
                      <a:pt x="22" y="8"/>
                      <a:pt x="22" y="8"/>
                      <a:pt x="22" y="8"/>
                    </a:cubicBezTo>
                    <a:cubicBezTo>
                      <a:pt x="23" y="7"/>
                      <a:pt x="23" y="7"/>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8" name="Freeform 655">
                <a:extLst>
                  <a:ext uri="{FF2B5EF4-FFF2-40B4-BE49-F238E27FC236}">
                    <a16:creationId xmlns:a16="http://schemas.microsoft.com/office/drawing/2014/main" id="{C134C68D-A6E8-F3AE-797B-FAC5D4FCF15B}"/>
                  </a:ext>
                </a:extLst>
              </p:cNvPr>
              <p:cNvSpPr>
                <a:spLocks/>
              </p:cNvSpPr>
              <p:nvPr/>
            </p:nvSpPr>
            <p:spPr bwMode="auto">
              <a:xfrm>
                <a:off x="7663" y="2401"/>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9" name="Freeform 656">
                <a:extLst>
                  <a:ext uri="{FF2B5EF4-FFF2-40B4-BE49-F238E27FC236}">
                    <a16:creationId xmlns:a16="http://schemas.microsoft.com/office/drawing/2014/main" id="{BBEE3DB5-F6C8-2E95-2099-21F10470D315}"/>
                  </a:ext>
                </a:extLst>
              </p:cNvPr>
              <p:cNvSpPr>
                <a:spLocks/>
              </p:cNvSpPr>
              <p:nvPr/>
            </p:nvSpPr>
            <p:spPr bwMode="auto">
              <a:xfrm>
                <a:off x="7663" y="2401"/>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0" name="Freeform 657">
                <a:extLst>
                  <a:ext uri="{FF2B5EF4-FFF2-40B4-BE49-F238E27FC236}">
                    <a16:creationId xmlns:a16="http://schemas.microsoft.com/office/drawing/2014/main" id="{E53A845D-6D31-FFF6-DD29-2F6099C9EAA9}"/>
                  </a:ext>
                </a:extLst>
              </p:cNvPr>
              <p:cNvSpPr>
                <a:spLocks/>
              </p:cNvSpPr>
              <p:nvPr/>
            </p:nvSpPr>
            <p:spPr bwMode="auto">
              <a:xfrm>
                <a:off x="7663" y="2403"/>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1" name="Freeform 658">
                <a:extLst>
                  <a:ext uri="{FF2B5EF4-FFF2-40B4-BE49-F238E27FC236}">
                    <a16:creationId xmlns:a16="http://schemas.microsoft.com/office/drawing/2014/main" id="{62BC2510-87E6-C13D-BCAD-4D8810C28C52}"/>
                  </a:ext>
                </a:extLst>
              </p:cNvPr>
              <p:cNvSpPr>
                <a:spLocks/>
              </p:cNvSpPr>
              <p:nvPr/>
            </p:nvSpPr>
            <p:spPr bwMode="auto">
              <a:xfrm>
                <a:off x="7713" y="2401"/>
                <a:ext cx="2" cy="5"/>
              </a:xfrm>
              <a:custGeom>
                <a:avLst/>
                <a:gdLst>
                  <a:gd name="T0" fmla="*/ 1 w 1"/>
                  <a:gd name="T1" fmla="*/ 2 h 2"/>
                  <a:gd name="T2" fmla="*/ 1 w 1"/>
                  <a:gd name="T3" fmla="*/ 0 h 2"/>
                  <a:gd name="T4" fmla="*/ 0 w 1"/>
                  <a:gd name="T5" fmla="*/ 1 h 2"/>
                  <a:gd name="T6" fmla="*/ 0 w 1"/>
                  <a:gd name="T7" fmla="*/ 2 h 2"/>
                  <a:gd name="T8" fmla="*/ 1 w 1"/>
                  <a:gd name="T9" fmla="*/ 2 h 2"/>
                </a:gdLst>
                <a:ahLst/>
                <a:cxnLst>
                  <a:cxn ang="0">
                    <a:pos x="T0" y="T1"/>
                  </a:cxn>
                  <a:cxn ang="0">
                    <a:pos x="T2" y="T3"/>
                  </a:cxn>
                  <a:cxn ang="0">
                    <a:pos x="T4" y="T5"/>
                  </a:cxn>
                  <a:cxn ang="0">
                    <a:pos x="T6" y="T7"/>
                  </a:cxn>
                  <a:cxn ang="0">
                    <a:pos x="T8" y="T9"/>
                  </a:cxn>
                </a:cxnLst>
                <a:rect l="0" t="0" r="r" b="b"/>
                <a:pathLst>
                  <a:path w="1" h="2">
                    <a:moveTo>
                      <a:pt x="1" y="2"/>
                    </a:moveTo>
                    <a:cubicBezTo>
                      <a:pt x="1" y="0"/>
                      <a:pt x="1" y="0"/>
                      <a:pt x="1" y="0"/>
                    </a:cubicBezTo>
                    <a:cubicBezTo>
                      <a:pt x="1" y="1"/>
                      <a:pt x="1" y="1"/>
                      <a:pt x="0" y="1"/>
                    </a:cubicBezTo>
                    <a:cubicBezTo>
                      <a:pt x="0" y="2"/>
                      <a:pt x="0" y="2"/>
                      <a:pt x="0" y="2"/>
                    </a:cubicBezTo>
                    <a:cubicBezTo>
                      <a:pt x="1" y="2"/>
                      <a:pt x="1" y="2"/>
                      <a:pt x="1"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2" name="Freeform 659">
                <a:extLst>
                  <a:ext uri="{FF2B5EF4-FFF2-40B4-BE49-F238E27FC236}">
                    <a16:creationId xmlns:a16="http://schemas.microsoft.com/office/drawing/2014/main" id="{AC9BAD34-0CBB-A0D0-37AE-B5BE638BA29A}"/>
                  </a:ext>
                </a:extLst>
              </p:cNvPr>
              <p:cNvSpPr>
                <a:spLocks/>
              </p:cNvSpPr>
              <p:nvPr/>
            </p:nvSpPr>
            <p:spPr bwMode="auto">
              <a:xfrm>
                <a:off x="7713" y="2401"/>
                <a:ext cx="2" cy="5"/>
              </a:xfrm>
              <a:custGeom>
                <a:avLst/>
                <a:gdLst>
                  <a:gd name="T0" fmla="*/ 0 w 1"/>
                  <a:gd name="T1" fmla="*/ 1 h 2"/>
                  <a:gd name="T2" fmla="*/ 0 w 1"/>
                  <a:gd name="T3" fmla="*/ 2 h 2"/>
                  <a:gd name="T4" fmla="*/ 1 w 1"/>
                  <a:gd name="T5" fmla="*/ 2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2"/>
                      <a:pt x="1" y="2"/>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3" name="Freeform 660">
                <a:extLst>
                  <a:ext uri="{FF2B5EF4-FFF2-40B4-BE49-F238E27FC236}">
                    <a16:creationId xmlns:a16="http://schemas.microsoft.com/office/drawing/2014/main" id="{C10FCDB7-32B4-7F25-4FCB-76328929C69F}"/>
                  </a:ext>
                </a:extLst>
              </p:cNvPr>
              <p:cNvSpPr>
                <a:spLocks/>
              </p:cNvSpPr>
              <p:nvPr/>
            </p:nvSpPr>
            <p:spPr bwMode="auto">
              <a:xfrm>
                <a:off x="7663" y="2403"/>
                <a:ext cx="21" cy="17"/>
              </a:xfrm>
              <a:custGeom>
                <a:avLst/>
                <a:gdLst>
                  <a:gd name="T0" fmla="*/ 0 w 21"/>
                  <a:gd name="T1" fmla="*/ 0 h 17"/>
                  <a:gd name="T2" fmla="*/ 0 w 21"/>
                  <a:gd name="T3" fmla="*/ 3 h 17"/>
                  <a:gd name="T4" fmla="*/ 21 w 21"/>
                  <a:gd name="T5" fmla="*/ 17 h 17"/>
                  <a:gd name="T6" fmla="*/ 21 w 21"/>
                  <a:gd name="T7" fmla="*/ 12 h 17"/>
                  <a:gd name="T8" fmla="*/ 0 w 21"/>
                  <a:gd name="T9" fmla="*/ 0 h 17"/>
                </a:gdLst>
                <a:ahLst/>
                <a:cxnLst>
                  <a:cxn ang="0">
                    <a:pos x="T0" y="T1"/>
                  </a:cxn>
                  <a:cxn ang="0">
                    <a:pos x="T2" y="T3"/>
                  </a:cxn>
                  <a:cxn ang="0">
                    <a:pos x="T4" y="T5"/>
                  </a:cxn>
                  <a:cxn ang="0">
                    <a:pos x="T6" y="T7"/>
                  </a:cxn>
                  <a:cxn ang="0">
                    <a:pos x="T8" y="T9"/>
                  </a:cxn>
                </a:cxnLst>
                <a:rect l="0" t="0" r="r" b="b"/>
                <a:pathLst>
                  <a:path w="21" h="17">
                    <a:moveTo>
                      <a:pt x="0" y="0"/>
                    </a:moveTo>
                    <a:lnTo>
                      <a:pt x="0" y="3"/>
                    </a:lnTo>
                    <a:lnTo>
                      <a:pt x="21" y="17"/>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4" name="Freeform 661">
                <a:extLst>
                  <a:ext uri="{FF2B5EF4-FFF2-40B4-BE49-F238E27FC236}">
                    <a16:creationId xmlns:a16="http://schemas.microsoft.com/office/drawing/2014/main" id="{54841E26-C9BE-F509-05A8-317084A1EE7E}"/>
                  </a:ext>
                </a:extLst>
              </p:cNvPr>
              <p:cNvSpPr>
                <a:spLocks/>
              </p:cNvSpPr>
              <p:nvPr/>
            </p:nvSpPr>
            <p:spPr bwMode="auto">
              <a:xfrm>
                <a:off x="7691" y="2403"/>
                <a:ext cx="22" cy="17"/>
              </a:xfrm>
              <a:custGeom>
                <a:avLst/>
                <a:gdLst>
                  <a:gd name="T0" fmla="*/ 0 w 22"/>
                  <a:gd name="T1" fmla="*/ 12 h 17"/>
                  <a:gd name="T2" fmla="*/ 0 w 22"/>
                  <a:gd name="T3" fmla="*/ 17 h 17"/>
                  <a:gd name="T4" fmla="*/ 22 w 22"/>
                  <a:gd name="T5" fmla="*/ 3 h 17"/>
                  <a:gd name="T6" fmla="*/ 22 w 22"/>
                  <a:gd name="T7" fmla="*/ 0 h 17"/>
                  <a:gd name="T8" fmla="*/ 0 w 22"/>
                  <a:gd name="T9" fmla="*/ 12 h 17"/>
                </a:gdLst>
                <a:ahLst/>
                <a:cxnLst>
                  <a:cxn ang="0">
                    <a:pos x="T0" y="T1"/>
                  </a:cxn>
                  <a:cxn ang="0">
                    <a:pos x="T2" y="T3"/>
                  </a:cxn>
                  <a:cxn ang="0">
                    <a:pos x="T4" y="T5"/>
                  </a:cxn>
                  <a:cxn ang="0">
                    <a:pos x="T6" y="T7"/>
                  </a:cxn>
                  <a:cxn ang="0">
                    <a:pos x="T8" y="T9"/>
                  </a:cxn>
                </a:cxnLst>
                <a:rect l="0" t="0" r="r" b="b"/>
                <a:pathLst>
                  <a:path w="22" h="17">
                    <a:moveTo>
                      <a:pt x="0" y="12"/>
                    </a:moveTo>
                    <a:lnTo>
                      <a:pt x="0" y="17"/>
                    </a:lnTo>
                    <a:lnTo>
                      <a:pt x="22" y="3"/>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5" name="Freeform 662">
                <a:extLst>
                  <a:ext uri="{FF2B5EF4-FFF2-40B4-BE49-F238E27FC236}">
                    <a16:creationId xmlns:a16="http://schemas.microsoft.com/office/drawing/2014/main" id="{A63A7C88-5488-BA5E-D4BD-1D094BF47D48}"/>
                  </a:ext>
                </a:extLst>
              </p:cNvPr>
              <p:cNvSpPr>
                <a:spLocks/>
              </p:cNvSpPr>
              <p:nvPr/>
            </p:nvSpPr>
            <p:spPr bwMode="auto">
              <a:xfrm>
                <a:off x="7684" y="2415"/>
                <a:ext cx="7" cy="5"/>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3" y="2"/>
                      <a:pt x="3" y="2"/>
                    </a:cubicBezTo>
                    <a:cubicBezTo>
                      <a:pt x="3" y="0"/>
                      <a:pt x="3" y="0"/>
                      <a:pt x="3" y="0"/>
                    </a:cubicBezTo>
                    <a:cubicBezTo>
                      <a:pt x="3"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6" name="Freeform 663">
                <a:extLst>
                  <a:ext uri="{FF2B5EF4-FFF2-40B4-BE49-F238E27FC236}">
                    <a16:creationId xmlns:a16="http://schemas.microsoft.com/office/drawing/2014/main" id="{6BF5709A-3F1D-FC6A-D43C-A4744EE0C1DF}"/>
                  </a:ext>
                </a:extLst>
              </p:cNvPr>
              <p:cNvSpPr>
                <a:spLocks/>
              </p:cNvSpPr>
              <p:nvPr/>
            </p:nvSpPr>
            <p:spPr bwMode="auto">
              <a:xfrm>
                <a:off x="7684" y="2415"/>
                <a:ext cx="2"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1" y="2"/>
                      <a:pt x="1" y="2"/>
                      <a:pt x="1" y="2"/>
                    </a:cubicBezTo>
                    <a:cubicBezTo>
                      <a:pt x="1" y="1"/>
                      <a:pt x="1" y="1"/>
                      <a:pt x="1" y="1"/>
                    </a:cubicBezTo>
                    <a:cubicBezTo>
                      <a:pt x="1"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7" name="Freeform 664">
                <a:extLst>
                  <a:ext uri="{FF2B5EF4-FFF2-40B4-BE49-F238E27FC236}">
                    <a16:creationId xmlns:a16="http://schemas.microsoft.com/office/drawing/2014/main" id="{5F9057C7-6F4B-8352-DB88-FD12F16C0F63}"/>
                  </a:ext>
                </a:extLst>
              </p:cNvPr>
              <p:cNvSpPr>
                <a:spLocks/>
              </p:cNvSpPr>
              <p:nvPr/>
            </p:nvSpPr>
            <p:spPr bwMode="auto">
              <a:xfrm>
                <a:off x="7686" y="2415"/>
                <a:ext cx="5" cy="5"/>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2" y="2"/>
                      <a:pt x="2" y="2"/>
                    </a:cubicBezTo>
                    <a:cubicBezTo>
                      <a:pt x="2" y="0"/>
                      <a:pt x="2" y="0"/>
                      <a:pt x="2" y="0"/>
                    </a:cubicBezTo>
                    <a:cubicBezTo>
                      <a:pt x="2"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8" name="Freeform 665">
                <a:extLst>
                  <a:ext uri="{FF2B5EF4-FFF2-40B4-BE49-F238E27FC236}">
                    <a16:creationId xmlns:a16="http://schemas.microsoft.com/office/drawing/2014/main" id="{5F3C5944-4186-5762-911E-62313EB512FA}"/>
                  </a:ext>
                </a:extLst>
              </p:cNvPr>
              <p:cNvSpPr>
                <a:spLocks/>
              </p:cNvSpPr>
              <p:nvPr/>
            </p:nvSpPr>
            <p:spPr bwMode="auto">
              <a:xfrm>
                <a:off x="7663" y="2387"/>
                <a:ext cx="52" cy="31"/>
              </a:xfrm>
              <a:custGeom>
                <a:avLst/>
                <a:gdLst>
                  <a:gd name="T0" fmla="*/ 0 w 22"/>
                  <a:gd name="T1" fmla="*/ 5 h 13"/>
                  <a:gd name="T2" fmla="*/ 0 w 22"/>
                  <a:gd name="T3" fmla="*/ 7 h 13"/>
                  <a:gd name="T4" fmla="*/ 9 w 22"/>
                  <a:gd name="T5" fmla="*/ 12 h 13"/>
                  <a:gd name="T6" fmla="*/ 12 w 22"/>
                  <a:gd name="T7" fmla="*/ 12 h 13"/>
                  <a:gd name="T8" fmla="*/ 21 w 22"/>
                  <a:gd name="T9" fmla="*/ 7 h 13"/>
                  <a:gd name="T10" fmla="*/ 21 w 22"/>
                  <a:gd name="T11" fmla="*/ 5 h 13"/>
                  <a:gd name="T12" fmla="*/ 12 w 22"/>
                  <a:gd name="T13" fmla="*/ 0 h 13"/>
                  <a:gd name="T14" fmla="*/ 9 w 22"/>
                  <a:gd name="T15" fmla="*/ 0 h 13"/>
                  <a:gd name="T16" fmla="*/ 0 w 22"/>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0" y="5"/>
                    </a:moveTo>
                    <a:cubicBezTo>
                      <a:pt x="0" y="6"/>
                      <a:pt x="0" y="7"/>
                      <a:pt x="0" y="7"/>
                    </a:cubicBezTo>
                    <a:cubicBezTo>
                      <a:pt x="9" y="12"/>
                      <a:pt x="9" y="12"/>
                      <a:pt x="9" y="12"/>
                    </a:cubicBezTo>
                    <a:cubicBezTo>
                      <a:pt x="10" y="13"/>
                      <a:pt x="12" y="13"/>
                      <a:pt x="12" y="12"/>
                    </a:cubicBezTo>
                    <a:cubicBezTo>
                      <a:pt x="21" y="7"/>
                      <a:pt x="21" y="7"/>
                      <a:pt x="21" y="7"/>
                    </a:cubicBezTo>
                    <a:cubicBezTo>
                      <a:pt x="22" y="7"/>
                      <a:pt x="22" y="6"/>
                      <a:pt x="21" y="5"/>
                    </a:cubicBezTo>
                    <a:cubicBezTo>
                      <a:pt x="12" y="0"/>
                      <a:pt x="12" y="0"/>
                      <a:pt x="12" y="0"/>
                    </a:cubicBezTo>
                    <a:cubicBezTo>
                      <a:pt x="12" y="0"/>
                      <a:pt x="10" y="0"/>
                      <a:pt x="9" y="0"/>
                    </a:cubicBezTo>
                    <a:lnTo>
                      <a:pt x="0"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9" name="Freeform 666">
                <a:extLst>
                  <a:ext uri="{FF2B5EF4-FFF2-40B4-BE49-F238E27FC236}">
                    <a16:creationId xmlns:a16="http://schemas.microsoft.com/office/drawing/2014/main" id="{EEE906CC-95BA-20A3-E5C5-DAAECA67DC36}"/>
                  </a:ext>
                </a:extLst>
              </p:cNvPr>
              <p:cNvSpPr>
                <a:spLocks/>
              </p:cNvSpPr>
              <p:nvPr/>
            </p:nvSpPr>
            <p:spPr bwMode="auto">
              <a:xfrm>
                <a:off x="7627" y="2422"/>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0" name="Freeform 667">
                <a:extLst>
                  <a:ext uri="{FF2B5EF4-FFF2-40B4-BE49-F238E27FC236}">
                    <a16:creationId xmlns:a16="http://schemas.microsoft.com/office/drawing/2014/main" id="{C5D32B11-F294-0FD5-42B8-57CC747D0689}"/>
                  </a:ext>
                </a:extLst>
              </p:cNvPr>
              <p:cNvSpPr>
                <a:spLocks/>
              </p:cNvSpPr>
              <p:nvPr/>
            </p:nvSpPr>
            <p:spPr bwMode="auto">
              <a:xfrm>
                <a:off x="7627" y="2422"/>
                <a:ext cx="0" cy="5"/>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1"/>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1" name="Freeform 668">
                <a:extLst>
                  <a:ext uri="{FF2B5EF4-FFF2-40B4-BE49-F238E27FC236}">
                    <a16:creationId xmlns:a16="http://schemas.microsoft.com/office/drawing/2014/main" id="{28A7438B-DF5B-F0C0-92B4-EFFB8D073C87}"/>
                  </a:ext>
                </a:extLst>
              </p:cNvPr>
              <p:cNvSpPr>
                <a:spLocks/>
              </p:cNvSpPr>
              <p:nvPr/>
            </p:nvSpPr>
            <p:spPr bwMode="auto">
              <a:xfrm>
                <a:off x="7627" y="2422"/>
                <a:ext cx="2"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1" y="2"/>
                      <a:pt x="1" y="2"/>
                      <a:pt x="1" y="2"/>
                    </a:cubicBezTo>
                    <a:cubicBezTo>
                      <a:pt x="1" y="1"/>
                      <a:pt x="1" y="1"/>
                      <a:pt x="1" y="1"/>
                    </a:cubicBezTo>
                    <a:cubicBezTo>
                      <a:pt x="1" y="1"/>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2" name="Freeform 669">
                <a:extLst>
                  <a:ext uri="{FF2B5EF4-FFF2-40B4-BE49-F238E27FC236}">
                    <a16:creationId xmlns:a16="http://schemas.microsoft.com/office/drawing/2014/main" id="{3442B183-25A0-05E5-9DC7-28DD329EEA43}"/>
                  </a:ext>
                </a:extLst>
              </p:cNvPr>
              <p:cNvSpPr>
                <a:spLocks/>
              </p:cNvSpPr>
              <p:nvPr/>
            </p:nvSpPr>
            <p:spPr bwMode="auto">
              <a:xfrm>
                <a:off x="7679" y="2422"/>
                <a:ext cx="0" cy="5"/>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0"/>
                      <a:pt x="0" y="1"/>
                    </a:cubicBezTo>
                    <a:cubicBezTo>
                      <a:pt x="0" y="2"/>
                      <a:pt x="0" y="2"/>
                      <a:pt x="0" y="2"/>
                    </a:cubicBezTo>
                    <a:cubicBezTo>
                      <a:pt x="0" y="2"/>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3" name="Freeform 670">
                <a:extLst>
                  <a:ext uri="{FF2B5EF4-FFF2-40B4-BE49-F238E27FC236}">
                    <a16:creationId xmlns:a16="http://schemas.microsoft.com/office/drawing/2014/main" id="{B99AA14E-631E-5447-5D5B-9DB08ECF7BDE}"/>
                  </a:ext>
                </a:extLst>
              </p:cNvPr>
              <p:cNvSpPr>
                <a:spLocks/>
              </p:cNvSpPr>
              <p:nvPr/>
            </p:nvSpPr>
            <p:spPr bwMode="auto">
              <a:xfrm>
                <a:off x="7679" y="2422"/>
                <a:ext cx="0" cy="5"/>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1"/>
                      <a:pt x="0" y="1"/>
                    </a:cubicBezTo>
                    <a:cubicBezTo>
                      <a:pt x="0" y="0"/>
                      <a:pt x="0" y="0"/>
                      <a:pt x="0" y="0"/>
                    </a:cubicBezTo>
                    <a:cubicBezTo>
                      <a:pt x="0" y="0"/>
                      <a:pt x="0"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4" name="Freeform 671">
                <a:extLst>
                  <a:ext uri="{FF2B5EF4-FFF2-40B4-BE49-F238E27FC236}">
                    <a16:creationId xmlns:a16="http://schemas.microsoft.com/office/drawing/2014/main" id="{58E80FC9-17A2-24BF-AD72-7470BF0450E7}"/>
                  </a:ext>
                </a:extLst>
              </p:cNvPr>
              <p:cNvSpPr>
                <a:spLocks/>
              </p:cNvSpPr>
              <p:nvPr/>
            </p:nvSpPr>
            <p:spPr bwMode="auto">
              <a:xfrm>
                <a:off x="7629" y="2425"/>
                <a:ext cx="22" cy="14"/>
              </a:xfrm>
              <a:custGeom>
                <a:avLst/>
                <a:gdLst>
                  <a:gd name="T0" fmla="*/ 0 w 22"/>
                  <a:gd name="T1" fmla="*/ 0 h 14"/>
                  <a:gd name="T2" fmla="*/ 0 w 22"/>
                  <a:gd name="T3" fmla="*/ 2 h 14"/>
                  <a:gd name="T4" fmla="*/ 22 w 22"/>
                  <a:gd name="T5" fmla="*/ 14 h 14"/>
                  <a:gd name="T6" fmla="*/ 22 w 22"/>
                  <a:gd name="T7" fmla="*/ 12 h 14"/>
                  <a:gd name="T8" fmla="*/ 0 w 22"/>
                  <a:gd name="T9" fmla="*/ 0 h 14"/>
                </a:gdLst>
                <a:ahLst/>
                <a:cxnLst>
                  <a:cxn ang="0">
                    <a:pos x="T0" y="T1"/>
                  </a:cxn>
                  <a:cxn ang="0">
                    <a:pos x="T2" y="T3"/>
                  </a:cxn>
                  <a:cxn ang="0">
                    <a:pos x="T4" y="T5"/>
                  </a:cxn>
                  <a:cxn ang="0">
                    <a:pos x="T6" y="T7"/>
                  </a:cxn>
                  <a:cxn ang="0">
                    <a:pos x="T8" y="T9"/>
                  </a:cxn>
                </a:cxnLst>
                <a:rect l="0" t="0" r="r" b="b"/>
                <a:pathLst>
                  <a:path w="22" h="14">
                    <a:moveTo>
                      <a:pt x="0" y="0"/>
                    </a:moveTo>
                    <a:lnTo>
                      <a:pt x="0" y="2"/>
                    </a:lnTo>
                    <a:lnTo>
                      <a:pt x="22" y="14"/>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5" name="Freeform 672">
                <a:extLst>
                  <a:ext uri="{FF2B5EF4-FFF2-40B4-BE49-F238E27FC236}">
                    <a16:creationId xmlns:a16="http://schemas.microsoft.com/office/drawing/2014/main" id="{FDC164B8-4F80-34CF-CEDB-9A284D794E24}"/>
                  </a:ext>
                </a:extLst>
              </p:cNvPr>
              <p:cNvSpPr>
                <a:spLocks/>
              </p:cNvSpPr>
              <p:nvPr/>
            </p:nvSpPr>
            <p:spPr bwMode="auto">
              <a:xfrm>
                <a:off x="7658" y="2425"/>
                <a:ext cx="21" cy="14"/>
              </a:xfrm>
              <a:custGeom>
                <a:avLst/>
                <a:gdLst>
                  <a:gd name="T0" fmla="*/ 0 w 21"/>
                  <a:gd name="T1" fmla="*/ 12 h 14"/>
                  <a:gd name="T2" fmla="*/ 0 w 21"/>
                  <a:gd name="T3" fmla="*/ 14 h 14"/>
                  <a:gd name="T4" fmla="*/ 21 w 21"/>
                  <a:gd name="T5" fmla="*/ 2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0" y="14"/>
                    </a:lnTo>
                    <a:lnTo>
                      <a:pt x="21" y="2"/>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6" name="Freeform 673">
                <a:extLst>
                  <a:ext uri="{FF2B5EF4-FFF2-40B4-BE49-F238E27FC236}">
                    <a16:creationId xmlns:a16="http://schemas.microsoft.com/office/drawing/2014/main" id="{D1D118AA-96E7-92E5-70F1-7EF79DDF9FB8}"/>
                  </a:ext>
                </a:extLst>
              </p:cNvPr>
              <p:cNvSpPr>
                <a:spLocks/>
              </p:cNvSpPr>
              <p:nvPr/>
            </p:nvSpPr>
            <p:spPr bwMode="auto">
              <a:xfrm>
                <a:off x="7651" y="2437"/>
                <a:ext cx="7" cy="4"/>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7" name="Freeform 674">
                <a:extLst>
                  <a:ext uri="{FF2B5EF4-FFF2-40B4-BE49-F238E27FC236}">
                    <a16:creationId xmlns:a16="http://schemas.microsoft.com/office/drawing/2014/main" id="{5695387A-12E0-54D3-ED5B-7AEC50AD7B3F}"/>
                  </a:ext>
                </a:extLst>
              </p:cNvPr>
              <p:cNvSpPr>
                <a:spLocks/>
              </p:cNvSpPr>
              <p:nvPr/>
            </p:nvSpPr>
            <p:spPr bwMode="auto">
              <a:xfrm>
                <a:off x="7651" y="2437"/>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8" name="Freeform 675">
                <a:extLst>
                  <a:ext uri="{FF2B5EF4-FFF2-40B4-BE49-F238E27FC236}">
                    <a16:creationId xmlns:a16="http://schemas.microsoft.com/office/drawing/2014/main" id="{26119FE0-D4DC-0336-3636-BC8F86E9D701}"/>
                  </a:ext>
                </a:extLst>
              </p:cNvPr>
              <p:cNvSpPr>
                <a:spLocks/>
              </p:cNvSpPr>
              <p:nvPr/>
            </p:nvSpPr>
            <p:spPr bwMode="auto">
              <a:xfrm>
                <a:off x="7653" y="2437"/>
                <a:ext cx="5"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0" y="1"/>
                      <a:pt x="1" y="1"/>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9" name="Freeform 676">
                <a:extLst>
                  <a:ext uri="{FF2B5EF4-FFF2-40B4-BE49-F238E27FC236}">
                    <a16:creationId xmlns:a16="http://schemas.microsoft.com/office/drawing/2014/main" id="{E1E0B8C7-5E09-2AAE-B620-21F4A8D52AF1}"/>
                  </a:ext>
                </a:extLst>
              </p:cNvPr>
              <p:cNvSpPr>
                <a:spLocks/>
              </p:cNvSpPr>
              <p:nvPr/>
            </p:nvSpPr>
            <p:spPr bwMode="auto">
              <a:xfrm>
                <a:off x="7627" y="2406"/>
                <a:ext cx="55" cy="31"/>
              </a:xfrm>
              <a:custGeom>
                <a:avLst/>
                <a:gdLst>
                  <a:gd name="T0" fmla="*/ 1 w 23"/>
                  <a:gd name="T1" fmla="*/ 6 h 13"/>
                  <a:gd name="T2" fmla="*/ 1 w 23"/>
                  <a:gd name="T3" fmla="*/ 8 h 13"/>
                  <a:gd name="T4" fmla="*/ 10 w 23"/>
                  <a:gd name="T5" fmla="*/ 13 h 13"/>
                  <a:gd name="T6" fmla="*/ 13 w 23"/>
                  <a:gd name="T7" fmla="*/ 13 h 13"/>
                  <a:gd name="T8" fmla="*/ 22 w 23"/>
                  <a:gd name="T9" fmla="*/ 8 h 13"/>
                  <a:gd name="T10" fmla="*/ 22 w 23"/>
                  <a:gd name="T11" fmla="*/ 6 h 13"/>
                  <a:gd name="T12" fmla="*/ 13 w 23"/>
                  <a:gd name="T13" fmla="*/ 1 h 13"/>
                  <a:gd name="T14" fmla="*/ 10 w 23"/>
                  <a:gd name="T15" fmla="*/ 1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8"/>
                    </a:cubicBezTo>
                    <a:cubicBezTo>
                      <a:pt x="10" y="13"/>
                      <a:pt x="10" y="13"/>
                      <a:pt x="10" y="13"/>
                    </a:cubicBezTo>
                    <a:cubicBezTo>
                      <a:pt x="11" y="13"/>
                      <a:pt x="12" y="13"/>
                      <a:pt x="13" y="13"/>
                    </a:cubicBezTo>
                    <a:cubicBezTo>
                      <a:pt x="22" y="8"/>
                      <a:pt x="22" y="8"/>
                      <a:pt x="22" y="8"/>
                    </a:cubicBezTo>
                    <a:cubicBezTo>
                      <a:pt x="23" y="7"/>
                      <a:pt x="23" y="6"/>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0" name="Freeform 677">
                <a:extLst>
                  <a:ext uri="{FF2B5EF4-FFF2-40B4-BE49-F238E27FC236}">
                    <a16:creationId xmlns:a16="http://schemas.microsoft.com/office/drawing/2014/main" id="{CE429622-E239-9BC1-EB50-02C92A76400B}"/>
                  </a:ext>
                </a:extLst>
              </p:cNvPr>
              <p:cNvSpPr>
                <a:spLocks/>
              </p:cNvSpPr>
              <p:nvPr/>
            </p:nvSpPr>
            <p:spPr bwMode="auto">
              <a:xfrm>
                <a:off x="7594" y="244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1" name="Freeform 678">
                <a:extLst>
                  <a:ext uri="{FF2B5EF4-FFF2-40B4-BE49-F238E27FC236}">
                    <a16:creationId xmlns:a16="http://schemas.microsoft.com/office/drawing/2014/main" id="{41031664-3775-457B-0AAF-6D161796C07F}"/>
                  </a:ext>
                </a:extLst>
              </p:cNvPr>
              <p:cNvSpPr>
                <a:spLocks/>
              </p:cNvSpPr>
              <p:nvPr/>
            </p:nvSpPr>
            <p:spPr bwMode="auto">
              <a:xfrm>
                <a:off x="7594" y="244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2" name="Freeform 679">
                <a:extLst>
                  <a:ext uri="{FF2B5EF4-FFF2-40B4-BE49-F238E27FC236}">
                    <a16:creationId xmlns:a16="http://schemas.microsoft.com/office/drawing/2014/main" id="{A79E1AE4-C680-29D6-01F1-783EB6C45894}"/>
                  </a:ext>
                </a:extLst>
              </p:cNvPr>
              <p:cNvSpPr>
                <a:spLocks/>
              </p:cNvSpPr>
              <p:nvPr/>
            </p:nvSpPr>
            <p:spPr bwMode="auto">
              <a:xfrm>
                <a:off x="7594" y="2444"/>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3" name="Freeform 680">
                <a:extLst>
                  <a:ext uri="{FF2B5EF4-FFF2-40B4-BE49-F238E27FC236}">
                    <a16:creationId xmlns:a16="http://schemas.microsoft.com/office/drawing/2014/main" id="{8F42E50B-14F0-841B-DE01-1F4454004A05}"/>
                  </a:ext>
                </a:extLst>
              </p:cNvPr>
              <p:cNvSpPr>
                <a:spLocks/>
              </p:cNvSpPr>
              <p:nvPr/>
            </p:nvSpPr>
            <p:spPr bwMode="auto">
              <a:xfrm>
                <a:off x="7644" y="2441"/>
                <a:ext cx="2"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1"/>
                      <a:pt x="1" y="1"/>
                      <a:pt x="0" y="1"/>
                    </a:cubicBezTo>
                    <a:cubicBezTo>
                      <a:pt x="0" y="2"/>
                      <a:pt x="0" y="2"/>
                      <a:pt x="0" y="2"/>
                    </a:cubicBezTo>
                    <a:cubicBezTo>
                      <a:pt x="1"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4" name="Freeform 681">
                <a:extLst>
                  <a:ext uri="{FF2B5EF4-FFF2-40B4-BE49-F238E27FC236}">
                    <a16:creationId xmlns:a16="http://schemas.microsoft.com/office/drawing/2014/main" id="{C09B570E-EEC3-0A13-EBE3-3C840B138B35}"/>
                  </a:ext>
                </a:extLst>
              </p:cNvPr>
              <p:cNvSpPr>
                <a:spLocks/>
              </p:cNvSpPr>
              <p:nvPr/>
            </p:nvSpPr>
            <p:spPr bwMode="auto">
              <a:xfrm>
                <a:off x="7644" y="2441"/>
                <a:ext cx="2"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2"/>
                      <a:pt x="1" y="1"/>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5" name="Freeform 682">
                <a:extLst>
                  <a:ext uri="{FF2B5EF4-FFF2-40B4-BE49-F238E27FC236}">
                    <a16:creationId xmlns:a16="http://schemas.microsoft.com/office/drawing/2014/main" id="{47B78B75-3866-5CEB-55BD-FEBBC71909DE}"/>
                  </a:ext>
                </a:extLst>
              </p:cNvPr>
              <p:cNvSpPr>
                <a:spLocks/>
              </p:cNvSpPr>
              <p:nvPr/>
            </p:nvSpPr>
            <p:spPr bwMode="auto">
              <a:xfrm>
                <a:off x="7594" y="2444"/>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6" name="Freeform 683">
                <a:extLst>
                  <a:ext uri="{FF2B5EF4-FFF2-40B4-BE49-F238E27FC236}">
                    <a16:creationId xmlns:a16="http://schemas.microsoft.com/office/drawing/2014/main" id="{6E45551F-F25D-1C4D-62B3-C158115DB7C5}"/>
                  </a:ext>
                </a:extLst>
              </p:cNvPr>
              <p:cNvSpPr>
                <a:spLocks/>
              </p:cNvSpPr>
              <p:nvPr/>
            </p:nvSpPr>
            <p:spPr bwMode="auto">
              <a:xfrm>
                <a:off x="7622" y="2444"/>
                <a:ext cx="22" cy="14"/>
              </a:xfrm>
              <a:custGeom>
                <a:avLst/>
                <a:gdLst>
                  <a:gd name="T0" fmla="*/ 0 w 22"/>
                  <a:gd name="T1" fmla="*/ 12 h 14"/>
                  <a:gd name="T2" fmla="*/ 0 w 22"/>
                  <a:gd name="T3" fmla="*/ 14 h 14"/>
                  <a:gd name="T4" fmla="*/ 22 w 22"/>
                  <a:gd name="T5" fmla="*/ 2 h 14"/>
                  <a:gd name="T6" fmla="*/ 22 w 22"/>
                  <a:gd name="T7" fmla="*/ 0 h 14"/>
                  <a:gd name="T8" fmla="*/ 0 w 22"/>
                  <a:gd name="T9" fmla="*/ 12 h 14"/>
                </a:gdLst>
                <a:ahLst/>
                <a:cxnLst>
                  <a:cxn ang="0">
                    <a:pos x="T0" y="T1"/>
                  </a:cxn>
                  <a:cxn ang="0">
                    <a:pos x="T2" y="T3"/>
                  </a:cxn>
                  <a:cxn ang="0">
                    <a:pos x="T4" y="T5"/>
                  </a:cxn>
                  <a:cxn ang="0">
                    <a:pos x="T6" y="T7"/>
                  </a:cxn>
                  <a:cxn ang="0">
                    <a:pos x="T8" y="T9"/>
                  </a:cxn>
                </a:cxnLst>
                <a:rect l="0" t="0" r="r" b="b"/>
                <a:pathLst>
                  <a:path w="22" h="14">
                    <a:moveTo>
                      <a:pt x="0" y="12"/>
                    </a:moveTo>
                    <a:lnTo>
                      <a:pt x="0" y="14"/>
                    </a:lnTo>
                    <a:lnTo>
                      <a:pt x="22" y="2"/>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7" name="Freeform 684">
                <a:extLst>
                  <a:ext uri="{FF2B5EF4-FFF2-40B4-BE49-F238E27FC236}">
                    <a16:creationId xmlns:a16="http://schemas.microsoft.com/office/drawing/2014/main" id="{640B5C57-193C-CD1F-62FD-762FF8722732}"/>
                  </a:ext>
                </a:extLst>
              </p:cNvPr>
              <p:cNvSpPr>
                <a:spLocks/>
              </p:cNvSpPr>
              <p:nvPr/>
            </p:nvSpPr>
            <p:spPr bwMode="auto">
              <a:xfrm>
                <a:off x="7615" y="2456"/>
                <a:ext cx="7" cy="4"/>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8" name="Freeform 685">
                <a:extLst>
                  <a:ext uri="{FF2B5EF4-FFF2-40B4-BE49-F238E27FC236}">
                    <a16:creationId xmlns:a16="http://schemas.microsoft.com/office/drawing/2014/main" id="{F69D0B2B-D660-6F17-B83A-72357739F486}"/>
                  </a:ext>
                </a:extLst>
              </p:cNvPr>
              <p:cNvSpPr>
                <a:spLocks/>
              </p:cNvSpPr>
              <p:nvPr/>
            </p:nvSpPr>
            <p:spPr bwMode="auto">
              <a:xfrm>
                <a:off x="7615" y="2456"/>
                <a:ext cx="3"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9" name="Freeform 686">
                <a:extLst>
                  <a:ext uri="{FF2B5EF4-FFF2-40B4-BE49-F238E27FC236}">
                    <a16:creationId xmlns:a16="http://schemas.microsoft.com/office/drawing/2014/main" id="{36612780-8E3E-921E-6FBA-DFACC5E5E49D}"/>
                  </a:ext>
                </a:extLst>
              </p:cNvPr>
              <p:cNvSpPr>
                <a:spLocks/>
              </p:cNvSpPr>
              <p:nvPr/>
            </p:nvSpPr>
            <p:spPr bwMode="auto">
              <a:xfrm>
                <a:off x="7618" y="2456"/>
                <a:ext cx="4" cy="4"/>
              </a:xfrm>
              <a:custGeom>
                <a:avLst/>
                <a:gdLst>
                  <a:gd name="T0" fmla="*/ 0 w 2"/>
                  <a:gd name="T1" fmla="*/ 1 h 2"/>
                  <a:gd name="T2" fmla="*/ 0 w 2"/>
                  <a:gd name="T3" fmla="*/ 2 h 2"/>
                  <a:gd name="T4" fmla="*/ 2 w 2"/>
                  <a:gd name="T5" fmla="*/ 1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2" y="2"/>
                      <a:pt x="2" y="1"/>
                    </a:cubicBezTo>
                    <a:cubicBezTo>
                      <a:pt x="2" y="0"/>
                      <a:pt x="2" y="0"/>
                      <a:pt x="2" y="0"/>
                    </a:cubicBezTo>
                    <a:cubicBezTo>
                      <a:pt x="2"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0" name="Freeform 687">
                <a:extLst>
                  <a:ext uri="{FF2B5EF4-FFF2-40B4-BE49-F238E27FC236}">
                    <a16:creationId xmlns:a16="http://schemas.microsoft.com/office/drawing/2014/main" id="{0DF20BAF-E070-42E8-FC87-D272D9D5B9F3}"/>
                  </a:ext>
                </a:extLst>
              </p:cNvPr>
              <p:cNvSpPr>
                <a:spLocks/>
              </p:cNvSpPr>
              <p:nvPr/>
            </p:nvSpPr>
            <p:spPr bwMode="auto">
              <a:xfrm>
                <a:off x="7591" y="2427"/>
                <a:ext cx="55" cy="31"/>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5"/>
                    </a:cubicBezTo>
                    <a:cubicBezTo>
                      <a:pt x="13" y="0"/>
                      <a:pt x="13" y="0"/>
                      <a:pt x="13" y="0"/>
                    </a:cubicBezTo>
                    <a:cubicBezTo>
                      <a:pt x="12"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1" name="Freeform 688">
                <a:extLst>
                  <a:ext uri="{FF2B5EF4-FFF2-40B4-BE49-F238E27FC236}">
                    <a16:creationId xmlns:a16="http://schemas.microsoft.com/office/drawing/2014/main" id="{B767C16A-D342-7A35-A512-4638E03432FD}"/>
                  </a:ext>
                </a:extLst>
              </p:cNvPr>
              <p:cNvSpPr>
                <a:spLocks/>
              </p:cNvSpPr>
              <p:nvPr/>
            </p:nvSpPr>
            <p:spPr bwMode="auto">
              <a:xfrm>
                <a:off x="7558" y="2463"/>
                <a:ext cx="3"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2" name="Freeform 689">
                <a:extLst>
                  <a:ext uri="{FF2B5EF4-FFF2-40B4-BE49-F238E27FC236}">
                    <a16:creationId xmlns:a16="http://schemas.microsoft.com/office/drawing/2014/main" id="{A21B8A44-4D5B-52E3-1303-6222292ACC70}"/>
                  </a:ext>
                </a:extLst>
              </p:cNvPr>
              <p:cNvSpPr>
                <a:spLocks/>
              </p:cNvSpPr>
              <p:nvPr/>
            </p:nvSpPr>
            <p:spPr bwMode="auto">
              <a:xfrm>
                <a:off x="7558" y="2463"/>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3" name="Freeform 690">
                <a:extLst>
                  <a:ext uri="{FF2B5EF4-FFF2-40B4-BE49-F238E27FC236}">
                    <a16:creationId xmlns:a16="http://schemas.microsoft.com/office/drawing/2014/main" id="{6F285C86-E87D-8101-A297-C6382C3229EC}"/>
                  </a:ext>
                </a:extLst>
              </p:cNvPr>
              <p:cNvSpPr>
                <a:spLocks/>
              </p:cNvSpPr>
              <p:nvPr/>
            </p:nvSpPr>
            <p:spPr bwMode="auto">
              <a:xfrm>
                <a:off x="7558" y="2463"/>
                <a:ext cx="3"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4" name="Freeform 691">
                <a:extLst>
                  <a:ext uri="{FF2B5EF4-FFF2-40B4-BE49-F238E27FC236}">
                    <a16:creationId xmlns:a16="http://schemas.microsoft.com/office/drawing/2014/main" id="{34194B23-BF54-B6E3-E713-E2F6DF63EF16}"/>
                  </a:ext>
                </a:extLst>
              </p:cNvPr>
              <p:cNvSpPr>
                <a:spLocks/>
              </p:cNvSpPr>
              <p:nvPr/>
            </p:nvSpPr>
            <p:spPr bwMode="auto">
              <a:xfrm>
                <a:off x="7610" y="2463"/>
                <a:ext cx="0" cy="4"/>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0"/>
                      <a:pt x="0" y="1"/>
                    </a:cubicBezTo>
                    <a:cubicBezTo>
                      <a:pt x="0" y="2"/>
                      <a:pt x="0" y="2"/>
                      <a:pt x="0" y="2"/>
                    </a:cubicBezTo>
                    <a:cubicBezTo>
                      <a:pt x="0"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5" name="Freeform 692">
                <a:extLst>
                  <a:ext uri="{FF2B5EF4-FFF2-40B4-BE49-F238E27FC236}">
                    <a16:creationId xmlns:a16="http://schemas.microsoft.com/office/drawing/2014/main" id="{B65E917A-DDFF-6664-7116-729C97EDCBBC}"/>
                  </a:ext>
                </a:extLst>
              </p:cNvPr>
              <p:cNvSpPr>
                <a:spLocks/>
              </p:cNvSpPr>
              <p:nvPr/>
            </p:nvSpPr>
            <p:spPr bwMode="auto">
              <a:xfrm>
                <a:off x="7610" y="2463"/>
                <a:ext cx="0" cy="4"/>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1"/>
                      <a:pt x="0" y="1"/>
                      <a:pt x="0" y="1"/>
                    </a:cubicBezTo>
                    <a:cubicBezTo>
                      <a:pt x="0" y="0"/>
                      <a:pt x="0" y="0"/>
                      <a:pt x="0" y="0"/>
                    </a:cubicBezTo>
                    <a:cubicBezTo>
                      <a:pt x="0" y="0"/>
                      <a:pt x="0"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6" name="Freeform 693">
                <a:extLst>
                  <a:ext uri="{FF2B5EF4-FFF2-40B4-BE49-F238E27FC236}">
                    <a16:creationId xmlns:a16="http://schemas.microsoft.com/office/drawing/2014/main" id="{FAB5D68C-D676-514B-6AC0-5A0FAA7231FD}"/>
                  </a:ext>
                </a:extLst>
              </p:cNvPr>
              <p:cNvSpPr>
                <a:spLocks/>
              </p:cNvSpPr>
              <p:nvPr/>
            </p:nvSpPr>
            <p:spPr bwMode="auto">
              <a:xfrm>
                <a:off x="7561" y="2465"/>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7" name="Freeform 694">
                <a:extLst>
                  <a:ext uri="{FF2B5EF4-FFF2-40B4-BE49-F238E27FC236}">
                    <a16:creationId xmlns:a16="http://schemas.microsoft.com/office/drawing/2014/main" id="{7C00665E-C79F-17C8-78FA-4C8492F414C8}"/>
                  </a:ext>
                </a:extLst>
              </p:cNvPr>
              <p:cNvSpPr>
                <a:spLocks/>
              </p:cNvSpPr>
              <p:nvPr/>
            </p:nvSpPr>
            <p:spPr bwMode="auto">
              <a:xfrm>
                <a:off x="7589" y="2465"/>
                <a:ext cx="21" cy="14"/>
              </a:xfrm>
              <a:custGeom>
                <a:avLst/>
                <a:gdLst>
                  <a:gd name="T0" fmla="*/ 0 w 21"/>
                  <a:gd name="T1" fmla="*/ 12 h 14"/>
                  <a:gd name="T2" fmla="*/ 0 w 21"/>
                  <a:gd name="T3" fmla="*/ 14 h 14"/>
                  <a:gd name="T4" fmla="*/ 21 w 21"/>
                  <a:gd name="T5" fmla="*/ 2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0" y="14"/>
                    </a:lnTo>
                    <a:lnTo>
                      <a:pt x="21" y="2"/>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8" name="Freeform 695">
                <a:extLst>
                  <a:ext uri="{FF2B5EF4-FFF2-40B4-BE49-F238E27FC236}">
                    <a16:creationId xmlns:a16="http://schemas.microsoft.com/office/drawing/2014/main" id="{A9ED6B0E-D7F2-4F34-FEF7-36E7C961E2C2}"/>
                  </a:ext>
                </a:extLst>
              </p:cNvPr>
              <p:cNvSpPr>
                <a:spLocks/>
              </p:cNvSpPr>
              <p:nvPr/>
            </p:nvSpPr>
            <p:spPr bwMode="auto">
              <a:xfrm>
                <a:off x="7582" y="2477"/>
                <a:ext cx="7" cy="2"/>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0" y="1"/>
                      <a:pt x="2" y="1"/>
                      <a:pt x="3" y="1"/>
                    </a:cubicBezTo>
                    <a:cubicBezTo>
                      <a:pt x="3" y="0"/>
                      <a:pt x="3" y="0"/>
                      <a:pt x="3" y="0"/>
                    </a:cubicBezTo>
                    <a:cubicBezTo>
                      <a:pt x="2"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9" name="Freeform 696">
                <a:extLst>
                  <a:ext uri="{FF2B5EF4-FFF2-40B4-BE49-F238E27FC236}">
                    <a16:creationId xmlns:a16="http://schemas.microsoft.com/office/drawing/2014/main" id="{75A40D2F-DCEF-61C0-85BE-5E4ABBF2AFAC}"/>
                  </a:ext>
                </a:extLst>
              </p:cNvPr>
              <p:cNvSpPr>
                <a:spLocks/>
              </p:cNvSpPr>
              <p:nvPr/>
            </p:nvSpPr>
            <p:spPr bwMode="auto">
              <a:xfrm>
                <a:off x="7582" y="2477"/>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0" name="Freeform 697">
                <a:extLst>
                  <a:ext uri="{FF2B5EF4-FFF2-40B4-BE49-F238E27FC236}">
                    <a16:creationId xmlns:a16="http://schemas.microsoft.com/office/drawing/2014/main" id="{881DF65E-41E4-ED8D-D407-4E78C959FD82}"/>
                  </a:ext>
                </a:extLst>
              </p:cNvPr>
              <p:cNvSpPr>
                <a:spLocks/>
              </p:cNvSpPr>
              <p:nvPr/>
            </p:nvSpPr>
            <p:spPr bwMode="auto">
              <a:xfrm>
                <a:off x="7584" y="2477"/>
                <a:ext cx="5"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0" y="1"/>
                      <a:pt x="1" y="1"/>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1" name="Freeform 698">
                <a:extLst>
                  <a:ext uri="{FF2B5EF4-FFF2-40B4-BE49-F238E27FC236}">
                    <a16:creationId xmlns:a16="http://schemas.microsoft.com/office/drawing/2014/main" id="{45BB1AD9-B942-418C-DAFC-C31F50349088}"/>
                  </a:ext>
                </a:extLst>
              </p:cNvPr>
              <p:cNvSpPr>
                <a:spLocks/>
              </p:cNvSpPr>
              <p:nvPr/>
            </p:nvSpPr>
            <p:spPr bwMode="auto">
              <a:xfrm>
                <a:off x="7558" y="2446"/>
                <a:ext cx="52" cy="31"/>
              </a:xfrm>
              <a:custGeom>
                <a:avLst/>
                <a:gdLst>
                  <a:gd name="T0" fmla="*/ 1 w 22"/>
                  <a:gd name="T1" fmla="*/ 6 h 13"/>
                  <a:gd name="T2" fmla="*/ 1 w 22"/>
                  <a:gd name="T3" fmla="*/ 8 h 13"/>
                  <a:gd name="T4" fmla="*/ 10 w 22"/>
                  <a:gd name="T5" fmla="*/ 13 h 13"/>
                  <a:gd name="T6" fmla="*/ 13 w 22"/>
                  <a:gd name="T7" fmla="*/ 13 h 13"/>
                  <a:gd name="T8" fmla="*/ 22 w 22"/>
                  <a:gd name="T9" fmla="*/ 8 h 13"/>
                  <a:gd name="T10" fmla="*/ 22 w 22"/>
                  <a:gd name="T11" fmla="*/ 6 h 13"/>
                  <a:gd name="T12" fmla="*/ 13 w 22"/>
                  <a:gd name="T13" fmla="*/ 1 h 13"/>
                  <a:gd name="T14" fmla="*/ 10 w 22"/>
                  <a:gd name="T15" fmla="*/ 1 h 13"/>
                  <a:gd name="T16" fmla="*/ 1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6"/>
                    </a:moveTo>
                    <a:cubicBezTo>
                      <a:pt x="0" y="6"/>
                      <a:pt x="0" y="7"/>
                      <a:pt x="1" y="8"/>
                    </a:cubicBezTo>
                    <a:cubicBezTo>
                      <a:pt x="10" y="13"/>
                      <a:pt x="10" y="13"/>
                      <a:pt x="10" y="13"/>
                    </a:cubicBezTo>
                    <a:cubicBezTo>
                      <a:pt x="10" y="13"/>
                      <a:pt x="12" y="13"/>
                      <a:pt x="13" y="13"/>
                    </a:cubicBezTo>
                    <a:cubicBezTo>
                      <a:pt x="22" y="8"/>
                      <a:pt x="22" y="8"/>
                      <a:pt x="22" y="8"/>
                    </a:cubicBezTo>
                    <a:cubicBezTo>
                      <a:pt x="22" y="7"/>
                      <a:pt x="22" y="6"/>
                      <a:pt x="22" y="6"/>
                    </a:cubicBezTo>
                    <a:cubicBezTo>
                      <a:pt x="13" y="1"/>
                      <a:pt x="13" y="1"/>
                      <a:pt x="13" y="1"/>
                    </a:cubicBezTo>
                    <a:cubicBezTo>
                      <a:pt x="12" y="0"/>
                      <a:pt x="10"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2" name="Freeform 699">
                <a:extLst>
                  <a:ext uri="{FF2B5EF4-FFF2-40B4-BE49-F238E27FC236}">
                    <a16:creationId xmlns:a16="http://schemas.microsoft.com/office/drawing/2014/main" id="{34A5F9FA-BB22-CE3D-2DCD-287BB91FCD9E}"/>
                  </a:ext>
                </a:extLst>
              </p:cNvPr>
              <p:cNvSpPr>
                <a:spLocks/>
              </p:cNvSpPr>
              <p:nvPr/>
            </p:nvSpPr>
            <p:spPr bwMode="auto">
              <a:xfrm>
                <a:off x="7523" y="2482"/>
                <a:ext cx="2"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3" name="Freeform 700">
                <a:extLst>
                  <a:ext uri="{FF2B5EF4-FFF2-40B4-BE49-F238E27FC236}">
                    <a16:creationId xmlns:a16="http://schemas.microsoft.com/office/drawing/2014/main" id="{2DE0622D-F05E-0AC6-F994-B21EDE253FAB}"/>
                  </a:ext>
                </a:extLst>
              </p:cNvPr>
              <p:cNvSpPr>
                <a:spLocks/>
              </p:cNvSpPr>
              <p:nvPr/>
            </p:nvSpPr>
            <p:spPr bwMode="auto">
              <a:xfrm>
                <a:off x="7523" y="2482"/>
                <a:ext cx="2"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1"/>
                      <a:pt x="1" y="1"/>
                      <a:pt x="1" y="1"/>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4" name="Freeform 701">
                <a:extLst>
                  <a:ext uri="{FF2B5EF4-FFF2-40B4-BE49-F238E27FC236}">
                    <a16:creationId xmlns:a16="http://schemas.microsoft.com/office/drawing/2014/main" id="{6A54BE6B-5104-624E-536E-0E96C2ACC521}"/>
                  </a:ext>
                </a:extLst>
              </p:cNvPr>
              <p:cNvSpPr>
                <a:spLocks/>
              </p:cNvSpPr>
              <p:nvPr/>
            </p:nvSpPr>
            <p:spPr bwMode="auto">
              <a:xfrm>
                <a:off x="7525" y="2484"/>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5" name="Freeform 702">
                <a:extLst>
                  <a:ext uri="{FF2B5EF4-FFF2-40B4-BE49-F238E27FC236}">
                    <a16:creationId xmlns:a16="http://schemas.microsoft.com/office/drawing/2014/main" id="{1DE6EB35-0855-DE4C-1319-6CAAF4733D22}"/>
                  </a:ext>
                </a:extLst>
              </p:cNvPr>
              <p:cNvSpPr>
                <a:spLocks/>
              </p:cNvSpPr>
              <p:nvPr/>
            </p:nvSpPr>
            <p:spPr bwMode="auto">
              <a:xfrm>
                <a:off x="7575" y="2482"/>
                <a:ext cx="2" cy="4"/>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0" y="1"/>
                      <a:pt x="0" y="1"/>
                    </a:cubicBezTo>
                    <a:cubicBezTo>
                      <a:pt x="0" y="2"/>
                      <a:pt x="0" y="2"/>
                      <a:pt x="0" y="2"/>
                    </a:cubicBezTo>
                    <a:cubicBezTo>
                      <a:pt x="0"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6" name="Freeform 703">
                <a:extLst>
                  <a:ext uri="{FF2B5EF4-FFF2-40B4-BE49-F238E27FC236}">
                    <a16:creationId xmlns:a16="http://schemas.microsoft.com/office/drawing/2014/main" id="{B1A530AC-819C-8206-8ABE-ABB9D1D9FB30}"/>
                  </a:ext>
                </a:extLst>
              </p:cNvPr>
              <p:cNvSpPr>
                <a:spLocks/>
              </p:cNvSpPr>
              <p:nvPr/>
            </p:nvSpPr>
            <p:spPr bwMode="auto">
              <a:xfrm>
                <a:off x="7575" y="2482"/>
                <a:ext cx="2" cy="4"/>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0" y="2"/>
                      <a:pt x="1" y="2"/>
                      <a:pt x="1" y="1"/>
                    </a:cubicBezTo>
                    <a:cubicBezTo>
                      <a:pt x="1" y="0"/>
                      <a:pt x="1" y="0"/>
                      <a:pt x="1" y="0"/>
                    </a:cubicBezTo>
                    <a:cubicBezTo>
                      <a:pt x="1"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7" name="Freeform 704">
                <a:extLst>
                  <a:ext uri="{FF2B5EF4-FFF2-40B4-BE49-F238E27FC236}">
                    <a16:creationId xmlns:a16="http://schemas.microsoft.com/office/drawing/2014/main" id="{2671EEF0-73E4-50ED-8F8E-0FAA797EC505}"/>
                  </a:ext>
                </a:extLst>
              </p:cNvPr>
              <p:cNvSpPr>
                <a:spLocks/>
              </p:cNvSpPr>
              <p:nvPr/>
            </p:nvSpPr>
            <p:spPr bwMode="auto">
              <a:xfrm>
                <a:off x="7525" y="2484"/>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8" name="Freeform 705">
                <a:extLst>
                  <a:ext uri="{FF2B5EF4-FFF2-40B4-BE49-F238E27FC236}">
                    <a16:creationId xmlns:a16="http://schemas.microsoft.com/office/drawing/2014/main" id="{2BB8F1CB-494F-31E8-DFCF-37882E23653C}"/>
                  </a:ext>
                </a:extLst>
              </p:cNvPr>
              <p:cNvSpPr>
                <a:spLocks/>
              </p:cNvSpPr>
              <p:nvPr/>
            </p:nvSpPr>
            <p:spPr bwMode="auto">
              <a:xfrm>
                <a:off x="7553" y="2484"/>
                <a:ext cx="22" cy="14"/>
              </a:xfrm>
              <a:custGeom>
                <a:avLst/>
                <a:gdLst>
                  <a:gd name="T0" fmla="*/ 0 w 22"/>
                  <a:gd name="T1" fmla="*/ 12 h 14"/>
                  <a:gd name="T2" fmla="*/ 0 w 22"/>
                  <a:gd name="T3" fmla="*/ 14 h 14"/>
                  <a:gd name="T4" fmla="*/ 22 w 22"/>
                  <a:gd name="T5" fmla="*/ 2 h 14"/>
                  <a:gd name="T6" fmla="*/ 22 w 22"/>
                  <a:gd name="T7" fmla="*/ 0 h 14"/>
                  <a:gd name="T8" fmla="*/ 0 w 22"/>
                  <a:gd name="T9" fmla="*/ 12 h 14"/>
                </a:gdLst>
                <a:ahLst/>
                <a:cxnLst>
                  <a:cxn ang="0">
                    <a:pos x="T0" y="T1"/>
                  </a:cxn>
                  <a:cxn ang="0">
                    <a:pos x="T2" y="T3"/>
                  </a:cxn>
                  <a:cxn ang="0">
                    <a:pos x="T4" y="T5"/>
                  </a:cxn>
                  <a:cxn ang="0">
                    <a:pos x="T6" y="T7"/>
                  </a:cxn>
                  <a:cxn ang="0">
                    <a:pos x="T8" y="T9"/>
                  </a:cxn>
                </a:cxnLst>
                <a:rect l="0" t="0" r="r" b="b"/>
                <a:pathLst>
                  <a:path w="22" h="14">
                    <a:moveTo>
                      <a:pt x="0" y="12"/>
                    </a:moveTo>
                    <a:lnTo>
                      <a:pt x="0" y="14"/>
                    </a:lnTo>
                    <a:lnTo>
                      <a:pt x="22" y="2"/>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9" name="Freeform 706">
                <a:extLst>
                  <a:ext uri="{FF2B5EF4-FFF2-40B4-BE49-F238E27FC236}">
                    <a16:creationId xmlns:a16="http://schemas.microsoft.com/office/drawing/2014/main" id="{479DABA8-E038-A746-7794-76F395720602}"/>
                  </a:ext>
                </a:extLst>
              </p:cNvPr>
              <p:cNvSpPr>
                <a:spLocks/>
              </p:cNvSpPr>
              <p:nvPr/>
            </p:nvSpPr>
            <p:spPr bwMode="auto">
              <a:xfrm>
                <a:off x="7546" y="2496"/>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0" name="Freeform 707">
                <a:extLst>
                  <a:ext uri="{FF2B5EF4-FFF2-40B4-BE49-F238E27FC236}">
                    <a16:creationId xmlns:a16="http://schemas.microsoft.com/office/drawing/2014/main" id="{4D0086AE-6A6C-A718-223A-5D28E1B81A78}"/>
                  </a:ext>
                </a:extLst>
              </p:cNvPr>
              <p:cNvSpPr>
                <a:spLocks/>
              </p:cNvSpPr>
              <p:nvPr/>
            </p:nvSpPr>
            <p:spPr bwMode="auto">
              <a:xfrm>
                <a:off x="7546" y="2496"/>
                <a:ext cx="3"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1" name="Freeform 708">
                <a:extLst>
                  <a:ext uri="{FF2B5EF4-FFF2-40B4-BE49-F238E27FC236}">
                    <a16:creationId xmlns:a16="http://schemas.microsoft.com/office/drawing/2014/main" id="{844F0C2D-8D71-1EDA-EE1B-398F6CA06413}"/>
                  </a:ext>
                </a:extLst>
              </p:cNvPr>
              <p:cNvSpPr>
                <a:spLocks/>
              </p:cNvSpPr>
              <p:nvPr/>
            </p:nvSpPr>
            <p:spPr bwMode="auto">
              <a:xfrm>
                <a:off x="7549" y="2496"/>
                <a:ext cx="4" cy="5"/>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2" y="2"/>
                      <a:pt x="2" y="1"/>
                    </a:cubicBezTo>
                    <a:cubicBezTo>
                      <a:pt x="2" y="0"/>
                      <a:pt x="2" y="0"/>
                      <a:pt x="2" y="0"/>
                    </a:cubicBezTo>
                    <a:cubicBezTo>
                      <a:pt x="1" y="0"/>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2" name="Freeform 709">
                <a:extLst>
                  <a:ext uri="{FF2B5EF4-FFF2-40B4-BE49-F238E27FC236}">
                    <a16:creationId xmlns:a16="http://schemas.microsoft.com/office/drawing/2014/main" id="{A16EB9DF-0125-386C-B073-DF3C948901E9}"/>
                  </a:ext>
                </a:extLst>
              </p:cNvPr>
              <p:cNvSpPr>
                <a:spLocks/>
              </p:cNvSpPr>
              <p:nvPr/>
            </p:nvSpPr>
            <p:spPr bwMode="auto">
              <a:xfrm>
                <a:off x="7523" y="2465"/>
                <a:ext cx="54" cy="33"/>
              </a:xfrm>
              <a:custGeom>
                <a:avLst/>
                <a:gdLst>
                  <a:gd name="T0" fmla="*/ 1 w 23"/>
                  <a:gd name="T1" fmla="*/ 6 h 14"/>
                  <a:gd name="T2" fmla="*/ 1 w 23"/>
                  <a:gd name="T3" fmla="*/ 8 h 14"/>
                  <a:gd name="T4" fmla="*/ 10 w 23"/>
                  <a:gd name="T5" fmla="*/ 13 h 14"/>
                  <a:gd name="T6" fmla="*/ 13 w 23"/>
                  <a:gd name="T7" fmla="*/ 13 h 14"/>
                  <a:gd name="T8" fmla="*/ 22 w 23"/>
                  <a:gd name="T9" fmla="*/ 8 h 14"/>
                  <a:gd name="T10" fmla="*/ 22 w 23"/>
                  <a:gd name="T11" fmla="*/ 6 h 14"/>
                  <a:gd name="T12" fmla="*/ 13 w 23"/>
                  <a:gd name="T13" fmla="*/ 1 h 14"/>
                  <a:gd name="T14" fmla="*/ 10 w 23"/>
                  <a:gd name="T15" fmla="*/ 1 h 14"/>
                  <a:gd name="T16" fmla="*/ 1 w 23"/>
                  <a:gd name="T17"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4">
                    <a:moveTo>
                      <a:pt x="1" y="6"/>
                    </a:moveTo>
                    <a:cubicBezTo>
                      <a:pt x="0" y="7"/>
                      <a:pt x="0" y="7"/>
                      <a:pt x="1" y="8"/>
                    </a:cubicBezTo>
                    <a:cubicBezTo>
                      <a:pt x="10" y="13"/>
                      <a:pt x="10" y="13"/>
                      <a:pt x="10" y="13"/>
                    </a:cubicBezTo>
                    <a:cubicBezTo>
                      <a:pt x="11" y="14"/>
                      <a:pt x="12" y="14"/>
                      <a:pt x="13" y="13"/>
                    </a:cubicBezTo>
                    <a:cubicBezTo>
                      <a:pt x="22" y="8"/>
                      <a:pt x="22" y="8"/>
                      <a:pt x="22" y="8"/>
                    </a:cubicBezTo>
                    <a:cubicBezTo>
                      <a:pt x="23" y="7"/>
                      <a:pt x="23" y="7"/>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3" name="Freeform 710">
                <a:extLst>
                  <a:ext uri="{FF2B5EF4-FFF2-40B4-BE49-F238E27FC236}">
                    <a16:creationId xmlns:a16="http://schemas.microsoft.com/office/drawing/2014/main" id="{F7519966-1354-46E9-327B-8588CEB974C4}"/>
                  </a:ext>
                </a:extLst>
              </p:cNvPr>
              <p:cNvSpPr>
                <a:spLocks/>
              </p:cNvSpPr>
              <p:nvPr/>
            </p:nvSpPr>
            <p:spPr bwMode="auto">
              <a:xfrm>
                <a:off x="7489" y="2501"/>
                <a:ext cx="3" cy="7"/>
              </a:xfrm>
              <a:custGeom>
                <a:avLst/>
                <a:gdLst>
                  <a:gd name="T0" fmla="*/ 0 w 1"/>
                  <a:gd name="T1" fmla="*/ 0 h 3"/>
                  <a:gd name="T2" fmla="*/ 0 w 1"/>
                  <a:gd name="T3" fmla="*/ 2 h 3"/>
                  <a:gd name="T4" fmla="*/ 1 w 1"/>
                  <a:gd name="T5" fmla="*/ 3 h 3"/>
                  <a:gd name="T6" fmla="*/ 1 w 1"/>
                  <a:gd name="T7" fmla="*/ 1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cubicBezTo>
                      <a:pt x="0" y="2"/>
                      <a:pt x="0" y="2"/>
                      <a:pt x="0" y="2"/>
                    </a:cubicBezTo>
                    <a:cubicBezTo>
                      <a:pt x="0" y="2"/>
                      <a:pt x="0" y="2"/>
                      <a:pt x="1" y="3"/>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4" name="Freeform 711">
                <a:extLst>
                  <a:ext uri="{FF2B5EF4-FFF2-40B4-BE49-F238E27FC236}">
                    <a16:creationId xmlns:a16="http://schemas.microsoft.com/office/drawing/2014/main" id="{60F8FD3F-576A-D2D9-3E94-03A26A508145}"/>
                  </a:ext>
                </a:extLst>
              </p:cNvPr>
              <p:cNvSpPr>
                <a:spLocks/>
              </p:cNvSpPr>
              <p:nvPr/>
            </p:nvSpPr>
            <p:spPr bwMode="auto">
              <a:xfrm>
                <a:off x="7489" y="2501"/>
                <a:ext cx="0" cy="4"/>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5" name="Freeform 712">
                <a:extLst>
                  <a:ext uri="{FF2B5EF4-FFF2-40B4-BE49-F238E27FC236}">
                    <a16:creationId xmlns:a16="http://schemas.microsoft.com/office/drawing/2014/main" id="{59E82471-ADF7-7548-2879-F139FC220AE8}"/>
                  </a:ext>
                </a:extLst>
              </p:cNvPr>
              <p:cNvSpPr>
                <a:spLocks/>
              </p:cNvSpPr>
              <p:nvPr/>
            </p:nvSpPr>
            <p:spPr bwMode="auto">
              <a:xfrm>
                <a:off x="7489" y="2503"/>
                <a:ext cx="3"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6" name="Freeform 713">
                <a:extLst>
                  <a:ext uri="{FF2B5EF4-FFF2-40B4-BE49-F238E27FC236}">
                    <a16:creationId xmlns:a16="http://schemas.microsoft.com/office/drawing/2014/main" id="{A303AFBA-6AC4-E5A2-4851-BF4FB0EB0502}"/>
                  </a:ext>
                </a:extLst>
              </p:cNvPr>
              <p:cNvSpPr>
                <a:spLocks/>
              </p:cNvSpPr>
              <p:nvPr/>
            </p:nvSpPr>
            <p:spPr bwMode="auto">
              <a:xfrm>
                <a:off x="7539" y="2501"/>
                <a:ext cx="3" cy="7"/>
              </a:xfrm>
              <a:custGeom>
                <a:avLst/>
                <a:gdLst>
                  <a:gd name="T0" fmla="*/ 1 w 1"/>
                  <a:gd name="T1" fmla="*/ 2 h 3"/>
                  <a:gd name="T2" fmla="*/ 1 w 1"/>
                  <a:gd name="T3" fmla="*/ 0 h 3"/>
                  <a:gd name="T4" fmla="*/ 0 w 1"/>
                  <a:gd name="T5" fmla="*/ 1 h 3"/>
                  <a:gd name="T6" fmla="*/ 0 w 1"/>
                  <a:gd name="T7" fmla="*/ 3 h 3"/>
                  <a:gd name="T8" fmla="*/ 1 w 1"/>
                  <a:gd name="T9" fmla="*/ 2 h 3"/>
                </a:gdLst>
                <a:ahLst/>
                <a:cxnLst>
                  <a:cxn ang="0">
                    <a:pos x="T0" y="T1"/>
                  </a:cxn>
                  <a:cxn ang="0">
                    <a:pos x="T2" y="T3"/>
                  </a:cxn>
                  <a:cxn ang="0">
                    <a:pos x="T4" y="T5"/>
                  </a:cxn>
                  <a:cxn ang="0">
                    <a:pos x="T6" y="T7"/>
                  </a:cxn>
                  <a:cxn ang="0">
                    <a:pos x="T8" y="T9"/>
                  </a:cxn>
                </a:cxnLst>
                <a:rect l="0" t="0" r="r" b="b"/>
                <a:pathLst>
                  <a:path w="1" h="3">
                    <a:moveTo>
                      <a:pt x="1" y="2"/>
                    </a:moveTo>
                    <a:cubicBezTo>
                      <a:pt x="1" y="0"/>
                      <a:pt x="1" y="0"/>
                      <a:pt x="1" y="0"/>
                    </a:cubicBezTo>
                    <a:cubicBezTo>
                      <a:pt x="1" y="1"/>
                      <a:pt x="1" y="1"/>
                      <a:pt x="0" y="1"/>
                    </a:cubicBezTo>
                    <a:cubicBezTo>
                      <a:pt x="0" y="3"/>
                      <a:pt x="0" y="3"/>
                      <a:pt x="0" y="3"/>
                    </a:cubicBezTo>
                    <a:cubicBezTo>
                      <a:pt x="1" y="2"/>
                      <a:pt x="1" y="2"/>
                      <a:pt x="1"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7" name="Freeform 714">
                <a:extLst>
                  <a:ext uri="{FF2B5EF4-FFF2-40B4-BE49-F238E27FC236}">
                    <a16:creationId xmlns:a16="http://schemas.microsoft.com/office/drawing/2014/main" id="{FE551F52-DA29-C2A1-5170-8B4ADC292A17}"/>
                  </a:ext>
                </a:extLst>
              </p:cNvPr>
              <p:cNvSpPr>
                <a:spLocks/>
              </p:cNvSpPr>
              <p:nvPr/>
            </p:nvSpPr>
            <p:spPr bwMode="auto">
              <a:xfrm>
                <a:off x="7539" y="2501"/>
                <a:ext cx="3" cy="7"/>
              </a:xfrm>
              <a:custGeom>
                <a:avLst/>
                <a:gdLst>
                  <a:gd name="T0" fmla="*/ 0 w 1"/>
                  <a:gd name="T1" fmla="*/ 1 h 3"/>
                  <a:gd name="T2" fmla="*/ 0 w 1"/>
                  <a:gd name="T3" fmla="*/ 3 h 3"/>
                  <a:gd name="T4" fmla="*/ 1 w 1"/>
                  <a:gd name="T5" fmla="*/ 2 h 3"/>
                  <a:gd name="T6" fmla="*/ 1 w 1"/>
                  <a:gd name="T7" fmla="*/ 0 h 3"/>
                  <a:gd name="T8" fmla="*/ 0 w 1"/>
                  <a:gd name="T9" fmla="*/ 1 h 3"/>
                </a:gdLst>
                <a:ahLst/>
                <a:cxnLst>
                  <a:cxn ang="0">
                    <a:pos x="T0" y="T1"/>
                  </a:cxn>
                  <a:cxn ang="0">
                    <a:pos x="T2" y="T3"/>
                  </a:cxn>
                  <a:cxn ang="0">
                    <a:pos x="T4" y="T5"/>
                  </a:cxn>
                  <a:cxn ang="0">
                    <a:pos x="T6" y="T7"/>
                  </a:cxn>
                  <a:cxn ang="0">
                    <a:pos x="T8" y="T9"/>
                  </a:cxn>
                </a:cxnLst>
                <a:rect l="0" t="0" r="r" b="b"/>
                <a:pathLst>
                  <a:path w="1" h="3">
                    <a:moveTo>
                      <a:pt x="0" y="1"/>
                    </a:moveTo>
                    <a:cubicBezTo>
                      <a:pt x="0" y="3"/>
                      <a:pt x="0" y="3"/>
                      <a:pt x="0" y="3"/>
                    </a:cubicBezTo>
                    <a:cubicBezTo>
                      <a:pt x="1" y="2"/>
                      <a:pt x="1" y="2"/>
                      <a:pt x="1" y="2"/>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8" name="Freeform 715">
                <a:extLst>
                  <a:ext uri="{FF2B5EF4-FFF2-40B4-BE49-F238E27FC236}">
                    <a16:creationId xmlns:a16="http://schemas.microsoft.com/office/drawing/2014/main" id="{99D5DFA1-BB1C-86CD-D492-9AAB6A074409}"/>
                  </a:ext>
                </a:extLst>
              </p:cNvPr>
              <p:cNvSpPr>
                <a:spLocks/>
              </p:cNvSpPr>
              <p:nvPr/>
            </p:nvSpPr>
            <p:spPr bwMode="auto">
              <a:xfrm>
                <a:off x="7492" y="2503"/>
                <a:ext cx="19" cy="17"/>
              </a:xfrm>
              <a:custGeom>
                <a:avLst/>
                <a:gdLst>
                  <a:gd name="T0" fmla="*/ 0 w 19"/>
                  <a:gd name="T1" fmla="*/ 0 h 17"/>
                  <a:gd name="T2" fmla="*/ 0 w 19"/>
                  <a:gd name="T3" fmla="*/ 5 h 17"/>
                  <a:gd name="T4" fmla="*/ 19 w 19"/>
                  <a:gd name="T5" fmla="*/ 17 h 17"/>
                  <a:gd name="T6" fmla="*/ 19 w 19"/>
                  <a:gd name="T7" fmla="*/ 12 h 17"/>
                  <a:gd name="T8" fmla="*/ 0 w 19"/>
                  <a:gd name="T9" fmla="*/ 0 h 17"/>
                </a:gdLst>
                <a:ahLst/>
                <a:cxnLst>
                  <a:cxn ang="0">
                    <a:pos x="T0" y="T1"/>
                  </a:cxn>
                  <a:cxn ang="0">
                    <a:pos x="T2" y="T3"/>
                  </a:cxn>
                  <a:cxn ang="0">
                    <a:pos x="T4" y="T5"/>
                  </a:cxn>
                  <a:cxn ang="0">
                    <a:pos x="T6" y="T7"/>
                  </a:cxn>
                  <a:cxn ang="0">
                    <a:pos x="T8" y="T9"/>
                  </a:cxn>
                </a:cxnLst>
                <a:rect l="0" t="0" r="r" b="b"/>
                <a:pathLst>
                  <a:path w="19" h="17">
                    <a:moveTo>
                      <a:pt x="0" y="0"/>
                    </a:moveTo>
                    <a:lnTo>
                      <a:pt x="0" y="5"/>
                    </a:lnTo>
                    <a:lnTo>
                      <a:pt x="19" y="17"/>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9" name="Freeform 716">
                <a:extLst>
                  <a:ext uri="{FF2B5EF4-FFF2-40B4-BE49-F238E27FC236}">
                    <a16:creationId xmlns:a16="http://schemas.microsoft.com/office/drawing/2014/main" id="{C7F5F4F4-5E72-4FF5-D446-0FA3A82A7170}"/>
                  </a:ext>
                </a:extLst>
              </p:cNvPr>
              <p:cNvSpPr>
                <a:spLocks/>
              </p:cNvSpPr>
              <p:nvPr/>
            </p:nvSpPr>
            <p:spPr bwMode="auto">
              <a:xfrm>
                <a:off x="7518" y="2503"/>
                <a:ext cx="21" cy="17"/>
              </a:xfrm>
              <a:custGeom>
                <a:avLst/>
                <a:gdLst>
                  <a:gd name="T0" fmla="*/ 0 w 21"/>
                  <a:gd name="T1" fmla="*/ 12 h 17"/>
                  <a:gd name="T2" fmla="*/ 0 w 21"/>
                  <a:gd name="T3" fmla="*/ 17 h 17"/>
                  <a:gd name="T4" fmla="*/ 21 w 21"/>
                  <a:gd name="T5" fmla="*/ 5 h 17"/>
                  <a:gd name="T6" fmla="*/ 21 w 21"/>
                  <a:gd name="T7" fmla="*/ 0 h 17"/>
                  <a:gd name="T8" fmla="*/ 0 w 21"/>
                  <a:gd name="T9" fmla="*/ 12 h 17"/>
                </a:gdLst>
                <a:ahLst/>
                <a:cxnLst>
                  <a:cxn ang="0">
                    <a:pos x="T0" y="T1"/>
                  </a:cxn>
                  <a:cxn ang="0">
                    <a:pos x="T2" y="T3"/>
                  </a:cxn>
                  <a:cxn ang="0">
                    <a:pos x="T4" y="T5"/>
                  </a:cxn>
                  <a:cxn ang="0">
                    <a:pos x="T6" y="T7"/>
                  </a:cxn>
                  <a:cxn ang="0">
                    <a:pos x="T8" y="T9"/>
                  </a:cxn>
                </a:cxnLst>
                <a:rect l="0" t="0" r="r" b="b"/>
                <a:pathLst>
                  <a:path w="21" h="17">
                    <a:moveTo>
                      <a:pt x="0" y="12"/>
                    </a:moveTo>
                    <a:lnTo>
                      <a:pt x="0" y="17"/>
                    </a:lnTo>
                    <a:lnTo>
                      <a:pt x="21" y="5"/>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0" name="Freeform 717">
                <a:extLst>
                  <a:ext uri="{FF2B5EF4-FFF2-40B4-BE49-F238E27FC236}">
                    <a16:creationId xmlns:a16="http://schemas.microsoft.com/office/drawing/2014/main" id="{BCC50CA8-CFE1-43C3-7105-C9AF30AF8623}"/>
                  </a:ext>
                </a:extLst>
              </p:cNvPr>
              <p:cNvSpPr>
                <a:spLocks/>
              </p:cNvSpPr>
              <p:nvPr/>
            </p:nvSpPr>
            <p:spPr bwMode="auto">
              <a:xfrm>
                <a:off x="7511" y="2515"/>
                <a:ext cx="7" cy="5"/>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3" y="2"/>
                      <a:pt x="3" y="2"/>
                    </a:cubicBezTo>
                    <a:cubicBezTo>
                      <a:pt x="3" y="0"/>
                      <a:pt x="3" y="0"/>
                      <a:pt x="3" y="0"/>
                    </a:cubicBezTo>
                    <a:cubicBezTo>
                      <a:pt x="3"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1" name="Freeform 718">
                <a:extLst>
                  <a:ext uri="{FF2B5EF4-FFF2-40B4-BE49-F238E27FC236}">
                    <a16:creationId xmlns:a16="http://schemas.microsoft.com/office/drawing/2014/main" id="{5A13EBE3-0207-6AC4-A0F4-7AB1908626F0}"/>
                  </a:ext>
                </a:extLst>
              </p:cNvPr>
              <p:cNvSpPr>
                <a:spLocks/>
              </p:cNvSpPr>
              <p:nvPr/>
            </p:nvSpPr>
            <p:spPr bwMode="auto">
              <a:xfrm>
                <a:off x="7511" y="2515"/>
                <a:ext cx="2"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1" y="2"/>
                      <a:pt x="1" y="2"/>
                      <a:pt x="1" y="2"/>
                    </a:cubicBezTo>
                    <a:cubicBezTo>
                      <a:pt x="1" y="1"/>
                      <a:pt x="1" y="1"/>
                      <a:pt x="1" y="1"/>
                    </a:cubicBezTo>
                    <a:cubicBezTo>
                      <a:pt x="1"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2" name="Freeform 719">
                <a:extLst>
                  <a:ext uri="{FF2B5EF4-FFF2-40B4-BE49-F238E27FC236}">
                    <a16:creationId xmlns:a16="http://schemas.microsoft.com/office/drawing/2014/main" id="{960309F7-D508-696B-DD75-629533A78635}"/>
                  </a:ext>
                </a:extLst>
              </p:cNvPr>
              <p:cNvSpPr>
                <a:spLocks/>
              </p:cNvSpPr>
              <p:nvPr/>
            </p:nvSpPr>
            <p:spPr bwMode="auto">
              <a:xfrm>
                <a:off x="7513" y="2515"/>
                <a:ext cx="5" cy="5"/>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2" y="2"/>
                      <a:pt x="2" y="2"/>
                    </a:cubicBezTo>
                    <a:cubicBezTo>
                      <a:pt x="2" y="0"/>
                      <a:pt x="2" y="0"/>
                      <a:pt x="2" y="0"/>
                    </a:cubicBezTo>
                    <a:cubicBezTo>
                      <a:pt x="2"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3" name="Freeform 720">
                <a:extLst>
                  <a:ext uri="{FF2B5EF4-FFF2-40B4-BE49-F238E27FC236}">
                    <a16:creationId xmlns:a16="http://schemas.microsoft.com/office/drawing/2014/main" id="{31C90D50-B04D-EDED-A90B-57ED1A7C02AA}"/>
                  </a:ext>
                </a:extLst>
              </p:cNvPr>
              <p:cNvSpPr>
                <a:spLocks/>
              </p:cNvSpPr>
              <p:nvPr/>
            </p:nvSpPr>
            <p:spPr bwMode="auto">
              <a:xfrm>
                <a:off x="7489" y="2486"/>
                <a:ext cx="53" cy="31"/>
              </a:xfrm>
              <a:custGeom>
                <a:avLst/>
                <a:gdLst>
                  <a:gd name="T0" fmla="*/ 1 w 22"/>
                  <a:gd name="T1" fmla="*/ 6 h 13"/>
                  <a:gd name="T2" fmla="*/ 1 w 22"/>
                  <a:gd name="T3" fmla="*/ 7 h 13"/>
                  <a:gd name="T4" fmla="*/ 9 w 22"/>
                  <a:gd name="T5" fmla="*/ 12 h 13"/>
                  <a:gd name="T6" fmla="*/ 12 w 22"/>
                  <a:gd name="T7" fmla="*/ 12 h 13"/>
                  <a:gd name="T8" fmla="*/ 21 w 22"/>
                  <a:gd name="T9" fmla="*/ 7 h 13"/>
                  <a:gd name="T10" fmla="*/ 21 w 22"/>
                  <a:gd name="T11" fmla="*/ 6 h 13"/>
                  <a:gd name="T12" fmla="*/ 13 w 22"/>
                  <a:gd name="T13" fmla="*/ 0 h 13"/>
                  <a:gd name="T14" fmla="*/ 9 w 22"/>
                  <a:gd name="T15" fmla="*/ 0 h 13"/>
                  <a:gd name="T16" fmla="*/ 1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6"/>
                    </a:moveTo>
                    <a:cubicBezTo>
                      <a:pt x="0" y="6"/>
                      <a:pt x="0" y="7"/>
                      <a:pt x="1" y="7"/>
                    </a:cubicBezTo>
                    <a:cubicBezTo>
                      <a:pt x="9" y="12"/>
                      <a:pt x="9" y="12"/>
                      <a:pt x="9" y="12"/>
                    </a:cubicBezTo>
                    <a:cubicBezTo>
                      <a:pt x="10" y="13"/>
                      <a:pt x="12" y="13"/>
                      <a:pt x="12" y="12"/>
                    </a:cubicBezTo>
                    <a:cubicBezTo>
                      <a:pt x="21" y="7"/>
                      <a:pt x="21" y="7"/>
                      <a:pt x="21" y="7"/>
                    </a:cubicBezTo>
                    <a:cubicBezTo>
                      <a:pt x="22" y="7"/>
                      <a:pt x="22" y="6"/>
                      <a:pt x="21" y="6"/>
                    </a:cubicBezTo>
                    <a:cubicBezTo>
                      <a:pt x="13" y="0"/>
                      <a:pt x="13" y="0"/>
                      <a:pt x="13" y="0"/>
                    </a:cubicBezTo>
                    <a:cubicBezTo>
                      <a:pt x="12" y="0"/>
                      <a:pt x="10" y="0"/>
                      <a:pt x="9" y="0"/>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4" name="Freeform 721">
                <a:extLst>
                  <a:ext uri="{FF2B5EF4-FFF2-40B4-BE49-F238E27FC236}">
                    <a16:creationId xmlns:a16="http://schemas.microsoft.com/office/drawing/2014/main" id="{8C990311-FC00-FFF2-12E4-3B4A65E6F8DB}"/>
                  </a:ext>
                </a:extLst>
              </p:cNvPr>
              <p:cNvSpPr>
                <a:spLocks/>
              </p:cNvSpPr>
              <p:nvPr/>
            </p:nvSpPr>
            <p:spPr bwMode="auto">
              <a:xfrm>
                <a:off x="7454" y="2522"/>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5" name="Freeform 722">
                <a:extLst>
                  <a:ext uri="{FF2B5EF4-FFF2-40B4-BE49-F238E27FC236}">
                    <a16:creationId xmlns:a16="http://schemas.microsoft.com/office/drawing/2014/main" id="{A2D0B17B-D7E7-47C8-41CB-49ABF8F7F474}"/>
                  </a:ext>
                </a:extLst>
              </p:cNvPr>
              <p:cNvSpPr>
                <a:spLocks/>
              </p:cNvSpPr>
              <p:nvPr/>
            </p:nvSpPr>
            <p:spPr bwMode="auto">
              <a:xfrm>
                <a:off x="7454" y="2522"/>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6" name="Freeform 723">
                <a:extLst>
                  <a:ext uri="{FF2B5EF4-FFF2-40B4-BE49-F238E27FC236}">
                    <a16:creationId xmlns:a16="http://schemas.microsoft.com/office/drawing/2014/main" id="{6FF7EC09-ABD0-E18B-EF65-7DC175E059C5}"/>
                  </a:ext>
                </a:extLst>
              </p:cNvPr>
              <p:cNvSpPr>
                <a:spLocks/>
              </p:cNvSpPr>
              <p:nvPr/>
            </p:nvSpPr>
            <p:spPr bwMode="auto">
              <a:xfrm>
                <a:off x="7456" y="2522"/>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7" name="Freeform 724">
                <a:extLst>
                  <a:ext uri="{FF2B5EF4-FFF2-40B4-BE49-F238E27FC236}">
                    <a16:creationId xmlns:a16="http://schemas.microsoft.com/office/drawing/2014/main" id="{3C5FB222-CB5F-00E9-2824-87773ACB8942}"/>
                  </a:ext>
                </a:extLst>
              </p:cNvPr>
              <p:cNvSpPr>
                <a:spLocks/>
              </p:cNvSpPr>
              <p:nvPr/>
            </p:nvSpPr>
            <p:spPr bwMode="auto">
              <a:xfrm>
                <a:off x="7506" y="2522"/>
                <a:ext cx="0" cy="5"/>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1"/>
                      <a:pt x="0" y="1"/>
                    </a:cubicBezTo>
                    <a:cubicBezTo>
                      <a:pt x="0" y="2"/>
                      <a:pt x="0" y="2"/>
                      <a:pt x="0" y="2"/>
                    </a:cubicBezTo>
                    <a:cubicBezTo>
                      <a:pt x="0" y="2"/>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8" name="Freeform 725">
                <a:extLst>
                  <a:ext uri="{FF2B5EF4-FFF2-40B4-BE49-F238E27FC236}">
                    <a16:creationId xmlns:a16="http://schemas.microsoft.com/office/drawing/2014/main" id="{14567F53-0698-3396-CA02-97A2C161C3F3}"/>
                  </a:ext>
                </a:extLst>
              </p:cNvPr>
              <p:cNvSpPr>
                <a:spLocks/>
              </p:cNvSpPr>
              <p:nvPr/>
            </p:nvSpPr>
            <p:spPr bwMode="auto">
              <a:xfrm>
                <a:off x="7506" y="2522"/>
                <a:ext cx="0" cy="5"/>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1"/>
                      <a:pt x="0" y="1"/>
                    </a:cubicBezTo>
                    <a:cubicBezTo>
                      <a:pt x="0" y="0"/>
                      <a:pt x="0" y="0"/>
                      <a:pt x="0" y="0"/>
                    </a:cubicBezTo>
                    <a:cubicBezTo>
                      <a:pt x="0"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39" name="Freeform 726">
                <a:extLst>
                  <a:ext uri="{FF2B5EF4-FFF2-40B4-BE49-F238E27FC236}">
                    <a16:creationId xmlns:a16="http://schemas.microsoft.com/office/drawing/2014/main" id="{86A1B25E-1E2A-8C4B-8F1F-B5D20F7AF5E2}"/>
                  </a:ext>
                </a:extLst>
              </p:cNvPr>
              <p:cNvSpPr>
                <a:spLocks/>
              </p:cNvSpPr>
              <p:nvPr/>
            </p:nvSpPr>
            <p:spPr bwMode="auto">
              <a:xfrm>
                <a:off x="7456" y="2524"/>
                <a:ext cx="21" cy="15"/>
              </a:xfrm>
              <a:custGeom>
                <a:avLst/>
                <a:gdLst>
                  <a:gd name="T0" fmla="*/ 0 w 21"/>
                  <a:gd name="T1" fmla="*/ 0 h 15"/>
                  <a:gd name="T2" fmla="*/ 0 w 21"/>
                  <a:gd name="T3" fmla="*/ 3 h 15"/>
                  <a:gd name="T4" fmla="*/ 21 w 21"/>
                  <a:gd name="T5" fmla="*/ 15 h 15"/>
                  <a:gd name="T6" fmla="*/ 21 w 21"/>
                  <a:gd name="T7" fmla="*/ 12 h 15"/>
                  <a:gd name="T8" fmla="*/ 0 w 21"/>
                  <a:gd name="T9" fmla="*/ 0 h 15"/>
                </a:gdLst>
                <a:ahLst/>
                <a:cxnLst>
                  <a:cxn ang="0">
                    <a:pos x="T0" y="T1"/>
                  </a:cxn>
                  <a:cxn ang="0">
                    <a:pos x="T2" y="T3"/>
                  </a:cxn>
                  <a:cxn ang="0">
                    <a:pos x="T4" y="T5"/>
                  </a:cxn>
                  <a:cxn ang="0">
                    <a:pos x="T6" y="T7"/>
                  </a:cxn>
                  <a:cxn ang="0">
                    <a:pos x="T8" y="T9"/>
                  </a:cxn>
                </a:cxnLst>
                <a:rect l="0" t="0" r="r" b="b"/>
                <a:pathLst>
                  <a:path w="21" h="15">
                    <a:moveTo>
                      <a:pt x="0" y="0"/>
                    </a:moveTo>
                    <a:lnTo>
                      <a:pt x="0" y="3"/>
                    </a:lnTo>
                    <a:lnTo>
                      <a:pt x="21" y="15"/>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0" name="Freeform 727">
                <a:extLst>
                  <a:ext uri="{FF2B5EF4-FFF2-40B4-BE49-F238E27FC236}">
                    <a16:creationId xmlns:a16="http://schemas.microsoft.com/office/drawing/2014/main" id="{48C4D4CE-167E-F760-4610-D841A7FB4BB9}"/>
                  </a:ext>
                </a:extLst>
              </p:cNvPr>
              <p:cNvSpPr>
                <a:spLocks/>
              </p:cNvSpPr>
              <p:nvPr/>
            </p:nvSpPr>
            <p:spPr bwMode="auto">
              <a:xfrm>
                <a:off x="7485" y="2524"/>
                <a:ext cx="21" cy="15"/>
              </a:xfrm>
              <a:custGeom>
                <a:avLst/>
                <a:gdLst>
                  <a:gd name="T0" fmla="*/ 0 w 21"/>
                  <a:gd name="T1" fmla="*/ 12 h 15"/>
                  <a:gd name="T2" fmla="*/ 0 w 21"/>
                  <a:gd name="T3" fmla="*/ 15 h 15"/>
                  <a:gd name="T4" fmla="*/ 21 w 21"/>
                  <a:gd name="T5" fmla="*/ 3 h 15"/>
                  <a:gd name="T6" fmla="*/ 21 w 21"/>
                  <a:gd name="T7" fmla="*/ 0 h 15"/>
                  <a:gd name="T8" fmla="*/ 0 w 21"/>
                  <a:gd name="T9" fmla="*/ 12 h 15"/>
                </a:gdLst>
                <a:ahLst/>
                <a:cxnLst>
                  <a:cxn ang="0">
                    <a:pos x="T0" y="T1"/>
                  </a:cxn>
                  <a:cxn ang="0">
                    <a:pos x="T2" y="T3"/>
                  </a:cxn>
                  <a:cxn ang="0">
                    <a:pos x="T4" y="T5"/>
                  </a:cxn>
                  <a:cxn ang="0">
                    <a:pos x="T6" y="T7"/>
                  </a:cxn>
                  <a:cxn ang="0">
                    <a:pos x="T8" y="T9"/>
                  </a:cxn>
                </a:cxnLst>
                <a:rect l="0" t="0" r="r" b="b"/>
                <a:pathLst>
                  <a:path w="21" h="15">
                    <a:moveTo>
                      <a:pt x="0" y="12"/>
                    </a:moveTo>
                    <a:lnTo>
                      <a:pt x="0" y="15"/>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1" name="Freeform 728">
                <a:extLst>
                  <a:ext uri="{FF2B5EF4-FFF2-40B4-BE49-F238E27FC236}">
                    <a16:creationId xmlns:a16="http://schemas.microsoft.com/office/drawing/2014/main" id="{14912726-DE71-E904-5683-9FE3255C4AFB}"/>
                  </a:ext>
                </a:extLst>
              </p:cNvPr>
              <p:cNvSpPr>
                <a:spLocks/>
              </p:cNvSpPr>
              <p:nvPr/>
            </p:nvSpPr>
            <p:spPr bwMode="auto">
              <a:xfrm>
                <a:off x="7477" y="2536"/>
                <a:ext cx="8"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2" name="Freeform 729">
                <a:extLst>
                  <a:ext uri="{FF2B5EF4-FFF2-40B4-BE49-F238E27FC236}">
                    <a16:creationId xmlns:a16="http://schemas.microsoft.com/office/drawing/2014/main" id="{1FC50A34-11AE-3F23-F85C-C8699552196D}"/>
                  </a:ext>
                </a:extLst>
              </p:cNvPr>
              <p:cNvSpPr>
                <a:spLocks/>
              </p:cNvSpPr>
              <p:nvPr/>
            </p:nvSpPr>
            <p:spPr bwMode="auto">
              <a:xfrm>
                <a:off x="7477" y="2536"/>
                <a:ext cx="3" cy="3"/>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3" name="Freeform 730">
                <a:extLst>
                  <a:ext uri="{FF2B5EF4-FFF2-40B4-BE49-F238E27FC236}">
                    <a16:creationId xmlns:a16="http://schemas.microsoft.com/office/drawing/2014/main" id="{4F2A5800-8985-0D9F-FF05-87BF09497231}"/>
                  </a:ext>
                </a:extLst>
              </p:cNvPr>
              <p:cNvSpPr>
                <a:spLocks/>
              </p:cNvSpPr>
              <p:nvPr/>
            </p:nvSpPr>
            <p:spPr bwMode="auto">
              <a:xfrm>
                <a:off x="7480" y="2536"/>
                <a:ext cx="5" cy="5"/>
              </a:xfrm>
              <a:custGeom>
                <a:avLst/>
                <a:gdLst>
                  <a:gd name="T0" fmla="*/ 0 w 2"/>
                  <a:gd name="T1" fmla="*/ 0 h 2"/>
                  <a:gd name="T2" fmla="*/ 0 w 2"/>
                  <a:gd name="T3" fmla="*/ 1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1"/>
                      <a:pt x="0" y="1"/>
                      <a:pt x="0" y="1"/>
                    </a:cubicBezTo>
                    <a:cubicBezTo>
                      <a:pt x="1" y="2"/>
                      <a:pt x="1" y="1"/>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4" name="Freeform 731">
                <a:extLst>
                  <a:ext uri="{FF2B5EF4-FFF2-40B4-BE49-F238E27FC236}">
                    <a16:creationId xmlns:a16="http://schemas.microsoft.com/office/drawing/2014/main" id="{57E160AE-06AF-1C20-8B3F-355FB635CA57}"/>
                  </a:ext>
                </a:extLst>
              </p:cNvPr>
              <p:cNvSpPr>
                <a:spLocks/>
              </p:cNvSpPr>
              <p:nvPr/>
            </p:nvSpPr>
            <p:spPr bwMode="auto">
              <a:xfrm>
                <a:off x="7454" y="2505"/>
                <a:ext cx="54" cy="31"/>
              </a:xfrm>
              <a:custGeom>
                <a:avLst/>
                <a:gdLst>
                  <a:gd name="T0" fmla="*/ 1 w 23"/>
                  <a:gd name="T1" fmla="*/ 6 h 13"/>
                  <a:gd name="T2" fmla="*/ 1 w 23"/>
                  <a:gd name="T3" fmla="*/ 8 h 13"/>
                  <a:gd name="T4" fmla="*/ 10 w 23"/>
                  <a:gd name="T5" fmla="*/ 13 h 13"/>
                  <a:gd name="T6" fmla="*/ 13 w 23"/>
                  <a:gd name="T7" fmla="*/ 13 h 13"/>
                  <a:gd name="T8" fmla="*/ 22 w 23"/>
                  <a:gd name="T9" fmla="*/ 8 h 13"/>
                  <a:gd name="T10" fmla="*/ 22 w 23"/>
                  <a:gd name="T11" fmla="*/ 6 h 13"/>
                  <a:gd name="T12" fmla="*/ 13 w 23"/>
                  <a:gd name="T13" fmla="*/ 1 h 13"/>
                  <a:gd name="T14" fmla="*/ 10 w 23"/>
                  <a:gd name="T15" fmla="*/ 1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8"/>
                    </a:cubicBezTo>
                    <a:cubicBezTo>
                      <a:pt x="10" y="13"/>
                      <a:pt x="10" y="13"/>
                      <a:pt x="10" y="13"/>
                    </a:cubicBezTo>
                    <a:cubicBezTo>
                      <a:pt x="11" y="13"/>
                      <a:pt x="12" y="13"/>
                      <a:pt x="13" y="13"/>
                    </a:cubicBezTo>
                    <a:cubicBezTo>
                      <a:pt x="22" y="8"/>
                      <a:pt x="22" y="8"/>
                      <a:pt x="22" y="8"/>
                    </a:cubicBezTo>
                    <a:cubicBezTo>
                      <a:pt x="23" y="7"/>
                      <a:pt x="23" y="6"/>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5" name="Freeform 732">
                <a:extLst>
                  <a:ext uri="{FF2B5EF4-FFF2-40B4-BE49-F238E27FC236}">
                    <a16:creationId xmlns:a16="http://schemas.microsoft.com/office/drawing/2014/main" id="{0C9D8314-5240-6AFD-5F78-8EA4AA9E3FFE}"/>
                  </a:ext>
                </a:extLst>
              </p:cNvPr>
              <p:cNvSpPr>
                <a:spLocks/>
              </p:cNvSpPr>
              <p:nvPr/>
            </p:nvSpPr>
            <p:spPr bwMode="auto">
              <a:xfrm>
                <a:off x="7420" y="254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6" name="Freeform 733">
                <a:extLst>
                  <a:ext uri="{FF2B5EF4-FFF2-40B4-BE49-F238E27FC236}">
                    <a16:creationId xmlns:a16="http://schemas.microsoft.com/office/drawing/2014/main" id="{3632E6F7-7891-F152-01C8-170E46A3304D}"/>
                  </a:ext>
                </a:extLst>
              </p:cNvPr>
              <p:cNvSpPr>
                <a:spLocks/>
              </p:cNvSpPr>
              <p:nvPr/>
            </p:nvSpPr>
            <p:spPr bwMode="auto">
              <a:xfrm>
                <a:off x="7420" y="254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7" name="Freeform 734">
                <a:extLst>
                  <a:ext uri="{FF2B5EF4-FFF2-40B4-BE49-F238E27FC236}">
                    <a16:creationId xmlns:a16="http://schemas.microsoft.com/office/drawing/2014/main" id="{281EA18C-2199-5E12-2B33-408392149074}"/>
                  </a:ext>
                </a:extLst>
              </p:cNvPr>
              <p:cNvSpPr>
                <a:spLocks/>
              </p:cNvSpPr>
              <p:nvPr/>
            </p:nvSpPr>
            <p:spPr bwMode="auto">
              <a:xfrm>
                <a:off x="7420" y="2543"/>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8" name="Freeform 735">
                <a:extLst>
                  <a:ext uri="{FF2B5EF4-FFF2-40B4-BE49-F238E27FC236}">
                    <a16:creationId xmlns:a16="http://schemas.microsoft.com/office/drawing/2014/main" id="{D5366E87-D9E0-A7A5-A42D-5080C5CDC706}"/>
                  </a:ext>
                </a:extLst>
              </p:cNvPr>
              <p:cNvSpPr>
                <a:spLocks/>
              </p:cNvSpPr>
              <p:nvPr/>
            </p:nvSpPr>
            <p:spPr bwMode="auto">
              <a:xfrm>
                <a:off x="7470" y="2541"/>
                <a:ext cx="3"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1"/>
                      <a:pt x="1" y="1"/>
                      <a:pt x="0" y="1"/>
                    </a:cubicBezTo>
                    <a:cubicBezTo>
                      <a:pt x="0" y="2"/>
                      <a:pt x="0" y="2"/>
                      <a:pt x="0" y="2"/>
                    </a:cubicBezTo>
                    <a:cubicBezTo>
                      <a:pt x="1"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49" name="Freeform 736">
                <a:extLst>
                  <a:ext uri="{FF2B5EF4-FFF2-40B4-BE49-F238E27FC236}">
                    <a16:creationId xmlns:a16="http://schemas.microsoft.com/office/drawing/2014/main" id="{42FA9D2B-D35B-E1B5-B38A-688E6B0C00B2}"/>
                  </a:ext>
                </a:extLst>
              </p:cNvPr>
              <p:cNvSpPr>
                <a:spLocks/>
              </p:cNvSpPr>
              <p:nvPr/>
            </p:nvSpPr>
            <p:spPr bwMode="auto">
              <a:xfrm>
                <a:off x="7470" y="2541"/>
                <a:ext cx="3"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2"/>
                      <a:pt x="1" y="1"/>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0" name="Freeform 737">
                <a:extLst>
                  <a:ext uri="{FF2B5EF4-FFF2-40B4-BE49-F238E27FC236}">
                    <a16:creationId xmlns:a16="http://schemas.microsoft.com/office/drawing/2014/main" id="{36C390B4-CB36-BFD5-25E1-0644FDE2A7E4}"/>
                  </a:ext>
                </a:extLst>
              </p:cNvPr>
              <p:cNvSpPr>
                <a:spLocks/>
              </p:cNvSpPr>
              <p:nvPr/>
            </p:nvSpPr>
            <p:spPr bwMode="auto">
              <a:xfrm>
                <a:off x="7420" y="2543"/>
                <a:ext cx="22" cy="17"/>
              </a:xfrm>
              <a:custGeom>
                <a:avLst/>
                <a:gdLst>
                  <a:gd name="T0" fmla="*/ 0 w 22"/>
                  <a:gd name="T1" fmla="*/ 0 h 17"/>
                  <a:gd name="T2" fmla="*/ 0 w 22"/>
                  <a:gd name="T3" fmla="*/ 3 h 17"/>
                  <a:gd name="T4" fmla="*/ 22 w 22"/>
                  <a:gd name="T5" fmla="*/ 17 h 17"/>
                  <a:gd name="T6" fmla="*/ 22 w 22"/>
                  <a:gd name="T7" fmla="*/ 12 h 17"/>
                  <a:gd name="T8" fmla="*/ 0 w 22"/>
                  <a:gd name="T9" fmla="*/ 0 h 17"/>
                </a:gdLst>
                <a:ahLst/>
                <a:cxnLst>
                  <a:cxn ang="0">
                    <a:pos x="T0" y="T1"/>
                  </a:cxn>
                  <a:cxn ang="0">
                    <a:pos x="T2" y="T3"/>
                  </a:cxn>
                  <a:cxn ang="0">
                    <a:pos x="T4" y="T5"/>
                  </a:cxn>
                  <a:cxn ang="0">
                    <a:pos x="T6" y="T7"/>
                  </a:cxn>
                  <a:cxn ang="0">
                    <a:pos x="T8" y="T9"/>
                  </a:cxn>
                </a:cxnLst>
                <a:rect l="0" t="0" r="r" b="b"/>
                <a:pathLst>
                  <a:path w="22" h="17">
                    <a:moveTo>
                      <a:pt x="0" y="0"/>
                    </a:moveTo>
                    <a:lnTo>
                      <a:pt x="0" y="3"/>
                    </a:lnTo>
                    <a:lnTo>
                      <a:pt x="22" y="17"/>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1" name="Freeform 738">
                <a:extLst>
                  <a:ext uri="{FF2B5EF4-FFF2-40B4-BE49-F238E27FC236}">
                    <a16:creationId xmlns:a16="http://schemas.microsoft.com/office/drawing/2014/main" id="{DC524514-45FD-93C4-C858-5BC028F77F72}"/>
                  </a:ext>
                </a:extLst>
              </p:cNvPr>
              <p:cNvSpPr>
                <a:spLocks/>
              </p:cNvSpPr>
              <p:nvPr/>
            </p:nvSpPr>
            <p:spPr bwMode="auto">
              <a:xfrm>
                <a:off x="7449" y="2543"/>
                <a:ext cx="21" cy="17"/>
              </a:xfrm>
              <a:custGeom>
                <a:avLst/>
                <a:gdLst>
                  <a:gd name="T0" fmla="*/ 0 w 21"/>
                  <a:gd name="T1" fmla="*/ 12 h 17"/>
                  <a:gd name="T2" fmla="*/ 0 w 21"/>
                  <a:gd name="T3" fmla="*/ 17 h 17"/>
                  <a:gd name="T4" fmla="*/ 21 w 21"/>
                  <a:gd name="T5" fmla="*/ 3 h 17"/>
                  <a:gd name="T6" fmla="*/ 21 w 21"/>
                  <a:gd name="T7" fmla="*/ 0 h 17"/>
                  <a:gd name="T8" fmla="*/ 0 w 21"/>
                  <a:gd name="T9" fmla="*/ 12 h 17"/>
                </a:gdLst>
                <a:ahLst/>
                <a:cxnLst>
                  <a:cxn ang="0">
                    <a:pos x="T0" y="T1"/>
                  </a:cxn>
                  <a:cxn ang="0">
                    <a:pos x="T2" y="T3"/>
                  </a:cxn>
                  <a:cxn ang="0">
                    <a:pos x="T4" y="T5"/>
                  </a:cxn>
                  <a:cxn ang="0">
                    <a:pos x="T6" y="T7"/>
                  </a:cxn>
                  <a:cxn ang="0">
                    <a:pos x="T8" y="T9"/>
                  </a:cxn>
                </a:cxnLst>
                <a:rect l="0" t="0" r="r" b="b"/>
                <a:pathLst>
                  <a:path w="21" h="17">
                    <a:moveTo>
                      <a:pt x="0" y="12"/>
                    </a:moveTo>
                    <a:lnTo>
                      <a:pt x="0" y="17"/>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2" name="Freeform 739">
                <a:extLst>
                  <a:ext uri="{FF2B5EF4-FFF2-40B4-BE49-F238E27FC236}">
                    <a16:creationId xmlns:a16="http://schemas.microsoft.com/office/drawing/2014/main" id="{AE90BFAE-98E0-C42E-7C89-D4B122FD402F}"/>
                  </a:ext>
                </a:extLst>
              </p:cNvPr>
              <p:cNvSpPr>
                <a:spLocks/>
              </p:cNvSpPr>
              <p:nvPr/>
            </p:nvSpPr>
            <p:spPr bwMode="auto">
              <a:xfrm>
                <a:off x="7442" y="2555"/>
                <a:ext cx="7" cy="5"/>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2" y="2"/>
                      <a:pt x="3" y="2"/>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3" name="Freeform 740">
                <a:extLst>
                  <a:ext uri="{FF2B5EF4-FFF2-40B4-BE49-F238E27FC236}">
                    <a16:creationId xmlns:a16="http://schemas.microsoft.com/office/drawing/2014/main" id="{AEE42506-AFE7-806D-43BE-B6E91A6D9EFC}"/>
                  </a:ext>
                </a:extLst>
              </p:cNvPr>
              <p:cNvSpPr>
                <a:spLocks/>
              </p:cNvSpPr>
              <p:nvPr/>
            </p:nvSpPr>
            <p:spPr bwMode="auto">
              <a:xfrm>
                <a:off x="7442" y="2555"/>
                <a:ext cx="2"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1" y="2"/>
                      <a:pt x="1" y="2"/>
                      <a:pt x="1" y="2"/>
                    </a:cubicBezTo>
                    <a:cubicBezTo>
                      <a:pt x="1" y="1"/>
                      <a:pt x="1" y="1"/>
                      <a:pt x="1" y="1"/>
                    </a:cubicBezTo>
                    <a:cubicBezTo>
                      <a:pt x="1"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4" name="Freeform 741">
                <a:extLst>
                  <a:ext uri="{FF2B5EF4-FFF2-40B4-BE49-F238E27FC236}">
                    <a16:creationId xmlns:a16="http://schemas.microsoft.com/office/drawing/2014/main" id="{15842834-8303-4E04-96AC-95BFE6FE5A66}"/>
                  </a:ext>
                </a:extLst>
              </p:cNvPr>
              <p:cNvSpPr>
                <a:spLocks/>
              </p:cNvSpPr>
              <p:nvPr/>
            </p:nvSpPr>
            <p:spPr bwMode="auto">
              <a:xfrm>
                <a:off x="7444" y="2555"/>
                <a:ext cx="5" cy="5"/>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2" y="2"/>
                      <a:pt x="2" y="2"/>
                    </a:cubicBezTo>
                    <a:cubicBezTo>
                      <a:pt x="2" y="0"/>
                      <a:pt x="2" y="0"/>
                      <a:pt x="2" y="0"/>
                    </a:cubicBezTo>
                    <a:cubicBezTo>
                      <a:pt x="2"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5" name="Freeform 742">
                <a:extLst>
                  <a:ext uri="{FF2B5EF4-FFF2-40B4-BE49-F238E27FC236}">
                    <a16:creationId xmlns:a16="http://schemas.microsoft.com/office/drawing/2014/main" id="{3BACBF3D-F20F-1BB1-09A1-D07CCDE2C1DF}"/>
                  </a:ext>
                </a:extLst>
              </p:cNvPr>
              <p:cNvSpPr>
                <a:spLocks/>
              </p:cNvSpPr>
              <p:nvPr/>
            </p:nvSpPr>
            <p:spPr bwMode="auto">
              <a:xfrm>
                <a:off x="7418" y="2527"/>
                <a:ext cx="55" cy="31"/>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5"/>
                    </a:cubicBezTo>
                    <a:cubicBezTo>
                      <a:pt x="13" y="0"/>
                      <a:pt x="13" y="0"/>
                      <a:pt x="13" y="0"/>
                    </a:cubicBezTo>
                    <a:cubicBezTo>
                      <a:pt x="13"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6" name="Freeform 743">
                <a:extLst>
                  <a:ext uri="{FF2B5EF4-FFF2-40B4-BE49-F238E27FC236}">
                    <a16:creationId xmlns:a16="http://schemas.microsoft.com/office/drawing/2014/main" id="{0C8008FA-B39E-9EB9-33BE-DEF10A7944E1}"/>
                  </a:ext>
                </a:extLst>
              </p:cNvPr>
              <p:cNvSpPr>
                <a:spLocks/>
              </p:cNvSpPr>
              <p:nvPr/>
            </p:nvSpPr>
            <p:spPr bwMode="auto">
              <a:xfrm>
                <a:off x="7385" y="2562"/>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7" name="Freeform 744">
                <a:extLst>
                  <a:ext uri="{FF2B5EF4-FFF2-40B4-BE49-F238E27FC236}">
                    <a16:creationId xmlns:a16="http://schemas.microsoft.com/office/drawing/2014/main" id="{21475D98-0A5F-A6C0-3867-BDADE77803EC}"/>
                  </a:ext>
                </a:extLst>
              </p:cNvPr>
              <p:cNvSpPr>
                <a:spLocks/>
              </p:cNvSpPr>
              <p:nvPr/>
            </p:nvSpPr>
            <p:spPr bwMode="auto">
              <a:xfrm>
                <a:off x="7385" y="2562"/>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8" name="Freeform 745">
                <a:extLst>
                  <a:ext uri="{FF2B5EF4-FFF2-40B4-BE49-F238E27FC236}">
                    <a16:creationId xmlns:a16="http://schemas.microsoft.com/office/drawing/2014/main" id="{6A7669EB-31BB-0771-6FEF-EF8DE0EBC2F5}"/>
                  </a:ext>
                </a:extLst>
              </p:cNvPr>
              <p:cNvSpPr>
                <a:spLocks/>
              </p:cNvSpPr>
              <p:nvPr/>
            </p:nvSpPr>
            <p:spPr bwMode="auto">
              <a:xfrm>
                <a:off x="7385" y="2562"/>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59" name="Freeform 746">
                <a:extLst>
                  <a:ext uri="{FF2B5EF4-FFF2-40B4-BE49-F238E27FC236}">
                    <a16:creationId xmlns:a16="http://schemas.microsoft.com/office/drawing/2014/main" id="{9DBD1B40-B47E-B8B5-3078-9DFF3B7E505F}"/>
                  </a:ext>
                </a:extLst>
              </p:cNvPr>
              <p:cNvSpPr>
                <a:spLocks/>
              </p:cNvSpPr>
              <p:nvPr/>
            </p:nvSpPr>
            <p:spPr bwMode="auto">
              <a:xfrm>
                <a:off x="7437" y="2562"/>
                <a:ext cx="0" cy="5"/>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0"/>
                      <a:pt x="0" y="1"/>
                    </a:cubicBezTo>
                    <a:cubicBezTo>
                      <a:pt x="0" y="2"/>
                      <a:pt x="0" y="2"/>
                      <a:pt x="0" y="2"/>
                    </a:cubicBezTo>
                    <a:cubicBezTo>
                      <a:pt x="0" y="2"/>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0" name="Freeform 747">
                <a:extLst>
                  <a:ext uri="{FF2B5EF4-FFF2-40B4-BE49-F238E27FC236}">
                    <a16:creationId xmlns:a16="http://schemas.microsoft.com/office/drawing/2014/main" id="{3CAD70BD-F170-554A-D53A-5BC94DFC1EDA}"/>
                  </a:ext>
                </a:extLst>
              </p:cNvPr>
              <p:cNvSpPr>
                <a:spLocks/>
              </p:cNvSpPr>
              <p:nvPr/>
            </p:nvSpPr>
            <p:spPr bwMode="auto">
              <a:xfrm>
                <a:off x="7437" y="2562"/>
                <a:ext cx="0" cy="5"/>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1"/>
                      <a:pt x="0" y="1"/>
                    </a:cubicBezTo>
                    <a:cubicBezTo>
                      <a:pt x="0" y="0"/>
                      <a:pt x="0" y="0"/>
                      <a:pt x="0" y="0"/>
                    </a:cubicBezTo>
                    <a:cubicBezTo>
                      <a:pt x="0" y="0"/>
                      <a:pt x="0"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1" name="Freeform 748">
                <a:extLst>
                  <a:ext uri="{FF2B5EF4-FFF2-40B4-BE49-F238E27FC236}">
                    <a16:creationId xmlns:a16="http://schemas.microsoft.com/office/drawing/2014/main" id="{E333DC8B-8D42-7503-6F41-DD2DDCC8543E}"/>
                  </a:ext>
                </a:extLst>
              </p:cNvPr>
              <p:cNvSpPr>
                <a:spLocks/>
              </p:cNvSpPr>
              <p:nvPr/>
            </p:nvSpPr>
            <p:spPr bwMode="auto">
              <a:xfrm>
                <a:off x="7387" y="2565"/>
                <a:ext cx="22" cy="14"/>
              </a:xfrm>
              <a:custGeom>
                <a:avLst/>
                <a:gdLst>
                  <a:gd name="T0" fmla="*/ 0 w 22"/>
                  <a:gd name="T1" fmla="*/ 0 h 14"/>
                  <a:gd name="T2" fmla="*/ 0 w 22"/>
                  <a:gd name="T3" fmla="*/ 2 h 14"/>
                  <a:gd name="T4" fmla="*/ 22 w 22"/>
                  <a:gd name="T5" fmla="*/ 14 h 14"/>
                  <a:gd name="T6" fmla="*/ 22 w 22"/>
                  <a:gd name="T7" fmla="*/ 12 h 14"/>
                  <a:gd name="T8" fmla="*/ 0 w 22"/>
                  <a:gd name="T9" fmla="*/ 0 h 14"/>
                </a:gdLst>
                <a:ahLst/>
                <a:cxnLst>
                  <a:cxn ang="0">
                    <a:pos x="T0" y="T1"/>
                  </a:cxn>
                  <a:cxn ang="0">
                    <a:pos x="T2" y="T3"/>
                  </a:cxn>
                  <a:cxn ang="0">
                    <a:pos x="T4" y="T5"/>
                  </a:cxn>
                  <a:cxn ang="0">
                    <a:pos x="T6" y="T7"/>
                  </a:cxn>
                  <a:cxn ang="0">
                    <a:pos x="T8" y="T9"/>
                  </a:cxn>
                </a:cxnLst>
                <a:rect l="0" t="0" r="r" b="b"/>
                <a:pathLst>
                  <a:path w="22" h="14">
                    <a:moveTo>
                      <a:pt x="0" y="0"/>
                    </a:moveTo>
                    <a:lnTo>
                      <a:pt x="0" y="2"/>
                    </a:lnTo>
                    <a:lnTo>
                      <a:pt x="22" y="14"/>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2" name="Freeform 749">
                <a:extLst>
                  <a:ext uri="{FF2B5EF4-FFF2-40B4-BE49-F238E27FC236}">
                    <a16:creationId xmlns:a16="http://schemas.microsoft.com/office/drawing/2014/main" id="{C6DAEA18-0338-DBBA-898B-52B6FFE4C8E0}"/>
                  </a:ext>
                </a:extLst>
              </p:cNvPr>
              <p:cNvSpPr>
                <a:spLocks/>
              </p:cNvSpPr>
              <p:nvPr/>
            </p:nvSpPr>
            <p:spPr bwMode="auto">
              <a:xfrm>
                <a:off x="7416" y="2565"/>
                <a:ext cx="21" cy="14"/>
              </a:xfrm>
              <a:custGeom>
                <a:avLst/>
                <a:gdLst>
                  <a:gd name="T0" fmla="*/ 0 w 21"/>
                  <a:gd name="T1" fmla="*/ 12 h 14"/>
                  <a:gd name="T2" fmla="*/ 0 w 21"/>
                  <a:gd name="T3" fmla="*/ 14 h 14"/>
                  <a:gd name="T4" fmla="*/ 21 w 21"/>
                  <a:gd name="T5" fmla="*/ 2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0" y="14"/>
                    </a:lnTo>
                    <a:lnTo>
                      <a:pt x="21" y="2"/>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3" name="Freeform 750">
                <a:extLst>
                  <a:ext uri="{FF2B5EF4-FFF2-40B4-BE49-F238E27FC236}">
                    <a16:creationId xmlns:a16="http://schemas.microsoft.com/office/drawing/2014/main" id="{BF3A5174-831F-E741-7D43-AA1B6D81D344}"/>
                  </a:ext>
                </a:extLst>
              </p:cNvPr>
              <p:cNvSpPr>
                <a:spLocks/>
              </p:cNvSpPr>
              <p:nvPr/>
            </p:nvSpPr>
            <p:spPr bwMode="auto">
              <a:xfrm>
                <a:off x="7409" y="2577"/>
                <a:ext cx="7" cy="2"/>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0" y="1"/>
                      <a:pt x="2" y="1"/>
                      <a:pt x="3" y="1"/>
                    </a:cubicBezTo>
                    <a:cubicBezTo>
                      <a:pt x="3" y="0"/>
                      <a:pt x="3" y="0"/>
                      <a:pt x="3" y="0"/>
                    </a:cubicBezTo>
                    <a:cubicBezTo>
                      <a:pt x="2"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4" name="Freeform 751">
                <a:extLst>
                  <a:ext uri="{FF2B5EF4-FFF2-40B4-BE49-F238E27FC236}">
                    <a16:creationId xmlns:a16="http://schemas.microsoft.com/office/drawing/2014/main" id="{0D364381-78D3-33E7-DA70-622FE0CD1AA7}"/>
                  </a:ext>
                </a:extLst>
              </p:cNvPr>
              <p:cNvSpPr>
                <a:spLocks/>
              </p:cNvSpPr>
              <p:nvPr/>
            </p:nvSpPr>
            <p:spPr bwMode="auto">
              <a:xfrm>
                <a:off x="7409" y="2577"/>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5" name="Freeform 752">
                <a:extLst>
                  <a:ext uri="{FF2B5EF4-FFF2-40B4-BE49-F238E27FC236}">
                    <a16:creationId xmlns:a16="http://schemas.microsoft.com/office/drawing/2014/main" id="{77817BC3-7AC3-EE99-B352-A132864C7E8A}"/>
                  </a:ext>
                </a:extLst>
              </p:cNvPr>
              <p:cNvSpPr>
                <a:spLocks/>
              </p:cNvSpPr>
              <p:nvPr/>
            </p:nvSpPr>
            <p:spPr bwMode="auto">
              <a:xfrm>
                <a:off x="7411" y="2577"/>
                <a:ext cx="5"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0" y="1"/>
                      <a:pt x="1" y="1"/>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6" name="Freeform 753">
                <a:extLst>
                  <a:ext uri="{FF2B5EF4-FFF2-40B4-BE49-F238E27FC236}">
                    <a16:creationId xmlns:a16="http://schemas.microsoft.com/office/drawing/2014/main" id="{7D169761-9655-F845-3292-1C37B25413DF}"/>
                  </a:ext>
                </a:extLst>
              </p:cNvPr>
              <p:cNvSpPr>
                <a:spLocks/>
              </p:cNvSpPr>
              <p:nvPr/>
            </p:nvSpPr>
            <p:spPr bwMode="auto">
              <a:xfrm>
                <a:off x="7385" y="2546"/>
                <a:ext cx="54" cy="31"/>
              </a:xfrm>
              <a:custGeom>
                <a:avLst/>
                <a:gdLst>
                  <a:gd name="T0" fmla="*/ 1 w 23"/>
                  <a:gd name="T1" fmla="*/ 6 h 13"/>
                  <a:gd name="T2" fmla="*/ 1 w 23"/>
                  <a:gd name="T3" fmla="*/ 8 h 13"/>
                  <a:gd name="T4" fmla="*/ 10 w 23"/>
                  <a:gd name="T5" fmla="*/ 13 h 13"/>
                  <a:gd name="T6" fmla="*/ 13 w 23"/>
                  <a:gd name="T7" fmla="*/ 13 h 13"/>
                  <a:gd name="T8" fmla="*/ 22 w 23"/>
                  <a:gd name="T9" fmla="*/ 8 h 13"/>
                  <a:gd name="T10" fmla="*/ 22 w 23"/>
                  <a:gd name="T11" fmla="*/ 6 h 13"/>
                  <a:gd name="T12" fmla="*/ 13 w 23"/>
                  <a:gd name="T13" fmla="*/ 1 h 13"/>
                  <a:gd name="T14" fmla="*/ 10 w 23"/>
                  <a:gd name="T15" fmla="*/ 1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8"/>
                    </a:cubicBezTo>
                    <a:cubicBezTo>
                      <a:pt x="10" y="13"/>
                      <a:pt x="10" y="13"/>
                      <a:pt x="10" y="13"/>
                    </a:cubicBezTo>
                    <a:cubicBezTo>
                      <a:pt x="10" y="13"/>
                      <a:pt x="12" y="13"/>
                      <a:pt x="13" y="13"/>
                    </a:cubicBezTo>
                    <a:cubicBezTo>
                      <a:pt x="22" y="8"/>
                      <a:pt x="22" y="8"/>
                      <a:pt x="22" y="8"/>
                    </a:cubicBezTo>
                    <a:cubicBezTo>
                      <a:pt x="22" y="7"/>
                      <a:pt x="23" y="6"/>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7" name="Freeform 754">
                <a:extLst>
                  <a:ext uri="{FF2B5EF4-FFF2-40B4-BE49-F238E27FC236}">
                    <a16:creationId xmlns:a16="http://schemas.microsoft.com/office/drawing/2014/main" id="{FDF419F9-1C13-36DF-7304-80CFA80321E0}"/>
                  </a:ext>
                </a:extLst>
              </p:cNvPr>
              <p:cNvSpPr>
                <a:spLocks/>
              </p:cNvSpPr>
              <p:nvPr/>
            </p:nvSpPr>
            <p:spPr bwMode="auto">
              <a:xfrm>
                <a:off x="7884" y="2342"/>
                <a:ext cx="2" cy="4"/>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1"/>
                      <a:pt x="1" y="1"/>
                      <a:pt x="0" y="1"/>
                    </a:cubicBezTo>
                    <a:cubicBezTo>
                      <a:pt x="0" y="2"/>
                      <a:pt x="0" y="2"/>
                      <a:pt x="0" y="2"/>
                    </a:cubicBezTo>
                    <a:cubicBezTo>
                      <a:pt x="1"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8" name="Freeform 755">
                <a:extLst>
                  <a:ext uri="{FF2B5EF4-FFF2-40B4-BE49-F238E27FC236}">
                    <a16:creationId xmlns:a16="http://schemas.microsoft.com/office/drawing/2014/main" id="{2ED172D0-9D67-E009-D433-B75E663DAF30}"/>
                  </a:ext>
                </a:extLst>
              </p:cNvPr>
              <p:cNvSpPr>
                <a:spLocks/>
              </p:cNvSpPr>
              <p:nvPr/>
            </p:nvSpPr>
            <p:spPr bwMode="auto">
              <a:xfrm>
                <a:off x="7884" y="2342"/>
                <a:ext cx="2" cy="4"/>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2"/>
                      <a:pt x="1" y="1"/>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69" name="Freeform 756">
                <a:extLst>
                  <a:ext uri="{FF2B5EF4-FFF2-40B4-BE49-F238E27FC236}">
                    <a16:creationId xmlns:a16="http://schemas.microsoft.com/office/drawing/2014/main" id="{BA497106-7142-FF1D-DC95-34845895EC57}"/>
                  </a:ext>
                </a:extLst>
              </p:cNvPr>
              <p:cNvSpPr>
                <a:spLocks/>
              </p:cNvSpPr>
              <p:nvPr/>
            </p:nvSpPr>
            <p:spPr bwMode="auto">
              <a:xfrm>
                <a:off x="7782" y="2372"/>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0" name="Freeform 757">
                <a:extLst>
                  <a:ext uri="{FF2B5EF4-FFF2-40B4-BE49-F238E27FC236}">
                    <a16:creationId xmlns:a16="http://schemas.microsoft.com/office/drawing/2014/main" id="{2743EC69-768B-0BE9-FA4D-360268F37331}"/>
                  </a:ext>
                </a:extLst>
              </p:cNvPr>
              <p:cNvSpPr>
                <a:spLocks/>
              </p:cNvSpPr>
              <p:nvPr/>
            </p:nvSpPr>
            <p:spPr bwMode="auto">
              <a:xfrm>
                <a:off x="7782" y="2372"/>
                <a:ext cx="0" cy="5"/>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1" name="Freeform 758">
                <a:extLst>
                  <a:ext uri="{FF2B5EF4-FFF2-40B4-BE49-F238E27FC236}">
                    <a16:creationId xmlns:a16="http://schemas.microsoft.com/office/drawing/2014/main" id="{E86C35E4-4219-4320-15CB-AE1EF32157E1}"/>
                  </a:ext>
                </a:extLst>
              </p:cNvPr>
              <p:cNvSpPr>
                <a:spLocks/>
              </p:cNvSpPr>
              <p:nvPr/>
            </p:nvSpPr>
            <p:spPr bwMode="auto">
              <a:xfrm>
                <a:off x="7782" y="2372"/>
                <a:ext cx="2"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2" name="Freeform 759">
                <a:extLst>
                  <a:ext uri="{FF2B5EF4-FFF2-40B4-BE49-F238E27FC236}">
                    <a16:creationId xmlns:a16="http://schemas.microsoft.com/office/drawing/2014/main" id="{258CAC20-CF1E-2D67-D8CD-2E851453FFCC}"/>
                  </a:ext>
                </a:extLst>
              </p:cNvPr>
              <p:cNvSpPr>
                <a:spLocks/>
              </p:cNvSpPr>
              <p:nvPr/>
            </p:nvSpPr>
            <p:spPr bwMode="auto">
              <a:xfrm>
                <a:off x="7784" y="2375"/>
                <a:ext cx="19" cy="14"/>
              </a:xfrm>
              <a:custGeom>
                <a:avLst/>
                <a:gdLst>
                  <a:gd name="T0" fmla="*/ 0 w 19"/>
                  <a:gd name="T1" fmla="*/ 0 h 14"/>
                  <a:gd name="T2" fmla="*/ 0 w 19"/>
                  <a:gd name="T3" fmla="*/ 2 h 14"/>
                  <a:gd name="T4" fmla="*/ 19 w 19"/>
                  <a:gd name="T5" fmla="*/ 14 h 14"/>
                  <a:gd name="T6" fmla="*/ 19 w 19"/>
                  <a:gd name="T7" fmla="*/ 12 h 14"/>
                  <a:gd name="T8" fmla="*/ 0 w 19"/>
                  <a:gd name="T9" fmla="*/ 0 h 14"/>
                </a:gdLst>
                <a:ahLst/>
                <a:cxnLst>
                  <a:cxn ang="0">
                    <a:pos x="T0" y="T1"/>
                  </a:cxn>
                  <a:cxn ang="0">
                    <a:pos x="T2" y="T3"/>
                  </a:cxn>
                  <a:cxn ang="0">
                    <a:pos x="T4" y="T5"/>
                  </a:cxn>
                  <a:cxn ang="0">
                    <a:pos x="T6" y="T7"/>
                  </a:cxn>
                  <a:cxn ang="0">
                    <a:pos x="T8" y="T9"/>
                  </a:cxn>
                </a:cxnLst>
                <a:rect l="0" t="0" r="r" b="b"/>
                <a:pathLst>
                  <a:path w="19" h="14">
                    <a:moveTo>
                      <a:pt x="0" y="0"/>
                    </a:moveTo>
                    <a:lnTo>
                      <a:pt x="0" y="2"/>
                    </a:lnTo>
                    <a:lnTo>
                      <a:pt x="19" y="14"/>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3" name="Freeform 760">
                <a:extLst>
                  <a:ext uri="{FF2B5EF4-FFF2-40B4-BE49-F238E27FC236}">
                    <a16:creationId xmlns:a16="http://schemas.microsoft.com/office/drawing/2014/main" id="{940EB47F-B1AA-FDEC-EEE1-E677AB43F537}"/>
                  </a:ext>
                </a:extLst>
              </p:cNvPr>
              <p:cNvSpPr>
                <a:spLocks/>
              </p:cNvSpPr>
              <p:nvPr/>
            </p:nvSpPr>
            <p:spPr bwMode="auto">
              <a:xfrm>
                <a:off x="7812" y="2344"/>
                <a:ext cx="72" cy="45"/>
              </a:xfrm>
              <a:custGeom>
                <a:avLst/>
                <a:gdLst>
                  <a:gd name="T0" fmla="*/ 0 w 72"/>
                  <a:gd name="T1" fmla="*/ 43 h 45"/>
                  <a:gd name="T2" fmla="*/ 0 w 72"/>
                  <a:gd name="T3" fmla="*/ 45 h 45"/>
                  <a:gd name="T4" fmla="*/ 72 w 72"/>
                  <a:gd name="T5" fmla="*/ 2 h 45"/>
                  <a:gd name="T6" fmla="*/ 72 w 72"/>
                  <a:gd name="T7" fmla="*/ 0 h 45"/>
                  <a:gd name="T8" fmla="*/ 0 w 72"/>
                  <a:gd name="T9" fmla="*/ 43 h 45"/>
                </a:gdLst>
                <a:ahLst/>
                <a:cxnLst>
                  <a:cxn ang="0">
                    <a:pos x="T0" y="T1"/>
                  </a:cxn>
                  <a:cxn ang="0">
                    <a:pos x="T2" y="T3"/>
                  </a:cxn>
                  <a:cxn ang="0">
                    <a:pos x="T4" y="T5"/>
                  </a:cxn>
                  <a:cxn ang="0">
                    <a:pos x="T6" y="T7"/>
                  </a:cxn>
                  <a:cxn ang="0">
                    <a:pos x="T8" y="T9"/>
                  </a:cxn>
                </a:cxnLst>
                <a:rect l="0" t="0" r="r" b="b"/>
                <a:pathLst>
                  <a:path w="72" h="45">
                    <a:moveTo>
                      <a:pt x="0" y="43"/>
                    </a:moveTo>
                    <a:lnTo>
                      <a:pt x="0" y="45"/>
                    </a:lnTo>
                    <a:lnTo>
                      <a:pt x="72" y="2"/>
                    </a:lnTo>
                    <a:lnTo>
                      <a:pt x="72" y="0"/>
                    </a:lnTo>
                    <a:lnTo>
                      <a:pt x="0" y="43"/>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4" name="Freeform 761">
                <a:extLst>
                  <a:ext uri="{FF2B5EF4-FFF2-40B4-BE49-F238E27FC236}">
                    <a16:creationId xmlns:a16="http://schemas.microsoft.com/office/drawing/2014/main" id="{6EC9E99E-13EB-C718-34A5-FC530407F331}"/>
                  </a:ext>
                </a:extLst>
              </p:cNvPr>
              <p:cNvSpPr>
                <a:spLocks/>
              </p:cNvSpPr>
              <p:nvPr/>
            </p:nvSpPr>
            <p:spPr bwMode="auto">
              <a:xfrm>
                <a:off x="7803" y="2387"/>
                <a:ext cx="9" cy="4"/>
              </a:xfrm>
              <a:custGeom>
                <a:avLst/>
                <a:gdLst>
                  <a:gd name="T0" fmla="*/ 0 w 4"/>
                  <a:gd name="T1" fmla="*/ 0 h 2"/>
                  <a:gd name="T2" fmla="*/ 0 w 4"/>
                  <a:gd name="T3" fmla="*/ 1 h 2"/>
                  <a:gd name="T4" fmla="*/ 4 w 4"/>
                  <a:gd name="T5" fmla="*/ 1 h 2"/>
                  <a:gd name="T6" fmla="*/ 4 w 4"/>
                  <a:gd name="T7" fmla="*/ 0 h 2"/>
                  <a:gd name="T8" fmla="*/ 0 w 4"/>
                  <a:gd name="T9" fmla="*/ 0 h 2"/>
                </a:gdLst>
                <a:ahLst/>
                <a:cxnLst>
                  <a:cxn ang="0">
                    <a:pos x="T0" y="T1"/>
                  </a:cxn>
                  <a:cxn ang="0">
                    <a:pos x="T2" y="T3"/>
                  </a:cxn>
                  <a:cxn ang="0">
                    <a:pos x="T4" y="T5"/>
                  </a:cxn>
                  <a:cxn ang="0">
                    <a:pos x="T6" y="T7"/>
                  </a:cxn>
                  <a:cxn ang="0">
                    <a:pos x="T8" y="T9"/>
                  </a:cxn>
                </a:cxnLst>
                <a:rect l="0" t="0" r="r" b="b"/>
                <a:pathLst>
                  <a:path w="4" h="2">
                    <a:moveTo>
                      <a:pt x="0" y="0"/>
                    </a:moveTo>
                    <a:cubicBezTo>
                      <a:pt x="0" y="1"/>
                      <a:pt x="0" y="1"/>
                      <a:pt x="0" y="1"/>
                    </a:cubicBezTo>
                    <a:cubicBezTo>
                      <a:pt x="1" y="2"/>
                      <a:pt x="3" y="2"/>
                      <a:pt x="4" y="1"/>
                    </a:cubicBezTo>
                    <a:cubicBezTo>
                      <a:pt x="4" y="0"/>
                      <a:pt x="4" y="0"/>
                      <a:pt x="4"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5" name="Freeform 762">
                <a:extLst>
                  <a:ext uri="{FF2B5EF4-FFF2-40B4-BE49-F238E27FC236}">
                    <a16:creationId xmlns:a16="http://schemas.microsoft.com/office/drawing/2014/main" id="{C4ED44CC-4547-912E-050E-F054261B3B00}"/>
                  </a:ext>
                </a:extLst>
              </p:cNvPr>
              <p:cNvSpPr>
                <a:spLocks/>
              </p:cNvSpPr>
              <p:nvPr/>
            </p:nvSpPr>
            <p:spPr bwMode="auto">
              <a:xfrm>
                <a:off x="7803" y="2387"/>
                <a:ext cx="5" cy="4"/>
              </a:xfrm>
              <a:custGeom>
                <a:avLst/>
                <a:gdLst>
                  <a:gd name="T0" fmla="*/ 0 w 2"/>
                  <a:gd name="T1" fmla="*/ 0 h 2"/>
                  <a:gd name="T2" fmla="*/ 0 w 2"/>
                  <a:gd name="T3" fmla="*/ 1 h 2"/>
                  <a:gd name="T4" fmla="*/ 2 w 2"/>
                  <a:gd name="T5" fmla="*/ 2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1"/>
                      <a:pt x="0" y="1"/>
                      <a:pt x="0" y="1"/>
                    </a:cubicBezTo>
                    <a:cubicBezTo>
                      <a:pt x="1" y="1"/>
                      <a:pt x="1" y="1"/>
                      <a:pt x="2" y="2"/>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6" name="Freeform 763">
                <a:extLst>
                  <a:ext uri="{FF2B5EF4-FFF2-40B4-BE49-F238E27FC236}">
                    <a16:creationId xmlns:a16="http://schemas.microsoft.com/office/drawing/2014/main" id="{588C457F-E99F-1ADE-297C-B247F30DA8C7}"/>
                  </a:ext>
                </a:extLst>
              </p:cNvPr>
              <p:cNvSpPr>
                <a:spLocks/>
              </p:cNvSpPr>
              <p:nvPr/>
            </p:nvSpPr>
            <p:spPr bwMode="auto">
              <a:xfrm>
                <a:off x="7808" y="2387"/>
                <a:ext cx="4" cy="4"/>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0" y="2"/>
                      <a:pt x="1" y="1"/>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7" name="Freeform 764">
                <a:extLst>
                  <a:ext uri="{FF2B5EF4-FFF2-40B4-BE49-F238E27FC236}">
                    <a16:creationId xmlns:a16="http://schemas.microsoft.com/office/drawing/2014/main" id="{40B9E19B-7554-8924-3A97-1346727146AE}"/>
                  </a:ext>
                </a:extLst>
              </p:cNvPr>
              <p:cNvSpPr>
                <a:spLocks/>
              </p:cNvSpPr>
              <p:nvPr/>
            </p:nvSpPr>
            <p:spPr bwMode="auto">
              <a:xfrm>
                <a:off x="7782" y="2327"/>
                <a:ext cx="104" cy="60"/>
              </a:xfrm>
              <a:custGeom>
                <a:avLst/>
                <a:gdLst>
                  <a:gd name="T0" fmla="*/ 1 w 44"/>
                  <a:gd name="T1" fmla="*/ 18 h 25"/>
                  <a:gd name="T2" fmla="*/ 1 w 44"/>
                  <a:gd name="T3" fmla="*/ 20 h 25"/>
                  <a:gd name="T4" fmla="*/ 9 w 44"/>
                  <a:gd name="T5" fmla="*/ 25 h 25"/>
                  <a:gd name="T6" fmla="*/ 13 w 44"/>
                  <a:gd name="T7" fmla="*/ 25 h 25"/>
                  <a:gd name="T8" fmla="*/ 43 w 44"/>
                  <a:gd name="T9" fmla="*/ 7 h 25"/>
                  <a:gd name="T10" fmla="*/ 43 w 44"/>
                  <a:gd name="T11" fmla="*/ 5 h 25"/>
                  <a:gd name="T12" fmla="*/ 34 w 44"/>
                  <a:gd name="T13" fmla="*/ 0 h 25"/>
                  <a:gd name="T14" fmla="*/ 31 w 44"/>
                  <a:gd name="T15" fmla="*/ 0 h 25"/>
                  <a:gd name="T16" fmla="*/ 1 w 44"/>
                  <a:gd name="T17" fmla="*/ 1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25">
                    <a:moveTo>
                      <a:pt x="1" y="18"/>
                    </a:moveTo>
                    <a:cubicBezTo>
                      <a:pt x="0" y="19"/>
                      <a:pt x="0" y="19"/>
                      <a:pt x="1" y="20"/>
                    </a:cubicBezTo>
                    <a:cubicBezTo>
                      <a:pt x="9" y="25"/>
                      <a:pt x="9" y="25"/>
                      <a:pt x="9" y="25"/>
                    </a:cubicBezTo>
                    <a:cubicBezTo>
                      <a:pt x="10" y="25"/>
                      <a:pt x="12" y="25"/>
                      <a:pt x="13" y="25"/>
                    </a:cubicBezTo>
                    <a:cubicBezTo>
                      <a:pt x="43" y="7"/>
                      <a:pt x="43" y="7"/>
                      <a:pt x="43" y="7"/>
                    </a:cubicBezTo>
                    <a:cubicBezTo>
                      <a:pt x="44" y="7"/>
                      <a:pt x="44" y="6"/>
                      <a:pt x="43" y="5"/>
                    </a:cubicBezTo>
                    <a:cubicBezTo>
                      <a:pt x="34" y="0"/>
                      <a:pt x="34" y="0"/>
                      <a:pt x="34" y="0"/>
                    </a:cubicBezTo>
                    <a:cubicBezTo>
                      <a:pt x="34" y="0"/>
                      <a:pt x="32" y="0"/>
                      <a:pt x="31" y="0"/>
                    </a:cubicBezTo>
                    <a:lnTo>
                      <a:pt x="1" y="18"/>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8" name="Freeform 765">
                <a:extLst>
                  <a:ext uri="{FF2B5EF4-FFF2-40B4-BE49-F238E27FC236}">
                    <a16:creationId xmlns:a16="http://schemas.microsoft.com/office/drawing/2014/main" id="{E4F29B76-785D-6E5D-B421-D3D40D211F05}"/>
                  </a:ext>
                </a:extLst>
              </p:cNvPr>
              <p:cNvSpPr>
                <a:spLocks/>
              </p:cNvSpPr>
              <p:nvPr/>
            </p:nvSpPr>
            <p:spPr bwMode="auto">
              <a:xfrm>
                <a:off x="7748" y="2391"/>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79" name="Freeform 766">
                <a:extLst>
                  <a:ext uri="{FF2B5EF4-FFF2-40B4-BE49-F238E27FC236}">
                    <a16:creationId xmlns:a16="http://schemas.microsoft.com/office/drawing/2014/main" id="{32BBA083-A6F2-A370-103C-B01EB507B3F7}"/>
                  </a:ext>
                </a:extLst>
              </p:cNvPr>
              <p:cNvSpPr>
                <a:spLocks/>
              </p:cNvSpPr>
              <p:nvPr/>
            </p:nvSpPr>
            <p:spPr bwMode="auto">
              <a:xfrm>
                <a:off x="7748" y="239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0" name="Freeform 767">
                <a:extLst>
                  <a:ext uri="{FF2B5EF4-FFF2-40B4-BE49-F238E27FC236}">
                    <a16:creationId xmlns:a16="http://schemas.microsoft.com/office/drawing/2014/main" id="{184E1E46-7994-5557-3CB7-56D23DEFDCF1}"/>
                  </a:ext>
                </a:extLst>
              </p:cNvPr>
              <p:cNvSpPr>
                <a:spLocks/>
              </p:cNvSpPr>
              <p:nvPr/>
            </p:nvSpPr>
            <p:spPr bwMode="auto">
              <a:xfrm>
                <a:off x="7748" y="2394"/>
                <a:ext cx="3"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1" name="Freeform 768">
                <a:extLst>
                  <a:ext uri="{FF2B5EF4-FFF2-40B4-BE49-F238E27FC236}">
                    <a16:creationId xmlns:a16="http://schemas.microsoft.com/office/drawing/2014/main" id="{131BF308-42F1-2C6B-E321-B55A710DDDCB}"/>
                  </a:ext>
                </a:extLst>
              </p:cNvPr>
              <p:cNvSpPr>
                <a:spLocks/>
              </p:cNvSpPr>
              <p:nvPr/>
            </p:nvSpPr>
            <p:spPr bwMode="auto">
              <a:xfrm>
                <a:off x="7798" y="2391"/>
                <a:ext cx="3"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1"/>
                      <a:pt x="0" y="1"/>
                    </a:cubicBezTo>
                    <a:cubicBezTo>
                      <a:pt x="0" y="2"/>
                      <a:pt x="0" y="2"/>
                      <a:pt x="0" y="2"/>
                    </a:cubicBezTo>
                    <a:cubicBezTo>
                      <a:pt x="1"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2" name="Freeform 769">
                <a:extLst>
                  <a:ext uri="{FF2B5EF4-FFF2-40B4-BE49-F238E27FC236}">
                    <a16:creationId xmlns:a16="http://schemas.microsoft.com/office/drawing/2014/main" id="{7FEABBC9-E9BA-EBE3-0215-F22A4105724F}"/>
                  </a:ext>
                </a:extLst>
              </p:cNvPr>
              <p:cNvSpPr>
                <a:spLocks/>
              </p:cNvSpPr>
              <p:nvPr/>
            </p:nvSpPr>
            <p:spPr bwMode="auto">
              <a:xfrm>
                <a:off x="7798" y="2391"/>
                <a:ext cx="3"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2"/>
                      <a:pt x="1" y="1"/>
                    </a:cubicBezTo>
                    <a:cubicBezTo>
                      <a:pt x="1" y="0"/>
                      <a:pt x="1" y="0"/>
                      <a:pt x="1" y="0"/>
                    </a:cubicBezTo>
                    <a:cubicBezTo>
                      <a:pt x="1" y="0"/>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3" name="Freeform 770">
                <a:extLst>
                  <a:ext uri="{FF2B5EF4-FFF2-40B4-BE49-F238E27FC236}">
                    <a16:creationId xmlns:a16="http://schemas.microsoft.com/office/drawing/2014/main" id="{983C9263-275D-8206-24D7-6E4E9D321C9A}"/>
                  </a:ext>
                </a:extLst>
              </p:cNvPr>
              <p:cNvSpPr>
                <a:spLocks/>
              </p:cNvSpPr>
              <p:nvPr/>
            </p:nvSpPr>
            <p:spPr bwMode="auto">
              <a:xfrm>
                <a:off x="7751" y="2394"/>
                <a:ext cx="19" cy="14"/>
              </a:xfrm>
              <a:custGeom>
                <a:avLst/>
                <a:gdLst>
                  <a:gd name="T0" fmla="*/ 0 w 19"/>
                  <a:gd name="T1" fmla="*/ 0 h 14"/>
                  <a:gd name="T2" fmla="*/ 0 w 19"/>
                  <a:gd name="T3" fmla="*/ 2 h 14"/>
                  <a:gd name="T4" fmla="*/ 19 w 19"/>
                  <a:gd name="T5" fmla="*/ 14 h 14"/>
                  <a:gd name="T6" fmla="*/ 19 w 19"/>
                  <a:gd name="T7" fmla="*/ 12 h 14"/>
                  <a:gd name="T8" fmla="*/ 0 w 19"/>
                  <a:gd name="T9" fmla="*/ 0 h 14"/>
                </a:gdLst>
                <a:ahLst/>
                <a:cxnLst>
                  <a:cxn ang="0">
                    <a:pos x="T0" y="T1"/>
                  </a:cxn>
                  <a:cxn ang="0">
                    <a:pos x="T2" y="T3"/>
                  </a:cxn>
                  <a:cxn ang="0">
                    <a:pos x="T4" y="T5"/>
                  </a:cxn>
                  <a:cxn ang="0">
                    <a:pos x="T6" y="T7"/>
                  </a:cxn>
                  <a:cxn ang="0">
                    <a:pos x="T8" y="T9"/>
                  </a:cxn>
                </a:cxnLst>
                <a:rect l="0" t="0" r="r" b="b"/>
                <a:pathLst>
                  <a:path w="19" h="14">
                    <a:moveTo>
                      <a:pt x="0" y="0"/>
                    </a:moveTo>
                    <a:lnTo>
                      <a:pt x="0" y="2"/>
                    </a:lnTo>
                    <a:lnTo>
                      <a:pt x="19" y="14"/>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4" name="Freeform 771">
                <a:extLst>
                  <a:ext uri="{FF2B5EF4-FFF2-40B4-BE49-F238E27FC236}">
                    <a16:creationId xmlns:a16="http://schemas.microsoft.com/office/drawing/2014/main" id="{BFB4860B-47C4-737B-916F-1C304FE6E2F2}"/>
                  </a:ext>
                </a:extLst>
              </p:cNvPr>
              <p:cNvSpPr>
                <a:spLocks/>
              </p:cNvSpPr>
              <p:nvPr/>
            </p:nvSpPr>
            <p:spPr bwMode="auto">
              <a:xfrm>
                <a:off x="7777" y="2394"/>
                <a:ext cx="21" cy="14"/>
              </a:xfrm>
              <a:custGeom>
                <a:avLst/>
                <a:gdLst>
                  <a:gd name="T0" fmla="*/ 0 w 21"/>
                  <a:gd name="T1" fmla="*/ 12 h 14"/>
                  <a:gd name="T2" fmla="*/ 2 w 21"/>
                  <a:gd name="T3" fmla="*/ 14 h 14"/>
                  <a:gd name="T4" fmla="*/ 21 w 21"/>
                  <a:gd name="T5" fmla="*/ 2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2" y="14"/>
                    </a:lnTo>
                    <a:lnTo>
                      <a:pt x="21" y="2"/>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5" name="Freeform 772">
                <a:extLst>
                  <a:ext uri="{FF2B5EF4-FFF2-40B4-BE49-F238E27FC236}">
                    <a16:creationId xmlns:a16="http://schemas.microsoft.com/office/drawing/2014/main" id="{E6542722-1116-2C58-238F-B31EC81DEB1F}"/>
                  </a:ext>
                </a:extLst>
              </p:cNvPr>
              <p:cNvSpPr>
                <a:spLocks/>
              </p:cNvSpPr>
              <p:nvPr/>
            </p:nvSpPr>
            <p:spPr bwMode="auto">
              <a:xfrm>
                <a:off x="7770" y="2406"/>
                <a:ext cx="9" cy="4"/>
              </a:xfrm>
              <a:custGeom>
                <a:avLst/>
                <a:gdLst>
                  <a:gd name="T0" fmla="*/ 0 w 4"/>
                  <a:gd name="T1" fmla="*/ 0 h 2"/>
                  <a:gd name="T2" fmla="*/ 0 w 4"/>
                  <a:gd name="T3" fmla="*/ 1 h 2"/>
                  <a:gd name="T4" fmla="*/ 4 w 4"/>
                  <a:gd name="T5" fmla="*/ 1 h 2"/>
                  <a:gd name="T6" fmla="*/ 3 w 4"/>
                  <a:gd name="T7" fmla="*/ 0 h 2"/>
                  <a:gd name="T8" fmla="*/ 0 w 4"/>
                  <a:gd name="T9" fmla="*/ 0 h 2"/>
                </a:gdLst>
                <a:ahLst/>
                <a:cxnLst>
                  <a:cxn ang="0">
                    <a:pos x="T0" y="T1"/>
                  </a:cxn>
                  <a:cxn ang="0">
                    <a:pos x="T2" y="T3"/>
                  </a:cxn>
                  <a:cxn ang="0">
                    <a:pos x="T4" y="T5"/>
                  </a:cxn>
                  <a:cxn ang="0">
                    <a:pos x="T6" y="T7"/>
                  </a:cxn>
                  <a:cxn ang="0">
                    <a:pos x="T8" y="T9"/>
                  </a:cxn>
                </a:cxnLst>
                <a:rect l="0" t="0" r="r" b="b"/>
                <a:pathLst>
                  <a:path w="4" h="2">
                    <a:moveTo>
                      <a:pt x="0" y="0"/>
                    </a:moveTo>
                    <a:cubicBezTo>
                      <a:pt x="0" y="1"/>
                      <a:pt x="0" y="1"/>
                      <a:pt x="0" y="1"/>
                    </a:cubicBezTo>
                    <a:cubicBezTo>
                      <a:pt x="1" y="2"/>
                      <a:pt x="3" y="2"/>
                      <a:pt x="4" y="1"/>
                    </a:cubicBezTo>
                    <a:cubicBezTo>
                      <a:pt x="3" y="0"/>
                      <a:pt x="3" y="0"/>
                      <a:pt x="3" y="0"/>
                    </a:cubicBezTo>
                    <a:cubicBezTo>
                      <a:pt x="3"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29" name="Group 974">
              <a:extLst>
                <a:ext uri="{FF2B5EF4-FFF2-40B4-BE49-F238E27FC236}">
                  <a16:creationId xmlns:a16="http://schemas.microsoft.com/office/drawing/2014/main" id="{9FFBB849-3447-E4EB-2E36-5AB548D5B4AF}"/>
                </a:ext>
              </a:extLst>
            </p:cNvPr>
            <p:cNvGrpSpPr>
              <a:grpSpLocks/>
            </p:cNvGrpSpPr>
            <p:nvPr/>
          </p:nvGrpSpPr>
          <p:grpSpPr bwMode="auto">
            <a:xfrm>
              <a:off x="11776076" y="3724275"/>
              <a:ext cx="795338" cy="403225"/>
              <a:chOff x="7418" y="2346"/>
              <a:chExt cx="501" cy="254"/>
            </a:xfrm>
          </p:grpSpPr>
          <p:sp>
            <p:nvSpPr>
              <p:cNvPr id="486" name="Freeform 774">
                <a:extLst>
                  <a:ext uri="{FF2B5EF4-FFF2-40B4-BE49-F238E27FC236}">
                    <a16:creationId xmlns:a16="http://schemas.microsoft.com/office/drawing/2014/main" id="{E07E9211-61EF-77AD-28C7-7B258C1B077B}"/>
                  </a:ext>
                </a:extLst>
              </p:cNvPr>
              <p:cNvSpPr>
                <a:spLocks/>
              </p:cNvSpPr>
              <p:nvPr/>
            </p:nvSpPr>
            <p:spPr bwMode="auto">
              <a:xfrm>
                <a:off x="7770" y="2406"/>
                <a:ext cx="2" cy="4"/>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1" y="1"/>
                      <a:pt x="1" y="2"/>
                      <a:pt x="1" y="2"/>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7" name="Freeform 775">
                <a:extLst>
                  <a:ext uri="{FF2B5EF4-FFF2-40B4-BE49-F238E27FC236}">
                    <a16:creationId xmlns:a16="http://schemas.microsoft.com/office/drawing/2014/main" id="{433B2FAF-7A35-7CB4-D7C5-C026292C4B67}"/>
                  </a:ext>
                </a:extLst>
              </p:cNvPr>
              <p:cNvSpPr>
                <a:spLocks/>
              </p:cNvSpPr>
              <p:nvPr/>
            </p:nvSpPr>
            <p:spPr bwMode="auto">
              <a:xfrm>
                <a:off x="7772" y="2406"/>
                <a:ext cx="7" cy="4"/>
              </a:xfrm>
              <a:custGeom>
                <a:avLst/>
                <a:gdLst>
                  <a:gd name="T0" fmla="*/ 0 w 3"/>
                  <a:gd name="T1" fmla="*/ 0 h 2"/>
                  <a:gd name="T2" fmla="*/ 0 w 3"/>
                  <a:gd name="T3" fmla="*/ 2 h 2"/>
                  <a:gd name="T4" fmla="*/ 3 w 3"/>
                  <a:gd name="T5" fmla="*/ 1 h 2"/>
                  <a:gd name="T6" fmla="*/ 2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2" y="2"/>
                      <a:pt x="3" y="1"/>
                    </a:cubicBezTo>
                    <a:cubicBezTo>
                      <a:pt x="2" y="0"/>
                      <a:pt x="2" y="0"/>
                      <a:pt x="2" y="0"/>
                    </a:cubicBezTo>
                    <a:cubicBezTo>
                      <a:pt x="2" y="0"/>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8" name="Freeform 776">
                <a:extLst>
                  <a:ext uri="{FF2B5EF4-FFF2-40B4-BE49-F238E27FC236}">
                    <a16:creationId xmlns:a16="http://schemas.microsoft.com/office/drawing/2014/main" id="{048E73BC-4222-1D34-BE8F-A1510EC4F285}"/>
                  </a:ext>
                </a:extLst>
              </p:cNvPr>
              <p:cNvSpPr>
                <a:spLocks/>
              </p:cNvSpPr>
              <p:nvPr/>
            </p:nvSpPr>
            <p:spPr bwMode="auto">
              <a:xfrm>
                <a:off x="7748" y="2375"/>
                <a:ext cx="53" cy="33"/>
              </a:xfrm>
              <a:custGeom>
                <a:avLst/>
                <a:gdLst>
                  <a:gd name="T0" fmla="*/ 1 w 22"/>
                  <a:gd name="T1" fmla="*/ 6 h 14"/>
                  <a:gd name="T2" fmla="*/ 1 w 22"/>
                  <a:gd name="T3" fmla="*/ 8 h 14"/>
                  <a:gd name="T4" fmla="*/ 9 w 22"/>
                  <a:gd name="T5" fmla="*/ 13 h 14"/>
                  <a:gd name="T6" fmla="*/ 12 w 22"/>
                  <a:gd name="T7" fmla="*/ 13 h 14"/>
                  <a:gd name="T8" fmla="*/ 21 w 22"/>
                  <a:gd name="T9" fmla="*/ 8 h 14"/>
                  <a:gd name="T10" fmla="*/ 21 w 22"/>
                  <a:gd name="T11" fmla="*/ 6 h 14"/>
                  <a:gd name="T12" fmla="*/ 13 w 22"/>
                  <a:gd name="T13" fmla="*/ 1 h 14"/>
                  <a:gd name="T14" fmla="*/ 9 w 22"/>
                  <a:gd name="T15" fmla="*/ 1 h 14"/>
                  <a:gd name="T16" fmla="*/ 1 w 22"/>
                  <a:gd name="T17"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4">
                    <a:moveTo>
                      <a:pt x="1" y="6"/>
                    </a:moveTo>
                    <a:cubicBezTo>
                      <a:pt x="0" y="7"/>
                      <a:pt x="0" y="7"/>
                      <a:pt x="1" y="8"/>
                    </a:cubicBezTo>
                    <a:cubicBezTo>
                      <a:pt x="9" y="13"/>
                      <a:pt x="9" y="13"/>
                      <a:pt x="9" y="13"/>
                    </a:cubicBezTo>
                    <a:cubicBezTo>
                      <a:pt x="10" y="14"/>
                      <a:pt x="12" y="14"/>
                      <a:pt x="12" y="13"/>
                    </a:cubicBezTo>
                    <a:cubicBezTo>
                      <a:pt x="21" y="8"/>
                      <a:pt x="21" y="8"/>
                      <a:pt x="21" y="8"/>
                    </a:cubicBezTo>
                    <a:cubicBezTo>
                      <a:pt x="22" y="7"/>
                      <a:pt x="22" y="7"/>
                      <a:pt x="21" y="6"/>
                    </a:cubicBezTo>
                    <a:cubicBezTo>
                      <a:pt x="13" y="1"/>
                      <a:pt x="13" y="1"/>
                      <a:pt x="13" y="1"/>
                    </a:cubicBezTo>
                    <a:cubicBezTo>
                      <a:pt x="12" y="0"/>
                      <a:pt x="10" y="0"/>
                      <a:pt x="9"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9" name="Freeform 777">
                <a:extLst>
                  <a:ext uri="{FF2B5EF4-FFF2-40B4-BE49-F238E27FC236}">
                    <a16:creationId xmlns:a16="http://schemas.microsoft.com/office/drawing/2014/main" id="{AA6034AC-5B8D-4902-EB98-D50398FCCEA2}"/>
                  </a:ext>
                </a:extLst>
              </p:cNvPr>
              <p:cNvSpPr>
                <a:spLocks/>
              </p:cNvSpPr>
              <p:nvPr/>
            </p:nvSpPr>
            <p:spPr bwMode="auto">
              <a:xfrm>
                <a:off x="7919" y="2363"/>
                <a:ext cx="0" cy="5"/>
              </a:xfrm>
              <a:custGeom>
                <a:avLst/>
                <a:gdLst>
                  <a:gd name="T0" fmla="*/ 1 h 2"/>
                  <a:gd name="T1" fmla="*/ 0 h 2"/>
                  <a:gd name="T2" fmla="*/ 0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0"/>
                      <a:pt x="0" y="0"/>
                    </a:cubicBezTo>
                    <a:cubicBezTo>
                      <a:pt x="0" y="2"/>
                      <a:pt x="0" y="2"/>
                      <a:pt x="0" y="2"/>
                    </a:cubicBezTo>
                    <a:cubicBezTo>
                      <a:pt x="0"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0" name="Freeform 778">
                <a:extLst>
                  <a:ext uri="{FF2B5EF4-FFF2-40B4-BE49-F238E27FC236}">
                    <a16:creationId xmlns:a16="http://schemas.microsoft.com/office/drawing/2014/main" id="{6B338014-F3AC-2072-BFCC-68A63E8498D4}"/>
                  </a:ext>
                </a:extLst>
              </p:cNvPr>
              <p:cNvSpPr>
                <a:spLocks/>
              </p:cNvSpPr>
              <p:nvPr/>
            </p:nvSpPr>
            <p:spPr bwMode="auto">
              <a:xfrm>
                <a:off x="7919" y="2363"/>
                <a:ext cx="0" cy="5"/>
              </a:xfrm>
              <a:custGeom>
                <a:avLst/>
                <a:gdLst>
                  <a:gd name="T0" fmla="*/ 0 h 2"/>
                  <a:gd name="T1" fmla="*/ 2 h 2"/>
                  <a:gd name="T2" fmla="*/ 1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1" name="Freeform 779">
                <a:extLst>
                  <a:ext uri="{FF2B5EF4-FFF2-40B4-BE49-F238E27FC236}">
                    <a16:creationId xmlns:a16="http://schemas.microsoft.com/office/drawing/2014/main" id="{171BAB63-7161-E21B-2E86-3D9458E7356A}"/>
                  </a:ext>
                </a:extLst>
              </p:cNvPr>
              <p:cNvSpPr>
                <a:spLocks/>
              </p:cNvSpPr>
              <p:nvPr/>
            </p:nvSpPr>
            <p:spPr bwMode="auto">
              <a:xfrm>
                <a:off x="7831" y="2382"/>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2" name="Freeform 780">
                <a:extLst>
                  <a:ext uri="{FF2B5EF4-FFF2-40B4-BE49-F238E27FC236}">
                    <a16:creationId xmlns:a16="http://schemas.microsoft.com/office/drawing/2014/main" id="{0E979BA5-F924-674A-EBD8-8B8BB36AE793}"/>
                  </a:ext>
                </a:extLst>
              </p:cNvPr>
              <p:cNvSpPr>
                <a:spLocks/>
              </p:cNvSpPr>
              <p:nvPr/>
            </p:nvSpPr>
            <p:spPr bwMode="auto">
              <a:xfrm>
                <a:off x="7831" y="2382"/>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1"/>
                      <a:pt x="1" y="1"/>
                      <a:pt x="1" y="1"/>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3" name="Freeform 781">
                <a:extLst>
                  <a:ext uri="{FF2B5EF4-FFF2-40B4-BE49-F238E27FC236}">
                    <a16:creationId xmlns:a16="http://schemas.microsoft.com/office/drawing/2014/main" id="{E91B3C3E-4F0E-BC14-BB6A-3B68FA858CA5}"/>
                  </a:ext>
                </a:extLst>
              </p:cNvPr>
              <p:cNvSpPr>
                <a:spLocks/>
              </p:cNvSpPr>
              <p:nvPr/>
            </p:nvSpPr>
            <p:spPr bwMode="auto">
              <a:xfrm>
                <a:off x="7834" y="2384"/>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4" name="Freeform 782">
                <a:extLst>
                  <a:ext uri="{FF2B5EF4-FFF2-40B4-BE49-F238E27FC236}">
                    <a16:creationId xmlns:a16="http://schemas.microsoft.com/office/drawing/2014/main" id="{43758E10-6769-E3DC-9D37-DEDFD74CE8A1}"/>
                  </a:ext>
                </a:extLst>
              </p:cNvPr>
              <p:cNvSpPr>
                <a:spLocks/>
              </p:cNvSpPr>
              <p:nvPr/>
            </p:nvSpPr>
            <p:spPr bwMode="auto">
              <a:xfrm>
                <a:off x="7834" y="2384"/>
                <a:ext cx="21" cy="15"/>
              </a:xfrm>
              <a:custGeom>
                <a:avLst/>
                <a:gdLst>
                  <a:gd name="T0" fmla="*/ 0 w 21"/>
                  <a:gd name="T1" fmla="*/ 0 h 15"/>
                  <a:gd name="T2" fmla="*/ 0 w 21"/>
                  <a:gd name="T3" fmla="*/ 3 h 15"/>
                  <a:gd name="T4" fmla="*/ 21 w 21"/>
                  <a:gd name="T5" fmla="*/ 15 h 15"/>
                  <a:gd name="T6" fmla="*/ 21 w 21"/>
                  <a:gd name="T7" fmla="*/ 12 h 15"/>
                  <a:gd name="T8" fmla="*/ 0 w 21"/>
                  <a:gd name="T9" fmla="*/ 0 h 15"/>
                </a:gdLst>
                <a:ahLst/>
                <a:cxnLst>
                  <a:cxn ang="0">
                    <a:pos x="T0" y="T1"/>
                  </a:cxn>
                  <a:cxn ang="0">
                    <a:pos x="T2" y="T3"/>
                  </a:cxn>
                  <a:cxn ang="0">
                    <a:pos x="T4" y="T5"/>
                  </a:cxn>
                  <a:cxn ang="0">
                    <a:pos x="T6" y="T7"/>
                  </a:cxn>
                  <a:cxn ang="0">
                    <a:pos x="T8" y="T9"/>
                  </a:cxn>
                </a:cxnLst>
                <a:rect l="0" t="0" r="r" b="b"/>
                <a:pathLst>
                  <a:path w="21" h="15">
                    <a:moveTo>
                      <a:pt x="0" y="0"/>
                    </a:moveTo>
                    <a:lnTo>
                      <a:pt x="0" y="3"/>
                    </a:lnTo>
                    <a:lnTo>
                      <a:pt x="21" y="15"/>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5" name="Freeform 783">
                <a:extLst>
                  <a:ext uri="{FF2B5EF4-FFF2-40B4-BE49-F238E27FC236}">
                    <a16:creationId xmlns:a16="http://schemas.microsoft.com/office/drawing/2014/main" id="{78F83CE7-8EF8-F389-E049-774C91A83F83}"/>
                  </a:ext>
                </a:extLst>
              </p:cNvPr>
              <p:cNvSpPr>
                <a:spLocks/>
              </p:cNvSpPr>
              <p:nvPr/>
            </p:nvSpPr>
            <p:spPr bwMode="auto">
              <a:xfrm>
                <a:off x="7862" y="2363"/>
                <a:ext cx="57" cy="36"/>
              </a:xfrm>
              <a:custGeom>
                <a:avLst/>
                <a:gdLst>
                  <a:gd name="T0" fmla="*/ 0 w 57"/>
                  <a:gd name="T1" fmla="*/ 33 h 36"/>
                  <a:gd name="T2" fmla="*/ 0 w 57"/>
                  <a:gd name="T3" fmla="*/ 36 h 36"/>
                  <a:gd name="T4" fmla="*/ 57 w 57"/>
                  <a:gd name="T5" fmla="*/ 5 h 36"/>
                  <a:gd name="T6" fmla="*/ 57 w 57"/>
                  <a:gd name="T7" fmla="*/ 0 h 36"/>
                  <a:gd name="T8" fmla="*/ 0 w 57"/>
                  <a:gd name="T9" fmla="*/ 33 h 36"/>
                </a:gdLst>
                <a:ahLst/>
                <a:cxnLst>
                  <a:cxn ang="0">
                    <a:pos x="T0" y="T1"/>
                  </a:cxn>
                  <a:cxn ang="0">
                    <a:pos x="T2" y="T3"/>
                  </a:cxn>
                  <a:cxn ang="0">
                    <a:pos x="T4" y="T5"/>
                  </a:cxn>
                  <a:cxn ang="0">
                    <a:pos x="T6" y="T7"/>
                  </a:cxn>
                  <a:cxn ang="0">
                    <a:pos x="T8" y="T9"/>
                  </a:cxn>
                </a:cxnLst>
                <a:rect l="0" t="0" r="r" b="b"/>
                <a:pathLst>
                  <a:path w="57" h="36">
                    <a:moveTo>
                      <a:pt x="0" y="33"/>
                    </a:moveTo>
                    <a:lnTo>
                      <a:pt x="0" y="36"/>
                    </a:lnTo>
                    <a:lnTo>
                      <a:pt x="57" y="5"/>
                    </a:lnTo>
                    <a:lnTo>
                      <a:pt x="57" y="0"/>
                    </a:lnTo>
                    <a:lnTo>
                      <a:pt x="0" y="33"/>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6" name="Freeform 784">
                <a:extLst>
                  <a:ext uri="{FF2B5EF4-FFF2-40B4-BE49-F238E27FC236}">
                    <a16:creationId xmlns:a16="http://schemas.microsoft.com/office/drawing/2014/main" id="{3F4251BF-637D-63BA-DED0-958E66C03168}"/>
                  </a:ext>
                </a:extLst>
              </p:cNvPr>
              <p:cNvSpPr>
                <a:spLocks/>
              </p:cNvSpPr>
              <p:nvPr/>
            </p:nvSpPr>
            <p:spPr bwMode="auto">
              <a:xfrm>
                <a:off x="7855" y="2396"/>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7" name="Freeform 785">
                <a:extLst>
                  <a:ext uri="{FF2B5EF4-FFF2-40B4-BE49-F238E27FC236}">
                    <a16:creationId xmlns:a16="http://schemas.microsoft.com/office/drawing/2014/main" id="{C60F68E7-8F92-9A63-6FEE-16F2A6895736}"/>
                  </a:ext>
                </a:extLst>
              </p:cNvPr>
              <p:cNvSpPr>
                <a:spLocks/>
              </p:cNvSpPr>
              <p:nvPr/>
            </p:nvSpPr>
            <p:spPr bwMode="auto">
              <a:xfrm>
                <a:off x="7855" y="2396"/>
                <a:ext cx="3"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8" name="Freeform 786">
                <a:extLst>
                  <a:ext uri="{FF2B5EF4-FFF2-40B4-BE49-F238E27FC236}">
                    <a16:creationId xmlns:a16="http://schemas.microsoft.com/office/drawing/2014/main" id="{9676A1E6-EF8F-DE4A-5293-0FB027DAF8AC}"/>
                  </a:ext>
                </a:extLst>
              </p:cNvPr>
              <p:cNvSpPr>
                <a:spLocks/>
              </p:cNvSpPr>
              <p:nvPr/>
            </p:nvSpPr>
            <p:spPr bwMode="auto">
              <a:xfrm>
                <a:off x="7858" y="2396"/>
                <a:ext cx="4" cy="5"/>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2" y="2"/>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9" name="Freeform 787">
                <a:extLst>
                  <a:ext uri="{FF2B5EF4-FFF2-40B4-BE49-F238E27FC236}">
                    <a16:creationId xmlns:a16="http://schemas.microsoft.com/office/drawing/2014/main" id="{77FC8BB0-EC03-521A-990A-C1D03C20E877}"/>
                  </a:ext>
                </a:extLst>
              </p:cNvPr>
              <p:cNvSpPr>
                <a:spLocks/>
              </p:cNvSpPr>
              <p:nvPr/>
            </p:nvSpPr>
            <p:spPr bwMode="auto">
              <a:xfrm>
                <a:off x="7831" y="2346"/>
                <a:ext cx="88" cy="53"/>
              </a:xfrm>
              <a:custGeom>
                <a:avLst/>
                <a:gdLst>
                  <a:gd name="T0" fmla="*/ 1 w 37"/>
                  <a:gd name="T1" fmla="*/ 14 h 22"/>
                  <a:gd name="T2" fmla="*/ 1 w 37"/>
                  <a:gd name="T3" fmla="*/ 16 h 22"/>
                  <a:gd name="T4" fmla="*/ 10 w 37"/>
                  <a:gd name="T5" fmla="*/ 21 h 22"/>
                  <a:gd name="T6" fmla="*/ 13 w 37"/>
                  <a:gd name="T7" fmla="*/ 21 h 22"/>
                  <a:gd name="T8" fmla="*/ 37 w 37"/>
                  <a:gd name="T9" fmla="*/ 7 h 22"/>
                  <a:gd name="T10" fmla="*/ 37 w 37"/>
                  <a:gd name="T11" fmla="*/ 6 h 22"/>
                  <a:gd name="T12" fmla="*/ 28 w 37"/>
                  <a:gd name="T13" fmla="*/ 1 h 22"/>
                  <a:gd name="T14" fmla="*/ 25 w 37"/>
                  <a:gd name="T15" fmla="*/ 1 h 22"/>
                  <a:gd name="T16" fmla="*/ 1 w 37"/>
                  <a:gd name="T17"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1" y="14"/>
                    </a:moveTo>
                    <a:cubicBezTo>
                      <a:pt x="0" y="15"/>
                      <a:pt x="0" y="15"/>
                      <a:pt x="1" y="16"/>
                    </a:cubicBezTo>
                    <a:cubicBezTo>
                      <a:pt x="10" y="21"/>
                      <a:pt x="10" y="21"/>
                      <a:pt x="10" y="21"/>
                    </a:cubicBezTo>
                    <a:cubicBezTo>
                      <a:pt x="11" y="22"/>
                      <a:pt x="12" y="22"/>
                      <a:pt x="13" y="21"/>
                    </a:cubicBezTo>
                    <a:cubicBezTo>
                      <a:pt x="37" y="7"/>
                      <a:pt x="37" y="7"/>
                      <a:pt x="37" y="7"/>
                    </a:cubicBezTo>
                    <a:cubicBezTo>
                      <a:pt x="37" y="7"/>
                      <a:pt x="37" y="6"/>
                      <a:pt x="37" y="6"/>
                    </a:cubicBezTo>
                    <a:cubicBezTo>
                      <a:pt x="28" y="1"/>
                      <a:pt x="28" y="1"/>
                      <a:pt x="28" y="1"/>
                    </a:cubicBezTo>
                    <a:cubicBezTo>
                      <a:pt x="27" y="0"/>
                      <a:pt x="25" y="0"/>
                      <a:pt x="25" y="1"/>
                    </a:cubicBezTo>
                    <a:lnTo>
                      <a:pt x="1" y="14"/>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0" name="Freeform 788">
                <a:extLst>
                  <a:ext uri="{FF2B5EF4-FFF2-40B4-BE49-F238E27FC236}">
                    <a16:creationId xmlns:a16="http://schemas.microsoft.com/office/drawing/2014/main" id="{B9660CA6-DD75-BF90-B6AD-0B3134FE6A88}"/>
                  </a:ext>
                </a:extLst>
              </p:cNvPr>
              <p:cNvSpPr>
                <a:spLocks/>
              </p:cNvSpPr>
              <p:nvPr/>
            </p:nvSpPr>
            <p:spPr bwMode="auto">
              <a:xfrm>
                <a:off x="7798" y="2401"/>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1" name="Freeform 789">
                <a:extLst>
                  <a:ext uri="{FF2B5EF4-FFF2-40B4-BE49-F238E27FC236}">
                    <a16:creationId xmlns:a16="http://schemas.microsoft.com/office/drawing/2014/main" id="{B37B7CCA-0BE1-51EC-7079-5D8286D12A2A}"/>
                  </a:ext>
                </a:extLst>
              </p:cNvPr>
              <p:cNvSpPr>
                <a:spLocks/>
              </p:cNvSpPr>
              <p:nvPr/>
            </p:nvSpPr>
            <p:spPr bwMode="auto">
              <a:xfrm>
                <a:off x="7798" y="2401"/>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2" name="Freeform 790">
                <a:extLst>
                  <a:ext uri="{FF2B5EF4-FFF2-40B4-BE49-F238E27FC236}">
                    <a16:creationId xmlns:a16="http://schemas.microsoft.com/office/drawing/2014/main" id="{07AD650D-B2B7-2AD4-40C6-C5EA2041FE9A}"/>
                  </a:ext>
                </a:extLst>
              </p:cNvPr>
              <p:cNvSpPr>
                <a:spLocks/>
              </p:cNvSpPr>
              <p:nvPr/>
            </p:nvSpPr>
            <p:spPr bwMode="auto">
              <a:xfrm>
                <a:off x="7801" y="2403"/>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3" name="Freeform 791">
                <a:extLst>
                  <a:ext uri="{FF2B5EF4-FFF2-40B4-BE49-F238E27FC236}">
                    <a16:creationId xmlns:a16="http://schemas.microsoft.com/office/drawing/2014/main" id="{17C9E9DF-BF31-40A5-30E6-4A234E0E23E6}"/>
                  </a:ext>
                </a:extLst>
              </p:cNvPr>
              <p:cNvSpPr>
                <a:spLocks/>
              </p:cNvSpPr>
              <p:nvPr/>
            </p:nvSpPr>
            <p:spPr bwMode="auto">
              <a:xfrm>
                <a:off x="7850" y="2401"/>
                <a:ext cx="3"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0" y="1"/>
                      <a:pt x="0" y="1"/>
                    </a:cubicBezTo>
                    <a:cubicBezTo>
                      <a:pt x="0" y="2"/>
                      <a:pt x="0" y="2"/>
                      <a:pt x="0" y="2"/>
                    </a:cubicBezTo>
                    <a:cubicBezTo>
                      <a:pt x="0"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4" name="Freeform 792">
                <a:extLst>
                  <a:ext uri="{FF2B5EF4-FFF2-40B4-BE49-F238E27FC236}">
                    <a16:creationId xmlns:a16="http://schemas.microsoft.com/office/drawing/2014/main" id="{5B02E264-18A4-4210-8A44-9843A708BFAC}"/>
                  </a:ext>
                </a:extLst>
              </p:cNvPr>
              <p:cNvSpPr>
                <a:spLocks/>
              </p:cNvSpPr>
              <p:nvPr/>
            </p:nvSpPr>
            <p:spPr bwMode="auto">
              <a:xfrm>
                <a:off x="7850" y="2401"/>
                <a:ext cx="3"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0" y="2"/>
                      <a:pt x="1" y="2"/>
                      <a:pt x="1" y="1"/>
                    </a:cubicBezTo>
                    <a:cubicBezTo>
                      <a:pt x="1" y="0"/>
                      <a:pt x="1" y="0"/>
                      <a:pt x="1" y="0"/>
                    </a:cubicBezTo>
                    <a:cubicBezTo>
                      <a:pt x="1"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5" name="Freeform 793">
                <a:extLst>
                  <a:ext uri="{FF2B5EF4-FFF2-40B4-BE49-F238E27FC236}">
                    <a16:creationId xmlns:a16="http://schemas.microsoft.com/office/drawing/2014/main" id="{596C5B02-2686-E1E4-8149-2AFAAE6022ED}"/>
                  </a:ext>
                </a:extLst>
              </p:cNvPr>
              <p:cNvSpPr>
                <a:spLocks/>
              </p:cNvSpPr>
              <p:nvPr/>
            </p:nvSpPr>
            <p:spPr bwMode="auto">
              <a:xfrm>
                <a:off x="7801" y="2403"/>
                <a:ext cx="21" cy="15"/>
              </a:xfrm>
              <a:custGeom>
                <a:avLst/>
                <a:gdLst>
                  <a:gd name="T0" fmla="*/ 0 w 21"/>
                  <a:gd name="T1" fmla="*/ 0 h 15"/>
                  <a:gd name="T2" fmla="*/ 0 w 21"/>
                  <a:gd name="T3" fmla="*/ 3 h 15"/>
                  <a:gd name="T4" fmla="*/ 21 w 21"/>
                  <a:gd name="T5" fmla="*/ 15 h 15"/>
                  <a:gd name="T6" fmla="*/ 21 w 21"/>
                  <a:gd name="T7" fmla="*/ 12 h 15"/>
                  <a:gd name="T8" fmla="*/ 0 w 21"/>
                  <a:gd name="T9" fmla="*/ 0 h 15"/>
                </a:gdLst>
                <a:ahLst/>
                <a:cxnLst>
                  <a:cxn ang="0">
                    <a:pos x="T0" y="T1"/>
                  </a:cxn>
                  <a:cxn ang="0">
                    <a:pos x="T2" y="T3"/>
                  </a:cxn>
                  <a:cxn ang="0">
                    <a:pos x="T4" y="T5"/>
                  </a:cxn>
                  <a:cxn ang="0">
                    <a:pos x="T6" y="T7"/>
                  </a:cxn>
                  <a:cxn ang="0">
                    <a:pos x="T8" y="T9"/>
                  </a:cxn>
                </a:cxnLst>
                <a:rect l="0" t="0" r="r" b="b"/>
                <a:pathLst>
                  <a:path w="21" h="15">
                    <a:moveTo>
                      <a:pt x="0" y="0"/>
                    </a:moveTo>
                    <a:lnTo>
                      <a:pt x="0" y="3"/>
                    </a:lnTo>
                    <a:lnTo>
                      <a:pt x="21" y="15"/>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6" name="Freeform 794">
                <a:extLst>
                  <a:ext uri="{FF2B5EF4-FFF2-40B4-BE49-F238E27FC236}">
                    <a16:creationId xmlns:a16="http://schemas.microsoft.com/office/drawing/2014/main" id="{3586B983-B6F0-D71B-5EFC-8D7430C465A6}"/>
                  </a:ext>
                </a:extLst>
              </p:cNvPr>
              <p:cNvSpPr>
                <a:spLocks/>
              </p:cNvSpPr>
              <p:nvPr/>
            </p:nvSpPr>
            <p:spPr bwMode="auto">
              <a:xfrm>
                <a:off x="7829" y="2403"/>
                <a:ext cx="21" cy="15"/>
              </a:xfrm>
              <a:custGeom>
                <a:avLst/>
                <a:gdLst>
                  <a:gd name="T0" fmla="*/ 0 w 21"/>
                  <a:gd name="T1" fmla="*/ 12 h 15"/>
                  <a:gd name="T2" fmla="*/ 0 w 21"/>
                  <a:gd name="T3" fmla="*/ 15 h 15"/>
                  <a:gd name="T4" fmla="*/ 21 w 21"/>
                  <a:gd name="T5" fmla="*/ 3 h 15"/>
                  <a:gd name="T6" fmla="*/ 21 w 21"/>
                  <a:gd name="T7" fmla="*/ 0 h 15"/>
                  <a:gd name="T8" fmla="*/ 0 w 21"/>
                  <a:gd name="T9" fmla="*/ 12 h 15"/>
                </a:gdLst>
                <a:ahLst/>
                <a:cxnLst>
                  <a:cxn ang="0">
                    <a:pos x="T0" y="T1"/>
                  </a:cxn>
                  <a:cxn ang="0">
                    <a:pos x="T2" y="T3"/>
                  </a:cxn>
                  <a:cxn ang="0">
                    <a:pos x="T4" y="T5"/>
                  </a:cxn>
                  <a:cxn ang="0">
                    <a:pos x="T6" y="T7"/>
                  </a:cxn>
                  <a:cxn ang="0">
                    <a:pos x="T8" y="T9"/>
                  </a:cxn>
                </a:cxnLst>
                <a:rect l="0" t="0" r="r" b="b"/>
                <a:pathLst>
                  <a:path w="21" h="15">
                    <a:moveTo>
                      <a:pt x="0" y="12"/>
                    </a:moveTo>
                    <a:lnTo>
                      <a:pt x="0" y="15"/>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7" name="Freeform 795">
                <a:extLst>
                  <a:ext uri="{FF2B5EF4-FFF2-40B4-BE49-F238E27FC236}">
                    <a16:creationId xmlns:a16="http://schemas.microsoft.com/office/drawing/2014/main" id="{B58CB347-413C-8AFB-82FD-267E4428F260}"/>
                  </a:ext>
                </a:extLst>
              </p:cNvPr>
              <p:cNvSpPr>
                <a:spLocks/>
              </p:cNvSpPr>
              <p:nvPr/>
            </p:nvSpPr>
            <p:spPr bwMode="auto">
              <a:xfrm>
                <a:off x="7822" y="2415"/>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8" name="Freeform 796">
                <a:extLst>
                  <a:ext uri="{FF2B5EF4-FFF2-40B4-BE49-F238E27FC236}">
                    <a16:creationId xmlns:a16="http://schemas.microsoft.com/office/drawing/2014/main" id="{830AE801-2B61-6BE7-59F8-49E19F1DA7C9}"/>
                  </a:ext>
                </a:extLst>
              </p:cNvPr>
              <p:cNvSpPr>
                <a:spLocks/>
              </p:cNvSpPr>
              <p:nvPr/>
            </p:nvSpPr>
            <p:spPr bwMode="auto">
              <a:xfrm>
                <a:off x="7822" y="2415"/>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9" name="Freeform 797">
                <a:extLst>
                  <a:ext uri="{FF2B5EF4-FFF2-40B4-BE49-F238E27FC236}">
                    <a16:creationId xmlns:a16="http://schemas.microsoft.com/office/drawing/2014/main" id="{212A1C60-C586-63AF-544F-02336749F7BA}"/>
                  </a:ext>
                </a:extLst>
              </p:cNvPr>
              <p:cNvSpPr>
                <a:spLocks/>
              </p:cNvSpPr>
              <p:nvPr/>
            </p:nvSpPr>
            <p:spPr bwMode="auto">
              <a:xfrm>
                <a:off x="7824" y="2415"/>
                <a:ext cx="5" cy="5"/>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1" y="2"/>
                      <a:pt x="2" y="1"/>
                    </a:cubicBezTo>
                    <a:cubicBezTo>
                      <a:pt x="2" y="0"/>
                      <a:pt x="2" y="0"/>
                      <a:pt x="2" y="0"/>
                    </a:cubicBezTo>
                    <a:cubicBezTo>
                      <a:pt x="1" y="0"/>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0" name="Freeform 798">
                <a:extLst>
                  <a:ext uri="{FF2B5EF4-FFF2-40B4-BE49-F238E27FC236}">
                    <a16:creationId xmlns:a16="http://schemas.microsoft.com/office/drawing/2014/main" id="{B320C1FE-72BC-BC65-AD44-83EBC9F5B0F9}"/>
                  </a:ext>
                </a:extLst>
              </p:cNvPr>
              <p:cNvSpPr>
                <a:spLocks/>
              </p:cNvSpPr>
              <p:nvPr/>
            </p:nvSpPr>
            <p:spPr bwMode="auto">
              <a:xfrm>
                <a:off x="7798" y="2387"/>
                <a:ext cx="55" cy="31"/>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5"/>
                    </a:cubicBezTo>
                    <a:cubicBezTo>
                      <a:pt x="13" y="0"/>
                      <a:pt x="13" y="0"/>
                      <a:pt x="13" y="0"/>
                    </a:cubicBezTo>
                    <a:cubicBezTo>
                      <a:pt x="12"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1" name="Freeform 799">
                <a:extLst>
                  <a:ext uri="{FF2B5EF4-FFF2-40B4-BE49-F238E27FC236}">
                    <a16:creationId xmlns:a16="http://schemas.microsoft.com/office/drawing/2014/main" id="{8EDEF55A-93B6-6EE0-8EF1-CDDC5F42570A}"/>
                  </a:ext>
                </a:extLst>
              </p:cNvPr>
              <p:cNvSpPr>
                <a:spLocks/>
              </p:cNvSpPr>
              <p:nvPr/>
            </p:nvSpPr>
            <p:spPr bwMode="auto">
              <a:xfrm>
                <a:off x="7713" y="2410"/>
                <a:ext cx="2" cy="8"/>
              </a:xfrm>
              <a:custGeom>
                <a:avLst/>
                <a:gdLst>
                  <a:gd name="T0" fmla="*/ 0 w 1"/>
                  <a:gd name="T1" fmla="*/ 0 h 3"/>
                  <a:gd name="T2" fmla="*/ 0 w 1"/>
                  <a:gd name="T3" fmla="*/ 2 h 3"/>
                  <a:gd name="T4" fmla="*/ 1 w 1"/>
                  <a:gd name="T5" fmla="*/ 3 h 3"/>
                  <a:gd name="T6" fmla="*/ 1 w 1"/>
                  <a:gd name="T7" fmla="*/ 1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cubicBezTo>
                      <a:pt x="0" y="2"/>
                      <a:pt x="0" y="2"/>
                      <a:pt x="0" y="2"/>
                    </a:cubicBezTo>
                    <a:cubicBezTo>
                      <a:pt x="0" y="2"/>
                      <a:pt x="1" y="2"/>
                      <a:pt x="1" y="3"/>
                    </a:cubicBezTo>
                    <a:cubicBezTo>
                      <a:pt x="1" y="1"/>
                      <a:pt x="1" y="1"/>
                      <a:pt x="1" y="1"/>
                    </a:cubicBezTo>
                    <a:cubicBezTo>
                      <a:pt x="1"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2" name="Freeform 800">
                <a:extLst>
                  <a:ext uri="{FF2B5EF4-FFF2-40B4-BE49-F238E27FC236}">
                    <a16:creationId xmlns:a16="http://schemas.microsoft.com/office/drawing/2014/main" id="{0207553B-024B-05AA-A854-FC8FA4A83B63}"/>
                  </a:ext>
                </a:extLst>
              </p:cNvPr>
              <p:cNvSpPr>
                <a:spLocks/>
              </p:cNvSpPr>
              <p:nvPr/>
            </p:nvSpPr>
            <p:spPr bwMode="auto">
              <a:xfrm>
                <a:off x="7713" y="2410"/>
                <a:ext cx="2"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3" name="Freeform 801">
                <a:extLst>
                  <a:ext uri="{FF2B5EF4-FFF2-40B4-BE49-F238E27FC236}">
                    <a16:creationId xmlns:a16="http://schemas.microsoft.com/office/drawing/2014/main" id="{AD027D92-A8B5-E38E-68C9-37953238B6F8}"/>
                  </a:ext>
                </a:extLst>
              </p:cNvPr>
              <p:cNvSpPr>
                <a:spLocks/>
              </p:cNvSpPr>
              <p:nvPr/>
            </p:nvSpPr>
            <p:spPr bwMode="auto">
              <a:xfrm>
                <a:off x="7715" y="2413"/>
                <a:ext cx="0" cy="5"/>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1"/>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4" name="Freeform 802">
                <a:extLst>
                  <a:ext uri="{FF2B5EF4-FFF2-40B4-BE49-F238E27FC236}">
                    <a16:creationId xmlns:a16="http://schemas.microsoft.com/office/drawing/2014/main" id="{81B5361C-9A8D-277D-4B2F-50903214FD63}"/>
                  </a:ext>
                </a:extLst>
              </p:cNvPr>
              <p:cNvSpPr>
                <a:spLocks/>
              </p:cNvSpPr>
              <p:nvPr/>
            </p:nvSpPr>
            <p:spPr bwMode="auto">
              <a:xfrm>
                <a:off x="7765" y="2410"/>
                <a:ext cx="0" cy="8"/>
              </a:xfrm>
              <a:custGeom>
                <a:avLst/>
                <a:gdLst>
                  <a:gd name="T0" fmla="*/ 2 h 3"/>
                  <a:gd name="T1" fmla="*/ 0 h 3"/>
                  <a:gd name="T2" fmla="*/ 1 h 3"/>
                  <a:gd name="T3" fmla="*/ 3 h 3"/>
                  <a:gd name="T4" fmla="*/ 2 h 3"/>
                </a:gdLst>
                <a:ahLst/>
                <a:cxnLst>
                  <a:cxn ang="0">
                    <a:pos x="0" y="T0"/>
                  </a:cxn>
                  <a:cxn ang="0">
                    <a:pos x="0" y="T1"/>
                  </a:cxn>
                  <a:cxn ang="0">
                    <a:pos x="0" y="T2"/>
                  </a:cxn>
                  <a:cxn ang="0">
                    <a:pos x="0" y="T3"/>
                  </a:cxn>
                  <a:cxn ang="0">
                    <a:pos x="0" y="T4"/>
                  </a:cxn>
                </a:cxnLst>
                <a:rect l="0" t="0" r="r" b="b"/>
                <a:pathLst>
                  <a:path h="3">
                    <a:moveTo>
                      <a:pt x="0" y="2"/>
                    </a:moveTo>
                    <a:cubicBezTo>
                      <a:pt x="0" y="0"/>
                      <a:pt x="0" y="0"/>
                      <a:pt x="0" y="0"/>
                    </a:cubicBezTo>
                    <a:cubicBezTo>
                      <a:pt x="0" y="1"/>
                      <a:pt x="0" y="1"/>
                      <a:pt x="0" y="1"/>
                    </a:cubicBezTo>
                    <a:cubicBezTo>
                      <a:pt x="0" y="3"/>
                      <a:pt x="0" y="3"/>
                      <a:pt x="0" y="3"/>
                    </a:cubicBezTo>
                    <a:cubicBezTo>
                      <a:pt x="0" y="2"/>
                      <a:pt x="0" y="2"/>
                      <a:pt x="0"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5" name="Freeform 803">
                <a:extLst>
                  <a:ext uri="{FF2B5EF4-FFF2-40B4-BE49-F238E27FC236}">
                    <a16:creationId xmlns:a16="http://schemas.microsoft.com/office/drawing/2014/main" id="{32349334-AB21-1962-FC31-00AD435B4C44}"/>
                  </a:ext>
                </a:extLst>
              </p:cNvPr>
              <p:cNvSpPr>
                <a:spLocks/>
              </p:cNvSpPr>
              <p:nvPr/>
            </p:nvSpPr>
            <p:spPr bwMode="auto">
              <a:xfrm>
                <a:off x="7765" y="2410"/>
                <a:ext cx="0" cy="8"/>
              </a:xfrm>
              <a:custGeom>
                <a:avLst/>
                <a:gdLst>
                  <a:gd name="T0" fmla="*/ 1 h 3"/>
                  <a:gd name="T1" fmla="*/ 3 h 3"/>
                  <a:gd name="T2" fmla="*/ 2 h 3"/>
                  <a:gd name="T3" fmla="*/ 0 h 3"/>
                  <a:gd name="T4" fmla="*/ 1 h 3"/>
                </a:gdLst>
                <a:ahLst/>
                <a:cxnLst>
                  <a:cxn ang="0">
                    <a:pos x="0" y="T0"/>
                  </a:cxn>
                  <a:cxn ang="0">
                    <a:pos x="0" y="T1"/>
                  </a:cxn>
                  <a:cxn ang="0">
                    <a:pos x="0" y="T2"/>
                  </a:cxn>
                  <a:cxn ang="0">
                    <a:pos x="0" y="T3"/>
                  </a:cxn>
                  <a:cxn ang="0">
                    <a:pos x="0" y="T4"/>
                  </a:cxn>
                </a:cxnLst>
                <a:rect l="0" t="0" r="r" b="b"/>
                <a:pathLst>
                  <a:path h="3">
                    <a:moveTo>
                      <a:pt x="0" y="1"/>
                    </a:moveTo>
                    <a:cubicBezTo>
                      <a:pt x="0" y="3"/>
                      <a:pt x="0" y="3"/>
                      <a:pt x="0" y="3"/>
                    </a:cubicBezTo>
                    <a:cubicBezTo>
                      <a:pt x="0" y="2"/>
                      <a:pt x="0" y="2"/>
                      <a:pt x="0" y="2"/>
                    </a:cubicBezTo>
                    <a:cubicBezTo>
                      <a:pt x="0" y="0"/>
                      <a:pt x="0" y="0"/>
                      <a:pt x="0" y="0"/>
                    </a:cubicBezTo>
                    <a:cubicBezTo>
                      <a:pt x="0"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6" name="Freeform 804">
                <a:extLst>
                  <a:ext uri="{FF2B5EF4-FFF2-40B4-BE49-F238E27FC236}">
                    <a16:creationId xmlns:a16="http://schemas.microsoft.com/office/drawing/2014/main" id="{F131A5F5-2945-1991-21B2-6C541977BD97}"/>
                  </a:ext>
                </a:extLst>
              </p:cNvPr>
              <p:cNvSpPr>
                <a:spLocks/>
              </p:cNvSpPr>
              <p:nvPr/>
            </p:nvSpPr>
            <p:spPr bwMode="auto">
              <a:xfrm>
                <a:off x="7715" y="2413"/>
                <a:ext cx="21" cy="16"/>
              </a:xfrm>
              <a:custGeom>
                <a:avLst/>
                <a:gdLst>
                  <a:gd name="T0" fmla="*/ 0 w 21"/>
                  <a:gd name="T1" fmla="*/ 0 h 16"/>
                  <a:gd name="T2" fmla="*/ 0 w 21"/>
                  <a:gd name="T3" fmla="*/ 5 h 16"/>
                  <a:gd name="T4" fmla="*/ 21 w 21"/>
                  <a:gd name="T5" fmla="*/ 16 h 16"/>
                  <a:gd name="T6" fmla="*/ 21 w 21"/>
                  <a:gd name="T7" fmla="*/ 12 h 16"/>
                  <a:gd name="T8" fmla="*/ 0 w 21"/>
                  <a:gd name="T9" fmla="*/ 0 h 16"/>
                </a:gdLst>
                <a:ahLst/>
                <a:cxnLst>
                  <a:cxn ang="0">
                    <a:pos x="T0" y="T1"/>
                  </a:cxn>
                  <a:cxn ang="0">
                    <a:pos x="T2" y="T3"/>
                  </a:cxn>
                  <a:cxn ang="0">
                    <a:pos x="T4" y="T5"/>
                  </a:cxn>
                  <a:cxn ang="0">
                    <a:pos x="T6" y="T7"/>
                  </a:cxn>
                  <a:cxn ang="0">
                    <a:pos x="T8" y="T9"/>
                  </a:cxn>
                </a:cxnLst>
                <a:rect l="0" t="0" r="r" b="b"/>
                <a:pathLst>
                  <a:path w="21" h="16">
                    <a:moveTo>
                      <a:pt x="0" y="0"/>
                    </a:moveTo>
                    <a:lnTo>
                      <a:pt x="0" y="5"/>
                    </a:lnTo>
                    <a:lnTo>
                      <a:pt x="21" y="16"/>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7" name="Freeform 805">
                <a:extLst>
                  <a:ext uri="{FF2B5EF4-FFF2-40B4-BE49-F238E27FC236}">
                    <a16:creationId xmlns:a16="http://schemas.microsoft.com/office/drawing/2014/main" id="{95326292-7FA1-C2E5-2A09-127A06B8F344}"/>
                  </a:ext>
                </a:extLst>
              </p:cNvPr>
              <p:cNvSpPr>
                <a:spLocks/>
              </p:cNvSpPr>
              <p:nvPr/>
            </p:nvSpPr>
            <p:spPr bwMode="auto">
              <a:xfrm>
                <a:off x="7744" y="2413"/>
                <a:ext cx="21" cy="16"/>
              </a:xfrm>
              <a:custGeom>
                <a:avLst/>
                <a:gdLst>
                  <a:gd name="T0" fmla="*/ 0 w 21"/>
                  <a:gd name="T1" fmla="*/ 12 h 16"/>
                  <a:gd name="T2" fmla="*/ 0 w 21"/>
                  <a:gd name="T3" fmla="*/ 16 h 16"/>
                  <a:gd name="T4" fmla="*/ 21 w 21"/>
                  <a:gd name="T5" fmla="*/ 5 h 16"/>
                  <a:gd name="T6" fmla="*/ 21 w 21"/>
                  <a:gd name="T7" fmla="*/ 0 h 16"/>
                  <a:gd name="T8" fmla="*/ 0 w 21"/>
                  <a:gd name="T9" fmla="*/ 12 h 16"/>
                </a:gdLst>
                <a:ahLst/>
                <a:cxnLst>
                  <a:cxn ang="0">
                    <a:pos x="T0" y="T1"/>
                  </a:cxn>
                  <a:cxn ang="0">
                    <a:pos x="T2" y="T3"/>
                  </a:cxn>
                  <a:cxn ang="0">
                    <a:pos x="T4" y="T5"/>
                  </a:cxn>
                  <a:cxn ang="0">
                    <a:pos x="T6" y="T7"/>
                  </a:cxn>
                  <a:cxn ang="0">
                    <a:pos x="T8" y="T9"/>
                  </a:cxn>
                </a:cxnLst>
                <a:rect l="0" t="0" r="r" b="b"/>
                <a:pathLst>
                  <a:path w="21" h="16">
                    <a:moveTo>
                      <a:pt x="0" y="12"/>
                    </a:moveTo>
                    <a:lnTo>
                      <a:pt x="0" y="16"/>
                    </a:lnTo>
                    <a:lnTo>
                      <a:pt x="21" y="5"/>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8" name="Freeform 806">
                <a:extLst>
                  <a:ext uri="{FF2B5EF4-FFF2-40B4-BE49-F238E27FC236}">
                    <a16:creationId xmlns:a16="http://schemas.microsoft.com/office/drawing/2014/main" id="{7508151B-17B8-D34C-CEAB-7E49646B46CA}"/>
                  </a:ext>
                </a:extLst>
              </p:cNvPr>
              <p:cNvSpPr>
                <a:spLocks/>
              </p:cNvSpPr>
              <p:nvPr/>
            </p:nvSpPr>
            <p:spPr bwMode="auto">
              <a:xfrm>
                <a:off x="7736" y="2425"/>
                <a:ext cx="8" cy="4"/>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2" y="2"/>
                      <a:pt x="3" y="2"/>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9" name="Freeform 807">
                <a:extLst>
                  <a:ext uri="{FF2B5EF4-FFF2-40B4-BE49-F238E27FC236}">
                    <a16:creationId xmlns:a16="http://schemas.microsoft.com/office/drawing/2014/main" id="{E251B86A-C0BF-A8FD-FF82-9082D1CCB2FE}"/>
                  </a:ext>
                </a:extLst>
              </p:cNvPr>
              <p:cNvSpPr>
                <a:spLocks/>
              </p:cNvSpPr>
              <p:nvPr/>
            </p:nvSpPr>
            <p:spPr bwMode="auto">
              <a:xfrm>
                <a:off x="7736" y="2425"/>
                <a:ext cx="3" cy="4"/>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0" name="Freeform 808">
                <a:extLst>
                  <a:ext uri="{FF2B5EF4-FFF2-40B4-BE49-F238E27FC236}">
                    <a16:creationId xmlns:a16="http://schemas.microsoft.com/office/drawing/2014/main" id="{CCF3E76E-3E07-12F5-C83D-AB3799CE83B2}"/>
                  </a:ext>
                </a:extLst>
              </p:cNvPr>
              <p:cNvSpPr>
                <a:spLocks/>
              </p:cNvSpPr>
              <p:nvPr/>
            </p:nvSpPr>
            <p:spPr bwMode="auto">
              <a:xfrm>
                <a:off x="7739" y="2425"/>
                <a:ext cx="5" cy="4"/>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1" y="2"/>
                      <a:pt x="2" y="2"/>
                    </a:cubicBezTo>
                    <a:cubicBezTo>
                      <a:pt x="2" y="0"/>
                      <a:pt x="2" y="0"/>
                      <a:pt x="2"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1" name="Freeform 809">
                <a:extLst>
                  <a:ext uri="{FF2B5EF4-FFF2-40B4-BE49-F238E27FC236}">
                    <a16:creationId xmlns:a16="http://schemas.microsoft.com/office/drawing/2014/main" id="{557691A1-7B7A-A949-D406-85D05CB76797}"/>
                  </a:ext>
                </a:extLst>
              </p:cNvPr>
              <p:cNvSpPr>
                <a:spLocks/>
              </p:cNvSpPr>
              <p:nvPr/>
            </p:nvSpPr>
            <p:spPr bwMode="auto">
              <a:xfrm>
                <a:off x="7713" y="2396"/>
                <a:ext cx="54" cy="31"/>
              </a:xfrm>
              <a:custGeom>
                <a:avLst/>
                <a:gdLst>
                  <a:gd name="T0" fmla="*/ 1 w 23"/>
                  <a:gd name="T1" fmla="*/ 6 h 13"/>
                  <a:gd name="T2" fmla="*/ 1 w 23"/>
                  <a:gd name="T3" fmla="*/ 7 h 13"/>
                  <a:gd name="T4" fmla="*/ 10 w 23"/>
                  <a:gd name="T5" fmla="*/ 12 h 13"/>
                  <a:gd name="T6" fmla="*/ 13 w 23"/>
                  <a:gd name="T7" fmla="*/ 12 h 13"/>
                  <a:gd name="T8" fmla="*/ 22 w 23"/>
                  <a:gd name="T9" fmla="*/ 7 h 13"/>
                  <a:gd name="T10" fmla="*/ 22 w 23"/>
                  <a:gd name="T11" fmla="*/ 6 h 13"/>
                  <a:gd name="T12" fmla="*/ 13 w 23"/>
                  <a:gd name="T13" fmla="*/ 0 h 13"/>
                  <a:gd name="T14" fmla="*/ 10 w 23"/>
                  <a:gd name="T15" fmla="*/ 0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6"/>
                    </a:cubicBezTo>
                    <a:cubicBezTo>
                      <a:pt x="13" y="0"/>
                      <a:pt x="13" y="0"/>
                      <a:pt x="13" y="0"/>
                    </a:cubicBezTo>
                    <a:cubicBezTo>
                      <a:pt x="12" y="0"/>
                      <a:pt x="11" y="0"/>
                      <a:pt x="10" y="0"/>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2" name="Freeform 810">
                <a:extLst>
                  <a:ext uri="{FF2B5EF4-FFF2-40B4-BE49-F238E27FC236}">
                    <a16:creationId xmlns:a16="http://schemas.microsoft.com/office/drawing/2014/main" id="{3D2BFC92-F5ED-6D90-6A72-2A8DCD0F8AFB}"/>
                  </a:ext>
                </a:extLst>
              </p:cNvPr>
              <p:cNvSpPr>
                <a:spLocks/>
              </p:cNvSpPr>
              <p:nvPr/>
            </p:nvSpPr>
            <p:spPr bwMode="auto">
              <a:xfrm>
                <a:off x="7765" y="2422"/>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3" name="Freeform 811">
                <a:extLst>
                  <a:ext uri="{FF2B5EF4-FFF2-40B4-BE49-F238E27FC236}">
                    <a16:creationId xmlns:a16="http://schemas.microsoft.com/office/drawing/2014/main" id="{DED531D8-F1A0-0651-7AB0-9D2DF7DCA4DA}"/>
                  </a:ext>
                </a:extLst>
              </p:cNvPr>
              <p:cNvSpPr>
                <a:spLocks/>
              </p:cNvSpPr>
              <p:nvPr/>
            </p:nvSpPr>
            <p:spPr bwMode="auto">
              <a:xfrm>
                <a:off x="7765" y="2422"/>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4" name="Freeform 812">
                <a:extLst>
                  <a:ext uri="{FF2B5EF4-FFF2-40B4-BE49-F238E27FC236}">
                    <a16:creationId xmlns:a16="http://schemas.microsoft.com/office/drawing/2014/main" id="{E9F563F5-E1F8-B678-83D3-B8F48CF4B910}"/>
                  </a:ext>
                </a:extLst>
              </p:cNvPr>
              <p:cNvSpPr>
                <a:spLocks/>
              </p:cNvSpPr>
              <p:nvPr/>
            </p:nvSpPr>
            <p:spPr bwMode="auto">
              <a:xfrm>
                <a:off x="7765" y="2422"/>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5" name="Freeform 813">
                <a:extLst>
                  <a:ext uri="{FF2B5EF4-FFF2-40B4-BE49-F238E27FC236}">
                    <a16:creationId xmlns:a16="http://schemas.microsoft.com/office/drawing/2014/main" id="{CC280FC2-E3E5-7E6F-3C17-562271EAD5B3}"/>
                  </a:ext>
                </a:extLst>
              </p:cNvPr>
              <p:cNvSpPr>
                <a:spLocks/>
              </p:cNvSpPr>
              <p:nvPr/>
            </p:nvSpPr>
            <p:spPr bwMode="auto">
              <a:xfrm>
                <a:off x="7815" y="2422"/>
                <a:ext cx="2" cy="5"/>
              </a:xfrm>
              <a:custGeom>
                <a:avLst/>
                <a:gdLst>
                  <a:gd name="T0" fmla="*/ 1 w 1"/>
                  <a:gd name="T1" fmla="*/ 1 h 2"/>
                  <a:gd name="T2" fmla="*/ 1 w 1"/>
                  <a:gd name="T3" fmla="*/ 0 h 2"/>
                  <a:gd name="T4" fmla="*/ 0 w 1"/>
                  <a:gd name="T5" fmla="*/ 0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0"/>
                      <a:pt x="0" y="0"/>
                    </a:cubicBezTo>
                    <a:cubicBezTo>
                      <a:pt x="0" y="2"/>
                      <a:pt x="0" y="2"/>
                      <a:pt x="0" y="2"/>
                    </a:cubicBezTo>
                    <a:cubicBezTo>
                      <a:pt x="1" y="1"/>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6" name="Freeform 814">
                <a:extLst>
                  <a:ext uri="{FF2B5EF4-FFF2-40B4-BE49-F238E27FC236}">
                    <a16:creationId xmlns:a16="http://schemas.microsoft.com/office/drawing/2014/main" id="{8D9505DA-F65E-80B2-AD3B-9D741827D812}"/>
                  </a:ext>
                </a:extLst>
              </p:cNvPr>
              <p:cNvSpPr>
                <a:spLocks/>
              </p:cNvSpPr>
              <p:nvPr/>
            </p:nvSpPr>
            <p:spPr bwMode="auto">
              <a:xfrm>
                <a:off x="7815" y="2422"/>
                <a:ext cx="2" cy="5"/>
              </a:xfrm>
              <a:custGeom>
                <a:avLst/>
                <a:gdLst>
                  <a:gd name="T0" fmla="*/ 0 w 1"/>
                  <a:gd name="T1" fmla="*/ 0 h 2"/>
                  <a:gd name="T2" fmla="*/ 0 w 1"/>
                  <a:gd name="T3" fmla="*/ 2 h 2"/>
                  <a:gd name="T4" fmla="*/ 1 w 1"/>
                  <a:gd name="T5" fmla="*/ 1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7" name="Freeform 815">
                <a:extLst>
                  <a:ext uri="{FF2B5EF4-FFF2-40B4-BE49-F238E27FC236}">
                    <a16:creationId xmlns:a16="http://schemas.microsoft.com/office/drawing/2014/main" id="{255561A6-69E0-B141-9AB0-554557C02401}"/>
                  </a:ext>
                </a:extLst>
              </p:cNvPr>
              <p:cNvSpPr>
                <a:spLocks/>
              </p:cNvSpPr>
              <p:nvPr/>
            </p:nvSpPr>
            <p:spPr bwMode="auto">
              <a:xfrm>
                <a:off x="7767" y="2422"/>
                <a:ext cx="19" cy="17"/>
              </a:xfrm>
              <a:custGeom>
                <a:avLst/>
                <a:gdLst>
                  <a:gd name="T0" fmla="*/ 0 w 19"/>
                  <a:gd name="T1" fmla="*/ 0 h 17"/>
                  <a:gd name="T2" fmla="*/ 0 w 19"/>
                  <a:gd name="T3" fmla="*/ 5 h 17"/>
                  <a:gd name="T4" fmla="*/ 19 w 19"/>
                  <a:gd name="T5" fmla="*/ 17 h 17"/>
                  <a:gd name="T6" fmla="*/ 19 w 19"/>
                  <a:gd name="T7" fmla="*/ 15 h 17"/>
                  <a:gd name="T8" fmla="*/ 0 w 19"/>
                  <a:gd name="T9" fmla="*/ 0 h 17"/>
                </a:gdLst>
                <a:ahLst/>
                <a:cxnLst>
                  <a:cxn ang="0">
                    <a:pos x="T0" y="T1"/>
                  </a:cxn>
                  <a:cxn ang="0">
                    <a:pos x="T2" y="T3"/>
                  </a:cxn>
                  <a:cxn ang="0">
                    <a:pos x="T4" y="T5"/>
                  </a:cxn>
                  <a:cxn ang="0">
                    <a:pos x="T6" y="T7"/>
                  </a:cxn>
                  <a:cxn ang="0">
                    <a:pos x="T8" y="T9"/>
                  </a:cxn>
                </a:cxnLst>
                <a:rect l="0" t="0" r="r" b="b"/>
                <a:pathLst>
                  <a:path w="19" h="17">
                    <a:moveTo>
                      <a:pt x="0" y="0"/>
                    </a:moveTo>
                    <a:lnTo>
                      <a:pt x="0" y="5"/>
                    </a:lnTo>
                    <a:lnTo>
                      <a:pt x="19" y="17"/>
                    </a:lnTo>
                    <a:lnTo>
                      <a:pt x="19" y="15"/>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8" name="Freeform 816">
                <a:extLst>
                  <a:ext uri="{FF2B5EF4-FFF2-40B4-BE49-F238E27FC236}">
                    <a16:creationId xmlns:a16="http://schemas.microsoft.com/office/drawing/2014/main" id="{7FE4F804-61E7-1ABC-12B4-0AFEBB1EC113}"/>
                  </a:ext>
                </a:extLst>
              </p:cNvPr>
              <p:cNvSpPr>
                <a:spLocks/>
              </p:cNvSpPr>
              <p:nvPr/>
            </p:nvSpPr>
            <p:spPr bwMode="auto">
              <a:xfrm>
                <a:off x="7793" y="2422"/>
                <a:ext cx="22" cy="17"/>
              </a:xfrm>
              <a:custGeom>
                <a:avLst/>
                <a:gdLst>
                  <a:gd name="T0" fmla="*/ 0 w 22"/>
                  <a:gd name="T1" fmla="*/ 15 h 17"/>
                  <a:gd name="T2" fmla="*/ 0 w 22"/>
                  <a:gd name="T3" fmla="*/ 17 h 17"/>
                  <a:gd name="T4" fmla="*/ 22 w 22"/>
                  <a:gd name="T5" fmla="*/ 5 h 17"/>
                  <a:gd name="T6" fmla="*/ 22 w 22"/>
                  <a:gd name="T7" fmla="*/ 0 h 17"/>
                  <a:gd name="T8" fmla="*/ 0 w 22"/>
                  <a:gd name="T9" fmla="*/ 15 h 17"/>
                </a:gdLst>
                <a:ahLst/>
                <a:cxnLst>
                  <a:cxn ang="0">
                    <a:pos x="T0" y="T1"/>
                  </a:cxn>
                  <a:cxn ang="0">
                    <a:pos x="T2" y="T3"/>
                  </a:cxn>
                  <a:cxn ang="0">
                    <a:pos x="T4" y="T5"/>
                  </a:cxn>
                  <a:cxn ang="0">
                    <a:pos x="T6" y="T7"/>
                  </a:cxn>
                  <a:cxn ang="0">
                    <a:pos x="T8" y="T9"/>
                  </a:cxn>
                </a:cxnLst>
                <a:rect l="0" t="0" r="r" b="b"/>
                <a:pathLst>
                  <a:path w="22" h="17">
                    <a:moveTo>
                      <a:pt x="0" y="15"/>
                    </a:moveTo>
                    <a:lnTo>
                      <a:pt x="0" y="17"/>
                    </a:lnTo>
                    <a:lnTo>
                      <a:pt x="22" y="5"/>
                    </a:lnTo>
                    <a:lnTo>
                      <a:pt x="22" y="0"/>
                    </a:lnTo>
                    <a:lnTo>
                      <a:pt x="0" y="15"/>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9" name="Freeform 817">
                <a:extLst>
                  <a:ext uri="{FF2B5EF4-FFF2-40B4-BE49-F238E27FC236}">
                    <a16:creationId xmlns:a16="http://schemas.microsoft.com/office/drawing/2014/main" id="{C606A2E6-F224-131B-65A9-0B930CABDD07}"/>
                  </a:ext>
                </a:extLst>
              </p:cNvPr>
              <p:cNvSpPr>
                <a:spLocks/>
              </p:cNvSpPr>
              <p:nvPr/>
            </p:nvSpPr>
            <p:spPr bwMode="auto">
              <a:xfrm>
                <a:off x="7786" y="2437"/>
                <a:ext cx="7" cy="2"/>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1" y="1"/>
                      <a:pt x="3" y="1"/>
                      <a:pt x="3" y="1"/>
                    </a:cubicBezTo>
                    <a:cubicBezTo>
                      <a:pt x="3" y="0"/>
                      <a:pt x="3" y="0"/>
                      <a:pt x="3"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0" name="Freeform 818">
                <a:extLst>
                  <a:ext uri="{FF2B5EF4-FFF2-40B4-BE49-F238E27FC236}">
                    <a16:creationId xmlns:a16="http://schemas.microsoft.com/office/drawing/2014/main" id="{71915718-9A01-D1E0-B26A-A5CEBB3CB91E}"/>
                  </a:ext>
                </a:extLst>
              </p:cNvPr>
              <p:cNvSpPr>
                <a:spLocks/>
              </p:cNvSpPr>
              <p:nvPr/>
            </p:nvSpPr>
            <p:spPr bwMode="auto">
              <a:xfrm>
                <a:off x="7786" y="2437"/>
                <a:ext cx="3"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1" name="Freeform 819">
                <a:extLst>
                  <a:ext uri="{FF2B5EF4-FFF2-40B4-BE49-F238E27FC236}">
                    <a16:creationId xmlns:a16="http://schemas.microsoft.com/office/drawing/2014/main" id="{7AAEA3C1-5408-45D5-47D6-F83DE42833AB}"/>
                  </a:ext>
                </a:extLst>
              </p:cNvPr>
              <p:cNvSpPr>
                <a:spLocks/>
              </p:cNvSpPr>
              <p:nvPr/>
            </p:nvSpPr>
            <p:spPr bwMode="auto">
              <a:xfrm>
                <a:off x="7789" y="2437"/>
                <a:ext cx="4"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2" y="1"/>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2" name="Freeform 820">
                <a:extLst>
                  <a:ext uri="{FF2B5EF4-FFF2-40B4-BE49-F238E27FC236}">
                    <a16:creationId xmlns:a16="http://schemas.microsoft.com/office/drawing/2014/main" id="{AD201ADF-3F32-78B0-5F3D-D8BDD97A27DE}"/>
                  </a:ext>
                </a:extLst>
              </p:cNvPr>
              <p:cNvSpPr>
                <a:spLocks/>
              </p:cNvSpPr>
              <p:nvPr/>
            </p:nvSpPr>
            <p:spPr bwMode="auto">
              <a:xfrm>
                <a:off x="7765" y="2406"/>
                <a:ext cx="52" cy="31"/>
              </a:xfrm>
              <a:custGeom>
                <a:avLst/>
                <a:gdLst>
                  <a:gd name="T0" fmla="*/ 1 w 22"/>
                  <a:gd name="T1" fmla="*/ 6 h 13"/>
                  <a:gd name="T2" fmla="*/ 1 w 22"/>
                  <a:gd name="T3" fmla="*/ 7 h 13"/>
                  <a:gd name="T4" fmla="*/ 9 w 22"/>
                  <a:gd name="T5" fmla="*/ 13 h 13"/>
                  <a:gd name="T6" fmla="*/ 12 w 22"/>
                  <a:gd name="T7" fmla="*/ 13 h 13"/>
                  <a:gd name="T8" fmla="*/ 21 w 22"/>
                  <a:gd name="T9" fmla="*/ 7 h 13"/>
                  <a:gd name="T10" fmla="*/ 21 w 22"/>
                  <a:gd name="T11" fmla="*/ 6 h 13"/>
                  <a:gd name="T12" fmla="*/ 13 w 22"/>
                  <a:gd name="T13" fmla="*/ 0 h 13"/>
                  <a:gd name="T14" fmla="*/ 9 w 22"/>
                  <a:gd name="T15" fmla="*/ 0 h 13"/>
                  <a:gd name="T16" fmla="*/ 1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6"/>
                    </a:moveTo>
                    <a:cubicBezTo>
                      <a:pt x="0" y="6"/>
                      <a:pt x="0" y="7"/>
                      <a:pt x="1" y="7"/>
                    </a:cubicBezTo>
                    <a:cubicBezTo>
                      <a:pt x="9" y="13"/>
                      <a:pt x="9" y="13"/>
                      <a:pt x="9" y="13"/>
                    </a:cubicBezTo>
                    <a:cubicBezTo>
                      <a:pt x="10" y="13"/>
                      <a:pt x="12" y="13"/>
                      <a:pt x="12" y="13"/>
                    </a:cubicBezTo>
                    <a:cubicBezTo>
                      <a:pt x="21" y="7"/>
                      <a:pt x="21" y="7"/>
                      <a:pt x="21" y="7"/>
                    </a:cubicBezTo>
                    <a:cubicBezTo>
                      <a:pt x="22" y="7"/>
                      <a:pt x="22" y="6"/>
                      <a:pt x="21" y="6"/>
                    </a:cubicBezTo>
                    <a:cubicBezTo>
                      <a:pt x="13" y="0"/>
                      <a:pt x="13" y="0"/>
                      <a:pt x="13" y="0"/>
                    </a:cubicBezTo>
                    <a:cubicBezTo>
                      <a:pt x="12" y="0"/>
                      <a:pt x="10" y="0"/>
                      <a:pt x="9" y="0"/>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3" name="Freeform 821">
                <a:extLst>
                  <a:ext uri="{FF2B5EF4-FFF2-40B4-BE49-F238E27FC236}">
                    <a16:creationId xmlns:a16="http://schemas.microsoft.com/office/drawing/2014/main" id="{EB26173E-7E87-0A71-DF7A-E853C204E300}"/>
                  </a:ext>
                </a:extLst>
              </p:cNvPr>
              <p:cNvSpPr>
                <a:spLocks/>
              </p:cNvSpPr>
              <p:nvPr/>
            </p:nvSpPr>
            <p:spPr bwMode="auto">
              <a:xfrm>
                <a:off x="7679" y="2432"/>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4" name="Freeform 822">
                <a:extLst>
                  <a:ext uri="{FF2B5EF4-FFF2-40B4-BE49-F238E27FC236}">
                    <a16:creationId xmlns:a16="http://schemas.microsoft.com/office/drawing/2014/main" id="{0F94BDC4-C9BA-E897-F1EB-198362140B91}"/>
                  </a:ext>
                </a:extLst>
              </p:cNvPr>
              <p:cNvSpPr>
                <a:spLocks/>
              </p:cNvSpPr>
              <p:nvPr/>
            </p:nvSpPr>
            <p:spPr bwMode="auto">
              <a:xfrm>
                <a:off x="7679" y="2432"/>
                <a:ext cx="0" cy="5"/>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1"/>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5" name="Freeform 823">
                <a:extLst>
                  <a:ext uri="{FF2B5EF4-FFF2-40B4-BE49-F238E27FC236}">
                    <a16:creationId xmlns:a16="http://schemas.microsoft.com/office/drawing/2014/main" id="{BAA658A2-2A84-E312-3901-F9F1C82A0804}"/>
                  </a:ext>
                </a:extLst>
              </p:cNvPr>
              <p:cNvSpPr>
                <a:spLocks/>
              </p:cNvSpPr>
              <p:nvPr/>
            </p:nvSpPr>
            <p:spPr bwMode="auto">
              <a:xfrm>
                <a:off x="7679" y="2432"/>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6" name="Freeform 824">
                <a:extLst>
                  <a:ext uri="{FF2B5EF4-FFF2-40B4-BE49-F238E27FC236}">
                    <a16:creationId xmlns:a16="http://schemas.microsoft.com/office/drawing/2014/main" id="{1DFAC8D9-A2DD-A1D3-3285-63098B06979A}"/>
                  </a:ext>
                </a:extLst>
              </p:cNvPr>
              <p:cNvSpPr>
                <a:spLocks/>
              </p:cNvSpPr>
              <p:nvPr/>
            </p:nvSpPr>
            <p:spPr bwMode="auto">
              <a:xfrm>
                <a:off x="7729" y="2432"/>
                <a:ext cx="3"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1"/>
                      <a:pt x="0" y="1"/>
                    </a:cubicBezTo>
                    <a:cubicBezTo>
                      <a:pt x="0" y="2"/>
                      <a:pt x="0" y="2"/>
                      <a:pt x="0" y="2"/>
                    </a:cubicBezTo>
                    <a:cubicBezTo>
                      <a:pt x="1" y="2"/>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7" name="Freeform 825">
                <a:extLst>
                  <a:ext uri="{FF2B5EF4-FFF2-40B4-BE49-F238E27FC236}">
                    <a16:creationId xmlns:a16="http://schemas.microsoft.com/office/drawing/2014/main" id="{C73FE897-E962-4325-215A-EAA93BEB8736}"/>
                  </a:ext>
                </a:extLst>
              </p:cNvPr>
              <p:cNvSpPr>
                <a:spLocks/>
              </p:cNvSpPr>
              <p:nvPr/>
            </p:nvSpPr>
            <p:spPr bwMode="auto">
              <a:xfrm>
                <a:off x="7729" y="2432"/>
                <a:ext cx="3"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1"/>
                      <a:pt x="1" y="1"/>
                    </a:cubicBezTo>
                    <a:cubicBezTo>
                      <a:pt x="1" y="0"/>
                      <a:pt x="1" y="0"/>
                      <a:pt x="1" y="0"/>
                    </a:cubicBezTo>
                    <a:cubicBezTo>
                      <a:pt x="1" y="0"/>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8" name="Freeform 826">
                <a:extLst>
                  <a:ext uri="{FF2B5EF4-FFF2-40B4-BE49-F238E27FC236}">
                    <a16:creationId xmlns:a16="http://schemas.microsoft.com/office/drawing/2014/main" id="{9A6E9A8D-6DDC-41F6-8557-A14B841802C7}"/>
                  </a:ext>
                </a:extLst>
              </p:cNvPr>
              <p:cNvSpPr>
                <a:spLocks/>
              </p:cNvSpPr>
              <p:nvPr/>
            </p:nvSpPr>
            <p:spPr bwMode="auto">
              <a:xfrm>
                <a:off x="7679" y="2434"/>
                <a:ext cx="22" cy="14"/>
              </a:xfrm>
              <a:custGeom>
                <a:avLst/>
                <a:gdLst>
                  <a:gd name="T0" fmla="*/ 0 w 22"/>
                  <a:gd name="T1" fmla="*/ 0 h 14"/>
                  <a:gd name="T2" fmla="*/ 0 w 22"/>
                  <a:gd name="T3" fmla="*/ 3 h 14"/>
                  <a:gd name="T4" fmla="*/ 22 w 22"/>
                  <a:gd name="T5" fmla="*/ 14 h 14"/>
                  <a:gd name="T6" fmla="*/ 22 w 22"/>
                  <a:gd name="T7" fmla="*/ 12 h 14"/>
                  <a:gd name="T8" fmla="*/ 0 w 22"/>
                  <a:gd name="T9" fmla="*/ 0 h 14"/>
                </a:gdLst>
                <a:ahLst/>
                <a:cxnLst>
                  <a:cxn ang="0">
                    <a:pos x="T0" y="T1"/>
                  </a:cxn>
                  <a:cxn ang="0">
                    <a:pos x="T2" y="T3"/>
                  </a:cxn>
                  <a:cxn ang="0">
                    <a:pos x="T4" y="T5"/>
                  </a:cxn>
                  <a:cxn ang="0">
                    <a:pos x="T6" y="T7"/>
                  </a:cxn>
                  <a:cxn ang="0">
                    <a:pos x="T8" y="T9"/>
                  </a:cxn>
                </a:cxnLst>
                <a:rect l="0" t="0" r="r" b="b"/>
                <a:pathLst>
                  <a:path w="22" h="14">
                    <a:moveTo>
                      <a:pt x="0" y="0"/>
                    </a:moveTo>
                    <a:lnTo>
                      <a:pt x="0" y="3"/>
                    </a:lnTo>
                    <a:lnTo>
                      <a:pt x="22" y="14"/>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9" name="Freeform 827">
                <a:extLst>
                  <a:ext uri="{FF2B5EF4-FFF2-40B4-BE49-F238E27FC236}">
                    <a16:creationId xmlns:a16="http://schemas.microsoft.com/office/drawing/2014/main" id="{BB6D58C4-CE4F-83D2-1D47-C11B37E82DE1}"/>
                  </a:ext>
                </a:extLst>
              </p:cNvPr>
              <p:cNvSpPr>
                <a:spLocks/>
              </p:cNvSpPr>
              <p:nvPr/>
            </p:nvSpPr>
            <p:spPr bwMode="auto">
              <a:xfrm>
                <a:off x="7708" y="2434"/>
                <a:ext cx="21" cy="14"/>
              </a:xfrm>
              <a:custGeom>
                <a:avLst/>
                <a:gdLst>
                  <a:gd name="T0" fmla="*/ 0 w 21"/>
                  <a:gd name="T1" fmla="*/ 12 h 14"/>
                  <a:gd name="T2" fmla="*/ 0 w 21"/>
                  <a:gd name="T3" fmla="*/ 14 h 14"/>
                  <a:gd name="T4" fmla="*/ 21 w 21"/>
                  <a:gd name="T5" fmla="*/ 3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0" y="14"/>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0" name="Freeform 828">
                <a:extLst>
                  <a:ext uri="{FF2B5EF4-FFF2-40B4-BE49-F238E27FC236}">
                    <a16:creationId xmlns:a16="http://schemas.microsoft.com/office/drawing/2014/main" id="{8C103155-84DE-1A9D-6D82-15376D8EEA94}"/>
                  </a:ext>
                </a:extLst>
              </p:cNvPr>
              <p:cNvSpPr>
                <a:spLocks/>
              </p:cNvSpPr>
              <p:nvPr/>
            </p:nvSpPr>
            <p:spPr bwMode="auto">
              <a:xfrm>
                <a:off x="7701" y="2446"/>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1" name="Freeform 829">
                <a:extLst>
                  <a:ext uri="{FF2B5EF4-FFF2-40B4-BE49-F238E27FC236}">
                    <a16:creationId xmlns:a16="http://schemas.microsoft.com/office/drawing/2014/main" id="{0D2DBBBE-8F34-AA94-4179-846213AB9A9B}"/>
                  </a:ext>
                </a:extLst>
              </p:cNvPr>
              <p:cNvSpPr>
                <a:spLocks/>
              </p:cNvSpPr>
              <p:nvPr/>
            </p:nvSpPr>
            <p:spPr bwMode="auto">
              <a:xfrm>
                <a:off x="7701" y="2446"/>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2" name="Freeform 830">
                <a:extLst>
                  <a:ext uri="{FF2B5EF4-FFF2-40B4-BE49-F238E27FC236}">
                    <a16:creationId xmlns:a16="http://schemas.microsoft.com/office/drawing/2014/main" id="{E8F914B5-3607-1CD9-1705-1289EE631FEF}"/>
                  </a:ext>
                </a:extLst>
              </p:cNvPr>
              <p:cNvSpPr>
                <a:spLocks/>
              </p:cNvSpPr>
              <p:nvPr/>
            </p:nvSpPr>
            <p:spPr bwMode="auto">
              <a:xfrm>
                <a:off x="7703" y="2446"/>
                <a:ext cx="5" cy="5"/>
              </a:xfrm>
              <a:custGeom>
                <a:avLst/>
                <a:gdLst>
                  <a:gd name="T0" fmla="*/ 0 w 2"/>
                  <a:gd name="T1" fmla="*/ 0 h 2"/>
                  <a:gd name="T2" fmla="*/ 0 w 2"/>
                  <a:gd name="T3" fmla="*/ 1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1"/>
                      <a:pt x="0" y="1"/>
                      <a:pt x="0" y="1"/>
                    </a:cubicBezTo>
                    <a:cubicBezTo>
                      <a:pt x="1" y="2"/>
                      <a:pt x="2" y="1"/>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3" name="Freeform 831">
                <a:extLst>
                  <a:ext uri="{FF2B5EF4-FFF2-40B4-BE49-F238E27FC236}">
                    <a16:creationId xmlns:a16="http://schemas.microsoft.com/office/drawing/2014/main" id="{79A64B12-BCC1-0E07-17C8-7C31D79EDD10}"/>
                  </a:ext>
                </a:extLst>
              </p:cNvPr>
              <p:cNvSpPr>
                <a:spLocks/>
              </p:cNvSpPr>
              <p:nvPr/>
            </p:nvSpPr>
            <p:spPr bwMode="auto">
              <a:xfrm>
                <a:off x="7679" y="2415"/>
                <a:ext cx="53" cy="31"/>
              </a:xfrm>
              <a:custGeom>
                <a:avLst/>
                <a:gdLst>
                  <a:gd name="T0" fmla="*/ 0 w 22"/>
                  <a:gd name="T1" fmla="*/ 6 h 13"/>
                  <a:gd name="T2" fmla="*/ 0 w 22"/>
                  <a:gd name="T3" fmla="*/ 8 h 13"/>
                  <a:gd name="T4" fmla="*/ 9 w 22"/>
                  <a:gd name="T5" fmla="*/ 13 h 13"/>
                  <a:gd name="T6" fmla="*/ 12 w 22"/>
                  <a:gd name="T7" fmla="*/ 13 h 13"/>
                  <a:gd name="T8" fmla="*/ 21 w 22"/>
                  <a:gd name="T9" fmla="*/ 8 h 13"/>
                  <a:gd name="T10" fmla="*/ 21 w 22"/>
                  <a:gd name="T11" fmla="*/ 6 h 13"/>
                  <a:gd name="T12" fmla="*/ 12 w 22"/>
                  <a:gd name="T13" fmla="*/ 1 h 13"/>
                  <a:gd name="T14" fmla="*/ 9 w 22"/>
                  <a:gd name="T15" fmla="*/ 1 h 13"/>
                  <a:gd name="T16" fmla="*/ 0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0" y="6"/>
                    </a:moveTo>
                    <a:cubicBezTo>
                      <a:pt x="0" y="6"/>
                      <a:pt x="0" y="7"/>
                      <a:pt x="0" y="8"/>
                    </a:cubicBezTo>
                    <a:cubicBezTo>
                      <a:pt x="9" y="13"/>
                      <a:pt x="9" y="13"/>
                      <a:pt x="9" y="13"/>
                    </a:cubicBezTo>
                    <a:cubicBezTo>
                      <a:pt x="10" y="13"/>
                      <a:pt x="11" y="13"/>
                      <a:pt x="12" y="13"/>
                    </a:cubicBezTo>
                    <a:cubicBezTo>
                      <a:pt x="21" y="8"/>
                      <a:pt x="21" y="8"/>
                      <a:pt x="21" y="8"/>
                    </a:cubicBezTo>
                    <a:cubicBezTo>
                      <a:pt x="22" y="7"/>
                      <a:pt x="22" y="6"/>
                      <a:pt x="21" y="6"/>
                    </a:cubicBezTo>
                    <a:cubicBezTo>
                      <a:pt x="12" y="1"/>
                      <a:pt x="12" y="1"/>
                      <a:pt x="12" y="1"/>
                    </a:cubicBezTo>
                    <a:cubicBezTo>
                      <a:pt x="12" y="0"/>
                      <a:pt x="10" y="0"/>
                      <a:pt x="9" y="1"/>
                    </a:cubicBezTo>
                    <a:lnTo>
                      <a:pt x="0"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4" name="Freeform 832">
                <a:extLst>
                  <a:ext uri="{FF2B5EF4-FFF2-40B4-BE49-F238E27FC236}">
                    <a16:creationId xmlns:a16="http://schemas.microsoft.com/office/drawing/2014/main" id="{A99B47A6-9020-439F-ED95-A190A30CAA3B}"/>
                  </a:ext>
                </a:extLst>
              </p:cNvPr>
              <p:cNvSpPr>
                <a:spLocks/>
              </p:cNvSpPr>
              <p:nvPr/>
            </p:nvSpPr>
            <p:spPr bwMode="auto">
              <a:xfrm>
                <a:off x="7729" y="2441"/>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5" name="Freeform 833">
                <a:extLst>
                  <a:ext uri="{FF2B5EF4-FFF2-40B4-BE49-F238E27FC236}">
                    <a16:creationId xmlns:a16="http://schemas.microsoft.com/office/drawing/2014/main" id="{4637CA92-C7C9-B643-2CB7-F675DDF59ABA}"/>
                  </a:ext>
                </a:extLst>
              </p:cNvPr>
              <p:cNvSpPr>
                <a:spLocks/>
              </p:cNvSpPr>
              <p:nvPr/>
            </p:nvSpPr>
            <p:spPr bwMode="auto">
              <a:xfrm>
                <a:off x="7729" y="2441"/>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6" name="Freeform 834">
                <a:extLst>
                  <a:ext uri="{FF2B5EF4-FFF2-40B4-BE49-F238E27FC236}">
                    <a16:creationId xmlns:a16="http://schemas.microsoft.com/office/drawing/2014/main" id="{E38FE342-E222-46FD-420F-D56A41B87B70}"/>
                  </a:ext>
                </a:extLst>
              </p:cNvPr>
              <p:cNvSpPr>
                <a:spLocks/>
              </p:cNvSpPr>
              <p:nvPr/>
            </p:nvSpPr>
            <p:spPr bwMode="auto">
              <a:xfrm>
                <a:off x="7732" y="2444"/>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7" name="Freeform 835">
                <a:extLst>
                  <a:ext uri="{FF2B5EF4-FFF2-40B4-BE49-F238E27FC236}">
                    <a16:creationId xmlns:a16="http://schemas.microsoft.com/office/drawing/2014/main" id="{50D1C694-10FF-CDB6-02FE-1AF8777DA53D}"/>
                  </a:ext>
                </a:extLst>
              </p:cNvPr>
              <p:cNvSpPr>
                <a:spLocks/>
              </p:cNvSpPr>
              <p:nvPr/>
            </p:nvSpPr>
            <p:spPr bwMode="auto">
              <a:xfrm>
                <a:off x="7782" y="2441"/>
                <a:ext cx="0" cy="5"/>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1"/>
                      <a:pt x="0" y="1"/>
                    </a:cubicBezTo>
                    <a:cubicBezTo>
                      <a:pt x="0" y="2"/>
                      <a:pt x="0" y="2"/>
                      <a:pt x="0" y="2"/>
                    </a:cubicBezTo>
                    <a:cubicBezTo>
                      <a:pt x="0" y="2"/>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8" name="Freeform 836">
                <a:extLst>
                  <a:ext uri="{FF2B5EF4-FFF2-40B4-BE49-F238E27FC236}">
                    <a16:creationId xmlns:a16="http://schemas.microsoft.com/office/drawing/2014/main" id="{C5CB6EF1-2056-E241-0434-955C8D1089F5}"/>
                  </a:ext>
                </a:extLst>
              </p:cNvPr>
              <p:cNvSpPr>
                <a:spLocks/>
              </p:cNvSpPr>
              <p:nvPr/>
            </p:nvSpPr>
            <p:spPr bwMode="auto">
              <a:xfrm>
                <a:off x="7782" y="2441"/>
                <a:ext cx="0" cy="5"/>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1"/>
                      <a:pt x="0" y="1"/>
                    </a:cubicBezTo>
                    <a:cubicBezTo>
                      <a:pt x="0" y="0"/>
                      <a:pt x="0" y="0"/>
                      <a:pt x="0" y="0"/>
                    </a:cubicBezTo>
                    <a:cubicBezTo>
                      <a:pt x="0"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9" name="Freeform 837">
                <a:extLst>
                  <a:ext uri="{FF2B5EF4-FFF2-40B4-BE49-F238E27FC236}">
                    <a16:creationId xmlns:a16="http://schemas.microsoft.com/office/drawing/2014/main" id="{1BBD75C6-CF1D-AB2C-3AAB-11B9E2959607}"/>
                  </a:ext>
                </a:extLst>
              </p:cNvPr>
              <p:cNvSpPr>
                <a:spLocks/>
              </p:cNvSpPr>
              <p:nvPr/>
            </p:nvSpPr>
            <p:spPr bwMode="auto">
              <a:xfrm>
                <a:off x="7732" y="2444"/>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0" name="Freeform 838">
                <a:extLst>
                  <a:ext uri="{FF2B5EF4-FFF2-40B4-BE49-F238E27FC236}">
                    <a16:creationId xmlns:a16="http://schemas.microsoft.com/office/drawing/2014/main" id="{F774FC80-CC53-E145-5E21-4702524FFD1A}"/>
                  </a:ext>
                </a:extLst>
              </p:cNvPr>
              <p:cNvSpPr>
                <a:spLocks/>
              </p:cNvSpPr>
              <p:nvPr/>
            </p:nvSpPr>
            <p:spPr bwMode="auto">
              <a:xfrm>
                <a:off x="7760" y="2444"/>
                <a:ext cx="22" cy="14"/>
              </a:xfrm>
              <a:custGeom>
                <a:avLst/>
                <a:gdLst>
                  <a:gd name="T0" fmla="*/ 0 w 22"/>
                  <a:gd name="T1" fmla="*/ 12 h 14"/>
                  <a:gd name="T2" fmla="*/ 0 w 22"/>
                  <a:gd name="T3" fmla="*/ 14 h 14"/>
                  <a:gd name="T4" fmla="*/ 22 w 22"/>
                  <a:gd name="T5" fmla="*/ 2 h 14"/>
                  <a:gd name="T6" fmla="*/ 22 w 22"/>
                  <a:gd name="T7" fmla="*/ 0 h 14"/>
                  <a:gd name="T8" fmla="*/ 0 w 22"/>
                  <a:gd name="T9" fmla="*/ 12 h 14"/>
                </a:gdLst>
                <a:ahLst/>
                <a:cxnLst>
                  <a:cxn ang="0">
                    <a:pos x="T0" y="T1"/>
                  </a:cxn>
                  <a:cxn ang="0">
                    <a:pos x="T2" y="T3"/>
                  </a:cxn>
                  <a:cxn ang="0">
                    <a:pos x="T4" y="T5"/>
                  </a:cxn>
                  <a:cxn ang="0">
                    <a:pos x="T6" y="T7"/>
                  </a:cxn>
                  <a:cxn ang="0">
                    <a:pos x="T8" y="T9"/>
                  </a:cxn>
                </a:cxnLst>
                <a:rect l="0" t="0" r="r" b="b"/>
                <a:pathLst>
                  <a:path w="22" h="14">
                    <a:moveTo>
                      <a:pt x="0" y="12"/>
                    </a:moveTo>
                    <a:lnTo>
                      <a:pt x="0" y="14"/>
                    </a:lnTo>
                    <a:lnTo>
                      <a:pt x="22" y="2"/>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1" name="Freeform 839">
                <a:extLst>
                  <a:ext uri="{FF2B5EF4-FFF2-40B4-BE49-F238E27FC236}">
                    <a16:creationId xmlns:a16="http://schemas.microsoft.com/office/drawing/2014/main" id="{DAB27B59-0DEA-2FEC-9B6A-8F4D07BBD481}"/>
                  </a:ext>
                </a:extLst>
              </p:cNvPr>
              <p:cNvSpPr>
                <a:spLocks/>
              </p:cNvSpPr>
              <p:nvPr/>
            </p:nvSpPr>
            <p:spPr bwMode="auto">
              <a:xfrm>
                <a:off x="7753" y="2456"/>
                <a:ext cx="7" cy="4"/>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2" name="Freeform 840">
                <a:extLst>
                  <a:ext uri="{FF2B5EF4-FFF2-40B4-BE49-F238E27FC236}">
                    <a16:creationId xmlns:a16="http://schemas.microsoft.com/office/drawing/2014/main" id="{D69F6991-2A1F-0BAE-87A5-4D54B8ACAF92}"/>
                  </a:ext>
                </a:extLst>
              </p:cNvPr>
              <p:cNvSpPr>
                <a:spLocks/>
              </p:cNvSpPr>
              <p:nvPr/>
            </p:nvSpPr>
            <p:spPr bwMode="auto">
              <a:xfrm>
                <a:off x="7753" y="2456"/>
                <a:ext cx="2" cy="4"/>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3" name="Freeform 841">
                <a:extLst>
                  <a:ext uri="{FF2B5EF4-FFF2-40B4-BE49-F238E27FC236}">
                    <a16:creationId xmlns:a16="http://schemas.microsoft.com/office/drawing/2014/main" id="{D48A964F-5D3F-426F-7843-F63D97F0D2DA}"/>
                  </a:ext>
                </a:extLst>
              </p:cNvPr>
              <p:cNvSpPr>
                <a:spLocks/>
              </p:cNvSpPr>
              <p:nvPr/>
            </p:nvSpPr>
            <p:spPr bwMode="auto">
              <a:xfrm>
                <a:off x="7755" y="2456"/>
                <a:ext cx="5" cy="4"/>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1" y="1"/>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4" name="Freeform 842">
                <a:extLst>
                  <a:ext uri="{FF2B5EF4-FFF2-40B4-BE49-F238E27FC236}">
                    <a16:creationId xmlns:a16="http://schemas.microsoft.com/office/drawing/2014/main" id="{7BCACDF8-A7B6-E9FB-667A-A755194C9E6E}"/>
                  </a:ext>
                </a:extLst>
              </p:cNvPr>
              <p:cNvSpPr>
                <a:spLocks/>
              </p:cNvSpPr>
              <p:nvPr/>
            </p:nvSpPr>
            <p:spPr bwMode="auto">
              <a:xfrm>
                <a:off x="7729" y="2425"/>
                <a:ext cx="55" cy="31"/>
              </a:xfrm>
              <a:custGeom>
                <a:avLst/>
                <a:gdLst>
                  <a:gd name="T0" fmla="*/ 1 w 23"/>
                  <a:gd name="T1" fmla="*/ 6 h 13"/>
                  <a:gd name="T2" fmla="*/ 1 w 23"/>
                  <a:gd name="T3" fmla="*/ 8 h 13"/>
                  <a:gd name="T4" fmla="*/ 10 w 23"/>
                  <a:gd name="T5" fmla="*/ 13 h 13"/>
                  <a:gd name="T6" fmla="*/ 13 w 23"/>
                  <a:gd name="T7" fmla="*/ 13 h 13"/>
                  <a:gd name="T8" fmla="*/ 22 w 23"/>
                  <a:gd name="T9" fmla="*/ 8 h 13"/>
                  <a:gd name="T10" fmla="*/ 22 w 23"/>
                  <a:gd name="T11" fmla="*/ 6 h 13"/>
                  <a:gd name="T12" fmla="*/ 13 w 23"/>
                  <a:gd name="T13" fmla="*/ 1 h 13"/>
                  <a:gd name="T14" fmla="*/ 10 w 23"/>
                  <a:gd name="T15" fmla="*/ 1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7"/>
                      <a:pt x="0" y="7"/>
                      <a:pt x="1" y="8"/>
                    </a:cubicBezTo>
                    <a:cubicBezTo>
                      <a:pt x="10" y="13"/>
                      <a:pt x="10" y="13"/>
                      <a:pt x="10" y="13"/>
                    </a:cubicBezTo>
                    <a:cubicBezTo>
                      <a:pt x="11" y="13"/>
                      <a:pt x="12" y="13"/>
                      <a:pt x="13" y="13"/>
                    </a:cubicBezTo>
                    <a:cubicBezTo>
                      <a:pt x="22" y="8"/>
                      <a:pt x="22" y="8"/>
                      <a:pt x="22" y="8"/>
                    </a:cubicBezTo>
                    <a:cubicBezTo>
                      <a:pt x="23" y="7"/>
                      <a:pt x="23" y="7"/>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5" name="Freeform 843">
                <a:extLst>
                  <a:ext uri="{FF2B5EF4-FFF2-40B4-BE49-F238E27FC236}">
                    <a16:creationId xmlns:a16="http://schemas.microsoft.com/office/drawing/2014/main" id="{6C87E74C-9419-D59A-BD79-0B876B3CDE75}"/>
                  </a:ext>
                </a:extLst>
              </p:cNvPr>
              <p:cNvSpPr>
                <a:spLocks/>
              </p:cNvSpPr>
              <p:nvPr/>
            </p:nvSpPr>
            <p:spPr bwMode="auto">
              <a:xfrm>
                <a:off x="7644" y="2451"/>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6" name="Freeform 844">
                <a:extLst>
                  <a:ext uri="{FF2B5EF4-FFF2-40B4-BE49-F238E27FC236}">
                    <a16:creationId xmlns:a16="http://schemas.microsoft.com/office/drawing/2014/main" id="{DA1FCFE8-8AED-5F8E-BDB3-9A0E17A7E7E9}"/>
                  </a:ext>
                </a:extLst>
              </p:cNvPr>
              <p:cNvSpPr>
                <a:spLocks/>
              </p:cNvSpPr>
              <p:nvPr/>
            </p:nvSpPr>
            <p:spPr bwMode="auto">
              <a:xfrm>
                <a:off x="7644" y="245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7" name="Freeform 845">
                <a:extLst>
                  <a:ext uri="{FF2B5EF4-FFF2-40B4-BE49-F238E27FC236}">
                    <a16:creationId xmlns:a16="http://schemas.microsoft.com/office/drawing/2014/main" id="{76F48EE9-B96C-E281-17C2-B98CBB7753E3}"/>
                  </a:ext>
                </a:extLst>
              </p:cNvPr>
              <p:cNvSpPr>
                <a:spLocks/>
              </p:cNvSpPr>
              <p:nvPr/>
            </p:nvSpPr>
            <p:spPr bwMode="auto">
              <a:xfrm>
                <a:off x="7644" y="2453"/>
                <a:ext cx="2" cy="3"/>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8" name="Freeform 846">
                <a:extLst>
                  <a:ext uri="{FF2B5EF4-FFF2-40B4-BE49-F238E27FC236}">
                    <a16:creationId xmlns:a16="http://schemas.microsoft.com/office/drawing/2014/main" id="{6A05D828-4A15-D246-6AA6-C6C3B2F160B8}"/>
                  </a:ext>
                </a:extLst>
              </p:cNvPr>
              <p:cNvSpPr>
                <a:spLocks/>
              </p:cNvSpPr>
              <p:nvPr/>
            </p:nvSpPr>
            <p:spPr bwMode="auto">
              <a:xfrm>
                <a:off x="7696" y="2451"/>
                <a:ext cx="0" cy="5"/>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1"/>
                      <a:pt x="0" y="1"/>
                      <a:pt x="0" y="1"/>
                    </a:cubicBezTo>
                    <a:cubicBezTo>
                      <a:pt x="0" y="2"/>
                      <a:pt x="0" y="2"/>
                      <a:pt x="0" y="2"/>
                    </a:cubicBezTo>
                    <a:cubicBezTo>
                      <a:pt x="0" y="2"/>
                      <a:pt x="0" y="2"/>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9" name="Freeform 847">
                <a:extLst>
                  <a:ext uri="{FF2B5EF4-FFF2-40B4-BE49-F238E27FC236}">
                    <a16:creationId xmlns:a16="http://schemas.microsoft.com/office/drawing/2014/main" id="{E4FF1087-A999-DCF7-FF0F-BFD3975AD090}"/>
                  </a:ext>
                </a:extLst>
              </p:cNvPr>
              <p:cNvSpPr>
                <a:spLocks/>
              </p:cNvSpPr>
              <p:nvPr/>
            </p:nvSpPr>
            <p:spPr bwMode="auto">
              <a:xfrm>
                <a:off x="7696" y="2451"/>
                <a:ext cx="0" cy="5"/>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2"/>
                      <a:pt x="0" y="1"/>
                    </a:cubicBezTo>
                    <a:cubicBezTo>
                      <a:pt x="0" y="0"/>
                      <a:pt x="0" y="0"/>
                      <a:pt x="0" y="0"/>
                    </a:cubicBezTo>
                    <a:cubicBezTo>
                      <a:pt x="0"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0" name="Freeform 848">
                <a:extLst>
                  <a:ext uri="{FF2B5EF4-FFF2-40B4-BE49-F238E27FC236}">
                    <a16:creationId xmlns:a16="http://schemas.microsoft.com/office/drawing/2014/main" id="{E1DE7A95-FF0D-7FDA-E7C7-1E61E96B9BAF}"/>
                  </a:ext>
                </a:extLst>
              </p:cNvPr>
              <p:cNvSpPr>
                <a:spLocks/>
              </p:cNvSpPr>
              <p:nvPr/>
            </p:nvSpPr>
            <p:spPr bwMode="auto">
              <a:xfrm>
                <a:off x="7646" y="2453"/>
                <a:ext cx="21" cy="17"/>
              </a:xfrm>
              <a:custGeom>
                <a:avLst/>
                <a:gdLst>
                  <a:gd name="T0" fmla="*/ 0 w 21"/>
                  <a:gd name="T1" fmla="*/ 0 h 17"/>
                  <a:gd name="T2" fmla="*/ 0 w 21"/>
                  <a:gd name="T3" fmla="*/ 3 h 17"/>
                  <a:gd name="T4" fmla="*/ 21 w 21"/>
                  <a:gd name="T5" fmla="*/ 17 h 17"/>
                  <a:gd name="T6" fmla="*/ 21 w 21"/>
                  <a:gd name="T7" fmla="*/ 12 h 17"/>
                  <a:gd name="T8" fmla="*/ 0 w 21"/>
                  <a:gd name="T9" fmla="*/ 0 h 17"/>
                </a:gdLst>
                <a:ahLst/>
                <a:cxnLst>
                  <a:cxn ang="0">
                    <a:pos x="T0" y="T1"/>
                  </a:cxn>
                  <a:cxn ang="0">
                    <a:pos x="T2" y="T3"/>
                  </a:cxn>
                  <a:cxn ang="0">
                    <a:pos x="T4" y="T5"/>
                  </a:cxn>
                  <a:cxn ang="0">
                    <a:pos x="T6" y="T7"/>
                  </a:cxn>
                  <a:cxn ang="0">
                    <a:pos x="T8" y="T9"/>
                  </a:cxn>
                </a:cxnLst>
                <a:rect l="0" t="0" r="r" b="b"/>
                <a:pathLst>
                  <a:path w="21" h="17">
                    <a:moveTo>
                      <a:pt x="0" y="0"/>
                    </a:moveTo>
                    <a:lnTo>
                      <a:pt x="0" y="3"/>
                    </a:lnTo>
                    <a:lnTo>
                      <a:pt x="21" y="17"/>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1" name="Freeform 849">
                <a:extLst>
                  <a:ext uri="{FF2B5EF4-FFF2-40B4-BE49-F238E27FC236}">
                    <a16:creationId xmlns:a16="http://schemas.microsoft.com/office/drawing/2014/main" id="{BC6A794B-F922-4032-94C4-288092D35DAB}"/>
                  </a:ext>
                </a:extLst>
              </p:cNvPr>
              <p:cNvSpPr>
                <a:spLocks/>
              </p:cNvSpPr>
              <p:nvPr/>
            </p:nvSpPr>
            <p:spPr bwMode="auto">
              <a:xfrm>
                <a:off x="7675" y="2453"/>
                <a:ext cx="21" cy="17"/>
              </a:xfrm>
              <a:custGeom>
                <a:avLst/>
                <a:gdLst>
                  <a:gd name="T0" fmla="*/ 0 w 21"/>
                  <a:gd name="T1" fmla="*/ 12 h 17"/>
                  <a:gd name="T2" fmla="*/ 0 w 21"/>
                  <a:gd name="T3" fmla="*/ 17 h 17"/>
                  <a:gd name="T4" fmla="*/ 21 w 21"/>
                  <a:gd name="T5" fmla="*/ 3 h 17"/>
                  <a:gd name="T6" fmla="*/ 21 w 21"/>
                  <a:gd name="T7" fmla="*/ 0 h 17"/>
                  <a:gd name="T8" fmla="*/ 0 w 21"/>
                  <a:gd name="T9" fmla="*/ 12 h 17"/>
                </a:gdLst>
                <a:ahLst/>
                <a:cxnLst>
                  <a:cxn ang="0">
                    <a:pos x="T0" y="T1"/>
                  </a:cxn>
                  <a:cxn ang="0">
                    <a:pos x="T2" y="T3"/>
                  </a:cxn>
                  <a:cxn ang="0">
                    <a:pos x="T4" y="T5"/>
                  </a:cxn>
                  <a:cxn ang="0">
                    <a:pos x="T6" y="T7"/>
                  </a:cxn>
                  <a:cxn ang="0">
                    <a:pos x="T8" y="T9"/>
                  </a:cxn>
                </a:cxnLst>
                <a:rect l="0" t="0" r="r" b="b"/>
                <a:pathLst>
                  <a:path w="21" h="17">
                    <a:moveTo>
                      <a:pt x="0" y="12"/>
                    </a:moveTo>
                    <a:lnTo>
                      <a:pt x="0" y="17"/>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2" name="Freeform 850">
                <a:extLst>
                  <a:ext uri="{FF2B5EF4-FFF2-40B4-BE49-F238E27FC236}">
                    <a16:creationId xmlns:a16="http://schemas.microsoft.com/office/drawing/2014/main" id="{6E2511D5-A52A-7C8E-A6D8-BB352C522BFE}"/>
                  </a:ext>
                </a:extLst>
              </p:cNvPr>
              <p:cNvSpPr>
                <a:spLocks/>
              </p:cNvSpPr>
              <p:nvPr/>
            </p:nvSpPr>
            <p:spPr bwMode="auto">
              <a:xfrm>
                <a:off x="7667" y="2465"/>
                <a:ext cx="8" cy="5"/>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0" y="2"/>
                      <a:pt x="2" y="2"/>
                      <a:pt x="3" y="2"/>
                    </a:cubicBezTo>
                    <a:cubicBezTo>
                      <a:pt x="3" y="0"/>
                      <a:pt x="3" y="0"/>
                      <a:pt x="3" y="0"/>
                    </a:cubicBezTo>
                    <a:cubicBezTo>
                      <a:pt x="2"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3" name="Freeform 851">
                <a:extLst>
                  <a:ext uri="{FF2B5EF4-FFF2-40B4-BE49-F238E27FC236}">
                    <a16:creationId xmlns:a16="http://schemas.microsoft.com/office/drawing/2014/main" id="{350870F4-A437-5D3C-D6BE-BDAC44A306DC}"/>
                  </a:ext>
                </a:extLst>
              </p:cNvPr>
              <p:cNvSpPr>
                <a:spLocks/>
              </p:cNvSpPr>
              <p:nvPr/>
            </p:nvSpPr>
            <p:spPr bwMode="auto">
              <a:xfrm>
                <a:off x="7667" y="2465"/>
                <a:ext cx="3"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4" name="Freeform 852">
                <a:extLst>
                  <a:ext uri="{FF2B5EF4-FFF2-40B4-BE49-F238E27FC236}">
                    <a16:creationId xmlns:a16="http://schemas.microsoft.com/office/drawing/2014/main" id="{C010DC47-80DC-CF4B-3A10-43D24DFABAB2}"/>
                  </a:ext>
                </a:extLst>
              </p:cNvPr>
              <p:cNvSpPr>
                <a:spLocks/>
              </p:cNvSpPr>
              <p:nvPr/>
            </p:nvSpPr>
            <p:spPr bwMode="auto">
              <a:xfrm>
                <a:off x="7670" y="2465"/>
                <a:ext cx="5" cy="5"/>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0" y="2"/>
                      <a:pt x="1" y="2"/>
                      <a:pt x="2" y="2"/>
                    </a:cubicBezTo>
                    <a:cubicBezTo>
                      <a:pt x="2" y="0"/>
                      <a:pt x="2" y="0"/>
                      <a:pt x="2" y="0"/>
                    </a:cubicBezTo>
                    <a:cubicBezTo>
                      <a:pt x="1"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5" name="Freeform 853">
                <a:extLst>
                  <a:ext uri="{FF2B5EF4-FFF2-40B4-BE49-F238E27FC236}">
                    <a16:creationId xmlns:a16="http://schemas.microsoft.com/office/drawing/2014/main" id="{3FA3E954-9532-FBEB-361B-7A02D60B4605}"/>
                  </a:ext>
                </a:extLst>
              </p:cNvPr>
              <p:cNvSpPr>
                <a:spLocks/>
              </p:cNvSpPr>
              <p:nvPr/>
            </p:nvSpPr>
            <p:spPr bwMode="auto">
              <a:xfrm>
                <a:off x="7644" y="2437"/>
                <a:ext cx="54" cy="30"/>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7"/>
                      <a:pt x="1" y="7"/>
                    </a:cubicBezTo>
                    <a:cubicBezTo>
                      <a:pt x="10" y="12"/>
                      <a:pt x="10" y="12"/>
                      <a:pt x="10" y="12"/>
                    </a:cubicBezTo>
                    <a:cubicBezTo>
                      <a:pt x="10" y="13"/>
                      <a:pt x="12" y="13"/>
                      <a:pt x="13" y="12"/>
                    </a:cubicBezTo>
                    <a:cubicBezTo>
                      <a:pt x="22" y="7"/>
                      <a:pt x="22" y="7"/>
                      <a:pt x="22" y="7"/>
                    </a:cubicBezTo>
                    <a:cubicBezTo>
                      <a:pt x="23" y="7"/>
                      <a:pt x="23" y="6"/>
                      <a:pt x="22" y="5"/>
                    </a:cubicBezTo>
                    <a:cubicBezTo>
                      <a:pt x="13" y="0"/>
                      <a:pt x="13" y="0"/>
                      <a:pt x="13" y="0"/>
                    </a:cubicBezTo>
                    <a:cubicBezTo>
                      <a:pt x="12"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6" name="Freeform 854">
                <a:extLst>
                  <a:ext uri="{FF2B5EF4-FFF2-40B4-BE49-F238E27FC236}">
                    <a16:creationId xmlns:a16="http://schemas.microsoft.com/office/drawing/2014/main" id="{ADB24688-4107-E50F-30D7-86D4EC727C48}"/>
                  </a:ext>
                </a:extLst>
              </p:cNvPr>
              <p:cNvSpPr>
                <a:spLocks/>
              </p:cNvSpPr>
              <p:nvPr/>
            </p:nvSpPr>
            <p:spPr bwMode="auto">
              <a:xfrm>
                <a:off x="7696" y="2460"/>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7" name="Freeform 855">
                <a:extLst>
                  <a:ext uri="{FF2B5EF4-FFF2-40B4-BE49-F238E27FC236}">
                    <a16:creationId xmlns:a16="http://schemas.microsoft.com/office/drawing/2014/main" id="{A44B3A44-1828-7D66-2638-D1E24BC05A9A}"/>
                  </a:ext>
                </a:extLst>
              </p:cNvPr>
              <p:cNvSpPr>
                <a:spLocks/>
              </p:cNvSpPr>
              <p:nvPr/>
            </p:nvSpPr>
            <p:spPr bwMode="auto">
              <a:xfrm>
                <a:off x="7696" y="2460"/>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8" name="Freeform 856">
                <a:extLst>
                  <a:ext uri="{FF2B5EF4-FFF2-40B4-BE49-F238E27FC236}">
                    <a16:creationId xmlns:a16="http://schemas.microsoft.com/office/drawing/2014/main" id="{5C323B79-BF86-7F8E-68C6-3474B53DE0C5}"/>
                  </a:ext>
                </a:extLst>
              </p:cNvPr>
              <p:cNvSpPr>
                <a:spLocks/>
              </p:cNvSpPr>
              <p:nvPr/>
            </p:nvSpPr>
            <p:spPr bwMode="auto">
              <a:xfrm>
                <a:off x="7696" y="2463"/>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9" name="Freeform 857">
                <a:extLst>
                  <a:ext uri="{FF2B5EF4-FFF2-40B4-BE49-F238E27FC236}">
                    <a16:creationId xmlns:a16="http://schemas.microsoft.com/office/drawing/2014/main" id="{F8DB088F-0691-EADE-528C-3E95AD21C6A0}"/>
                  </a:ext>
                </a:extLst>
              </p:cNvPr>
              <p:cNvSpPr>
                <a:spLocks/>
              </p:cNvSpPr>
              <p:nvPr/>
            </p:nvSpPr>
            <p:spPr bwMode="auto">
              <a:xfrm>
                <a:off x="7746" y="2460"/>
                <a:ext cx="2" cy="5"/>
              </a:xfrm>
              <a:custGeom>
                <a:avLst/>
                <a:gdLst>
                  <a:gd name="T0" fmla="*/ 1 w 1"/>
                  <a:gd name="T1" fmla="*/ 2 h 2"/>
                  <a:gd name="T2" fmla="*/ 1 w 1"/>
                  <a:gd name="T3" fmla="*/ 0 h 2"/>
                  <a:gd name="T4" fmla="*/ 0 w 1"/>
                  <a:gd name="T5" fmla="*/ 1 h 2"/>
                  <a:gd name="T6" fmla="*/ 0 w 1"/>
                  <a:gd name="T7" fmla="*/ 2 h 2"/>
                  <a:gd name="T8" fmla="*/ 1 w 1"/>
                  <a:gd name="T9" fmla="*/ 2 h 2"/>
                </a:gdLst>
                <a:ahLst/>
                <a:cxnLst>
                  <a:cxn ang="0">
                    <a:pos x="T0" y="T1"/>
                  </a:cxn>
                  <a:cxn ang="0">
                    <a:pos x="T2" y="T3"/>
                  </a:cxn>
                  <a:cxn ang="0">
                    <a:pos x="T4" y="T5"/>
                  </a:cxn>
                  <a:cxn ang="0">
                    <a:pos x="T6" y="T7"/>
                  </a:cxn>
                  <a:cxn ang="0">
                    <a:pos x="T8" y="T9"/>
                  </a:cxn>
                </a:cxnLst>
                <a:rect l="0" t="0" r="r" b="b"/>
                <a:pathLst>
                  <a:path w="1" h="2">
                    <a:moveTo>
                      <a:pt x="1" y="2"/>
                    </a:moveTo>
                    <a:cubicBezTo>
                      <a:pt x="1" y="0"/>
                      <a:pt x="1" y="0"/>
                      <a:pt x="1" y="0"/>
                    </a:cubicBezTo>
                    <a:cubicBezTo>
                      <a:pt x="1" y="1"/>
                      <a:pt x="1" y="1"/>
                      <a:pt x="0" y="1"/>
                    </a:cubicBezTo>
                    <a:cubicBezTo>
                      <a:pt x="0" y="2"/>
                      <a:pt x="0" y="2"/>
                      <a:pt x="0" y="2"/>
                    </a:cubicBezTo>
                    <a:cubicBezTo>
                      <a:pt x="1" y="2"/>
                      <a:pt x="1" y="2"/>
                      <a:pt x="1"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0" name="Freeform 858">
                <a:extLst>
                  <a:ext uri="{FF2B5EF4-FFF2-40B4-BE49-F238E27FC236}">
                    <a16:creationId xmlns:a16="http://schemas.microsoft.com/office/drawing/2014/main" id="{B483C79F-6D1A-3316-4BC7-9A64FE92437D}"/>
                  </a:ext>
                </a:extLst>
              </p:cNvPr>
              <p:cNvSpPr>
                <a:spLocks/>
              </p:cNvSpPr>
              <p:nvPr/>
            </p:nvSpPr>
            <p:spPr bwMode="auto">
              <a:xfrm>
                <a:off x="7746" y="2460"/>
                <a:ext cx="2" cy="5"/>
              </a:xfrm>
              <a:custGeom>
                <a:avLst/>
                <a:gdLst>
                  <a:gd name="T0" fmla="*/ 0 w 1"/>
                  <a:gd name="T1" fmla="*/ 1 h 2"/>
                  <a:gd name="T2" fmla="*/ 0 w 1"/>
                  <a:gd name="T3" fmla="*/ 2 h 2"/>
                  <a:gd name="T4" fmla="*/ 1 w 1"/>
                  <a:gd name="T5" fmla="*/ 2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2"/>
                      <a:pt x="1" y="2"/>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1" name="Freeform 859">
                <a:extLst>
                  <a:ext uri="{FF2B5EF4-FFF2-40B4-BE49-F238E27FC236}">
                    <a16:creationId xmlns:a16="http://schemas.microsoft.com/office/drawing/2014/main" id="{1DEC1CBC-6BA9-53D5-9A43-00A0F3969102}"/>
                  </a:ext>
                </a:extLst>
              </p:cNvPr>
              <p:cNvSpPr>
                <a:spLocks/>
              </p:cNvSpPr>
              <p:nvPr/>
            </p:nvSpPr>
            <p:spPr bwMode="auto">
              <a:xfrm>
                <a:off x="7696" y="2463"/>
                <a:ext cx="21" cy="16"/>
              </a:xfrm>
              <a:custGeom>
                <a:avLst/>
                <a:gdLst>
                  <a:gd name="T0" fmla="*/ 0 w 21"/>
                  <a:gd name="T1" fmla="*/ 0 h 16"/>
                  <a:gd name="T2" fmla="*/ 0 w 21"/>
                  <a:gd name="T3" fmla="*/ 2 h 16"/>
                  <a:gd name="T4" fmla="*/ 21 w 21"/>
                  <a:gd name="T5" fmla="*/ 16 h 16"/>
                  <a:gd name="T6" fmla="*/ 21 w 21"/>
                  <a:gd name="T7" fmla="*/ 12 h 16"/>
                  <a:gd name="T8" fmla="*/ 0 w 21"/>
                  <a:gd name="T9" fmla="*/ 0 h 16"/>
                </a:gdLst>
                <a:ahLst/>
                <a:cxnLst>
                  <a:cxn ang="0">
                    <a:pos x="T0" y="T1"/>
                  </a:cxn>
                  <a:cxn ang="0">
                    <a:pos x="T2" y="T3"/>
                  </a:cxn>
                  <a:cxn ang="0">
                    <a:pos x="T4" y="T5"/>
                  </a:cxn>
                  <a:cxn ang="0">
                    <a:pos x="T6" y="T7"/>
                  </a:cxn>
                  <a:cxn ang="0">
                    <a:pos x="T8" y="T9"/>
                  </a:cxn>
                </a:cxnLst>
                <a:rect l="0" t="0" r="r" b="b"/>
                <a:pathLst>
                  <a:path w="21" h="16">
                    <a:moveTo>
                      <a:pt x="0" y="0"/>
                    </a:moveTo>
                    <a:lnTo>
                      <a:pt x="0" y="2"/>
                    </a:lnTo>
                    <a:lnTo>
                      <a:pt x="21" y="16"/>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2" name="Freeform 860">
                <a:extLst>
                  <a:ext uri="{FF2B5EF4-FFF2-40B4-BE49-F238E27FC236}">
                    <a16:creationId xmlns:a16="http://schemas.microsoft.com/office/drawing/2014/main" id="{0F595ECC-1410-87C3-90B8-12A2DA857669}"/>
                  </a:ext>
                </a:extLst>
              </p:cNvPr>
              <p:cNvSpPr>
                <a:spLocks/>
              </p:cNvSpPr>
              <p:nvPr/>
            </p:nvSpPr>
            <p:spPr bwMode="auto">
              <a:xfrm>
                <a:off x="7725" y="2463"/>
                <a:ext cx="21" cy="16"/>
              </a:xfrm>
              <a:custGeom>
                <a:avLst/>
                <a:gdLst>
                  <a:gd name="T0" fmla="*/ 0 w 21"/>
                  <a:gd name="T1" fmla="*/ 12 h 16"/>
                  <a:gd name="T2" fmla="*/ 0 w 21"/>
                  <a:gd name="T3" fmla="*/ 16 h 16"/>
                  <a:gd name="T4" fmla="*/ 21 w 21"/>
                  <a:gd name="T5" fmla="*/ 2 h 16"/>
                  <a:gd name="T6" fmla="*/ 21 w 21"/>
                  <a:gd name="T7" fmla="*/ 0 h 16"/>
                  <a:gd name="T8" fmla="*/ 0 w 21"/>
                  <a:gd name="T9" fmla="*/ 12 h 16"/>
                </a:gdLst>
                <a:ahLst/>
                <a:cxnLst>
                  <a:cxn ang="0">
                    <a:pos x="T0" y="T1"/>
                  </a:cxn>
                  <a:cxn ang="0">
                    <a:pos x="T2" y="T3"/>
                  </a:cxn>
                  <a:cxn ang="0">
                    <a:pos x="T4" y="T5"/>
                  </a:cxn>
                  <a:cxn ang="0">
                    <a:pos x="T6" y="T7"/>
                  </a:cxn>
                  <a:cxn ang="0">
                    <a:pos x="T8" y="T9"/>
                  </a:cxn>
                </a:cxnLst>
                <a:rect l="0" t="0" r="r" b="b"/>
                <a:pathLst>
                  <a:path w="21" h="16">
                    <a:moveTo>
                      <a:pt x="0" y="12"/>
                    </a:moveTo>
                    <a:lnTo>
                      <a:pt x="0" y="16"/>
                    </a:lnTo>
                    <a:lnTo>
                      <a:pt x="21" y="2"/>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3" name="Freeform 861">
                <a:extLst>
                  <a:ext uri="{FF2B5EF4-FFF2-40B4-BE49-F238E27FC236}">
                    <a16:creationId xmlns:a16="http://schemas.microsoft.com/office/drawing/2014/main" id="{CF4E8DAA-74FC-0FCC-6000-08B5DF3FF8B9}"/>
                  </a:ext>
                </a:extLst>
              </p:cNvPr>
              <p:cNvSpPr>
                <a:spLocks/>
              </p:cNvSpPr>
              <p:nvPr/>
            </p:nvSpPr>
            <p:spPr bwMode="auto">
              <a:xfrm>
                <a:off x="7717" y="2475"/>
                <a:ext cx="8" cy="4"/>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2" y="2"/>
                      <a:pt x="3" y="2"/>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4" name="Freeform 862">
                <a:extLst>
                  <a:ext uri="{FF2B5EF4-FFF2-40B4-BE49-F238E27FC236}">
                    <a16:creationId xmlns:a16="http://schemas.microsoft.com/office/drawing/2014/main" id="{86211A22-F22A-0173-69FC-4471E7CABAD9}"/>
                  </a:ext>
                </a:extLst>
              </p:cNvPr>
              <p:cNvSpPr>
                <a:spLocks/>
              </p:cNvSpPr>
              <p:nvPr/>
            </p:nvSpPr>
            <p:spPr bwMode="auto">
              <a:xfrm>
                <a:off x="7717" y="2475"/>
                <a:ext cx="3" cy="4"/>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1" y="2"/>
                      <a:pt x="1" y="2"/>
                      <a:pt x="1" y="2"/>
                    </a:cubicBezTo>
                    <a:cubicBezTo>
                      <a:pt x="1" y="1"/>
                      <a:pt x="1" y="1"/>
                      <a:pt x="1" y="1"/>
                    </a:cubicBezTo>
                    <a:cubicBezTo>
                      <a:pt x="1"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5" name="Freeform 863">
                <a:extLst>
                  <a:ext uri="{FF2B5EF4-FFF2-40B4-BE49-F238E27FC236}">
                    <a16:creationId xmlns:a16="http://schemas.microsoft.com/office/drawing/2014/main" id="{601C37A2-4992-DFD5-18B6-D98B038F9B16}"/>
                  </a:ext>
                </a:extLst>
              </p:cNvPr>
              <p:cNvSpPr>
                <a:spLocks/>
              </p:cNvSpPr>
              <p:nvPr/>
            </p:nvSpPr>
            <p:spPr bwMode="auto">
              <a:xfrm>
                <a:off x="7720" y="2475"/>
                <a:ext cx="5" cy="4"/>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2" y="2"/>
                      <a:pt x="2" y="2"/>
                    </a:cubicBezTo>
                    <a:cubicBezTo>
                      <a:pt x="2" y="0"/>
                      <a:pt x="2" y="0"/>
                      <a:pt x="2" y="0"/>
                    </a:cubicBezTo>
                    <a:cubicBezTo>
                      <a:pt x="2"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6" name="Freeform 864">
                <a:extLst>
                  <a:ext uri="{FF2B5EF4-FFF2-40B4-BE49-F238E27FC236}">
                    <a16:creationId xmlns:a16="http://schemas.microsoft.com/office/drawing/2014/main" id="{0B87EC2F-9923-9654-7B78-610C586BA8E0}"/>
                  </a:ext>
                </a:extLst>
              </p:cNvPr>
              <p:cNvSpPr>
                <a:spLocks/>
              </p:cNvSpPr>
              <p:nvPr/>
            </p:nvSpPr>
            <p:spPr bwMode="auto">
              <a:xfrm>
                <a:off x="7694" y="2446"/>
                <a:ext cx="54" cy="31"/>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5"/>
                    </a:cubicBezTo>
                    <a:cubicBezTo>
                      <a:pt x="13" y="0"/>
                      <a:pt x="13" y="0"/>
                      <a:pt x="13" y="0"/>
                    </a:cubicBezTo>
                    <a:cubicBezTo>
                      <a:pt x="13"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7" name="Freeform 865">
                <a:extLst>
                  <a:ext uri="{FF2B5EF4-FFF2-40B4-BE49-F238E27FC236}">
                    <a16:creationId xmlns:a16="http://schemas.microsoft.com/office/drawing/2014/main" id="{780BBDF1-E38A-3D65-9BD1-BCD5DDBEC093}"/>
                  </a:ext>
                </a:extLst>
              </p:cNvPr>
              <p:cNvSpPr>
                <a:spLocks/>
              </p:cNvSpPr>
              <p:nvPr/>
            </p:nvSpPr>
            <p:spPr bwMode="auto">
              <a:xfrm>
                <a:off x="7610" y="2472"/>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8" name="Freeform 866">
                <a:extLst>
                  <a:ext uri="{FF2B5EF4-FFF2-40B4-BE49-F238E27FC236}">
                    <a16:creationId xmlns:a16="http://schemas.microsoft.com/office/drawing/2014/main" id="{59C9E4BD-32B1-887E-2310-2D725D78411D}"/>
                  </a:ext>
                </a:extLst>
              </p:cNvPr>
              <p:cNvSpPr>
                <a:spLocks/>
              </p:cNvSpPr>
              <p:nvPr/>
            </p:nvSpPr>
            <p:spPr bwMode="auto">
              <a:xfrm>
                <a:off x="7610" y="2472"/>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9" name="Freeform 867">
                <a:extLst>
                  <a:ext uri="{FF2B5EF4-FFF2-40B4-BE49-F238E27FC236}">
                    <a16:creationId xmlns:a16="http://schemas.microsoft.com/office/drawing/2014/main" id="{8370B338-5CB8-FBFE-24AD-2C724D635C7C}"/>
                  </a:ext>
                </a:extLst>
              </p:cNvPr>
              <p:cNvSpPr>
                <a:spLocks/>
              </p:cNvSpPr>
              <p:nvPr/>
            </p:nvSpPr>
            <p:spPr bwMode="auto">
              <a:xfrm>
                <a:off x="7610" y="2472"/>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0" name="Freeform 868">
                <a:extLst>
                  <a:ext uri="{FF2B5EF4-FFF2-40B4-BE49-F238E27FC236}">
                    <a16:creationId xmlns:a16="http://schemas.microsoft.com/office/drawing/2014/main" id="{88933126-9C5A-B1DF-B316-0ECD63C34F54}"/>
                  </a:ext>
                </a:extLst>
              </p:cNvPr>
              <p:cNvSpPr>
                <a:spLocks/>
              </p:cNvSpPr>
              <p:nvPr/>
            </p:nvSpPr>
            <p:spPr bwMode="auto">
              <a:xfrm>
                <a:off x="7660" y="2472"/>
                <a:ext cx="3"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0"/>
                      <a:pt x="0" y="1"/>
                    </a:cubicBezTo>
                    <a:cubicBezTo>
                      <a:pt x="0" y="2"/>
                      <a:pt x="0" y="2"/>
                      <a:pt x="0" y="2"/>
                    </a:cubicBezTo>
                    <a:cubicBezTo>
                      <a:pt x="1" y="2"/>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1" name="Freeform 869">
                <a:extLst>
                  <a:ext uri="{FF2B5EF4-FFF2-40B4-BE49-F238E27FC236}">
                    <a16:creationId xmlns:a16="http://schemas.microsoft.com/office/drawing/2014/main" id="{57D701ED-44FB-2A08-A816-6CB84CE1FBA6}"/>
                  </a:ext>
                </a:extLst>
              </p:cNvPr>
              <p:cNvSpPr>
                <a:spLocks/>
              </p:cNvSpPr>
              <p:nvPr/>
            </p:nvSpPr>
            <p:spPr bwMode="auto">
              <a:xfrm>
                <a:off x="7660" y="2472"/>
                <a:ext cx="3"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1"/>
                      <a:pt x="1" y="1"/>
                    </a:cubicBezTo>
                    <a:cubicBezTo>
                      <a:pt x="1" y="0"/>
                      <a:pt x="1" y="0"/>
                      <a:pt x="1" y="0"/>
                    </a:cubicBezTo>
                    <a:cubicBezTo>
                      <a:pt x="1" y="0"/>
                      <a:pt x="1"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2" name="Freeform 870">
                <a:extLst>
                  <a:ext uri="{FF2B5EF4-FFF2-40B4-BE49-F238E27FC236}">
                    <a16:creationId xmlns:a16="http://schemas.microsoft.com/office/drawing/2014/main" id="{2F081C16-8C5F-040E-9D0D-EF6419078498}"/>
                  </a:ext>
                </a:extLst>
              </p:cNvPr>
              <p:cNvSpPr>
                <a:spLocks/>
              </p:cNvSpPr>
              <p:nvPr/>
            </p:nvSpPr>
            <p:spPr bwMode="auto">
              <a:xfrm>
                <a:off x="7610" y="2475"/>
                <a:ext cx="22" cy="14"/>
              </a:xfrm>
              <a:custGeom>
                <a:avLst/>
                <a:gdLst>
                  <a:gd name="T0" fmla="*/ 0 w 22"/>
                  <a:gd name="T1" fmla="*/ 0 h 14"/>
                  <a:gd name="T2" fmla="*/ 0 w 22"/>
                  <a:gd name="T3" fmla="*/ 2 h 14"/>
                  <a:gd name="T4" fmla="*/ 22 w 22"/>
                  <a:gd name="T5" fmla="*/ 14 h 14"/>
                  <a:gd name="T6" fmla="*/ 22 w 22"/>
                  <a:gd name="T7" fmla="*/ 11 h 14"/>
                  <a:gd name="T8" fmla="*/ 0 w 22"/>
                  <a:gd name="T9" fmla="*/ 0 h 14"/>
                </a:gdLst>
                <a:ahLst/>
                <a:cxnLst>
                  <a:cxn ang="0">
                    <a:pos x="T0" y="T1"/>
                  </a:cxn>
                  <a:cxn ang="0">
                    <a:pos x="T2" y="T3"/>
                  </a:cxn>
                  <a:cxn ang="0">
                    <a:pos x="T4" y="T5"/>
                  </a:cxn>
                  <a:cxn ang="0">
                    <a:pos x="T6" y="T7"/>
                  </a:cxn>
                  <a:cxn ang="0">
                    <a:pos x="T8" y="T9"/>
                  </a:cxn>
                </a:cxnLst>
                <a:rect l="0" t="0" r="r" b="b"/>
                <a:pathLst>
                  <a:path w="22" h="14">
                    <a:moveTo>
                      <a:pt x="0" y="0"/>
                    </a:moveTo>
                    <a:lnTo>
                      <a:pt x="0" y="2"/>
                    </a:lnTo>
                    <a:lnTo>
                      <a:pt x="22" y="14"/>
                    </a:lnTo>
                    <a:lnTo>
                      <a:pt x="22" y="11"/>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3" name="Freeform 871">
                <a:extLst>
                  <a:ext uri="{FF2B5EF4-FFF2-40B4-BE49-F238E27FC236}">
                    <a16:creationId xmlns:a16="http://schemas.microsoft.com/office/drawing/2014/main" id="{06B3427B-2A7C-3BFC-92DC-0057C2A78471}"/>
                  </a:ext>
                </a:extLst>
              </p:cNvPr>
              <p:cNvSpPr>
                <a:spLocks/>
              </p:cNvSpPr>
              <p:nvPr/>
            </p:nvSpPr>
            <p:spPr bwMode="auto">
              <a:xfrm>
                <a:off x="7639" y="2475"/>
                <a:ext cx="21" cy="14"/>
              </a:xfrm>
              <a:custGeom>
                <a:avLst/>
                <a:gdLst>
                  <a:gd name="T0" fmla="*/ 0 w 21"/>
                  <a:gd name="T1" fmla="*/ 11 h 14"/>
                  <a:gd name="T2" fmla="*/ 0 w 21"/>
                  <a:gd name="T3" fmla="*/ 14 h 14"/>
                  <a:gd name="T4" fmla="*/ 21 w 21"/>
                  <a:gd name="T5" fmla="*/ 2 h 14"/>
                  <a:gd name="T6" fmla="*/ 21 w 21"/>
                  <a:gd name="T7" fmla="*/ 0 h 14"/>
                  <a:gd name="T8" fmla="*/ 0 w 21"/>
                  <a:gd name="T9" fmla="*/ 11 h 14"/>
                </a:gdLst>
                <a:ahLst/>
                <a:cxnLst>
                  <a:cxn ang="0">
                    <a:pos x="T0" y="T1"/>
                  </a:cxn>
                  <a:cxn ang="0">
                    <a:pos x="T2" y="T3"/>
                  </a:cxn>
                  <a:cxn ang="0">
                    <a:pos x="T4" y="T5"/>
                  </a:cxn>
                  <a:cxn ang="0">
                    <a:pos x="T6" y="T7"/>
                  </a:cxn>
                  <a:cxn ang="0">
                    <a:pos x="T8" y="T9"/>
                  </a:cxn>
                </a:cxnLst>
                <a:rect l="0" t="0" r="r" b="b"/>
                <a:pathLst>
                  <a:path w="21" h="14">
                    <a:moveTo>
                      <a:pt x="0" y="11"/>
                    </a:moveTo>
                    <a:lnTo>
                      <a:pt x="0" y="14"/>
                    </a:lnTo>
                    <a:lnTo>
                      <a:pt x="21" y="2"/>
                    </a:lnTo>
                    <a:lnTo>
                      <a:pt x="21" y="0"/>
                    </a:lnTo>
                    <a:lnTo>
                      <a:pt x="0" y="11"/>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4" name="Freeform 872">
                <a:extLst>
                  <a:ext uri="{FF2B5EF4-FFF2-40B4-BE49-F238E27FC236}">
                    <a16:creationId xmlns:a16="http://schemas.microsoft.com/office/drawing/2014/main" id="{722B3395-4A12-AE9A-01CC-46E45E19613D}"/>
                  </a:ext>
                </a:extLst>
              </p:cNvPr>
              <p:cNvSpPr>
                <a:spLocks/>
              </p:cNvSpPr>
              <p:nvPr/>
            </p:nvSpPr>
            <p:spPr bwMode="auto">
              <a:xfrm>
                <a:off x="7632" y="2486"/>
                <a:ext cx="7" cy="3"/>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1" y="1"/>
                      <a:pt x="2" y="1"/>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5" name="Freeform 873">
                <a:extLst>
                  <a:ext uri="{FF2B5EF4-FFF2-40B4-BE49-F238E27FC236}">
                    <a16:creationId xmlns:a16="http://schemas.microsoft.com/office/drawing/2014/main" id="{209876ED-9B4C-7BB1-AD1C-7C2BB733F8F2}"/>
                  </a:ext>
                </a:extLst>
              </p:cNvPr>
              <p:cNvSpPr>
                <a:spLocks/>
              </p:cNvSpPr>
              <p:nvPr/>
            </p:nvSpPr>
            <p:spPr bwMode="auto">
              <a:xfrm>
                <a:off x="7632" y="2486"/>
                <a:ext cx="2" cy="3"/>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6" name="Freeform 874">
                <a:extLst>
                  <a:ext uri="{FF2B5EF4-FFF2-40B4-BE49-F238E27FC236}">
                    <a16:creationId xmlns:a16="http://schemas.microsoft.com/office/drawing/2014/main" id="{CE319648-F7E9-EB2D-8368-0A0C72843FF5}"/>
                  </a:ext>
                </a:extLst>
              </p:cNvPr>
              <p:cNvSpPr>
                <a:spLocks/>
              </p:cNvSpPr>
              <p:nvPr/>
            </p:nvSpPr>
            <p:spPr bwMode="auto">
              <a:xfrm>
                <a:off x="7634" y="2486"/>
                <a:ext cx="5" cy="3"/>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2" y="1"/>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7" name="Freeform 875">
                <a:extLst>
                  <a:ext uri="{FF2B5EF4-FFF2-40B4-BE49-F238E27FC236}">
                    <a16:creationId xmlns:a16="http://schemas.microsoft.com/office/drawing/2014/main" id="{7935B01F-AE2C-5FBD-7DD3-5C2C7C3084AE}"/>
                  </a:ext>
                </a:extLst>
              </p:cNvPr>
              <p:cNvSpPr>
                <a:spLocks/>
              </p:cNvSpPr>
              <p:nvPr/>
            </p:nvSpPr>
            <p:spPr bwMode="auto">
              <a:xfrm>
                <a:off x="7608" y="2456"/>
                <a:ext cx="55" cy="30"/>
              </a:xfrm>
              <a:custGeom>
                <a:avLst/>
                <a:gdLst>
                  <a:gd name="T0" fmla="*/ 1 w 23"/>
                  <a:gd name="T1" fmla="*/ 6 h 13"/>
                  <a:gd name="T2" fmla="*/ 1 w 23"/>
                  <a:gd name="T3" fmla="*/ 8 h 13"/>
                  <a:gd name="T4" fmla="*/ 10 w 23"/>
                  <a:gd name="T5" fmla="*/ 13 h 13"/>
                  <a:gd name="T6" fmla="*/ 13 w 23"/>
                  <a:gd name="T7" fmla="*/ 13 h 13"/>
                  <a:gd name="T8" fmla="*/ 22 w 23"/>
                  <a:gd name="T9" fmla="*/ 8 h 13"/>
                  <a:gd name="T10" fmla="*/ 22 w 23"/>
                  <a:gd name="T11" fmla="*/ 6 h 13"/>
                  <a:gd name="T12" fmla="*/ 13 w 23"/>
                  <a:gd name="T13" fmla="*/ 1 h 13"/>
                  <a:gd name="T14" fmla="*/ 10 w 23"/>
                  <a:gd name="T15" fmla="*/ 1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8"/>
                    </a:cubicBezTo>
                    <a:cubicBezTo>
                      <a:pt x="10" y="13"/>
                      <a:pt x="10" y="13"/>
                      <a:pt x="10" y="13"/>
                    </a:cubicBezTo>
                    <a:cubicBezTo>
                      <a:pt x="11" y="13"/>
                      <a:pt x="12" y="13"/>
                      <a:pt x="13" y="13"/>
                    </a:cubicBezTo>
                    <a:cubicBezTo>
                      <a:pt x="22" y="8"/>
                      <a:pt x="22" y="8"/>
                      <a:pt x="22" y="8"/>
                    </a:cubicBezTo>
                    <a:cubicBezTo>
                      <a:pt x="23" y="7"/>
                      <a:pt x="23" y="6"/>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8" name="Freeform 876">
                <a:extLst>
                  <a:ext uri="{FF2B5EF4-FFF2-40B4-BE49-F238E27FC236}">
                    <a16:creationId xmlns:a16="http://schemas.microsoft.com/office/drawing/2014/main" id="{A3CDC6EC-3F98-D9A5-B607-677A1E2A658E}"/>
                  </a:ext>
                </a:extLst>
              </p:cNvPr>
              <p:cNvSpPr>
                <a:spLocks/>
              </p:cNvSpPr>
              <p:nvPr/>
            </p:nvSpPr>
            <p:spPr bwMode="auto">
              <a:xfrm>
                <a:off x="7660" y="2482"/>
                <a:ext cx="3"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9" name="Freeform 877">
                <a:extLst>
                  <a:ext uri="{FF2B5EF4-FFF2-40B4-BE49-F238E27FC236}">
                    <a16:creationId xmlns:a16="http://schemas.microsoft.com/office/drawing/2014/main" id="{50DBE364-1D59-D454-7071-DB5741C686B5}"/>
                  </a:ext>
                </a:extLst>
              </p:cNvPr>
              <p:cNvSpPr>
                <a:spLocks/>
              </p:cNvSpPr>
              <p:nvPr/>
            </p:nvSpPr>
            <p:spPr bwMode="auto">
              <a:xfrm>
                <a:off x="7660" y="2482"/>
                <a:ext cx="0" cy="4"/>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1"/>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0" name="Freeform 878">
                <a:extLst>
                  <a:ext uri="{FF2B5EF4-FFF2-40B4-BE49-F238E27FC236}">
                    <a16:creationId xmlns:a16="http://schemas.microsoft.com/office/drawing/2014/main" id="{20C7FF90-8F6D-E46D-A528-0A8DC27E9A47}"/>
                  </a:ext>
                </a:extLst>
              </p:cNvPr>
              <p:cNvSpPr>
                <a:spLocks/>
              </p:cNvSpPr>
              <p:nvPr/>
            </p:nvSpPr>
            <p:spPr bwMode="auto">
              <a:xfrm>
                <a:off x="7660" y="2482"/>
                <a:ext cx="3" cy="4"/>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1" name="Freeform 879">
                <a:extLst>
                  <a:ext uri="{FF2B5EF4-FFF2-40B4-BE49-F238E27FC236}">
                    <a16:creationId xmlns:a16="http://schemas.microsoft.com/office/drawing/2014/main" id="{7DCD5E48-A30D-AB68-B13E-EAFF3E831F8B}"/>
                  </a:ext>
                </a:extLst>
              </p:cNvPr>
              <p:cNvSpPr>
                <a:spLocks/>
              </p:cNvSpPr>
              <p:nvPr/>
            </p:nvSpPr>
            <p:spPr bwMode="auto">
              <a:xfrm>
                <a:off x="7713" y="2482"/>
                <a:ext cx="0" cy="4"/>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0"/>
                      <a:pt x="0" y="1"/>
                    </a:cubicBezTo>
                    <a:cubicBezTo>
                      <a:pt x="0" y="2"/>
                      <a:pt x="0" y="2"/>
                      <a:pt x="0" y="2"/>
                    </a:cubicBezTo>
                    <a:cubicBezTo>
                      <a:pt x="0" y="2"/>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2" name="Freeform 880">
                <a:extLst>
                  <a:ext uri="{FF2B5EF4-FFF2-40B4-BE49-F238E27FC236}">
                    <a16:creationId xmlns:a16="http://schemas.microsoft.com/office/drawing/2014/main" id="{A0D3A2CE-C00F-3363-3221-560A60F03A17}"/>
                  </a:ext>
                </a:extLst>
              </p:cNvPr>
              <p:cNvSpPr>
                <a:spLocks/>
              </p:cNvSpPr>
              <p:nvPr/>
            </p:nvSpPr>
            <p:spPr bwMode="auto">
              <a:xfrm>
                <a:off x="7713" y="2482"/>
                <a:ext cx="0" cy="4"/>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1"/>
                      <a:pt x="0" y="1"/>
                    </a:cubicBezTo>
                    <a:cubicBezTo>
                      <a:pt x="0" y="0"/>
                      <a:pt x="0" y="0"/>
                      <a:pt x="0" y="0"/>
                    </a:cubicBezTo>
                    <a:cubicBezTo>
                      <a:pt x="0" y="0"/>
                      <a:pt x="0"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3" name="Freeform 881">
                <a:extLst>
                  <a:ext uri="{FF2B5EF4-FFF2-40B4-BE49-F238E27FC236}">
                    <a16:creationId xmlns:a16="http://schemas.microsoft.com/office/drawing/2014/main" id="{E949D801-22E1-AE6A-674C-BF1996641DB7}"/>
                  </a:ext>
                </a:extLst>
              </p:cNvPr>
              <p:cNvSpPr>
                <a:spLocks/>
              </p:cNvSpPr>
              <p:nvPr/>
            </p:nvSpPr>
            <p:spPr bwMode="auto">
              <a:xfrm>
                <a:off x="7663" y="2484"/>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4" name="Freeform 882">
                <a:extLst>
                  <a:ext uri="{FF2B5EF4-FFF2-40B4-BE49-F238E27FC236}">
                    <a16:creationId xmlns:a16="http://schemas.microsoft.com/office/drawing/2014/main" id="{91510AAC-67D7-B9BF-FBBE-3264BC23955C}"/>
                  </a:ext>
                </a:extLst>
              </p:cNvPr>
              <p:cNvSpPr>
                <a:spLocks/>
              </p:cNvSpPr>
              <p:nvPr/>
            </p:nvSpPr>
            <p:spPr bwMode="auto">
              <a:xfrm>
                <a:off x="7691" y="2484"/>
                <a:ext cx="22" cy="14"/>
              </a:xfrm>
              <a:custGeom>
                <a:avLst/>
                <a:gdLst>
                  <a:gd name="T0" fmla="*/ 0 w 22"/>
                  <a:gd name="T1" fmla="*/ 12 h 14"/>
                  <a:gd name="T2" fmla="*/ 0 w 22"/>
                  <a:gd name="T3" fmla="*/ 14 h 14"/>
                  <a:gd name="T4" fmla="*/ 22 w 22"/>
                  <a:gd name="T5" fmla="*/ 2 h 14"/>
                  <a:gd name="T6" fmla="*/ 22 w 22"/>
                  <a:gd name="T7" fmla="*/ 0 h 14"/>
                  <a:gd name="T8" fmla="*/ 0 w 22"/>
                  <a:gd name="T9" fmla="*/ 12 h 14"/>
                </a:gdLst>
                <a:ahLst/>
                <a:cxnLst>
                  <a:cxn ang="0">
                    <a:pos x="T0" y="T1"/>
                  </a:cxn>
                  <a:cxn ang="0">
                    <a:pos x="T2" y="T3"/>
                  </a:cxn>
                  <a:cxn ang="0">
                    <a:pos x="T4" y="T5"/>
                  </a:cxn>
                  <a:cxn ang="0">
                    <a:pos x="T6" y="T7"/>
                  </a:cxn>
                  <a:cxn ang="0">
                    <a:pos x="T8" y="T9"/>
                  </a:cxn>
                </a:cxnLst>
                <a:rect l="0" t="0" r="r" b="b"/>
                <a:pathLst>
                  <a:path w="22" h="14">
                    <a:moveTo>
                      <a:pt x="0" y="12"/>
                    </a:moveTo>
                    <a:lnTo>
                      <a:pt x="0" y="14"/>
                    </a:lnTo>
                    <a:lnTo>
                      <a:pt x="22" y="2"/>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5" name="Freeform 883">
                <a:extLst>
                  <a:ext uri="{FF2B5EF4-FFF2-40B4-BE49-F238E27FC236}">
                    <a16:creationId xmlns:a16="http://schemas.microsoft.com/office/drawing/2014/main" id="{AA3E5BD0-CD15-BB42-AFF9-B8F95A83B600}"/>
                  </a:ext>
                </a:extLst>
              </p:cNvPr>
              <p:cNvSpPr>
                <a:spLocks/>
              </p:cNvSpPr>
              <p:nvPr/>
            </p:nvSpPr>
            <p:spPr bwMode="auto">
              <a:xfrm>
                <a:off x="7684" y="2496"/>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0" y="2"/>
                      <a:pt x="2" y="2"/>
                      <a:pt x="3" y="1"/>
                    </a:cubicBezTo>
                    <a:cubicBezTo>
                      <a:pt x="3" y="0"/>
                      <a:pt x="3" y="0"/>
                      <a:pt x="3" y="0"/>
                    </a:cubicBezTo>
                    <a:cubicBezTo>
                      <a:pt x="2"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6" name="Freeform 884">
                <a:extLst>
                  <a:ext uri="{FF2B5EF4-FFF2-40B4-BE49-F238E27FC236}">
                    <a16:creationId xmlns:a16="http://schemas.microsoft.com/office/drawing/2014/main" id="{455B7422-B5B5-44B0-4041-62984974B86B}"/>
                  </a:ext>
                </a:extLst>
              </p:cNvPr>
              <p:cNvSpPr>
                <a:spLocks/>
              </p:cNvSpPr>
              <p:nvPr/>
            </p:nvSpPr>
            <p:spPr bwMode="auto">
              <a:xfrm>
                <a:off x="7684" y="2496"/>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7" name="Freeform 885">
                <a:extLst>
                  <a:ext uri="{FF2B5EF4-FFF2-40B4-BE49-F238E27FC236}">
                    <a16:creationId xmlns:a16="http://schemas.microsoft.com/office/drawing/2014/main" id="{21B851E1-0685-87CB-F548-C0F2AF10C233}"/>
                  </a:ext>
                </a:extLst>
              </p:cNvPr>
              <p:cNvSpPr>
                <a:spLocks/>
              </p:cNvSpPr>
              <p:nvPr/>
            </p:nvSpPr>
            <p:spPr bwMode="auto">
              <a:xfrm>
                <a:off x="7686" y="2496"/>
                <a:ext cx="5"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0" y="1"/>
                      <a:pt x="1" y="1"/>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8" name="Freeform 886">
                <a:extLst>
                  <a:ext uri="{FF2B5EF4-FFF2-40B4-BE49-F238E27FC236}">
                    <a16:creationId xmlns:a16="http://schemas.microsoft.com/office/drawing/2014/main" id="{EA2C23F4-2FD6-A330-3D48-5E66E23D6B64}"/>
                  </a:ext>
                </a:extLst>
              </p:cNvPr>
              <p:cNvSpPr>
                <a:spLocks/>
              </p:cNvSpPr>
              <p:nvPr/>
            </p:nvSpPr>
            <p:spPr bwMode="auto">
              <a:xfrm>
                <a:off x="7660" y="2465"/>
                <a:ext cx="53" cy="31"/>
              </a:xfrm>
              <a:custGeom>
                <a:avLst/>
                <a:gdLst>
                  <a:gd name="T0" fmla="*/ 1 w 22"/>
                  <a:gd name="T1" fmla="*/ 6 h 13"/>
                  <a:gd name="T2" fmla="*/ 1 w 22"/>
                  <a:gd name="T3" fmla="*/ 8 h 13"/>
                  <a:gd name="T4" fmla="*/ 10 w 22"/>
                  <a:gd name="T5" fmla="*/ 13 h 13"/>
                  <a:gd name="T6" fmla="*/ 13 w 22"/>
                  <a:gd name="T7" fmla="*/ 13 h 13"/>
                  <a:gd name="T8" fmla="*/ 22 w 22"/>
                  <a:gd name="T9" fmla="*/ 8 h 13"/>
                  <a:gd name="T10" fmla="*/ 22 w 22"/>
                  <a:gd name="T11" fmla="*/ 6 h 13"/>
                  <a:gd name="T12" fmla="*/ 13 w 22"/>
                  <a:gd name="T13" fmla="*/ 1 h 13"/>
                  <a:gd name="T14" fmla="*/ 10 w 22"/>
                  <a:gd name="T15" fmla="*/ 1 h 13"/>
                  <a:gd name="T16" fmla="*/ 1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6"/>
                    </a:moveTo>
                    <a:cubicBezTo>
                      <a:pt x="0" y="6"/>
                      <a:pt x="0" y="7"/>
                      <a:pt x="1" y="8"/>
                    </a:cubicBezTo>
                    <a:cubicBezTo>
                      <a:pt x="10" y="13"/>
                      <a:pt x="10" y="13"/>
                      <a:pt x="10" y="13"/>
                    </a:cubicBezTo>
                    <a:cubicBezTo>
                      <a:pt x="10" y="13"/>
                      <a:pt x="12" y="13"/>
                      <a:pt x="13" y="13"/>
                    </a:cubicBezTo>
                    <a:cubicBezTo>
                      <a:pt x="22" y="8"/>
                      <a:pt x="22" y="8"/>
                      <a:pt x="22" y="8"/>
                    </a:cubicBezTo>
                    <a:cubicBezTo>
                      <a:pt x="22" y="7"/>
                      <a:pt x="22" y="6"/>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9" name="Freeform 887">
                <a:extLst>
                  <a:ext uri="{FF2B5EF4-FFF2-40B4-BE49-F238E27FC236}">
                    <a16:creationId xmlns:a16="http://schemas.microsoft.com/office/drawing/2014/main" id="{2B4D0116-C378-A2DF-A352-52A30967DD5A}"/>
                  </a:ext>
                </a:extLst>
              </p:cNvPr>
              <p:cNvSpPr>
                <a:spLocks/>
              </p:cNvSpPr>
              <p:nvPr/>
            </p:nvSpPr>
            <p:spPr bwMode="auto">
              <a:xfrm>
                <a:off x="7575" y="2491"/>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0" name="Freeform 888">
                <a:extLst>
                  <a:ext uri="{FF2B5EF4-FFF2-40B4-BE49-F238E27FC236}">
                    <a16:creationId xmlns:a16="http://schemas.microsoft.com/office/drawing/2014/main" id="{45500AC9-4316-E963-D26E-AE0D57737BC8}"/>
                  </a:ext>
                </a:extLst>
              </p:cNvPr>
              <p:cNvSpPr>
                <a:spLocks/>
              </p:cNvSpPr>
              <p:nvPr/>
            </p:nvSpPr>
            <p:spPr bwMode="auto">
              <a:xfrm>
                <a:off x="7575" y="249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1" name="Freeform 889">
                <a:extLst>
                  <a:ext uri="{FF2B5EF4-FFF2-40B4-BE49-F238E27FC236}">
                    <a16:creationId xmlns:a16="http://schemas.microsoft.com/office/drawing/2014/main" id="{B2D8EFDC-E4CB-ACB2-BD73-6619960F4CF5}"/>
                  </a:ext>
                </a:extLst>
              </p:cNvPr>
              <p:cNvSpPr>
                <a:spLocks/>
              </p:cNvSpPr>
              <p:nvPr/>
            </p:nvSpPr>
            <p:spPr bwMode="auto">
              <a:xfrm>
                <a:off x="7575" y="2493"/>
                <a:ext cx="2" cy="3"/>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2" name="Freeform 890">
                <a:extLst>
                  <a:ext uri="{FF2B5EF4-FFF2-40B4-BE49-F238E27FC236}">
                    <a16:creationId xmlns:a16="http://schemas.microsoft.com/office/drawing/2014/main" id="{FD1FFED1-8D4F-51C0-AB59-6E7C680C1176}"/>
                  </a:ext>
                </a:extLst>
              </p:cNvPr>
              <p:cNvSpPr>
                <a:spLocks/>
              </p:cNvSpPr>
              <p:nvPr/>
            </p:nvSpPr>
            <p:spPr bwMode="auto">
              <a:xfrm>
                <a:off x="7625" y="2491"/>
                <a:ext cx="2" cy="5"/>
              </a:xfrm>
              <a:custGeom>
                <a:avLst/>
                <a:gdLst>
                  <a:gd name="T0" fmla="*/ 1 w 1"/>
                  <a:gd name="T1" fmla="*/ 1 h 2"/>
                  <a:gd name="T2" fmla="*/ 1 w 1"/>
                  <a:gd name="T3" fmla="*/ 0 h 2"/>
                  <a:gd name="T4" fmla="*/ 0 w 1"/>
                  <a:gd name="T5" fmla="*/ 1 h 2"/>
                  <a:gd name="T6" fmla="*/ 1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1"/>
                      <a:pt x="0" y="1"/>
                    </a:cubicBezTo>
                    <a:cubicBezTo>
                      <a:pt x="1" y="2"/>
                      <a:pt x="1" y="2"/>
                      <a:pt x="1" y="2"/>
                    </a:cubicBezTo>
                    <a:cubicBezTo>
                      <a:pt x="1"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3" name="Freeform 891">
                <a:extLst>
                  <a:ext uri="{FF2B5EF4-FFF2-40B4-BE49-F238E27FC236}">
                    <a16:creationId xmlns:a16="http://schemas.microsoft.com/office/drawing/2014/main" id="{8BD8A098-75F1-BFF8-27F3-153803AC88B5}"/>
                  </a:ext>
                </a:extLst>
              </p:cNvPr>
              <p:cNvSpPr>
                <a:spLocks/>
              </p:cNvSpPr>
              <p:nvPr/>
            </p:nvSpPr>
            <p:spPr bwMode="auto">
              <a:xfrm>
                <a:off x="7625" y="2491"/>
                <a:ext cx="2" cy="5"/>
              </a:xfrm>
              <a:custGeom>
                <a:avLst/>
                <a:gdLst>
                  <a:gd name="T0" fmla="*/ 0 w 1"/>
                  <a:gd name="T1" fmla="*/ 1 h 2"/>
                  <a:gd name="T2" fmla="*/ 1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1" y="2"/>
                      <a:pt x="1" y="2"/>
                      <a:pt x="1" y="2"/>
                    </a:cubicBezTo>
                    <a:cubicBezTo>
                      <a:pt x="1" y="2"/>
                      <a:pt x="1" y="2"/>
                      <a:pt x="1" y="1"/>
                    </a:cubicBezTo>
                    <a:cubicBezTo>
                      <a:pt x="1" y="0"/>
                      <a:pt x="1" y="0"/>
                      <a:pt x="1" y="0"/>
                    </a:cubicBezTo>
                    <a:cubicBezTo>
                      <a:pt x="1" y="0"/>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4" name="Freeform 892">
                <a:extLst>
                  <a:ext uri="{FF2B5EF4-FFF2-40B4-BE49-F238E27FC236}">
                    <a16:creationId xmlns:a16="http://schemas.microsoft.com/office/drawing/2014/main" id="{C2DC9CD3-F874-D455-CC5B-DB61310680B5}"/>
                  </a:ext>
                </a:extLst>
              </p:cNvPr>
              <p:cNvSpPr>
                <a:spLocks/>
              </p:cNvSpPr>
              <p:nvPr/>
            </p:nvSpPr>
            <p:spPr bwMode="auto">
              <a:xfrm>
                <a:off x="7577" y="2493"/>
                <a:ext cx="19" cy="15"/>
              </a:xfrm>
              <a:custGeom>
                <a:avLst/>
                <a:gdLst>
                  <a:gd name="T0" fmla="*/ 0 w 19"/>
                  <a:gd name="T1" fmla="*/ 0 h 15"/>
                  <a:gd name="T2" fmla="*/ 0 w 19"/>
                  <a:gd name="T3" fmla="*/ 3 h 15"/>
                  <a:gd name="T4" fmla="*/ 19 w 19"/>
                  <a:gd name="T5" fmla="*/ 15 h 15"/>
                  <a:gd name="T6" fmla="*/ 19 w 19"/>
                  <a:gd name="T7" fmla="*/ 12 h 15"/>
                  <a:gd name="T8" fmla="*/ 0 w 19"/>
                  <a:gd name="T9" fmla="*/ 0 h 15"/>
                </a:gdLst>
                <a:ahLst/>
                <a:cxnLst>
                  <a:cxn ang="0">
                    <a:pos x="T0" y="T1"/>
                  </a:cxn>
                  <a:cxn ang="0">
                    <a:pos x="T2" y="T3"/>
                  </a:cxn>
                  <a:cxn ang="0">
                    <a:pos x="T4" y="T5"/>
                  </a:cxn>
                  <a:cxn ang="0">
                    <a:pos x="T6" y="T7"/>
                  </a:cxn>
                  <a:cxn ang="0">
                    <a:pos x="T8" y="T9"/>
                  </a:cxn>
                </a:cxnLst>
                <a:rect l="0" t="0" r="r" b="b"/>
                <a:pathLst>
                  <a:path w="19" h="15">
                    <a:moveTo>
                      <a:pt x="0" y="0"/>
                    </a:moveTo>
                    <a:lnTo>
                      <a:pt x="0" y="3"/>
                    </a:lnTo>
                    <a:lnTo>
                      <a:pt x="19" y="15"/>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5" name="Freeform 893">
                <a:extLst>
                  <a:ext uri="{FF2B5EF4-FFF2-40B4-BE49-F238E27FC236}">
                    <a16:creationId xmlns:a16="http://schemas.microsoft.com/office/drawing/2014/main" id="{3C20C1CB-FBA8-05E7-3383-F7FA0C6DD8BD}"/>
                  </a:ext>
                </a:extLst>
              </p:cNvPr>
              <p:cNvSpPr>
                <a:spLocks/>
              </p:cNvSpPr>
              <p:nvPr/>
            </p:nvSpPr>
            <p:spPr bwMode="auto">
              <a:xfrm>
                <a:off x="7606" y="2493"/>
                <a:ext cx="21" cy="15"/>
              </a:xfrm>
              <a:custGeom>
                <a:avLst/>
                <a:gdLst>
                  <a:gd name="T0" fmla="*/ 0 w 21"/>
                  <a:gd name="T1" fmla="*/ 12 h 15"/>
                  <a:gd name="T2" fmla="*/ 0 w 21"/>
                  <a:gd name="T3" fmla="*/ 15 h 15"/>
                  <a:gd name="T4" fmla="*/ 21 w 21"/>
                  <a:gd name="T5" fmla="*/ 3 h 15"/>
                  <a:gd name="T6" fmla="*/ 19 w 21"/>
                  <a:gd name="T7" fmla="*/ 0 h 15"/>
                  <a:gd name="T8" fmla="*/ 0 w 21"/>
                  <a:gd name="T9" fmla="*/ 12 h 15"/>
                </a:gdLst>
                <a:ahLst/>
                <a:cxnLst>
                  <a:cxn ang="0">
                    <a:pos x="T0" y="T1"/>
                  </a:cxn>
                  <a:cxn ang="0">
                    <a:pos x="T2" y="T3"/>
                  </a:cxn>
                  <a:cxn ang="0">
                    <a:pos x="T4" y="T5"/>
                  </a:cxn>
                  <a:cxn ang="0">
                    <a:pos x="T6" y="T7"/>
                  </a:cxn>
                  <a:cxn ang="0">
                    <a:pos x="T8" y="T9"/>
                  </a:cxn>
                </a:cxnLst>
                <a:rect l="0" t="0" r="r" b="b"/>
                <a:pathLst>
                  <a:path w="21" h="15">
                    <a:moveTo>
                      <a:pt x="0" y="12"/>
                    </a:moveTo>
                    <a:lnTo>
                      <a:pt x="0" y="15"/>
                    </a:lnTo>
                    <a:lnTo>
                      <a:pt x="21" y="3"/>
                    </a:lnTo>
                    <a:lnTo>
                      <a:pt x="19"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6" name="Freeform 894">
                <a:extLst>
                  <a:ext uri="{FF2B5EF4-FFF2-40B4-BE49-F238E27FC236}">
                    <a16:creationId xmlns:a16="http://schemas.microsoft.com/office/drawing/2014/main" id="{BA2FC359-5830-30A6-BB5F-166A5A97D09D}"/>
                  </a:ext>
                </a:extLst>
              </p:cNvPr>
              <p:cNvSpPr>
                <a:spLocks/>
              </p:cNvSpPr>
              <p:nvPr/>
            </p:nvSpPr>
            <p:spPr bwMode="auto">
              <a:xfrm>
                <a:off x="7596" y="2505"/>
                <a:ext cx="10" cy="5"/>
              </a:xfrm>
              <a:custGeom>
                <a:avLst/>
                <a:gdLst>
                  <a:gd name="T0" fmla="*/ 0 w 4"/>
                  <a:gd name="T1" fmla="*/ 0 h 2"/>
                  <a:gd name="T2" fmla="*/ 0 w 4"/>
                  <a:gd name="T3" fmla="*/ 1 h 2"/>
                  <a:gd name="T4" fmla="*/ 4 w 4"/>
                  <a:gd name="T5" fmla="*/ 1 h 2"/>
                  <a:gd name="T6" fmla="*/ 4 w 4"/>
                  <a:gd name="T7" fmla="*/ 0 h 2"/>
                  <a:gd name="T8" fmla="*/ 0 w 4"/>
                  <a:gd name="T9" fmla="*/ 0 h 2"/>
                </a:gdLst>
                <a:ahLst/>
                <a:cxnLst>
                  <a:cxn ang="0">
                    <a:pos x="T0" y="T1"/>
                  </a:cxn>
                  <a:cxn ang="0">
                    <a:pos x="T2" y="T3"/>
                  </a:cxn>
                  <a:cxn ang="0">
                    <a:pos x="T4" y="T5"/>
                  </a:cxn>
                  <a:cxn ang="0">
                    <a:pos x="T6" y="T7"/>
                  </a:cxn>
                  <a:cxn ang="0">
                    <a:pos x="T8" y="T9"/>
                  </a:cxn>
                </a:cxnLst>
                <a:rect l="0" t="0" r="r" b="b"/>
                <a:pathLst>
                  <a:path w="4" h="2">
                    <a:moveTo>
                      <a:pt x="0" y="0"/>
                    </a:moveTo>
                    <a:cubicBezTo>
                      <a:pt x="0" y="1"/>
                      <a:pt x="0" y="1"/>
                      <a:pt x="0" y="1"/>
                    </a:cubicBezTo>
                    <a:cubicBezTo>
                      <a:pt x="1" y="2"/>
                      <a:pt x="3" y="2"/>
                      <a:pt x="4" y="1"/>
                    </a:cubicBezTo>
                    <a:cubicBezTo>
                      <a:pt x="4" y="0"/>
                      <a:pt x="4" y="0"/>
                      <a:pt x="4" y="0"/>
                    </a:cubicBezTo>
                    <a:cubicBezTo>
                      <a:pt x="3"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7" name="Freeform 895">
                <a:extLst>
                  <a:ext uri="{FF2B5EF4-FFF2-40B4-BE49-F238E27FC236}">
                    <a16:creationId xmlns:a16="http://schemas.microsoft.com/office/drawing/2014/main" id="{8B0DC03C-BD93-A9CB-89A7-CFC3CA758B73}"/>
                  </a:ext>
                </a:extLst>
              </p:cNvPr>
              <p:cNvSpPr>
                <a:spLocks/>
              </p:cNvSpPr>
              <p:nvPr/>
            </p:nvSpPr>
            <p:spPr bwMode="auto">
              <a:xfrm>
                <a:off x="7596" y="2505"/>
                <a:ext cx="5" cy="5"/>
              </a:xfrm>
              <a:custGeom>
                <a:avLst/>
                <a:gdLst>
                  <a:gd name="T0" fmla="*/ 0 w 2"/>
                  <a:gd name="T1" fmla="*/ 0 h 2"/>
                  <a:gd name="T2" fmla="*/ 0 w 2"/>
                  <a:gd name="T3" fmla="*/ 1 h 2"/>
                  <a:gd name="T4" fmla="*/ 2 w 2"/>
                  <a:gd name="T5" fmla="*/ 2 h 2"/>
                  <a:gd name="T6" fmla="*/ 2 w 2"/>
                  <a:gd name="T7" fmla="*/ 1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1"/>
                      <a:pt x="0" y="1"/>
                      <a:pt x="0" y="1"/>
                    </a:cubicBezTo>
                    <a:cubicBezTo>
                      <a:pt x="1" y="2"/>
                      <a:pt x="1" y="2"/>
                      <a:pt x="2" y="2"/>
                    </a:cubicBezTo>
                    <a:cubicBezTo>
                      <a:pt x="2" y="1"/>
                      <a:pt x="2" y="1"/>
                      <a:pt x="2" y="1"/>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8" name="Freeform 896">
                <a:extLst>
                  <a:ext uri="{FF2B5EF4-FFF2-40B4-BE49-F238E27FC236}">
                    <a16:creationId xmlns:a16="http://schemas.microsoft.com/office/drawing/2014/main" id="{9FC59521-7DC7-1FA5-B427-C74AF73C59B5}"/>
                  </a:ext>
                </a:extLst>
              </p:cNvPr>
              <p:cNvSpPr>
                <a:spLocks/>
              </p:cNvSpPr>
              <p:nvPr/>
            </p:nvSpPr>
            <p:spPr bwMode="auto">
              <a:xfrm>
                <a:off x="7601" y="2505"/>
                <a:ext cx="5" cy="5"/>
              </a:xfrm>
              <a:custGeom>
                <a:avLst/>
                <a:gdLst>
                  <a:gd name="T0" fmla="*/ 0 w 2"/>
                  <a:gd name="T1" fmla="*/ 1 h 2"/>
                  <a:gd name="T2" fmla="*/ 0 w 2"/>
                  <a:gd name="T3" fmla="*/ 2 h 2"/>
                  <a:gd name="T4" fmla="*/ 2 w 2"/>
                  <a:gd name="T5" fmla="*/ 1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0" y="2"/>
                      <a:pt x="1" y="2"/>
                      <a:pt x="2" y="1"/>
                    </a:cubicBezTo>
                    <a:cubicBezTo>
                      <a:pt x="2" y="0"/>
                      <a:pt x="2" y="0"/>
                      <a:pt x="2" y="0"/>
                    </a:cubicBezTo>
                    <a:cubicBezTo>
                      <a:pt x="1"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9" name="Freeform 897">
                <a:extLst>
                  <a:ext uri="{FF2B5EF4-FFF2-40B4-BE49-F238E27FC236}">
                    <a16:creationId xmlns:a16="http://schemas.microsoft.com/office/drawing/2014/main" id="{4DD9FD66-FE82-065E-2639-CBE2DEABCE3C}"/>
                  </a:ext>
                </a:extLst>
              </p:cNvPr>
              <p:cNvSpPr>
                <a:spLocks/>
              </p:cNvSpPr>
              <p:nvPr/>
            </p:nvSpPr>
            <p:spPr bwMode="auto">
              <a:xfrm>
                <a:off x="7575" y="2477"/>
                <a:ext cx="52" cy="31"/>
              </a:xfrm>
              <a:custGeom>
                <a:avLst/>
                <a:gdLst>
                  <a:gd name="T0" fmla="*/ 1 w 22"/>
                  <a:gd name="T1" fmla="*/ 5 h 13"/>
                  <a:gd name="T2" fmla="*/ 1 w 22"/>
                  <a:gd name="T3" fmla="*/ 7 h 13"/>
                  <a:gd name="T4" fmla="*/ 9 w 22"/>
                  <a:gd name="T5" fmla="*/ 12 h 13"/>
                  <a:gd name="T6" fmla="*/ 13 w 22"/>
                  <a:gd name="T7" fmla="*/ 12 h 13"/>
                  <a:gd name="T8" fmla="*/ 21 w 22"/>
                  <a:gd name="T9" fmla="*/ 7 h 13"/>
                  <a:gd name="T10" fmla="*/ 22 w 22"/>
                  <a:gd name="T11" fmla="*/ 5 h 13"/>
                  <a:gd name="T12" fmla="*/ 13 w 22"/>
                  <a:gd name="T13" fmla="*/ 0 h 13"/>
                  <a:gd name="T14" fmla="*/ 10 w 22"/>
                  <a:gd name="T15" fmla="*/ 0 h 13"/>
                  <a:gd name="T16" fmla="*/ 1 w 22"/>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5"/>
                    </a:moveTo>
                    <a:cubicBezTo>
                      <a:pt x="0" y="6"/>
                      <a:pt x="0" y="7"/>
                      <a:pt x="1" y="7"/>
                    </a:cubicBezTo>
                    <a:cubicBezTo>
                      <a:pt x="9" y="12"/>
                      <a:pt x="9" y="12"/>
                      <a:pt x="9" y="12"/>
                    </a:cubicBezTo>
                    <a:cubicBezTo>
                      <a:pt x="10" y="13"/>
                      <a:pt x="12" y="13"/>
                      <a:pt x="13" y="12"/>
                    </a:cubicBezTo>
                    <a:cubicBezTo>
                      <a:pt x="21" y="7"/>
                      <a:pt x="21" y="7"/>
                      <a:pt x="21" y="7"/>
                    </a:cubicBezTo>
                    <a:cubicBezTo>
                      <a:pt x="22" y="7"/>
                      <a:pt x="22" y="6"/>
                      <a:pt x="22" y="5"/>
                    </a:cubicBezTo>
                    <a:cubicBezTo>
                      <a:pt x="13" y="0"/>
                      <a:pt x="13" y="0"/>
                      <a:pt x="13" y="0"/>
                    </a:cubicBezTo>
                    <a:cubicBezTo>
                      <a:pt x="12" y="0"/>
                      <a:pt x="10"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0" name="Freeform 898">
                <a:extLst>
                  <a:ext uri="{FF2B5EF4-FFF2-40B4-BE49-F238E27FC236}">
                    <a16:creationId xmlns:a16="http://schemas.microsoft.com/office/drawing/2014/main" id="{FF30A99E-91A0-6CF5-76A2-DBC1C33F6F17}"/>
                  </a:ext>
                </a:extLst>
              </p:cNvPr>
              <p:cNvSpPr>
                <a:spLocks/>
              </p:cNvSpPr>
              <p:nvPr/>
            </p:nvSpPr>
            <p:spPr bwMode="auto">
              <a:xfrm>
                <a:off x="7627" y="2501"/>
                <a:ext cx="0" cy="4"/>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1" name="Freeform 899">
                <a:extLst>
                  <a:ext uri="{FF2B5EF4-FFF2-40B4-BE49-F238E27FC236}">
                    <a16:creationId xmlns:a16="http://schemas.microsoft.com/office/drawing/2014/main" id="{08EC6BC1-E690-B035-0A14-FF46982A95A8}"/>
                  </a:ext>
                </a:extLst>
              </p:cNvPr>
              <p:cNvSpPr>
                <a:spLocks/>
              </p:cNvSpPr>
              <p:nvPr/>
            </p:nvSpPr>
            <p:spPr bwMode="auto">
              <a:xfrm>
                <a:off x="7627" y="2501"/>
                <a:ext cx="0" cy="4"/>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2" name="Freeform 900">
                <a:extLst>
                  <a:ext uri="{FF2B5EF4-FFF2-40B4-BE49-F238E27FC236}">
                    <a16:creationId xmlns:a16="http://schemas.microsoft.com/office/drawing/2014/main" id="{8077F561-6B0A-04D9-0140-61C8DA4EE959}"/>
                  </a:ext>
                </a:extLst>
              </p:cNvPr>
              <p:cNvSpPr>
                <a:spLocks/>
              </p:cNvSpPr>
              <p:nvPr/>
            </p:nvSpPr>
            <p:spPr bwMode="auto">
              <a:xfrm>
                <a:off x="7627" y="2503"/>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3" name="Freeform 901">
                <a:extLst>
                  <a:ext uri="{FF2B5EF4-FFF2-40B4-BE49-F238E27FC236}">
                    <a16:creationId xmlns:a16="http://schemas.microsoft.com/office/drawing/2014/main" id="{7791214C-AD9D-8B9A-7649-6B579C6B8EB8}"/>
                  </a:ext>
                </a:extLst>
              </p:cNvPr>
              <p:cNvSpPr>
                <a:spLocks/>
              </p:cNvSpPr>
              <p:nvPr/>
            </p:nvSpPr>
            <p:spPr bwMode="auto">
              <a:xfrm>
                <a:off x="7677" y="2501"/>
                <a:ext cx="2" cy="4"/>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1"/>
                      <a:pt x="0" y="1"/>
                      <a:pt x="0" y="1"/>
                    </a:cubicBezTo>
                    <a:cubicBezTo>
                      <a:pt x="0" y="2"/>
                      <a:pt x="0" y="2"/>
                      <a:pt x="0" y="2"/>
                    </a:cubicBezTo>
                    <a:cubicBezTo>
                      <a:pt x="0"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4" name="Freeform 902">
                <a:extLst>
                  <a:ext uri="{FF2B5EF4-FFF2-40B4-BE49-F238E27FC236}">
                    <a16:creationId xmlns:a16="http://schemas.microsoft.com/office/drawing/2014/main" id="{A282372F-8CFF-7788-6968-03AF5DBDA11F}"/>
                  </a:ext>
                </a:extLst>
              </p:cNvPr>
              <p:cNvSpPr>
                <a:spLocks/>
              </p:cNvSpPr>
              <p:nvPr/>
            </p:nvSpPr>
            <p:spPr bwMode="auto">
              <a:xfrm>
                <a:off x="7677" y="2501"/>
                <a:ext cx="2" cy="4"/>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0" y="2"/>
                      <a:pt x="1" y="2"/>
                      <a:pt x="1" y="1"/>
                    </a:cubicBezTo>
                    <a:cubicBezTo>
                      <a:pt x="1" y="0"/>
                      <a:pt x="1" y="0"/>
                      <a:pt x="1" y="0"/>
                    </a:cubicBezTo>
                    <a:cubicBezTo>
                      <a:pt x="1"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5" name="Freeform 903">
                <a:extLst>
                  <a:ext uri="{FF2B5EF4-FFF2-40B4-BE49-F238E27FC236}">
                    <a16:creationId xmlns:a16="http://schemas.microsoft.com/office/drawing/2014/main" id="{A57410F3-FB7D-1AAB-2C3E-0BD6E9EF838E}"/>
                  </a:ext>
                </a:extLst>
              </p:cNvPr>
              <p:cNvSpPr>
                <a:spLocks/>
              </p:cNvSpPr>
              <p:nvPr/>
            </p:nvSpPr>
            <p:spPr bwMode="auto">
              <a:xfrm>
                <a:off x="7627" y="2503"/>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6" name="Freeform 904">
                <a:extLst>
                  <a:ext uri="{FF2B5EF4-FFF2-40B4-BE49-F238E27FC236}">
                    <a16:creationId xmlns:a16="http://schemas.microsoft.com/office/drawing/2014/main" id="{7096B1C0-FE4D-6F53-8915-D53B922656EE}"/>
                  </a:ext>
                </a:extLst>
              </p:cNvPr>
              <p:cNvSpPr>
                <a:spLocks/>
              </p:cNvSpPr>
              <p:nvPr/>
            </p:nvSpPr>
            <p:spPr bwMode="auto">
              <a:xfrm>
                <a:off x="7656" y="2503"/>
                <a:ext cx="21" cy="14"/>
              </a:xfrm>
              <a:custGeom>
                <a:avLst/>
                <a:gdLst>
                  <a:gd name="T0" fmla="*/ 0 w 21"/>
                  <a:gd name="T1" fmla="*/ 12 h 14"/>
                  <a:gd name="T2" fmla="*/ 0 w 21"/>
                  <a:gd name="T3" fmla="*/ 14 h 14"/>
                  <a:gd name="T4" fmla="*/ 21 w 21"/>
                  <a:gd name="T5" fmla="*/ 2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0" y="14"/>
                    </a:lnTo>
                    <a:lnTo>
                      <a:pt x="21" y="2"/>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7" name="Freeform 905">
                <a:extLst>
                  <a:ext uri="{FF2B5EF4-FFF2-40B4-BE49-F238E27FC236}">
                    <a16:creationId xmlns:a16="http://schemas.microsoft.com/office/drawing/2014/main" id="{2B212DD7-18FA-65B2-7DAF-AB4EFD644287}"/>
                  </a:ext>
                </a:extLst>
              </p:cNvPr>
              <p:cNvSpPr>
                <a:spLocks/>
              </p:cNvSpPr>
              <p:nvPr/>
            </p:nvSpPr>
            <p:spPr bwMode="auto">
              <a:xfrm>
                <a:off x="7648" y="2515"/>
                <a:ext cx="8"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8" name="Freeform 906">
                <a:extLst>
                  <a:ext uri="{FF2B5EF4-FFF2-40B4-BE49-F238E27FC236}">
                    <a16:creationId xmlns:a16="http://schemas.microsoft.com/office/drawing/2014/main" id="{B8060A65-9B1E-D528-A438-C549891636BC}"/>
                  </a:ext>
                </a:extLst>
              </p:cNvPr>
              <p:cNvSpPr>
                <a:spLocks/>
              </p:cNvSpPr>
              <p:nvPr/>
            </p:nvSpPr>
            <p:spPr bwMode="auto">
              <a:xfrm>
                <a:off x="7648" y="2515"/>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9" name="Freeform 907">
                <a:extLst>
                  <a:ext uri="{FF2B5EF4-FFF2-40B4-BE49-F238E27FC236}">
                    <a16:creationId xmlns:a16="http://schemas.microsoft.com/office/drawing/2014/main" id="{3A0E2027-3124-F7EF-D0AF-59EB9ECE8F2A}"/>
                  </a:ext>
                </a:extLst>
              </p:cNvPr>
              <p:cNvSpPr>
                <a:spLocks/>
              </p:cNvSpPr>
              <p:nvPr/>
            </p:nvSpPr>
            <p:spPr bwMode="auto">
              <a:xfrm>
                <a:off x="7651" y="2515"/>
                <a:ext cx="5" cy="5"/>
              </a:xfrm>
              <a:custGeom>
                <a:avLst/>
                <a:gdLst>
                  <a:gd name="T0" fmla="*/ 0 w 2"/>
                  <a:gd name="T1" fmla="*/ 1 h 2"/>
                  <a:gd name="T2" fmla="*/ 0 w 2"/>
                  <a:gd name="T3" fmla="*/ 2 h 2"/>
                  <a:gd name="T4" fmla="*/ 2 w 2"/>
                  <a:gd name="T5" fmla="*/ 1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2" y="2"/>
                      <a:pt x="2" y="1"/>
                    </a:cubicBezTo>
                    <a:cubicBezTo>
                      <a:pt x="2" y="0"/>
                      <a:pt x="2" y="0"/>
                      <a:pt x="2" y="0"/>
                    </a:cubicBezTo>
                    <a:cubicBezTo>
                      <a:pt x="2"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0" name="Freeform 908">
                <a:extLst>
                  <a:ext uri="{FF2B5EF4-FFF2-40B4-BE49-F238E27FC236}">
                    <a16:creationId xmlns:a16="http://schemas.microsoft.com/office/drawing/2014/main" id="{DD007EBB-91D3-9A72-3836-EC592383C63D}"/>
                  </a:ext>
                </a:extLst>
              </p:cNvPr>
              <p:cNvSpPr>
                <a:spLocks/>
              </p:cNvSpPr>
              <p:nvPr/>
            </p:nvSpPr>
            <p:spPr bwMode="auto">
              <a:xfrm>
                <a:off x="7625" y="2486"/>
                <a:ext cx="54" cy="31"/>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5"/>
                    </a:cubicBezTo>
                    <a:cubicBezTo>
                      <a:pt x="13" y="0"/>
                      <a:pt x="13" y="0"/>
                      <a:pt x="13" y="0"/>
                    </a:cubicBezTo>
                    <a:cubicBezTo>
                      <a:pt x="12"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1" name="Freeform 909">
                <a:extLst>
                  <a:ext uri="{FF2B5EF4-FFF2-40B4-BE49-F238E27FC236}">
                    <a16:creationId xmlns:a16="http://schemas.microsoft.com/office/drawing/2014/main" id="{6FFFD775-88CB-D22C-6EFD-4C32D1AC4B3F}"/>
                  </a:ext>
                </a:extLst>
              </p:cNvPr>
              <p:cNvSpPr>
                <a:spLocks/>
              </p:cNvSpPr>
              <p:nvPr/>
            </p:nvSpPr>
            <p:spPr bwMode="auto">
              <a:xfrm>
                <a:off x="7539" y="2512"/>
                <a:ext cx="3"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1"/>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2" name="Freeform 910">
                <a:extLst>
                  <a:ext uri="{FF2B5EF4-FFF2-40B4-BE49-F238E27FC236}">
                    <a16:creationId xmlns:a16="http://schemas.microsoft.com/office/drawing/2014/main" id="{DA34D4D0-0E23-1D85-5C2B-485A86933B77}"/>
                  </a:ext>
                </a:extLst>
              </p:cNvPr>
              <p:cNvSpPr>
                <a:spLocks/>
              </p:cNvSpPr>
              <p:nvPr/>
            </p:nvSpPr>
            <p:spPr bwMode="auto">
              <a:xfrm>
                <a:off x="7539" y="2512"/>
                <a:ext cx="3" cy="3"/>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3" name="Freeform 911">
                <a:extLst>
                  <a:ext uri="{FF2B5EF4-FFF2-40B4-BE49-F238E27FC236}">
                    <a16:creationId xmlns:a16="http://schemas.microsoft.com/office/drawing/2014/main" id="{DEE088D9-A5F1-1BE8-8EC4-2F03C8FF530A}"/>
                  </a:ext>
                </a:extLst>
              </p:cNvPr>
              <p:cNvSpPr>
                <a:spLocks/>
              </p:cNvSpPr>
              <p:nvPr/>
            </p:nvSpPr>
            <p:spPr bwMode="auto">
              <a:xfrm>
                <a:off x="7542" y="2512"/>
                <a:ext cx="0" cy="5"/>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4" name="Freeform 912">
                <a:extLst>
                  <a:ext uri="{FF2B5EF4-FFF2-40B4-BE49-F238E27FC236}">
                    <a16:creationId xmlns:a16="http://schemas.microsoft.com/office/drawing/2014/main" id="{B3778954-02D0-56B9-7E6A-8048B9D976CE}"/>
                  </a:ext>
                </a:extLst>
              </p:cNvPr>
              <p:cNvSpPr>
                <a:spLocks/>
              </p:cNvSpPr>
              <p:nvPr/>
            </p:nvSpPr>
            <p:spPr bwMode="auto">
              <a:xfrm>
                <a:off x="7591" y="2512"/>
                <a:ext cx="3" cy="5"/>
              </a:xfrm>
              <a:custGeom>
                <a:avLst/>
                <a:gdLst>
                  <a:gd name="T0" fmla="*/ 1 w 1"/>
                  <a:gd name="T1" fmla="*/ 1 h 2"/>
                  <a:gd name="T2" fmla="*/ 1 w 1"/>
                  <a:gd name="T3" fmla="*/ 0 h 2"/>
                  <a:gd name="T4" fmla="*/ 0 w 1"/>
                  <a:gd name="T5" fmla="*/ 0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0" y="0"/>
                      <a:pt x="0" y="0"/>
                    </a:cubicBezTo>
                    <a:cubicBezTo>
                      <a:pt x="0" y="2"/>
                      <a:pt x="0" y="2"/>
                      <a:pt x="0" y="2"/>
                    </a:cubicBezTo>
                    <a:cubicBezTo>
                      <a:pt x="0" y="1"/>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5" name="Freeform 913">
                <a:extLst>
                  <a:ext uri="{FF2B5EF4-FFF2-40B4-BE49-F238E27FC236}">
                    <a16:creationId xmlns:a16="http://schemas.microsoft.com/office/drawing/2014/main" id="{348C07A5-3A69-546F-6ADA-AA92501726A7}"/>
                  </a:ext>
                </a:extLst>
              </p:cNvPr>
              <p:cNvSpPr>
                <a:spLocks/>
              </p:cNvSpPr>
              <p:nvPr/>
            </p:nvSpPr>
            <p:spPr bwMode="auto">
              <a:xfrm>
                <a:off x="7591" y="2512"/>
                <a:ext cx="3" cy="5"/>
              </a:xfrm>
              <a:custGeom>
                <a:avLst/>
                <a:gdLst>
                  <a:gd name="T0" fmla="*/ 0 w 1"/>
                  <a:gd name="T1" fmla="*/ 0 h 2"/>
                  <a:gd name="T2" fmla="*/ 0 w 1"/>
                  <a:gd name="T3" fmla="*/ 2 h 2"/>
                  <a:gd name="T4" fmla="*/ 1 w 1"/>
                  <a:gd name="T5" fmla="*/ 1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6" name="Freeform 914">
                <a:extLst>
                  <a:ext uri="{FF2B5EF4-FFF2-40B4-BE49-F238E27FC236}">
                    <a16:creationId xmlns:a16="http://schemas.microsoft.com/office/drawing/2014/main" id="{F23516CF-7882-94D6-2887-13048AFBDD8D}"/>
                  </a:ext>
                </a:extLst>
              </p:cNvPr>
              <p:cNvSpPr>
                <a:spLocks/>
              </p:cNvSpPr>
              <p:nvPr/>
            </p:nvSpPr>
            <p:spPr bwMode="auto">
              <a:xfrm>
                <a:off x="7542" y="2512"/>
                <a:ext cx="21" cy="17"/>
              </a:xfrm>
              <a:custGeom>
                <a:avLst/>
                <a:gdLst>
                  <a:gd name="T0" fmla="*/ 0 w 21"/>
                  <a:gd name="T1" fmla="*/ 0 h 17"/>
                  <a:gd name="T2" fmla="*/ 0 w 21"/>
                  <a:gd name="T3" fmla="*/ 5 h 17"/>
                  <a:gd name="T4" fmla="*/ 21 w 21"/>
                  <a:gd name="T5" fmla="*/ 17 h 17"/>
                  <a:gd name="T6" fmla="*/ 21 w 21"/>
                  <a:gd name="T7" fmla="*/ 15 h 17"/>
                  <a:gd name="T8" fmla="*/ 0 w 21"/>
                  <a:gd name="T9" fmla="*/ 0 h 17"/>
                </a:gdLst>
                <a:ahLst/>
                <a:cxnLst>
                  <a:cxn ang="0">
                    <a:pos x="T0" y="T1"/>
                  </a:cxn>
                  <a:cxn ang="0">
                    <a:pos x="T2" y="T3"/>
                  </a:cxn>
                  <a:cxn ang="0">
                    <a:pos x="T4" y="T5"/>
                  </a:cxn>
                  <a:cxn ang="0">
                    <a:pos x="T6" y="T7"/>
                  </a:cxn>
                  <a:cxn ang="0">
                    <a:pos x="T8" y="T9"/>
                  </a:cxn>
                </a:cxnLst>
                <a:rect l="0" t="0" r="r" b="b"/>
                <a:pathLst>
                  <a:path w="21" h="17">
                    <a:moveTo>
                      <a:pt x="0" y="0"/>
                    </a:moveTo>
                    <a:lnTo>
                      <a:pt x="0" y="5"/>
                    </a:lnTo>
                    <a:lnTo>
                      <a:pt x="21" y="17"/>
                    </a:lnTo>
                    <a:lnTo>
                      <a:pt x="21" y="15"/>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7" name="Freeform 915">
                <a:extLst>
                  <a:ext uri="{FF2B5EF4-FFF2-40B4-BE49-F238E27FC236}">
                    <a16:creationId xmlns:a16="http://schemas.microsoft.com/office/drawing/2014/main" id="{7FAD001A-0B12-6377-D8C0-95427B42BCA8}"/>
                  </a:ext>
                </a:extLst>
              </p:cNvPr>
              <p:cNvSpPr>
                <a:spLocks/>
              </p:cNvSpPr>
              <p:nvPr/>
            </p:nvSpPr>
            <p:spPr bwMode="auto">
              <a:xfrm>
                <a:off x="7570" y="2512"/>
                <a:ext cx="21" cy="17"/>
              </a:xfrm>
              <a:custGeom>
                <a:avLst/>
                <a:gdLst>
                  <a:gd name="T0" fmla="*/ 0 w 21"/>
                  <a:gd name="T1" fmla="*/ 15 h 17"/>
                  <a:gd name="T2" fmla="*/ 0 w 21"/>
                  <a:gd name="T3" fmla="*/ 17 h 17"/>
                  <a:gd name="T4" fmla="*/ 21 w 21"/>
                  <a:gd name="T5" fmla="*/ 5 h 17"/>
                  <a:gd name="T6" fmla="*/ 21 w 21"/>
                  <a:gd name="T7" fmla="*/ 0 h 17"/>
                  <a:gd name="T8" fmla="*/ 0 w 21"/>
                  <a:gd name="T9" fmla="*/ 15 h 17"/>
                </a:gdLst>
                <a:ahLst/>
                <a:cxnLst>
                  <a:cxn ang="0">
                    <a:pos x="T0" y="T1"/>
                  </a:cxn>
                  <a:cxn ang="0">
                    <a:pos x="T2" y="T3"/>
                  </a:cxn>
                  <a:cxn ang="0">
                    <a:pos x="T4" y="T5"/>
                  </a:cxn>
                  <a:cxn ang="0">
                    <a:pos x="T6" y="T7"/>
                  </a:cxn>
                  <a:cxn ang="0">
                    <a:pos x="T8" y="T9"/>
                  </a:cxn>
                </a:cxnLst>
                <a:rect l="0" t="0" r="r" b="b"/>
                <a:pathLst>
                  <a:path w="21" h="17">
                    <a:moveTo>
                      <a:pt x="0" y="15"/>
                    </a:moveTo>
                    <a:lnTo>
                      <a:pt x="0" y="17"/>
                    </a:lnTo>
                    <a:lnTo>
                      <a:pt x="21" y="5"/>
                    </a:lnTo>
                    <a:lnTo>
                      <a:pt x="21" y="0"/>
                    </a:lnTo>
                    <a:lnTo>
                      <a:pt x="0" y="15"/>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8" name="Freeform 916">
                <a:extLst>
                  <a:ext uri="{FF2B5EF4-FFF2-40B4-BE49-F238E27FC236}">
                    <a16:creationId xmlns:a16="http://schemas.microsoft.com/office/drawing/2014/main" id="{2FD47FC4-262E-5D2E-A764-64E25DF76D44}"/>
                  </a:ext>
                </a:extLst>
              </p:cNvPr>
              <p:cNvSpPr>
                <a:spLocks/>
              </p:cNvSpPr>
              <p:nvPr/>
            </p:nvSpPr>
            <p:spPr bwMode="auto">
              <a:xfrm>
                <a:off x="7563" y="2527"/>
                <a:ext cx="7" cy="2"/>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1" y="1"/>
                      <a:pt x="2" y="1"/>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9" name="Freeform 917">
                <a:extLst>
                  <a:ext uri="{FF2B5EF4-FFF2-40B4-BE49-F238E27FC236}">
                    <a16:creationId xmlns:a16="http://schemas.microsoft.com/office/drawing/2014/main" id="{BE30DF60-5F9B-010B-1351-298972B02586}"/>
                  </a:ext>
                </a:extLst>
              </p:cNvPr>
              <p:cNvSpPr>
                <a:spLocks/>
              </p:cNvSpPr>
              <p:nvPr/>
            </p:nvSpPr>
            <p:spPr bwMode="auto">
              <a:xfrm>
                <a:off x="7563" y="2527"/>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0" name="Freeform 918">
                <a:extLst>
                  <a:ext uri="{FF2B5EF4-FFF2-40B4-BE49-F238E27FC236}">
                    <a16:creationId xmlns:a16="http://schemas.microsoft.com/office/drawing/2014/main" id="{0C794619-EC5A-B0C7-6A3D-F41ED262C741}"/>
                  </a:ext>
                </a:extLst>
              </p:cNvPr>
              <p:cNvSpPr>
                <a:spLocks/>
              </p:cNvSpPr>
              <p:nvPr/>
            </p:nvSpPr>
            <p:spPr bwMode="auto">
              <a:xfrm>
                <a:off x="7565" y="2527"/>
                <a:ext cx="5"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1" y="1"/>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1" name="Freeform 919">
                <a:extLst>
                  <a:ext uri="{FF2B5EF4-FFF2-40B4-BE49-F238E27FC236}">
                    <a16:creationId xmlns:a16="http://schemas.microsoft.com/office/drawing/2014/main" id="{E53D94AD-FFF0-75A1-EFA5-4B2F7E752010}"/>
                  </a:ext>
                </a:extLst>
              </p:cNvPr>
              <p:cNvSpPr>
                <a:spLocks/>
              </p:cNvSpPr>
              <p:nvPr/>
            </p:nvSpPr>
            <p:spPr bwMode="auto">
              <a:xfrm>
                <a:off x="7539" y="2496"/>
                <a:ext cx="55" cy="31"/>
              </a:xfrm>
              <a:custGeom>
                <a:avLst/>
                <a:gdLst>
                  <a:gd name="T0" fmla="*/ 1 w 23"/>
                  <a:gd name="T1" fmla="*/ 6 h 13"/>
                  <a:gd name="T2" fmla="*/ 1 w 23"/>
                  <a:gd name="T3" fmla="*/ 7 h 13"/>
                  <a:gd name="T4" fmla="*/ 10 w 23"/>
                  <a:gd name="T5" fmla="*/ 13 h 13"/>
                  <a:gd name="T6" fmla="*/ 13 w 23"/>
                  <a:gd name="T7" fmla="*/ 13 h 13"/>
                  <a:gd name="T8" fmla="*/ 22 w 23"/>
                  <a:gd name="T9" fmla="*/ 7 h 13"/>
                  <a:gd name="T10" fmla="*/ 22 w 23"/>
                  <a:gd name="T11" fmla="*/ 6 h 13"/>
                  <a:gd name="T12" fmla="*/ 13 w 23"/>
                  <a:gd name="T13" fmla="*/ 0 h 13"/>
                  <a:gd name="T14" fmla="*/ 10 w 23"/>
                  <a:gd name="T15" fmla="*/ 0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7"/>
                    </a:cubicBezTo>
                    <a:cubicBezTo>
                      <a:pt x="10" y="13"/>
                      <a:pt x="10" y="13"/>
                      <a:pt x="10" y="13"/>
                    </a:cubicBezTo>
                    <a:cubicBezTo>
                      <a:pt x="11" y="13"/>
                      <a:pt x="12" y="13"/>
                      <a:pt x="13" y="13"/>
                    </a:cubicBezTo>
                    <a:cubicBezTo>
                      <a:pt x="22" y="7"/>
                      <a:pt x="22" y="7"/>
                      <a:pt x="22" y="7"/>
                    </a:cubicBezTo>
                    <a:cubicBezTo>
                      <a:pt x="23" y="7"/>
                      <a:pt x="23" y="6"/>
                      <a:pt x="22" y="6"/>
                    </a:cubicBezTo>
                    <a:cubicBezTo>
                      <a:pt x="13" y="0"/>
                      <a:pt x="13" y="0"/>
                      <a:pt x="13" y="0"/>
                    </a:cubicBezTo>
                    <a:cubicBezTo>
                      <a:pt x="12" y="0"/>
                      <a:pt x="11" y="0"/>
                      <a:pt x="10" y="0"/>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2" name="Freeform 920">
                <a:extLst>
                  <a:ext uri="{FF2B5EF4-FFF2-40B4-BE49-F238E27FC236}">
                    <a16:creationId xmlns:a16="http://schemas.microsoft.com/office/drawing/2014/main" id="{3D1BCAFF-9136-8AAF-78DF-C0C8E7916409}"/>
                  </a:ext>
                </a:extLst>
              </p:cNvPr>
              <p:cNvSpPr>
                <a:spLocks/>
              </p:cNvSpPr>
              <p:nvPr/>
            </p:nvSpPr>
            <p:spPr bwMode="auto">
              <a:xfrm>
                <a:off x="7591" y="2522"/>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3" name="Freeform 921">
                <a:extLst>
                  <a:ext uri="{FF2B5EF4-FFF2-40B4-BE49-F238E27FC236}">
                    <a16:creationId xmlns:a16="http://schemas.microsoft.com/office/drawing/2014/main" id="{F0E37832-2418-339C-F36D-16549814BD3B}"/>
                  </a:ext>
                </a:extLst>
              </p:cNvPr>
              <p:cNvSpPr>
                <a:spLocks/>
              </p:cNvSpPr>
              <p:nvPr/>
            </p:nvSpPr>
            <p:spPr bwMode="auto">
              <a:xfrm>
                <a:off x="7591" y="2522"/>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4" name="Freeform 922">
                <a:extLst>
                  <a:ext uri="{FF2B5EF4-FFF2-40B4-BE49-F238E27FC236}">
                    <a16:creationId xmlns:a16="http://schemas.microsoft.com/office/drawing/2014/main" id="{492D2E72-6286-5BA1-229F-9136E2A2323E}"/>
                  </a:ext>
                </a:extLst>
              </p:cNvPr>
              <p:cNvSpPr>
                <a:spLocks/>
              </p:cNvSpPr>
              <p:nvPr/>
            </p:nvSpPr>
            <p:spPr bwMode="auto">
              <a:xfrm>
                <a:off x="7591" y="2522"/>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5" name="Freeform 923">
                <a:extLst>
                  <a:ext uri="{FF2B5EF4-FFF2-40B4-BE49-F238E27FC236}">
                    <a16:creationId xmlns:a16="http://schemas.microsoft.com/office/drawing/2014/main" id="{2DF9D016-FD2A-23C3-1C6D-AAE376913C0C}"/>
                  </a:ext>
                </a:extLst>
              </p:cNvPr>
              <p:cNvSpPr>
                <a:spLocks/>
              </p:cNvSpPr>
              <p:nvPr/>
            </p:nvSpPr>
            <p:spPr bwMode="auto">
              <a:xfrm>
                <a:off x="7641" y="2522"/>
                <a:ext cx="3"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0"/>
                      <a:pt x="0" y="1"/>
                    </a:cubicBezTo>
                    <a:cubicBezTo>
                      <a:pt x="0" y="2"/>
                      <a:pt x="0" y="2"/>
                      <a:pt x="0" y="2"/>
                    </a:cubicBezTo>
                    <a:cubicBezTo>
                      <a:pt x="1" y="1"/>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6" name="Freeform 924">
                <a:extLst>
                  <a:ext uri="{FF2B5EF4-FFF2-40B4-BE49-F238E27FC236}">
                    <a16:creationId xmlns:a16="http://schemas.microsoft.com/office/drawing/2014/main" id="{1A347451-9500-228B-2150-893B0BE67C6F}"/>
                  </a:ext>
                </a:extLst>
              </p:cNvPr>
              <p:cNvSpPr>
                <a:spLocks/>
              </p:cNvSpPr>
              <p:nvPr/>
            </p:nvSpPr>
            <p:spPr bwMode="auto">
              <a:xfrm>
                <a:off x="7641" y="2522"/>
                <a:ext cx="3"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1"/>
                      <a:pt x="1" y="1"/>
                      <a:pt x="1" y="1"/>
                    </a:cubicBezTo>
                    <a:cubicBezTo>
                      <a:pt x="1" y="0"/>
                      <a:pt x="1" y="0"/>
                      <a:pt x="1" y="0"/>
                    </a:cubicBezTo>
                    <a:cubicBezTo>
                      <a:pt x="1" y="0"/>
                      <a:pt x="1"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7" name="Freeform 925">
                <a:extLst>
                  <a:ext uri="{FF2B5EF4-FFF2-40B4-BE49-F238E27FC236}">
                    <a16:creationId xmlns:a16="http://schemas.microsoft.com/office/drawing/2014/main" id="{C59ED366-C1BF-307D-F2E8-13CAED08D736}"/>
                  </a:ext>
                </a:extLst>
              </p:cNvPr>
              <p:cNvSpPr>
                <a:spLocks/>
              </p:cNvSpPr>
              <p:nvPr/>
            </p:nvSpPr>
            <p:spPr bwMode="auto">
              <a:xfrm>
                <a:off x="7594" y="2524"/>
                <a:ext cx="19" cy="15"/>
              </a:xfrm>
              <a:custGeom>
                <a:avLst/>
                <a:gdLst>
                  <a:gd name="T0" fmla="*/ 0 w 19"/>
                  <a:gd name="T1" fmla="*/ 0 h 15"/>
                  <a:gd name="T2" fmla="*/ 0 w 19"/>
                  <a:gd name="T3" fmla="*/ 3 h 15"/>
                  <a:gd name="T4" fmla="*/ 19 w 19"/>
                  <a:gd name="T5" fmla="*/ 15 h 15"/>
                  <a:gd name="T6" fmla="*/ 19 w 19"/>
                  <a:gd name="T7" fmla="*/ 12 h 15"/>
                  <a:gd name="T8" fmla="*/ 0 w 19"/>
                  <a:gd name="T9" fmla="*/ 0 h 15"/>
                </a:gdLst>
                <a:ahLst/>
                <a:cxnLst>
                  <a:cxn ang="0">
                    <a:pos x="T0" y="T1"/>
                  </a:cxn>
                  <a:cxn ang="0">
                    <a:pos x="T2" y="T3"/>
                  </a:cxn>
                  <a:cxn ang="0">
                    <a:pos x="T4" y="T5"/>
                  </a:cxn>
                  <a:cxn ang="0">
                    <a:pos x="T6" y="T7"/>
                  </a:cxn>
                  <a:cxn ang="0">
                    <a:pos x="T8" y="T9"/>
                  </a:cxn>
                </a:cxnLst>
                <a:rect l="0" t="0" r="r" b="b"/>
                <a:pathLst>
                  <a:path w="19" h="15">
                    <a:moveTo>
                      <a:pt x="0" y="0"/>
                    </a:moveTo>
                    <a:lnTo>
                      <a:pt x="0" y="3"/>
                    </a:lnTo>
                    <a:lnTo>
                      <a:pt x="19" y="15"/>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8" name="Freeform 926">
                <a:extLst>
                  <a:ext uri="{FF2B5EF4-FFF2-40B4-BE49-F238E27FC236}">
                    <a16:creationId xmlns:a16="http://schemas.microsoft.com/office/drawing/2014/main" id="{DC339AD2-FEE7-DD2B-0747-230C65187EE2}"/>
                  </a:ext>
                </a:extLst>
              </p:cNvPr>
              <p:cNvSpPr>
                <a:spLocks/>
              </p:cNvSpPr>
              <p:nvPr/>
            </p:nvSpPr>
            <p:spPr bwMode="auto">
              <a:xfrm>
                <a:off x="7622" y="2524"/>
                <a:ext cx="19" cy="15"/>
              </a:xfrm>
              <a:custGeom>
                <a:avLst/>
                <a:gdLst>
                  <a:gd name="T0" fmla="*/ 0 w 19"/>
                  <a:gd name="T1" fmla="*/ 12 h 15"/>
                  <a:gd name="T2" fmla="*/ 0 w 19"/>
                  <a:gd name="T3" fmla="*/ 15 h 15"/>
                  <a:gd name="T4" fmla="*/ 19 w 19"/>
                  <a:gd name="T5" fmla="*/ 3 h 15"/>
                  <a:gd name="T6" fmla="*/ 19 w 19"/>
                  <a:gd name="T7" fmla="*/ 0 h 15"/>
                  <a:gd name="T8" fmla="*/ 0 w 19"/>
                  <a:gd name="T9" fmla="*/ 12 h 15"/>
                </a:gdLst>
                <a:ahLst/>
                <a:cxnLst>
                  <a:cxn ang="0">
                    <a:pos x="T0" y="T1"/>
                  </a:cxn>
                  <a:cxn ang="0">
                    <a:pos x="T2" y="T3"/>
                  </a:cxn>
                  <a:cxn ang="0">
                    <a:pos x="T4" y="T5"/>
                  </a:cxn>
                  <a:cxn ang="0">
                    <a:pos x="T6" y="T7"/>
                  </a:cxn>
                  <a:cxn ang="0">
                    <a:pos x="T8" y="T9"/>
                  </a:cxn>
                </a:cxnLst>
                <a:rect l="0" t="0" r="r" b="b"/>
                <a:pathLst>
                  <a:path w="19" h="15">
                    <a:moveTo>
                      <a:pt x="0" y="12"/>
                    </a:moveTo>
                    <a:lnTo>
                      <a:pt x="0" y="15"/>
                    </a:lnTo>
                    <a:lnTo>
                      <a:pt x="19" y="3"/>
                    </a:lnTo>
                    <a:lnTo>
                      <a:pt x="19"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9" name="Freeform 927">
                <a:extLst>
                  <a:ext uri="{FF2B5EF4-FFF2-40B4-BE49-F238E27FC236}">
                    <a16:creationId xmlns:a16="http://schemas.microsoft.com/office/drawing/2014/main" id="{E4485C1C-5EDB-8E75-F77D-B7A1120350CE}"/>
                  </a:ext>
                </a:extLst>
              </p:cNvPr>
              <p:cNvSpPr>
                <a:spLocks/>
              </p:cNvSpPr>
              <p:nvPr/>
            </p:nvSpPr>
            <p:spPr bwMode="auto">
              <a:xfrm>
                <a:off x="7613" y="2536"/>
                <a:ext cx="9" cy="3"/>
              </a:xfrm>
              <a:custGeom>
                <a:avLst/>
                <a:gdLst>
                  <a:gd name="T0" fmla="*/ 0 w 4"/>
                  <a:gd name="T1" fmla="*/ 0 h 1"/>
                  <a:gd name="T2" fmla="*/ 0 w 4"/>
                  <a:gd name="T3" fmla="*/ 1 h 1"/>
                  <a:gd name="T4" fmla="*/ 4 w 4"/>
                  <a:gd name="T5" fmla="*/ 1 h 1"/>
                  <a:gd name="T6" fmla="*/ 4 w 4"/>
                  <a:gd name="T7" fmla="*/ 0 h 1"/>
                  <a:gd name="T8" fmla="*/ 0 w 4"/>
                  <a:gd name="T9" fmla="*/ 0 h 1"/>
                </a:gdLst>
                <a:ahLst/>
                <a:cxnLst>
                  <a:cxn ang="0">
                    <a:pos x="T0" y="T1"/>
                  </a:cxn>
                  <a:cxn ang="0">
                    <a:pos x="T2" y="T3"/>
                  </a:cxn>
                  <a:cxn ang="0">
                    <a:pos x="T4" y="T5"/>
                  </a:cxn>
                  <a:cxn ang="0">
                    <a:pos x="T6" y="T7"/>
                  </a:cxn>
                  <a:cxn ang="0">
                    <a:pos x="T8" y="T9"/>
                  </a:cxn>
                </a:cxnLst>
                <a:rect l="0" t="0" r="r" b="b"/>
                <a:pathLst>
                  <a:path w="4" h="1">
                    <a:moveTo>
                      <a:pt x="0" y="0"/>
                    </a:moveTo>
                    <a:cubicBezTo>
                      <a:pt x="0" y="1"/>
                      <a:pt x="0" y="1"/>
                      <a:pt x="0" y="1"/>
                    </a:cubicBezTo>
                    <a:cubicBezTo>
                      <a:pt x="1" y="1"/>
                      <a:pt x="3" y="1"/>
                      <a:pt x="4" y="1"/>
                    </a:cubicBezTo>
                    <a:cubicBezTo>
                      <a:pt x="4" y="0"/>
                      <a:pt x="4" y="0"/>
                      <a:pt x="4"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0" name="Freeform 928">
                <a:extLst>
                  <a:ext uri="{FF2B5EF4-FFF2-40B4-BE49-F238E27FC236}">
                    <a16:creationId xmlns:a16="http://schemas.microsoft.com/office/drawing/2014/main" id="{018F235A-6BF1-DCAC-E6CF-F6AAF0AC94CF}"/>
                  </a:ext>
                </a:extLst>
              </p:cNvPr>
              <p:cNvSpPr>
                <a:spLocks/>
              </p:cNvSpPr>
              <p:nvPr/>
            </p:nvSpPr>
            <p:spPr bwMode="auto">
              <a:xfrm>
                <a:off x="7613" y="2536"/>
                <a:ext cx="5" cy="3"/>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1" y="1"/>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1" name="Freeform 929">
                <a:extLst>
                  <a:ext uri="{FF2B5EF4-FFF2-40B4-BE49-F238E27FC236}">
                    <a16:creationId xmlns:a16="http://schemas.microsoft.com/office/drawing/2014/main" id="{5AE13323-9EFF-F61C-53E0-56B8B3447866}"/>
                  </a:ext>
                </a:extLst>
              </p:cNvPr>
              <p:cNvSpPr>
                <a:spLocks/>
              </p:cNvSpPr>
              <p:nvPr/>
            </p:nvSpPr>
            <p:spPr bwMode="auto">
              <a:xfrm>
                <a:off x="7618" y="2536"/>
                <a:ext cx="4" cy="3"/>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0" y="1"/>
                      <a:pt x="1" y="1"/>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2" name="Freeform 930">
                <a:extLst>
                  <a:ext uri="{FF2B5EF4-FFF2-40B4-BE49-F238E27FC236}">
                    <a16:creationId xmlns:a16="http://schemas.microsoft.com/office/drawing/2014/main" id="{804FF097-B99A-3473-C7B0-B079A17AFAB1}"/>
                  </a:ext>
                </a:extLst>
              </p:cNvPr>
              <p:cNvSpPr>
                <a:spLocks/>
              </p:cNvSpPr>
              <p:nvPr/>
            </p:nvSpPr>
            <p:spPr bwMode="auto">
              <a:xfrm>
                <a:off x="7591" y="2505"/>
                <a:ext cx="53" cy="31"/>
              </a:xfrm>
              <a:custGeom>
                <a:avLst/>
                <a:gdLst>
                  <a:gd name="T0" fmla="*/ 1 w 22"/>
                  <a:gd name="T1" fmla="*/ 6 h 13"/>
                  <a:gd name="T2" fmla="*/ 1 w 22"/>
                  <a:gd name="T3" fmla="*/ 8 h 13"/>
                  <a:gd name="T4" fmla="*/ 9 w 22"/>
                  <a:gd name="T5" fmla="*/ 13 h 13"/>
                  <a:gd name="T6" fmla="*/ 13 w 22"/>
                  <a:gd name="T7" fmla="*/ 13 h 13"/>
                  <a:gd name="T8" fmla="*/ 21 w 22"/>
                  <a:gd name="T9" fmla="*/ 8 h 13"/>
                  <a:gd name="T10" fmla="*/ 21 w 22"/>
                  <a:gd name="T11" fmla="*/ 6 h 13"/>
                  <a:gd name="T12" fmla="*/ 13 w 22"/>
                  <a:gd name="T13" fmla="*/ 1 h 13"/>
                  <a:gd name="T14" fmla="*/ 10 w 22"/>
                  <a:gd name="T15" fmla="*/ 1 h 13"/>
                  <a:gd name="T16" fmla="*/ 1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6"/>
                    </a:moveTo>
                    <a:cubicBezTo>
                      <a:pt x="0" y="6"/>
                      <a:pt x="0" y="7"/>
                      <a:pt x="1" y="8"/>
                    </a:cubicBezTo>
                    <a:cubicBezTo>
                      <a:pt x="9" y="13"/>
                      <a:pt x="9" y="13"/>
                      <a:pt x="9" y="13"/>
                    </a:cubicBezTo>
                    <a:cubicBezTo>
                      <a:pt x="10" y="13"/>
                      <a:pt x="12" y="13"/>
                      <a:pt x="13" y="13"/>
                    </a:cubicBezTo>
                    <a:cubicBezTo>
                      <a:pt x="21" y="8"/>
                      <a:pt x="21" y="8"/>
                      <a:pt x="21" y="8"/>
                    </a:cubicBezTo>
                    <a:cubicBezTo>
                      <a:pt x="22" y="7"/>
                      <a:pt x="22" y="6"/>
                      <a:pt x="21" y="6"/>
                    </a:cubicBezTo>
                    <a:cubicBezTo>
                      <a:pt x="13" y="1"/>
                      <a:pt x="13" y="1"/>
                      <a:pt x="13" y="1"/>
                    </a:cubicBezTo>
                    <a:cubicBezTo>
                      <a:pt x="12" y="0"/>
                      <a:pt x="10"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3" name="Freeform 931">
                <a:extLst>
                  <a:ext uri="{FF2B5EF4-FFF2-40B4-BE49-F238E27FC236}">
                    <a16:creationId xmlns:a16="http://schemas.microsoft.com/office/drawing/2014/main" id="{A55B3D1C-D5AE-8347-6243-A2CEEB654A0A}"/>
                  </a:ext>
                </a:extLst>
              </p:cNvPr>
              <p:cNvSpPr>
                <a:spLocks/>
              </p:cNvSpPr>
              <p:nvPr/>
            </p:nvSpPr>
            <p:spPr bwMode="auto">
              <a:xfrm>
                <a:off x="7506" y="253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4" name="Freeform 932">
                <a:extLst>
                  <a:ext uri="{FF2B5EF4-FFF2-40B4-BE49-F238E27FC236}">
                    <a16:creationId xmlns:a16="http://schemas.microsoft.com/office/drawing/2014/main" id="{144023F6-E5D1-1BAB-9EF1-0646FCA5E35D}"/>
                  </a:ext>
                </a:extLst>
              </p:cNvPr>
              <p:cNvSpPr>
                <a:spLocks/>
              </p:cNvSpPr>
              <p:nvPr/>
            </p:nvSpPr>
            <p:spPr bwMode="auto">
              <a:xfrm>
                <a:off x="7506" y="253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5" name="Freeform 933">
                <a:extLst>
                  <a:ext uri="{FF2B5EF4-FFF2-40B4-BE49-F238E27FC236}">
                    <a16:creationId xmlns:a16="http://schemas.microsoft.com/office/drawing/2014/main" id="{C0B00A29-0DB3-045E-6191-D013BC40F7D7}"/>
                  </a:ext>
                </a:extLst>
              </p:cNvPr>
              <p:cNvSpPr>
                <a:spLocks/>
              </p:cNvSpPr>
              <p:nvPr/>
            </p:nvSpPr>
            <p:spPr bwMode="auto">
              <a:xfrm>
                <a:off x="7506" y="2534"/>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6" name="Freeform 934">
                <a:extLst>
                  <a:ext uri="{FF2B5EF4-FFF2-40B4-BE49-F238E27FC236}">
                    <a16:creationId xmlns:a16="http://schemas.microsoft.com/office/drawing/2014/main" id="{CCF449B2-321F-AED3-2B1B-08FE6E0F5B86}"/>
                  </a:ext>
                </a:extLst>
              </p:cNvPr>
              <p:cNvSpPr>
                <a:spLocks/>
              </p:cNvSpPr>
              <p:nvPr/>
            </p:nvSpPr>
            <p:spPr bwMode="auto">
              <a:xfrm>
                <a:off x="7556" y="2531"/>
                <a:ext cx="2"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1"/>
                      <a:pt x="0" y="1"/>
                    </a:cubicBezTo>
                    <a:cubicBezTo>
                      <a:pt x="0" y="2"/>
                      <a:pt x="0" y="2"/>
                      <a:pt x="0" y="2"/>
                    </a:cubicBezTo>
                    <a:cubicBezTo>
                      <a:pt x="1" y="2"/>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7" name="Freeform 935">
                <a:extLst>
                  <a:ext uri="{FF2B5EF4-FFF2-40B4-BE49-F238E27FC236}">
                    <a16:creationId xmlns:a16="http://schemas.microsoft.com/office/drawing/2014/main" id="{24B383FF-69F5-57DE-DF6F-A7CBAAEA8D4B}"/>
                  </a:ext>
                </a:extLst>
              </p:cNvPr>
              <p:cNvSpPr>
                <a:spLocks/>
              </p:cNvSpPr>
              <p:nvPr/>
            </p:nvSpPr>
            <p:spPr bwMode="auto">
              <a:xfrm>
                <a:off x="7556" y="2531"/>
                <a:ext cx="2"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1"/>
                      <a:pt x="1" y="1"/>
                    </a:cubicBezTo>
                    <a:cubicBezTo>
                      <a:pt x="1" y="0"/>
                      <a:pt x="1" y="0"/>
                      <a:pt x="1" y="0"/>
                    </a:cubicBezTo>
                    <a:cubicBezTo>
                      <a:pt x="1" y="0"/>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8" name="Freeform 936">
                <a:extLst>
                  <a:ext uri="{FF2B5EF4-FFF2-40B4-BE49-F238E27FC236}">
                    <a16:creationId xmlns:a16="http://schemas.microsoft.com/office/drawing/2014/main" id="{EC2343E6-492D-A9B0-B2FB-BDD875749F19}"/>
                  </a:ext>
                </a:extLst>
              </p:cNvPr>
              <p:cNvSpPr>
                <a:spLocks/>
              </p:cNvSpPr>
              <p:nvPr/>
            </p:nvSpPr>
            <p:spPr bwMode="auto">
              <a:xfrm>
                <a:off x="7506" y="2534"/>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9" name="Freeform 937">
                <a:extLst>
                  <a:ext uri="{FF2B5EF4-FFF2-40B4-BE49-F238E27FC236}">
                    <a16:creationId xmlns:a16="http://schemas.microsoft.com/office/drawing/2014/main" id="{F6DE2DE0-7A36-1176-A93F-7A5F80566428}"/>
                  </a:ext>
                </a:extLst>
              </p:cNvPr>
              <p:cNvSpPr>
                <a:spLocks/>
              </p:cNvSpPr>
              <p:nvPr/>
            </p:nvSpPr>
            <p:spPr bwMode="auto">
              <a:xfrm>
                <a:off x="7534" y="2534"/>
                <a:ext cx="22" cy="14"/>
              </a:xfrm>
              <a:custGeom>
                <a:avLst/>
                <a:gdLst>
                  <a:gd name="T0" fmla="*/ 0 w 22"/>
                  <a:gd name="T1" fmla="*/ 12 h 14"/>
                  <a:gd name="T2" fmla="*/ 0 w 22"/>
                  <a:gd name="T3" fmla="*/ 14 h 14"/>
                  <a:gd name="T4" fmla="*/ 22 w 22"/>
                  <a:gd name="T5" fmla="*/ 2 h 14"/>
                  <a:gd name="T6" fmla="*/ 22 w 22"/>
                  <a:gd name="T7" fmla="*/ 0 h 14"/>
                  <a:gd name="T8" fmla="*/ 0 w 22"/>
                  <a:gd name="T9" fmla="*/ 12 h 14"/>
                </a:gdLst>
                <a:ahLst/>
                <a:cxnLst>
                  <a:cxn ang="0">
                    <a:pos x="T0" y="T1"/>
                  </a:cxn>
                  <a:cxn ang="0">
                    <a:pos x="T2" y="T3"/>
                  </a:cxn>
                  <a:cxn ang="0">
                    <a:pos x="T4" y="T5"/>
                  </a:cxn>
                  <a:cxn ang="0">
                    <a:pos x="T6" y="T7"/>
                  </a:cxn>
                  <a:cxn ang="0">
                    <a:pos x="T8" y="T9"/>
                  </a:cxn>
                </a:cxnLst>
                <a:rect l="0" t="0" r="r" b="b"/>
                <a:pathLst>
                  <a:path w="22" h="14">
                    <a:moveTo>
                      <a:pt x="0" y="12"/>
                    </a:moveTo>
                    <a:lnTo>
                      <a:pt x="0" y="14"/>
                    </a:lnTo>
                    <a:lnTo>
                      <a:pt x="22" y="2"/>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0" name="Freeform 938">
                <a:extLst>
                  <a:ext uri="{FF2B5EF4-FFF2-40B4-BE49-F238E27FC236}">
                    <a16:creationId xmlns:a16="http://schemas.microsoft.com/office/drawing/2014/main" id="{FEC18B97-156A-7E45-0C8A-75F4AFB4313D}"/>
                  </a:ext>
                </a:extLst>
              </p:cNvPr>
              <p:cNvSpPr>
                <a:spLocks/>
              </p:cNvSpPr>
              <p:nvPr/>
            </p:nvSpPr>
            <p:spPr bwMode="auto">
              <a:xfrm>
                <a:off x="7527" y="2546"/>
                <a:ext cx="7" cy="4"/>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3" y="2"/>
                      <a:pt x="3" y="1"/>
                    </a:cubicBezTo>
                    <a:cubicBezTo>
                      <a:pt x="3" y="0"/>
                      <a:pt x="3" y="0"/>
                      <a:pt x="3"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1" name="Freeform 939">
                <a:extLst>
                  <a:ext uri="{FF2B5EF4-FFF2-40B4-BE49-F238E27FC236}">
                    <a16:creationId xmlns:a16="http://schemas.microsoft.com/office/drawing/2014/main" id="{6FDDFFE0-044D-D9AF-A495-42778911781E}"/>
                  </a:ext>
                </a:extLst>
              </p:cNvPr>
              <p:cNvSpPr>
                <a:spLocks/>
              </p:cNvSpPr>
              <p:nvPr/>
            </p:nvSpPr>
            <p:spPr bwMode="auto">
              <a:xfrm>
                <a:off x="7527" y="2546"/>
                <a:ext cx="3" cy="4"/>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1" y="1"/>
                      <a:pt x="1" y="1"/>
                      <a:pt x="1" y="2"/>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2" name="Freeform 940">
                <a:extLst>
                  <a:ext uri="{FF2B5EF4-FFF2-40B4-BE49-F238E27FC236}">
                    <a16:creationId xmlns:a16="http://schemas.microsoft.com/office/drawing/2014/main" id="{C9CB6514-788B-EA47-CF68-73177AEF7DB8}"/>
                  </a:ext>
                </a:extLst>
              </p:cNvPr>
              <p:cNvSpPr>
                <a:spLocks/>
              </p:cNvSpPr>
              <p:nvPr/>
            </p:nvSpPr>
            <p:spPr bwMode="auto">
              <a:xfrm>
                <a:off x="7530" y="2546"/>
                <a:ext cx="4" cy="4"/>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2" y="2"/>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3" name="Freeform 941">
                <a:extLst>
                  <a:ext uri="{FF2B5EF4-FFF2-40B4-BE49-F238E27FC236}">
                    <a16:creationId xmlns:a16="http://schemas.microsoft.com/office/drawing/2014/main" id="{F0BEF1B5-C9A7-878A-2C7D-0DA125DFD708}"/>
                  </a:ext>
                </a:extLst>
              </p:cNvPr>
              <p:cNvSpPr>
                <a:spLocks/>
              </p:cNvSpPr>
              <p:nvPr/>
            </p:nvSpPr>
            <p:spPr bwMode="auto">
              <a:xfrm>
                <a:off x="7506" y="2515"/>
                <a:ext cx="52" cy="31"/>
              </a:xfrm>
              <a:custGeom>
                <a:avLst/>
                <a:gdLst>
                  <a:gd name="T0" fmla="*/ 0 w 22"/>
                  <a:gd name="T1" fmla="*/ 6 h 13"/>
                  <a:gd name="T2" fmla="*/ 0 w 22"/>
                  <a:gd name="T3" fmla="*/ 8 h 13"/>
                  <a:gd name="T4" fmla="*/ 9 w 22"/>
                  <a:gd name="T5" fmla="*/ 13 h 13"/>
                  <a:gd name="T6" fmla="*/ 12 w 22"/>
                  <a:gd name="T7" fmla="*/ 13 h 13"/>
                  <a:gd name="T8" fmla="*/ 21 w 22"/>
                  <a:gd name="T9" fmla="*/ 8 h 13"/>
                  <a:gd name="T10" fmla="*/ 21 w 22"/>
                  <a:gd name="T11" fmla="*/ 6 h 13"/>
                  <a:gd name="T12" fmla="*/ 13 w 22"/>
                  <a:gd name="T13" fmla="*/ 1 h 13"/>
                  <a:gd name="T14" fmla="*/ 9 w 22"/>
                  <a:gd name="T15" fmla="*/ 1 h 13"/>
                  <a:gd name="T16" fmla="*/ 0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0" y="6"/>
                    </a:moveTo>
                    <a:cubicBezTo>
                      <a:pt x="0" y="7"/>
                      <a:pt x="0" y="7"/>
                      <a:pt x="0" y="8"/>
                    </a:cubicBezTo>
                    <a:cubicBezTo>
                      <a:pt x="9" y="13"/>
                      <a:pt x="9" y="13"/>
                      <a:pt x="9" y="13"/>
                    </a:cubicBezTo>
                    <a:cubicBezTo>
                      <a:pt x="10" y="13"/>
                      <a:pt x="12" y="13"/>
                      <a:pt x="12" y="13"/>
                    </a:cubicBezTo>
                    <a:cubicBezTo>
                      <a:pt x="21" y="8"/>
                      <a:pt x="21" y="8"/>
                      <a:pt x="21" y="8"/>
                    </a:cubicBezTo>
                    <a:cubicBezTo>
                      <a:pt x="22" y="7"/>
                      <a:pt x="22" y="7"/>
                      <a:pt x="21" y="6"/>
                    </a:cubicBezTo>
                    <a:cubicBezTo>
                      <a:pt x="13" y="1"/>
                      <a:pt x="13" y="1"/>
                      <a:pt x="13" y="1"/>
                    </a:cubicBezTo>
                    <a:cubicBezTo>
                      <a:pt x="12" y="0"/>
                      <a:pt x="10" y="0"/>
                      <a:pt x="9" y="1"/>
                    </a:cubicBezTo>
                    <a:lnTo>
                      <a:pt x="0"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4" name="Freeform 942">
                <a:extLst>
                  <a:ext uri="{FF2B5EF4-FFF2-40B4-BE49-F238E27FC236}">
                    <a16:creationId xmlns:a16="http://schemas.microsoft.com/office/drawing/2014/main" id="{F8734C22-3AEC-221B-7440-ECDF6E1086F3}"/>
                  </a:ext>
                </a:extLst>
              </p:cNvPr>
              <p:cNvSpPr>
                <a:spLocks/>
              </p:cNvSpPr>
              <p:nvPr/>
            </p:nvSpPr>
            <p:spPr bwMode="auto">
              <a:xfrm>
                <a:off x="7470" y="2550"/>
                <a:ext cx="3"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5" name="Freeform 943">
                <a:extLst>
                  <a:ext uri="{FF2B5EF4-FFF2-40B4-BE49-F238E27FC236}">
                    <a16:creationId xmlns:a16="http://schemas.microsoft.com/office/drawing/2014/main" id="{16481AC0-2549-F724-BFC9-334729B082CA}"/>
                  </a:ext>
                </a:extLst>
              </p:cNvPr>
              <p:cNvSpPr>
                <a:spLocks/>
              </p:cNvSpPr>
              <p:nvPr/>
            </p:nvSpPr>
            <p:spPr bwMode="auto">
              <a:xfrm>
                <a:off x="7470" y="2550"/>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6" name="Freeform 944">
                <a:extLst>
                  <a:ext uri="{FF2B5EF4-FFF2-40B4-BE49-F238E27FC236}">
                    <a16:creationId xmlns:a16="http://schemas.microsoft.com/office/drawing/2014/main" id="{363BA191-A674-D72C-EB4B-044ABF39CCE0}"/>
                  </a:ext>
                </a:extLst>
              </p:cNvPr>
              <p:cNvSpPr>
                <a:spLocks/>
              </p:cNvSpPr>
              <p:nvPr/>
            </p:nvSpPr>
            <p:spPr bwMode="auto">
              <a:xfrm>
                <a:off x="7470" y="2553"/>
                <a:ext cx="3"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7" name="Freeform 945">
                <a:extLst>
                  <a:ext uri="{FF2B5EF4-FFF2-40B4-BE49-F238E27FC236}">
                    <a16:creationId xmlns:a16="http://schemas.microsoft.com/office/drawing/2014/main" id="{4B8760B2-C7DE-BE90-67FA-CFBD14BBF4EC}"/>
                  </a:ext>
                </a:extLst>
              </p:cNvPr>
              <p:cNvSpPr>
                <a:spLocks/>
              </p:cNvSpPr>
              <p:nvPr/>
            </p:nvSpPr>
            <p:spPr bwMode="auto">
              <a:xfrm>
                <a:off x="7523" y="2550"/>
                <a:ext cx="0" cy="5"/>
              </a:xfrm>
              <a:custGeom>
                <a:avLst/>
                <a:gdLst>
                  <a:gd name="T0" fmla="*/ 2 h 2"/>
                  <a:gd name="T1" fmla="*/ 0 h 2"/>
                  <a:gd name="T2" fmla="*/ 1 h 2"/>
                  <a:gd name="T3" fmla="*/ 2 h 2"/>
                  <a:gd name="T4" fmla="*/ 2 h 2"/>
                </a:gdLst>
                <a:ahLst/>
                <a:cxnLst>
                  <a:cxn ang="0">
                    <a:pos x="0" y="T0"/>
                  </a:cxn>
                  <a:cxn ang="0">
                    <a:pos x="0" y="T1"/>
                  </a:cxn>
                  <a:cxn ang="0">
                    <a:pos x="0" y="T2"/>
                  </a:cxn>
                  <a:cxn ang="0">
                    <a:pos x="0" y="T3"/>
                  </a:cxn>
                  <a:cxn ang="0">
                    <a:pos x="0" y="T4"/>
                  </a:cxn>
                </a:cxnLst>
                <a:rect l="0" t="0" r="r" b="b"/>
                <a:pathLst>
                  <a:path h="2">
                    <a:moveTo>
                      <a:pt x="0" y="2"/>
                    </a:moveTo>
                    <a:cubicBezTo>
                      <a:pt x="0" y="0"/>
                      <a:pt x="0" y="0"/>
                      <a:pt x="0" y="0"/>
                    </a:cubicBezTo>
                    <a:cubicBezTo>
                      <a:pt x="0" y="1"/>
                      <a:pt x="0" y="1"/>
                      <a:pt x="0" y="1"/>
                    </a:cubicBezTo>
                    <a:cubicBezTo>
                      <a:pt x="0" y="2"/>
                      <a:pt x="0" y="2"/>
                      <a:pt x="0" y="2"/>
                    </a:cubicBezTo>
                    <a:cubicBezTo>
                      <a:pt x="0" y="2"/>
                      <a:pt x="0" y="2"/>
                      <a:pt x="0"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8" name="Freeform 946">
                <a:extLst>
                  <a:ext uri="{FF2B5EF4-FFF2-40B4-BE49-F238E27FC236}">
                    <a16:creationId xmlns:a16="http://schemas.microsoft.com/office/drawing/2014/main" id="{C1851C9E-D225-A4A7-D7A5-ACD6BF1A7F70}"/>
                  </a:ext>
                </a:extLst>
              </p:cNvPr>
              <p:cNvSpPr>
                <a:spLocks/>
              </p:cNvSpPr>
              <p:nvPr/>
            </p:nvSpPr>
            <p:spPr bwMode="auto">
              <a:xfrm>
                <a:off x="7523" y="2550"/>
                <a:ext cx="0" cy="5"/>
              </a:xfrm>
              <a:custGeom>
                <a:avLst/>
                <a:gdLst>
                  <a:gd name="T0" fmla="*/ 1 h 2"/>
                  <a:gd name="T1" fmla="*/ 2 h 2"/>
                  <a:gd name="T2" fmla="*/ 2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2"/>
                      <a:pt x="0" y="2"/>
                    </a:cubicBezTo>
                    <a:cubicBezTo>
                      <a:pt x="0" y="0"/>
                      <a:pt x="0" y="0"/>
                      <a:pt x="0" y="0"/>
                    </a:cubicBezTo>
                    <a:cubicBezTo>
                      <a:pt x="0"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9" name="Freeform 947">
                <a:extLst>
                  <a:ext uri="{FF2B5EF4-FFF2-40B4-BE49-F238E27FC236}">
                    <a16:creationId xmlns:a16="http://schemas.microsoft.com/office/drawing/2014/main" id="{0F73301A-B6D0-AC8D-6033-E864E9ECEE9D}"/>
                  </a:ext>
                </a:extLst>
              </p:cNvPr>
              <p:cNvSpPr>
                <a:spLocks/>
              </p:cNvSpPr>
              <p:nvPr/>
            </p:nvSpPr>
            <p:spPr bwMode="auto">
              <a:xfrm>
                <a:off x="7473" y="2553"/>
                <a:ext cx="21" cy="16"/>
              </a:xfrm>
              <a:custGeom>
                <a:avLst/>
                <a:gdLst>
                  <a:gd name="T0" fmla="*/ 0 w 21"/>
                  <a:gd name="T1" fmla="*/ 0 h 16"/>
                  <a:gd name="T2" fmla="*/ 0 w 21"/>
                  <a:gd name="T3" fmla="*/ 2 h 16"/>
                  <a:gd name="T4" fmla="*/ 21 w 21"/>
                  <a:gd name="T5" fmla="*/ 16 h 16"/>
                  <a:gd name="T6" fmla="*/ 21 w 21"/>
                  <a:gd name="T7" fmla="*/ 12 h 16"/>
                  <a:gd name="T8" fmla="*/ 0 w 21"/>
                  <a:gd name="T9" fmla="*/ 0 h 16"/>
                </a:gdLst>
                <a:ahLst/>
                <a:cxnLst>
                  <a:cxn ang="0">
                    <a:pos x="T0" y="T1"/>
                  </a:cxn>
                  <a:cxn ang="0">
                    <a:pos x="T2" y="T3"/>
                  </a:cxn>
                  <a:cxn ang="0">
                    <a:pos x="T4" y="T5"/>
                  </a:cxn>
                  <a:cxn ang="0">
                    <a:pos x="T6" y="T7"/>
                  </a:cxn>
                  <a:cxn ang="0">
                    <a:pos x="T8" y="T9"/>
                  </a:cxn>
                </a:cxnLst>
                <a:rect l="0" t="0" r="r" b="b"/>
                <a:pathLst>
                  <a:path w="21" h="16">
                    <a:moveTo>
                      <a:pt x="0" y="0"/>
                    </a:moveTo>
                    <a:lnTo>
                      <a:pt x="0" y="2"/>
                    </a:lnTo>
                    <a:lnTo>
                      <a:pt x="21" y="16"/>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0" name="Freeform 948">
                <a:extLst>
                  <a:ext uri="{FF2B5EF4-FFF2-40B4-BE49-F238E27FC236}">
                    <a16:creationId xmlns:a16="http://schemas.microsoft.com/office/drawing/2014/main" id="{055CB7E6-AE21-23B0-49D1-5D89E71A0F84}"/>
                  </a:ext>
                </a:extLst>
              </p:cNvPr>
              <p:cNvSpPr>
                <a:spLocks/>
              </p:cNvSpPr>
              <p:nvPr/>
            </p:nvSpPr>
            <p:spPr bwMode="auto">
              <a:xfrm>
                <a:off x="7501" y="2553"/>
                <a:ext cx="22" cy="16"/>
              </a:xfrm>
              <a:custGeom>
                <a:avLst/>
                <a:gdLst>
                  <a:gd name="T0" fmla="*/ 0 w 22"/>
                  <a:gd name="T1" fmla="*/ 12 h 16"/>
                  <a:gd name="T2" fmla="*/ 0 w 22"/>
                  <a:gd name="T3" fmla="*/ 16 h 16"/>
                  <a:gd name="T4" fmla="*/ 22 w 22"/>
                  <a:gd name="T5" fmla="*/ 2 h 16"/>
                  <a:gd name="T6" fmla="*/ 22 w 22"/>
                  <a:gd name="T7" fmla="*/ 0 h 16"/>
                  <a:gd name="T8" fmla="*/ 0 w 22"/>
                  <a:gd name="T9" fmla="*/ 12 h 16"/>
                </a:gdLst>
                <a:ahLst/>
                <a:cxnLst>
                  <a:cxn ang="0">
                    <a:pos x="T0" y="T1"/>
                  </a:cxn>
                  <a:cxn ang="0">
                    <a:pos x="T2" y="T3"/>
                  </a:cxn>
                  <a:cxn ang="0">
                    <a:pos x="T4" y="T5"/>
                  </a:cxn>
                  <a:cxn ang="0">
                    <a:pos x="T6" y="T7"/>
                  </a:cxn>
                  <a:cxn ang="0">
                    <a:pos x="T8" y="T9"/>
                  </a:cxn>
                </a:cxnLst>
                <a:rect l="0" t="0" r="r" b="b"/>
                <a:pathLst>
                  <a:path w="22" h="16">
                    <a:moveTo>
                      <a:pt x="0" y="12"/>
                    </a:moveTo>
                    <a:lnTo>
                      <a:pt x="0" y="16"/>
                    </a:lnTo>
                    <a:lnTo>
                      <a:pt x="22" y="2"/>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1" name="Freeform 949">
                <a:extLst>
                  <a:ext uri="{FF2B5EF4-FFF2-40B4-BE49-F238E27FC236}">
                    <a16:creationId xmlns:a16="http://schemas.microsoft.com/office/drawing/2014/main" id="{3840D2AE-7BB4-C605-2CD0-95AA75A59CBB}"/>
                  </a:ext>
                </a:extLst>
              </p:cNvPr>
              <p:cNvSpPr>
                <a:spLocks/>
              </p:cNvSpPr>
              <p:nvPr/>
            </p:nvSpPr>
            <p:spPr bwMode="auto">
              <a:xfrm>
                <a:off x="7494" y="2565"/>
                <a:ext cx="7" cy="4"/>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2" y="2"/>
                      <a:pt x="3" y="2"/>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2" name="Freeform 950">
                <a:extLst>
                  <a:ext uri="{FF2B5EF4-FFF2-40B4-BE49-F238E27FC236}">
                    <a16:creationId xmlns:a16="http://schemas.microsoft.com/office/drawing/2014/main" id="{F97CBCA6-02DB-9A94-4D77-FE5CA7F4AD8A}"/>
                  </a:ext>
                </a:extLst>
              </p:cNvPr>
              <p:cNvSpPr>
                <a:spLocks/>
              </p:cNvSpPr>
              <p:nvPr/>
            </p:nvSpPr>
            <p:spPr bwMode="auto">
              <a:xfrm>
                <a:off x="7494" y="2565"/>
                <a:ext cx="2" cy="4"/>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3" name="Freeform 951">
                <a:extLst>
                  <a:ext uri="{FF2B5EF4-FFF2-40B4-BE49-F238E27FC236}">
                    <a16:creationId xmlns:a16="http://schemas.microsoft.com/office/drawing/2014/main" id="{95A0338C-798F-E4D4-B5C4-A9668703966B}"/>
                  </a:ext>
                </a:extLst>
              </p:cNvPr>
              <p:cNvSpPr>
                <a:spLocks/>
              </p:cNvSpPr>
              <p:nvPr/>
            </p:nvSpPr>
            <p:spPr bwMode="auto">
              <a:xfrm>
                <a:off x="7496" y="2565"/>
                <a:ext cx="5" cy="4"/>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1" y="2"/>
                      <a:pt x="2" y="2"/>
                    </a:cubicBezTo>
                    <a:cubicBezTo>
                      <a:pt x="2" y="0"/>
                      <a:pt x="2" y="0"/>
                      <a:pt x="2"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4" name="Freeform 952">
                <a:extLst>
                  <a:ext uri="{FF2B5EF4-FFF2-40B4-BE49-F238E27FC236}">
                    <a16:creationId xmlns:a16="http://schemas.microsoft.com/office/drawing/2014/main" id="{7BCB60D5-4A94-3913-DB6E-53291624CD14}"/>
                  </a:ext>
                </a:extLst>
              </p:cNvPr>
              <p:cNvSpPr>
                <a:spLocks/>
              </p:cNvSpPr>
              <p:nvPr/>
            </p:nvSpPr>
            <p:spPr bwMode="auto">
              <a:xfrm>
                <a:off x="7470" y="2536"/>
                <a:ext cx="55" cy="31"/>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5"/>
                    </a:cubicBezTo>
                    <a:cubicBezTo>
                      <a:pt x="13" y="0"/>
                      <a:pt x="13" y="0"/>
                      <a:pt x="13" y="0"/>
                    </a:cubicBezTo>
                    <a:cubicBezTo>
                      <a:pt x="12"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5" name="Freeform 953">
                <a:extLst>
                  <a:ext uri="{FF2B5EF4-FFF2-40B4-BE49-F238E27FC236}">
                    <a16:creationId xmlns:a16="http://schemas.microsoft.com/office/drawing/2014/main" id="{082063A4-AEC5-D62D-41B6-48BA015C13E2}"/>
                  </a:ext>
                </a:extLst>
              </p:cNvPr>
              <p:cNvSpPr>
                <a:spLocks/>
              </p:cNvSpPr>
              <p:nvPr/>
            </p:nvSpPr>
            <p:spPr bwMode="auto">
              <a:xfrm>
                <a:off x="7487" y="2572"/>
                <a:ext cx="2"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0"/>
                      <a:pt x="0" y="1"/>
                    </a:cubicBezTo>
                    <a:cubicBezTo>
                      <a:pt x="0" y="2"/>
                      <a:pt x="0" y="2"/>
                      <a:pt x="0" y="2"/>
                    </a:cubicBezTo>
                    <a:cubicBezTo>
                      <a:pt x="1" y="2"/>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6" name="Freeform 954">
                <a:extLst>
                  <a:ext uri="{FF2B5EF4-FFF2-40B4-BE49-F238E27FC236}">
                    <a16:creationId xmlns:a16="http://schemas.microsoft.com/office/drawing/2014/main" id="{DEAF1917-84F9-878A-010B-B1C732F6450A}"/>
                  </a:ext>
                </a:extLst>
              </p:cNvPr>
              <p:cNvSpPr>
                <a:spLocks/>
              </p:cNvSpPr>
              <p:nvPr/>
            </p:nvSpPr>
            <p:spPr bwMode="auto">
              <a:xfrm>
                <a:off x="7487" y="2572"/>
                <a:ext cx="2"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1"/>
                      <a:pt x="1" y="1"/>
                    </a:cubicBezTo>
                    <a:cubicBezTo>
                      <a:pt x="1" y="0"/>
                      <a:pt x="1" y="0"/>
                      <a:pt x="1" y="0"/>
                    </a:cubicBezTo>
                    <a:cubicBezTo>
                      <a:pt x="1" y="0"/>
                      <a:pt x="1"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7" name="Freeform 955">
                <a:extLst>
                  <a:ext uri="{FF2B5EF4-FFF2-40B4-BE49-F238E27FC236}">
                    <a16:creationId xmlns:a16="http://schemas.microsoft.com/office/drawing/2014/main" id="{9F6B15BF-F858-8960-682B-9E0CB55374A9}"/>
                  </a:ext>
                </a:extLst>
              </p:cNvPr>
              <p:cNvSpPr>
                <a:spLocks/>
              </p:cNvSpPr>
              <p:nvPr/>
            </p:nvSpPr>
            <p:spPr bwMode="auto">
              <a:xfrm>
                <a:off x="7418" y="2581"/>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8" name="Freeform 956">
                <a:extLst>
                  <a:ext uri="{FF2B5EF4-FFF2-40B4-BE49-F238E27FC236}">
                    <a16:creationId xmlns:a16="http://schemas.microsoft.com/office/drawing/2014/main" id="{D874364C-1875-0352-9F16-A3060CECC888}"/>
                  </a:ext>
                </a:extLst>
              </p:cNvPr>
              <p:cNvSpPr>
                <a:spLocks/>
              </p:cNvSpPr>
              <p:nvPr/>
            </p:nvSpPr>
            <p:spPr bwMode="auto">
              <a:xfrm>
                <a:off x="7418" y="2581"/>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9" name="Freeform 957">
                <a:extLst>
                  <a:ext uri="{FF2B5EF4-FFF2-40B4-BE49-F238E27FC236}">
                    <a16:creationId xmlns:a16="http://schemas.microsoft.com/office/drawing/2014/main" id="{3F69A0E9-E780-9AC0-8D5C-CE4B9779CC38}"/>
                  </a:ext>
                </a:extLst>
              </p:cNvPr>
              <p:cNvSpPr>
                <a:spLocks/>
              </p:cNvSpPr>
              <p:nvPr/>
            </p:nvSpPr>
            <p:spPr bwMode="auto">
              <a:xfrm>
                <a:off x="7420" y="2584"/>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0" name="Freeform 958">
                <a:extLst>
                  <a:ext uri="{FF2B5EF4-FFF2-40B4-BE49-F238E27FC236}">
                    <a16:creationId xmlns:a16="http://schemas.microsoft.com/office/drawing/2014/main" id="{5D35C27D-DF0F-56E2-A42B-32CD4CEB5B04}"/>
                  </a:ext>
                </a:extLst>
              </p:cNvPr>
              <p:cNvSpPr>
                <a:spLocks/>
              </p:cNvSpPr>
              <p:nvPr/>
            </p:nvSpPr>
            <p:spPr bwMode="auto">
              <a:xfrm>
                <a:off x="7420" y="2584"/>
                <a:ext cx="22" cy="14"/>
              </a:xfrm>
              <a:custGeom>
                <a:avLst/>
                <a:gdLst>
                  <a:gd name="T0" fmla="*/ 0 w 22"/>
                  <a:gd name="T1" fmla="*/ 0 h 14"/>
                  <a:gd name="T2" fmla="*/ 0 w 22"/>
                  <a:gd name="T3" fmla="*/ 2 h 14"/>
                  <a:gd name="T4" fmla="*/ 22 w 22"/>
                  <a:gd name="T5" fmla="*/ 14 h 14"/>
                  <a:gd name="T6" fmla="*/ 22 w 22"/>
                  <a:gd name="T7" fmla="*/ 12 h 14"/>
                  <a:gd name="T8" fmla="*/ 0 w 22"/>
                  <a:gd name="T9" fmla="*/ 0 h 14"/>
                </a:gdLst>
                <a:ahLst/>
                <a:cxnLst>
                  <a:cxn ang="0">
                    <a:pos x="T0" y="T1"/>
                  </a:cxn>
                  <a:cxn ang="0">
                    <a:pos x="T2" y="T3"/>
                  </a:cxn>
                  <a:cxn ang="0">
                    <a:pos x="T4" y="T5"/>
                  </a:cxn>
                  <a:cxn ang="0">
                    <a:pos x="T6" y="T7"/>
                  </a:cxn>
                  <a:cxn ang="0">
                    <a:pos x="T8" y="T9"/>
                  </a:cxn>
                </a:cxnLst>
                <a:rect l="0" t="0" r="r" b="b"/>
                <a:pathLst>
                  <a:path w="22" h="14">
                    <a:moveTo>
                      <a:pt x="0" y="0"/>
                    </a:moveTo>
                    <a:lnTo>
                      <a:pt x="0" y="2"/>
                    </a:lnTo>
                    <a:lnTo>
                      <a:pt x="22" y="14"/>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1" name="Freeform 959">
                <a:extLst>
                  <a:ext uri="{FF2B5EF4-FFF2-40B4-BE49-F238E27FC236}">
                    <a16:creationId xmlns:a16="http://schemas.microsoft.com/office/drawing/2014/main" id="{710BADC5-09FA-A065-965F-B64F7210A82A}"/>
                  </a:ext>
                </a:extLst>
              </p:cNvPr>
              <p:cNvSpPr>
                <a:spLocks/>
              </p:cNvSpPr>
              <p:nvPr/>
            </p:nvSpPr>
            <p:spPr bwMode="auto">
              <a:xfrm>
                <a:off x="7449" y="2574"/>
                <a:ext cx="38" cy="24"/>
              </a:xfrm>
              <a:custGeom>
                <a:avLst/>
                <a:gdLst>
                  <a:gd name="T0" fmla="*/ 0 w 38"/>
                  <a:gd name="T1" fmla="*/ 22 h 24"/>
                  <a:gd name="T2" fmla="*/ 0 w 38"/>
                  <a:gd name="T3" fmla="*/ 24 h 24"/>
                  <a:gd name="T4" fmla="*/ 38 w 38"/>
                  <a:gd name="T5" fmla="*/ 3 h 24"/>
                  <a:gd name="T6" fmla="*/ 38 w 38"/>
                  <a:gd name="T7" fmla="*/ 0 h 24"/>
                  <a:gd name="T8" fmla="*/ 0 w 38"/>
                  <a:gd name="T9" fmla="*/ 22 h 24"/>
                </a:gdLst>
                <a:ahLst/>
                <a:cxnLst>
                  <a:cxn ang="0">
                    <a:pos x="T0" y="T1"/>
                  </a:cxn>
                  <a:cxn ang="0">
                    <a:pos x="T2" y="T3"/>
                  </a:cxn>
                  <a:cxn ang="0">
                    <a:pos x="T4" y="T5"/>
                  </a:cxn>
                  <a:cxn ang="0">
                    <a:pos x="T6" y="T7"/>
                  </a:cxn>
                  <a:cxn ang="0">
                    <a:pos x="T8" y="T9"/>
                  </a:cxn>
                </a:cxnLst>
                <a:rect l="0" t="0" r="r" b="b"/>
                <a:pathLst>
                  <a:path w="38" h="24">
                    <a:moveTo>
                      <a:pt x="0" y="22"/>
                    </a:moveTo>
                    <a:lnTo>
                      <a:pt x="0" y="24"/>
                    </a:lnTo>
                    <a:lnTo>
                      <a:pt x="38" y="3"/>
                    </a:lnTo>
                    <a:lnTo>
                      <a:pt x="38" y="0"/>
                    </a:lnTo>
                    <a:lnTo>
                      <a:pt x="0" y="2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2" name="Freeform 960">
                <a:extLst>
                  <a:ext uri="{FF2B5EF4-FFF2-40B4-BE49-F238E27FC236}">
                    <a16:creationId xmlns:a16="http://schemas.microsoft.com/office/drawing/2014/main" id="{AA906451-EB32-12AA-A9F7-940D9F872ACF}"/>
                  </a:ext>
                </a:extLst>
              </p:cNvPr>
              <p:cNvSpPr>
                <a:spLocks/>
              </p:cNvSpPr>
              <p:nvPr/>
            </p:nvSpPr>
            <p:spPr bwMode="auto">
              <a:xfrm>
                <a:off x="7442" y="2596"/>
                <a:ext cx="7" cy="4"/>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3" name="Freeform 961">
                <a:extLst>
                  <a:ext uri="{FF2B5EF4-FFF2-40B4-BE49-F238E27FC236}">
                    <a16:creationId xmlns:a16="http://schemas.microsoft.com/office/drawing/2014/main" id="{19DA398C-D89C-A51D-A58A-A06AF2CDD5FD}"/>
                  </a:ext>
                </a:extLst>
              </p:cNvPr>
              <p:cNvSpPr>
                <a:spLocks/>
              </p:cNvSpPr>
              <p:nvPr/>
            </p:nvSpPr>
            <p:spPr bwMode="auto">
              <a:xfrm>
                <a:off x="7442" y="2596"/>
                <a:ext cx="2" cy="4"/>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4" name="Freeform 962">
                <a:extLst>
                  <a:ext uri="{FF2B5EF4-FFF2-40B4-BE49-F238E27FC236}">
                    <a16:creationId xmlns:a16="http://schemas.microsoft.com/office/drawing/2014/main" id="{7F5E2730-4513-BA59-F50D-2337CC616026}"/>
                  </a:ext>
                </a:extLst>
              </p:cNvPr>
              <p:cNvSpPr>
                <a:spLocks/>
              </p:cNvSpPr>
              <p:nvPr/>
            </p:nvSpPr>
            <p:spPr bwMode="auto">
              <a:xfrm>
                <a:off x="7444" y="2596"/>
                <a:ext cx="5" cy="4"/>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1" y="2"/>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5" name="Freeform 963">
                <a:extLst>
                  <a:ext uri="{FF2B5EF4-FFF2-40B4-BE49-F238E27FC236}">
                    <a16:creationId xmlns:a16="http://schemas.microsoft.com/office/drawing/2014/main" id="{E62E9BDF-8A5F-C73A-1BE9-7B239A9C20BB}"/>
                  </a:ext>
                </a:extLst>
              </p:cNvPr>
              <p:cNvSpPr>
                <a:spLocks/>
              </p:cNvSpPr>
              <p:nvPr/>
            </p:nvSpPr>
            <p:spPr bwMode="auto">
              <a:xfrm>
                <a:off x="7418" y="2555"/>
                <a:ext cx="71" cy="43"/>
              </a:xfrm>
              <a:custGeom>
                <a:avLst/>
                <a:gdLst>
                  <a:gd name="T0" fmla="*/ 1 w 30"/>
                  <a:gd name="T1" fmla="*/ 10 h 18"/>
                  <a:gd name="T2" fmla="*/ 1 w 30"/>
                  <a:gd name="T3" fmla="*/ 12 h 18"/>
                  <a:gd name="T4" fmla="*/ 10 w 30"/>
                  <a:gd name="T5" fmla="*/ 17 h 18"/>
                  <a:gd name="T6" fmla="*/ 13 w 30"/>
                  <a:gd name="T7" fmla="*/ 17 h 18"/>
                  <a:gd name="T8" fmla="*/ 29 w 30"/>
                  <a:gd name="T9" fmla="*/ 8 h 18"/>
                  <a:gd name="T10" fmla="*/ 29 w 30"/>
                  <a:gd name="T11" fmla="*/ 6 h 18"/>
                  <a:gd name="T12" fmla="*/ 20 w 30"/>
                  <a:gd name="T13" fmla="*/ 1 h 18"/>
                  <a:gd name="T14" fmla="*/ 17 w 30"/>
                  <a:gd name="T15" fmla="*/ 1 h 18"/>
                  <a:gd name="T16" fmla="*/ 1 w 30"/>
                  <a:gd name="T17"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8">
                    <a:moveTo>
                      <a:pt x="1" y="10"/>
                    </a:moveTo>
                    <a:cubicBezTo>
                      <a:pt x="0" y="11"/>
                      <a:pt x="0" y="11"/>
                      <a:pt x="1" y="12"/>
                    </a:cubicBezTo>
                    <a:cubicBezTo>
                      <a:pt x="10" y="17"/>
                      <a:pt x="10" y="17"/>
                      <a:pt x="10" y="17"/>
                    </a:cubicBezTo>
                    <a:cubicBezTo>
                      <a:pt x="11" y="18"/>
                      <a:pt x="12" y="18"/>
                      <a:pt x="13" y="17"/>
                    </a:cubicBezTo>
                    <a:cubicBezTo>
                      <a:pt x="29" y="8"/>
                      <a:pt x="29" y="8"/>
                      <a:pt x="29" y="8"/>
                    </a:cubicBezTo>
                    <a:cubicBezTo>
                      <a:pt x="30" y="7"/>
                      <a:pt x="30" y="6"/>
                      <a:pt x="29" y="6"/>
                    </a:cubicBezTo>
                    <a:cubicBezTo>
                      <a:pt x="20" y="1"/>
                      <a:pt x="20" y="1"/>
                      <a:pt x="20" y="1"/>
                    </a:cubicBezTo>
                    <a:cubicBezTo>
                      <a:pt x="19" y="0"/>
                      <a:pt x="18" y="0"/>
                      <a:pt x="17" y="1"/>
                    </a:cubicBezTo>
                    <a:lnTo>
                      <a:pt x="1" y="10"/>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6" name="Freeform 964">
                <a:extLst>
                  <a:ext uri="{FF2B5EF4-FFF2-40B4-BE49-F238E27FC236}">
                    <a16:creationId xmlns:a16="http://schemas.microsoft.com/office/drawing/2014/main" id="{ADCE5BA1-A7C6-00B9-6DD4-F7B1C54C4838}"/>
                  </a:ext>
                </a:extLst>
              </p:cNvPr>
              <p:cNvSpPr>
                <a:spLocks/>
              </p:cNvSpPr>
              <p:nvPr/>
            </p:nvSpPr>
            <p:spPr bwMode="auto">
              <a:xfrm>
                <a:off x="7556" y="2541"/>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7" name="Freeform 965">
                <a:extLst>
                  <a:ext uri="{FF2B5EF4-FFF2-40B4-BE49-F238E27FC236}">
                    <a16:creationId xmlns:a16="http://schemas.microsoft.com/office/drawing/2014/main" id="{133834F5-A4F0-D002-F529-2981F5B4004F}"/>
                  </a:ext>
                </a:extLst>
              </p:cNvPr>
              <p:cNvSpPr>
                <a:spLocks/>
              </p:cNvSpPr>
              <p:nvPr/>
            </p:nvSpPr>
            <p:spPr bwMode="auto">
              <a:xfrm>
                <a:off x="7556" y="2541"/>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8" name="Freeform 966">
                <a:extLst>
                  <a:ext uri="{FF2B5EF4-FFF2-40B4-BE49-F238E27FC236}">
                    <a16:creationId xmlns:a16="http://schemas.microsoft.com/office/drawing/2014/main" id="{C00236AF-5D69-92CB-83D1-1233470F9BDE}"/>
                  </a:ext>
                </a:extLst>
              </p:cNvPr>
              <p:cNvSpPr>
                <a:spLocks/>
              </p:cNvSpPr>
              <p:nvPr/>
            </p:nvSpPr>
            <p:spPr bwMode="auto">
              <a:xfrm>
                <a:off x="7558" y="2543"/>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9" name="Freeform 967">
                <a:extLst>
                  <a:ext uri="{FF2B5EF4-FFF2-40B4-BE49-F238E27FC236}">
                    <a16:creationId xmlns:a16="http://schemas.microsoft.com/office/drawing/2014/main" id="{9113A74D-7CA1-C4FE-98C0-4EE7FCFA41A0}"/>
                  </a:ext>
                </a:extLst>
              </p:cNvPr>
              <p:cNvSpPr>
                <a:spLocks/>
              </p:cNvSpPr>
              <p:nvPr/>
            </p:nvSpPr>
            <p:spPr bwMode="auto">
              <a:xfrm>
                <a:off x="7608" y="2541"/>
                <a:ext cx="2"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0" y="1"/>
                      <a:pt x="0" y="1"/>
                    </a:cubicBezTo>
                    <a:cubicBezTo>
                      <a:pt x="0" y="2"/>
                      <a:pt x="0" y="2"/>
                      <a:pt x="0" y="2"/>
                    </a:cubicBezTo>
                    <a:cubicBezTo>
                      <a:pt x="0"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0" name="Freeform 968">
                <a:extLst>
                  <a:ext uri="{FF2B5EF4-FFF2-40B4-BE49-F238E27FC236}">
                    <a16:creationId xmlns:a16="http://schemas.microsoft.com/office/drawing/2014/main" id="{D83F44F7-1154-1FF3-D204-9B11734CE80B}"/>
                  </a:ext>
                </a:extLst>
              </p:cNvPr>
              <p:cNvSpPr>
                <a:spLocks/>
              </p:cNvSpPr>
              <p:nvPr/>
            </p:nvSpPr>
            <p:spPr bwMode="auto">
              <a:xfrm>
                <a:off x="7608" y="2541"/>
                <a:ext cx="2"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0" y="2"/>
                      <a:pt x="1" y="2"/>
                      <a:pt x="1" y="1"/>
                    </a:cubicBezTo>
                    <a:cubicBezTo>
                      <a:pt x="1" y="0"/>
                      <a:pt x="1" y="0"/>
                      <a:pt x="1" y="0"/>
                    </a:cubicBezTo>
                    <a:cubicBezTo>
                      <a:pt x="1"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1" name="Freeform 969">
                <a:extLst>
                  <a:ext uri="{FF2B5EF4-FFF2-40B4-BE49-F238E27FC236}">
                    <a16:creationId xmlns:a16="http://schemas.microsoft.com/office/drawing/2014/main" id="{FC0F5A19-462E-3A37-504D-A373A7C6F2AF}"/>
                  </a:ext>
                </a:extLst>
              </p:cNvPr>
              <p:cNvSpPr>
                <a:spLocks/>
              </p:cNvSpPr>
              <p:nvPr/>
            </p:nvSpPr>
            <p:spPr bwMode="auto">
              <a:xfrm>
                <a:off x="7558" y="2543"/>
                <a:ext cx="22" cy="15"/>
              </a:xfrm>
              <a:custGeom>
                <a:avLst/>
                <a:gdLst>
                  <a:gd name="T0" fmla="*/ 0 w 22"/>
                  <a:gd name="T1" fmla="*/ 0 h 15"/>
                  <a:gd name="T2" fmla="*/ 0 w 22"/>
                  <a:gd name="T3" fmla="*/ 3 h 15"/>
                  <a:gd name="T4" fmla="*/ 22 w 22"/>
                  <a:gd name="T5" fmla="*/ 15 h 15"/>
                  <a:gd name="T6" fmla="*/ 22 w 22"/>
                  <a:gd name="T7" fmla="*/ 12 h 15"/>
                  <a:gd name="T8" fmla="*/ 0 w 22"/>
                  <a:gd name="T9" fmla="*/ 0 h 15"/>
                </a:gdLst>
                <a:ahLst/>
                <a:cxnLst>
                  <a:cxn ang="0">
                    <a:pos x="T0" y="T1"/>
                  </a:cxn>
                  <a:cxn ang="0">
                    <a:pos x="T2" y="T3"/>
                  </a:cxn>
                  <a:cxn ang="0">
                    <a:pos x="T4" y="T5"/>
                  </a:cxn>
                  <a:cxn ang="0">
                    <a:pos x="T6" y="T7"/>
                  </a:cxn>
                  <a:cxn ang="0">
                    <a:pos x="T8" y="T9"/>
                  </a:cxn>
                </a:cxnLst>
                <a:rect l="0" t="0" r="r" b="b"/>
                <a:pathLst>
                  <a:path w="22" h="15">
                    <a:moveTo>
                      <a:pt x="0" y="0"/>
                    </a:moveTo>
                    <a:lnTo>
                      <a:pt x="0" y="3"/>
                    </a:lnTo>
                    <a:lnTo>
                      <a:pt x="22" y="15"/>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2" name="Freeform 970">
                <a:extLst>
                  <a:ext uri="{FF2B5EF4-FFF2-40B4-BE49-F238E27FC236}">
                    <a16:creationId xmlns:a16="http://schemas.microsoft.com/office/drawing/2014/main" id="{99E4A404-713A-2D47-F6DD-B1A765E70FE5}"/>
                  </a:ext>
                </a:extLst>
              </p:cNvPr>
              <p:cNvSpPr>
                <a:spLocks/>
              </p:cNvSpPr>
              <p:nvPr/>
            </p:nvSpPr>
            <p:spPr bwMode="auto">
              <a:xfrm>
                <a:off x="7587" y="2543"/>
                <a:ext cx="21" cy="15"/>
              </a:xfrm>
              <a:custGeom>
                <a:avLst/>
                <a:gdLst>
                  <a:gd name="T0" fmla="*/ 0 w 21"/>
                  <a:gd name="T1" fmla="*/ 12 h 15"/>
                  <a:gd name="T2" fmla="*/ 0 w 21"/>
                  <a:gd name="T3" fmla="*/ 15 h 15"/>
                  <a:gd name="T4" fmla="*/ 21 w 21"/>
                  <a:gd name="T5" fmla="*/ 3 h 15"/>
                  <a:gd name="T6" fmla="*/ 21 w 21"/>
                  <a:gd name="T7" fmla="*/ 0 h 15"/>
                  <a:gd name="T8" fmla="*/ 0 w 21"/>
                  <a:gd name="T9" fmla="*/ 12 h 15"/>
                </a:gdLst>
                <a:ahLst/>
                <a:cxnLst>
                  <a:cxn ang="0">
                    <a:pos x="T0" y="T1"/>
                  </a:cxn>
                  <a:cxn ang="0">
                    <a:pos x="T2" y="T3"/>
                  </a:cxn>
                  <a:cxn ang="0">
                    <a:pos x="T4" y="T5"/>
                  </a:cxn>
                  <a:cxn ang="0">
                    <a:pos x="T6" y="T7"/>
                  </a:cxn>
                  <a:cxn ang="0">
                    <a:pos x="T8" y="T9"/>
                  </a:cxn>
                </a:cxnLst>
                <a:rect l="0" t="0" r="r" b="b"/>
                <a:pathLst>
                  <a:path w="21" h="15">
                    <a:moveTo>
                      <a:pt x="0" y="12"/>
                    </a:moveTo>
                    <a:lnTo>
                      <a:pt x="0" y="15"/>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3" name="Freeform 971">
                <a:extLst>
                  <a:ext uri="{FF2B5EF4-FFF2-40B4-BE49-F238E27FC236}">
                    <a16:creationId xmlns:a16="http://schemas.microsoft.com/office/drawing/2014/main" id="{A2C24142-74EE-7AF6-B1F0-761BEFE2314D}"/>
                  </a:ext>
                </a:extLst>
              </p:cNvPr>
              <p:cNvSpPr>
                <a:spLocks/>
              </p:cNvSpPr>
              <p:nvPr/>
            </p:nvSpPr>
            <p:spPr bwMode="auto">
              <a:xfrm>
                <a:off x="7580" y="2555"/>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4" name="Freeform 972">
                <a:extLst>
                  <a:ext uri="{FF2B5EF4-FFF2-40B4-BE49-F238E27FC236}">
                    <a16:creationId xmlns:a16="http://schemas.microsoft.com/office/drawing/2014/main" id="{654C1726-327E-0925-0E25-6F59E6758B13}"/>
                  </a:ext>
                </a:extLst>
              </p:cNvPr>
              <p:cNvSpPr>
                <a:spLocks/>
              </p:cNvSpPr>
              <p:nvPr/>
            </p:nvSpPr>
            <p:spPr bwMode="auto">
              <a:xfrm>
                <a:off x="7580" y="2555"/>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2"/>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5" name="Freeform 973">
                <a:extLst>
                  <a:ext uri="{FF2B5EF4-FFF2-40B4-BE49-F238E27FC236}">
                    <a16:creationId xmlns:a16="http://schemas.microsoft.com/office/drawing/2014/main" id="{F85AD9C1-50A3-CE8D-5FA5-BE63BEF6863E}"/>
                  </a:ext>
                </a:extLst>
              </p:cNvPr>
              <p:cNvSpPr>
                <a:spLocks/>
              </p:cNvSpPr>
              <p:nvPr/>
            </p:nvSpPr>
            <p:spPr bwMode="auto">
              <a:xfrm>
                <a:off x="7582" y="2555"/>
                <a:ext cx="5" cy="5"/>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1" y="2"/>
                      <a:pt x="2" y="1"/>
                    </a:cubicBezTo>
                    <a:cubicBezTo>
                      <a:pt x="2" y="0"/>
                      <a:pt x="2" y="0"/>
                      <a:pt x="2" y="0"/>
                    </a:cubicBezTo>
                    <a:cubicBezTo>
                      <a:pt x="1" y="0"/>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30" name="Group 1175">
              <a:extLst>
                <a:ext uri="{FF2B5EF4-FFF2-40B4-BE49-F238E27FC236}">
                  <a16:creationId xmlns:a16="http://schemas.microsoft.com/office/drawing/2014/main" id="{8D37162D-C4AD-8440-DB8D-52B6ECC07C89}"/>
                </a:ext>
              </a:extLst>
            </p:cNvPr>
            <p:cNvGrpSpPr>
              <a:grpSpLocks/>
            </p:cNvGrpSpPr>
            <p:nvPr/>
          </p:nvGrpSpPr>
          <p:grpSpPr bwMode="auto">
            <a:xfrm>
              <a:off x="11776076" y="3630613"/>
              <a:ext cx="852488" cy="527050"/>
              <a:chOff x="7418" y="2287"/>
              <a:chExt cx="537" cy="332"/>
            </a:xfrm>
          </p:grpSpPr>
          <p:sp>
            <p:nvSpPr>
              <p:cNvPr id="209" name="Freeform 975">
                <a:extLst>
                  <a:ext uri="{FF2B5EF4-FFF2-40B4-BE49-F238E27FC236}">
                    <a16:creationId xmlns:a16="http://schemas.microsoft.com/office/drawing/2014/main" id="{C2D43F1A-434B-9276-9450-7272573010F6}"/>
                  </a:ext>
                </a:extLst>
              </p:cNvPr>
              <p:cNvSpPr>
                <a:spLocks/>
              </p:cNvSpPr>
              <p:nvPr/>
            </p:nvSpPr>
            <p:spPr bwMode="auto">
              <a:xfrm>
                <a:off x="7556" y="2524"/>
                <a:ext cx="54" cy="34"/>
              </a:xfrm>
              <a:custGeom>
                <a:avLst/>
                <a:gdLst>
                  <a:gd name="T0" fmla="*/ 1 w 23"/>
                  <a:gd name="T1" fmla="*/ 6 h 14"/>
                  <a:gd name="T2" fmla="*/ 1 w 23"/>
                  <a:gd name="T3" fmla="*/ 8 h 14"/>
                  <a:gd name="T4" fmla="*/ 10 w 23"/>
                  <a:gd name="T5" fmla="*/ 13 h 14"/>
                  <a:gd name="T6" fmla="*/ 13 w 23"/>
                  <a:gd name="T7" fmla="*/ 13 h 14"/>
                  <a:gd name="T8" fmla="*/ 22 w 23"/>
                  <a:gd name="T9" fmla="*/ 8 h 14"/>
                  <a:gd name="T10" fmla="*/ 22 w 23"/>
                  <a:gd name="T11" fmla="*/ 6 h 14"/>
                  <a:gd name="T12" fmla="*/ 13 w 23"/>
                  <a:gd name="T13" fmla="*/ 1 h 14"/>
                  <a:gd name="T14" fmla="*/ 10 w 23"/>
                  <a:gd name="T15" fmla="*/ 1 h 14"/>
                  <a:gd name="T16" fmla="*/ 1 w 23"/>
                  <a:gd name="T17"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4">
                    <a:moveTo>
                      <a:pt x="1" y="6"/>
                    </a:moveTo>
                    <a:cubicBezTo>
                      <a:pt x="0" y="7"/>
                      <a:pt x="0" y="7"/>
                      <a:pt x="1" y="8"/>
                    </a:cubicBezTo>
                    <a:cubicBezTo>
                      <a:pt x="10" y="13"/>
                      <a:pt x="10" y="13"/>
                      <a:pt x="10" y="13"/>
                    </a:cubicBezTo>
                    <a:cubicBezTo>
                      <a:pt x="11" y="14"/>
                      <a:pt x="12" y="14"/>
                      <a:pt x="13" y="13"/>
                    </a:cubicBezTo>
                    <a:cubicBezTo>
                      <a:pt x="22" y="8"/>
                      <a:pt x="22" y="8"/>
                      <a:pt x="22" y="8"/>
                    </a:cubicBezTo>
                    <a:cubicBezTo>
                      <a:pt x="23" y="7"/>
                      <a:pt x="23" y="7"/>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0" name="Freeform 976">
                <a:extLst>
                  <a:ext uri="{FF2B5EF4-FFF2-40B4-BE49-F238E27FC236}">
                    <a16:creationId xmlns:a16="http://schemas.microsoft.com/office/drawing/2014/main" id="{2CCC8A04-9A4B-DC0D-2977-9D6EA92893F5}"/>
                  </a:ext>
                </a:extLst>
              </p:cNvPr>
              <p:cNvSpPr>
                <a:spLocks/>
              </p:cNvSpPr>
              <p:nvPr/>
            </p:nvSpPr>
            <p:spPr bwMode="auto">
              <a:xfrm>
                <a:off x="7523" y="2560"/>
                <a:ext cx="0" cy="7"/>
              </a:xfrm>
              <a:custGeom>
                <a:avLst/>
                <a:gdLst>
                  <a:gd name="T0" fmla="*/ 0 h 3"/>
                  <a:gd name="T1" fmla="*/ 2 h 3"/>
                  <a:gd name="T2" fmla="*/ 3 h 3"/>
                  <a:gd name="T3" fmla="*/ 1 h 3"/>
                  <a:gd name="T4" fmla="*/ 0 h 3"/>
                </a:gdLst>
                <a:ahLst/>
                <a:cxnLst>
                  <a:cxn ang="0">
                    <a:pos x="0" y="T0"/>
                  </a:cxn>
                  <a:cxn ang="0">
                    <a:pos x="0" y="T1"/>
                  </a:cxn>
                  <a:cxn ang="0">
                    <a:pos x="0" y="T2"/>
                  </a:cxn>
                  <a:cxn ang="0">
                    <a:pos x="0" y="T3"/>
                  </a:cxn>
                  <a:cxn ang="0">
                    <a:pos x="0" y="T4"/>
                  </a:cxn>
                </a:cxnLst>
                <a:rect l="0" t="0" r="r" b="b"/>
                <a:pathLst>
                  <a:path h="3">
                    <a:moveTo>
                      <a:pt x="0" y="0"/>
                    </a:moveTo>
                    <a:cubicBezTo>
                      <a:pt x="0" y="2"/>
                      <a:pt x="0" y="2"/>
                      <a:pt x="0" y="2"/>
                    </a:cubicBezTo>
                    <a:cubicBezTo>
                      <a:pt x="0" y="2"/>
                      <a:pt x="0" y="2"/>
                      <a:pt x="0" y="3"/>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1" name="Freeform 977">
                <a:extLst>
                  <a:ext uri="{FF2B5EF4-FFF2-40B4-BE49-F238E27FC236}">
                    <a16:creationId xmlns:a16="http://schemas.microsoft.com/office/drawing/2014/main" id="{9F599073-1113-7E2F-7FA9-9ACE806DC4E9}"/>
                  </a:ext>
                </a:extLst>
              </p:cNvPr>
              <p:cNvSpPr>
                <a:spLocks/>
              </p:cNvSpPr>
              <p:nvPr/>
            </p:nvSpPr>
            <p:spPr bwMode="auto">
              <a:xfrm>
                <a:off x="7523" y="2560"/>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4" name="Freeform 978">
                <a:extLst>
                  <a:ext uri="{FF2B5EF4-FFF2-40B4-BE49-F238E27FC236}">
                    <a16:creationId xmlns:a16="http://schemas.microsoft.com/office/drawing/2014/main" id="{8DF433CB-3294-4123-4A6A-20F7D882DAFF}"/>
                  </a:ext>
                </a:extLst>
              </p:cNvPr>
              <p:cNvSpPr>
                <a:spLocks/>
              </p:cNvSpPr>
              <p:nvPr/>
            </p:nvSpPr>
            <p:spPr bwMode="auto">
              <a:xfrm>
                <a:off x="7523" y="2562"/>
                <a:ext cx="0" cy="5"/>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1"/>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7" name="Freeform 979">
                <a:extLst>
                  <a:ext uri="{FF2B5EF4-FFF2-40B4-BE49-F238E27FC236}">
                    <a16:creationId xmlns:a16="http://schemas.microsoft.com/office/drawing/2014/main" id="{D12571E0-69C8-F7DA-7997-171A64459A2C}"/>
                  </a:ext>
                </a:extLst>
              </p:cNvPr>
              <p:cNvSpPr>
                <a:spLocks/>
              </p:cNvSpPr>
              <p:nvPr/>
            </p:nvSpPr>
            <p:spPr bwMode="auto">
              <a:xfrm>
                <a:off x="7572" y="2560"/>
                <a:ext cx="3" cy="7"/>
              </a:xfrm>
              <a:custGeom>
                <a:avLst/>
                <a:gdLst>
                  <a:gd name="T0" fmla="*/ 1 w 1"/>
                  <a:gd name="T1" fmla="*/ 2 h 3"/>
                  <a:gd name="T2" fmla="*/ 1 w 1"/>
                  <a:gd name="T3" fmla="*/ 0 h 3"/>
                  <a:gd name="T4" fmla="*/ 0 w 1"/>
                  <a:gd name="T5" fmla="*/ 1 h 3"/>
                  <a:gd name="T6" fmla="*/ 0 w 1"/>
                  <a:gd name="T7" fmla="*/ 3 h 3"/>
                  <a:gd name="T8" fmla="*/ 1 w 1"/>
                  <a:gd name="T9" fmla="*/ 2 h 3"/>
                </a:gdLst>
                <a:ahLst/>
                <a:cxnLst>
                  <a:cxn ang="0">
                    <a:pos x="T0" y="T1"/>
                  </a:cxn>
                  <a:cxn ang="0">
                    <a:pos x="T2" y="T3"/>
                  </a:cxn>
                  <a:cxn ang="0">
                    <a:pos x="T4" y="T5"/>
                  </a:cxn>
                  <a:cxn ang="0">
                    <a:pos x="T6" y="T7"/>
                  </a:cxn>
                  <a:cxn ang="0">
                    <a:pos x="T8" y="T9"/>
                  </a:cxn>
                </a:cxnLst>
                <a:rect l="0" t="0" r="r" b="b"/>
                <a:pathLst>
                  <a:path w="1" h="3">
                    <a:moveTo>
                      <a:pt x="1" y="2"/>
                    </a:moveTo>
                    <a:cubicBezTo>
                      <a:pt x="1" y="0"/>
                      <a:pt x="1" y="0"/>
                      <a:pt x="1" y="0"/>
                    </a:cubicBezTo>
                    <a:cubicBezTo>
                      <a:pt x="1" y="1"/>
                      <a:pt x="1" y="1"/>
                      <a:pt x="0" y="1"/>
                    </a:cubicBezTo>
                    <a:cubicBezTo>
                      <a:pt x="0" y="3"/>
                      <a:pt x="0" y="3"/>
                      <a:pt x="0" y="3"/>
                    </a:cubicBezTo>
                    <a:cubicBezTo>
                      <a:pt x="1" y="2"/>
                      <a:pt x="1" y="2"/>
                      <a:pt x="1"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8" name="Freeform 980">
                <a:extLst>
                  <a:ext uri="{FF2B5EF4-FFF2-40B4-BE49-F238E27FC236}">
                    <a16:creationId xmlns:a16="http://schemas.microsoft.com/office/drawing/2014/main" id="{967174B9-F094-79CB-8A58-715E91F02B5D}"/>
                  </a:ext>
                </a:extLst>
              </p:cNvPr>
              <p:cNvSpPr>
                <a:spLocks/>
              </p:cNvSpPr>
              <p:nvPr/>
            </p:nvSpPr>
            <p:spPr bwMode="auto">
              <a:xfrm>
                <a:off x="7572" y="2560"/>
                <a:ext cx="3" cy="7"/>
              </a:xfrm>
              <a:custGeom>
                <a:avLst/>
                <a:gdLst>
                  <a:gd name="T0" fmla="*/ 0 w 1"/>
                  <a:gd name="T1" fmla="*/ 1 h 3"/>
                  <a:gd name="T2" fmla="*/ 0 w 1"/>
                  <a:gd name="T3" fmla="*/ 3 h 3"/>
                  <a:gd name="T4" fmla="*/ 1 w 1"/>
                  <a:gd name="T5" fmla="*/ 2 h 3"/>
                  <a:gd name="T6" fmla="*/ 1 w 1"/>
                  <a:gd name="T7" fmla="*/ 0 h 3"/>
                  <a:gd name="T8" fmla="*/ 0 w 1"/>
                  <a:gd name="T9" fmla="*/ 1 h 3"/>
                </a:gdLst>
                <a:ahLst/>
                <a:cxnLst>
                  <a:cxn ang="0">
                    <a:pos x="T0" y="T1"/>
                  </a:cxn>
                  <a:cxn ang="0">
                    <a:pos x="T2" y="T3"/>
                  </a:cxn>
                  <a:cxn ang="0">
                    <a:pos x="T4" y="T5"/>
                  </a:cxn>
                  <a:cxn ang="0">
                    <a:pos x="T6" y="T7"/>
                  </a:cxn>
                  <a:cxn ang="0">
                    <a:pos x="T8" y="T9"/>
                  </a:cxn>
                </a:cxnLst>
                <a:rect l="0" t="0" r="r" b="b"/>
                <a:pathLst>
                  <a:path w="1" h="3">
                    <a:moveTo>
                      <a:pt x="0" y="1"/>
                    </a:moveTo>
                    <a:cubicBezTo>
                      <a:pt x="0" y="3"/>
                      <a:pt x="0" y="3"/>
                      <a:pt x="0" y="3"/>
                    </a:cubicBezTo>
                    <a:cubicBezTo>
                      <a:pt x="1" y="2"/>
                      <a:pt x="1" y="2"/>
                      <a:pt x="1" y="2"/>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9" name="Freeform 981">
                <a:extLst>
                  <a:ext uri="{FF2B5EF4-FFF2-40B4-BE49-F238E27FC236}">
                    <a16:creationId xmlns:a16="http://schemas.microsoft.com/office/drawing/2014/main" id="{6965FD01-14A6-6469-8FDD-910CDBAACCD0}"/>
                  </a:ext>
                </a:extLst>
              </p:cNvPr>
              <p:cNvSpPr>
                <a:spLocks/>
              </p:cNvSpPr>
              <p:nvPr/>
            </p:nvSpPr>
            <p:spPr bwMode="auto">
              <a:xfrm>
                <a:off x="7523" y="2562"/>
                <a:ext cx="21" cy="17"/>
              </a:xfrm>
              <a:custGeom>
                <a:avLst/>
                <a:gdLst>
                  <a:gd name="T0" fmla="*/ 0 w 21"/>
                  <a:gd name="T1" fmla="*/ 0 h 17"/>
                  <a:gd name="T2" fmla="*/ 0 w 21"/>
                  <a:gd name="T3" fmla="*/ 5 h 17"/>
                  <a:gd name="T4" fmla="*/ 21 w 21"/>
                  <a:gd name="T5" fmla="*/ 17 h 17"/>
                  <a:gd name="T6" fmla="*/ 21 w 21"/>
                  <a:gd name="T7" fmla="*/ 12 h 17"/>
                  <a:gd name="T8" fmla="*/ 0 w 21"/>
                  <a:gd name="T9" fmla="*/ 0 h 17"/>
                </a:gdLst>
                <a:ahLst/>
                <a:cxnLst>
                  <a:cxn ang="0">
                    <a:pos x="T0" y="T1"/>
                  </a:cxn>
                  <a:cxn ang="0">
                    <a:pos x="T2" y="T3"/>
                  </a:cxn>
                  <a:cxn ang="0">
                    <a:pos x="T4" y="T5"/>
                  </a:cxn>
                  <a:cxn ang="0">
                    <a:pos x="T6" y="T7"/>
                  </a:cxn>
                  <a:cxn ang="0">
                    <a:pos x="T8" y="T9"/>
                  </a:cxn>
                </a:cxnLst>
                <a:rect l="0" t="0" r="r" b="b"/>
                <a:pathLst>
                  <a:path w="21" h="17">
                    <a:moveTo>
                      <a:pt x="0" y="0"/>
                    </a:moveTo>
                    <a:lnTo>
                      <a:pt x="0" y="5"/>
                    </a:lnTo>
                    <a:lnTo>
                      <a:pt x="21" y="17"/>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0" name="Freeform 982">
                <a:extLst>
                  <a:ext uri="{FF2B5EF4-FFF2-40B4-BE49-F238E27FC236}">
                    <a16:creationId xmlns:a16="http://schemas.microsoft.com/office/drawing/2014/main" id="{AD49B79E-73FF-304E-B7E2-B29247E5C2DA}"/>
                  </a:ext>
                </a:extLst>
              </p:cNvPr>
              <p:cNvSpPr>
                <a:spLocks/>
              </p:cNvSpPr>
              <p:nvPr/>
            </p:nvSpPr>
            <p:spPr bwMode="auto">
              <a:xfrm>
                <a:off x="7551" y="2562"/>
                <a:ext cx="21" cy="17"/>
              </a:xfrm>
              <a:custGeom>
                <a:avLst/>
                <a:gdLst>
                  <a:gd name="T0" fmla="*/ 0 w 21"/>
                  <a:gd name="T1" fmla="*/ 12 h 17"/>
                  <a:gd name="T2" fmla="*/ 0 w 21"/>
                  <a:gd name="T3" fmla="*/ 17 h 17"/>
                  <a:gd name="T4" fmla="*/ 21 w 21"/>
                  <a:gd name="T5" fmla="*/ 5 h 17"/>
                  <a:gd name="T6" fmla="*/ 21 w 21"/>
                  <a:gd name="T7" fmla="*/ 0 h 17"/>
                  <a:gd name="T8" fmla="*/ 0 w 21"/>
                  <a:gd name="T9" fmla="*/ 12 h 17"/>
                </a:gdLst>
                <a:ahLst/>
                <a:cxnLst>
                  <a:cxn ang="0">
                    <a:pos x="T0" y="T1"/>
                  </a:cxn>
                  <a:cxn ang="0">
                    <a:pos x="T2" y="T3"/>
                  </a:cxn>
                  <a:cxn ang="0">
                    <a:pos x="T4" y="T5"/>
                  </a:cxn>
                  <a:cxn ang="0">
                    <a:pos x="T6" y="T7"/>
                  </a:cxn>
                  <a:cxn ang="0">
                    <a:pos x="T8" y="T9"/>
                  </a:cxn>
                </a:cxnLst>
                <a:rect l="0" t="0" r="r" b="b"/>
                <a:pathLst>
                  <a:path w="21" h="17">
                    <a:moveTo>
                      <a:pt x="0" y="12"/>
                    </a:moveTo>
                    <a:lnTo>
                      <a:pt x="0" y="17"/>
                    </a:lnTo>
                    <a:lnTo>
                      <a:pt x="21" y="5"/>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1" name="Freeform 983">
                <a:extLst>
                  <a:ext uri="{FF2B5EF4-FFF2-40B4-BE49-F238E27FC236}">
                    <a16:creationId xmlns:a16="http://schemas.microsoft.com/office/drawing/2014/main" id="{D6936CB4-BF95-6709-1A31-BBABF394DCA4}"/>
                  </a:ext>
                </a:extLst>
              </p:cNvPr>
              <p:cNvSpPr>
                <a:spLocks/>
              </p:cNvSpPr>
              <p:nvPr/>
            </p:nvSpPr>
            <p:spPr bwMode="auto">
              <a:xfrm>
                <a:off x="7544" y="2574"/>
                <a:ext cx="7" cy="5"/>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3" y="2"/>
                      <a:pt x="3" y="2"/>
                    </a:cubicBezTo>
                    <a:cubicBezTo>
                      <a:pt x="3" y="0"/>
                      <a:pt x="3" y="0"/>
                      <a:pt x="3" y="0"/>
                    </a:cubicBezTo>
                    <a:cubicBezTo>
                      <a:pt x="3"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2" name="Freeform 984">
                <a:extLst>
                  <a:ext uri="{FF2B5EF4-FFF2-40B4-BE49-F238E27FC236}">
                    <a16:creationId xmlns:a16="http://schemas.microsoft.com/office/drawing/2014/main" id="{F34EA29B-B172-655C-EFC2-6767B214E5C4}"/>
                  </a:ext>
                </a:extLst>
              </p:cNvPr>
              <p:cNvSpPr>
                <a:spLocks/>
              </p:cNvSpPr>
              <p:nvPr/>
            </p:nvSpPr>
            <p:spPr bwMode="auto">
              <a:xfrm>
                <a:off x="7544" y="2574"/>
                <a:ext cx="2"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1" y="2"/>
                      <a:pt x="1" y="2"/>
                      <a:pt x="1" y="2"/>
                    </a:cubicBezTo>
                    <a:cubicBezTo>
                      <a:pt x="1" y="1"/>
                      <a:pt x="1" y="1"/>
                      <a:pt x="1" y="1"/>
                    </a:cubicBezTo>
                    <a:cubicBezTo>
                      <a:pt x="1"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3" name="Freeform 985">
                <a:extLst>
                  <a:ext uri="{FF2B5EF4-FFF2-40B4-BE49-F238E27FC236}">
                    <a16:creationId xmlns:a16="http://schemas.microsoft.com/office/drawing/2014/main" id="{58BCC2D4-FCB2-46B2-589B-4BCD89EB27AB}"/>
                  </a:ext>
                </a:extLst>
              </p:cNvPr>
              <p:cNvSpPr>
                <a:spLocks/>
              </p:cNvSpPr>
              <p:nvPr/>
            </p:nvSpPr>
            <p:spPr bwMode="auto">
              <a:xfrm>
                <a:off x="7546" y="2574"/>
                <a:ext cx="5" cy="5"/>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2" y="2"/>
                      <a:pt x="2" y="2"/>
                    </a:cubicBezTo>
                    <a:cubicBezTo>
                      <a:pt x="2" y="0"/>
                      <a:pt x="2" y="0"/>
                      <a:pt x="2" y="0"/>
                    </a:cubicBezTo>
                    <a:cubicBezTo>
                      <a:pt x="2"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4" name="Freeform 986">
                <a:extLst>
                  <a:ext uri="{FF2B5EF4-FFF2-40B4-BE49-F238E27FC236}">
                    <a16:creationId xmlns:a16="http://schemas.microsoft.com/office/drawing/2014/main" id="{96D003C1-4D51-F96E-3872-567744C82D9F}"/>
                  </a:ext>
                </a:extLst>
              </p:cNvPr>
              <p:cNvSpPr>
                <a:spLocks/>
              </p:cNvSpPr>
              <p:nvPr/>
            </p:nvSpPr>
            <p:spPr bwMode="auto">
              <a:xfrm>
                <a:off x="7523" y="2546"/>
                <a:ext cx="52" cy="31"/>
              </a:xfrm>
              <a:custGeom>
                <a:avLst/>
                <a:gdLst>
                  <a:gd name="T0" fmla="*/ 0 w 22"/>
                  <a:gd name="T1" fmla="*/ 6 h 13"/>
                  <a:gd name="T2" fmla="*/ 0 w 22"/>
                  <a:gd name="T3" fmla="*/ 7 h 13"/>
                  <a:gd name="T4" fmla="*/ 9 w 22"/>
                  <a:gd name="T5" fmla="*/ 12 h 13"/>
                  <a:gd name="T6" fmla="*/ 12 w 22"/>
                  <a:gd name="T7" fmla="*/ 12 h 13"/>
                  <a:gd name="T8" fmla="*/ 21 w 22"/>
                  <a:gd name="T9" fmla="*/ 7 h 13"/>
                  <a:gd name="T10" fmla="*/ 21 w 22"/>
                  <a:gd name="T11" fmla="*/ 6 h 13"/>
                  <a:gd name="T12" fmla="*/ 12 w 22"/>
                  <a:gd name="T13" fmla="*/ 0 h 13"/>
                  <a:gd name="T14" fmla="*/ 9 w 22"/>
                  <a:gd name="T15" fmla="*/ 0 h 13"/>
                  <a:gd name="T16" fmla="*/ 0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0" y="6"/>
                    </a:moveTo>
                    <a:cubicBezTo>
                      <a:pt x="0" y="6"/>
                      <a:pt x="0" y="7"/>
                      <a:pt x="0" y="7"/>
                    </a:cubicBezTo>
                    <a:cubicBezTo>
                      <a:pt x="9" y="12"/>
                      <a:pt x="9" y="12"/>
                      <a:pt x="9" y="12"/>
                    </a:cubicBezTo>
                    <a:cubicBezTo>
                      <a:pt x="10" y="13"/>
                      <a:pt x="12" y="13"/>
                      <a:pt x="12" y="12"/>
                    </a:cubicBezTo>
                    <a:cubicBezTo>
                      <a:pt x="21" y="7"/>
                      <a:pt x="21" y="7"/>
                      <a:pt x="21" y="7"/>
                    </a:cubicBezTo>
                    <a:cubicBezTo>
                      <a:pt x="22" y="7"/>
                      <a:pt x="22" y="6"/>
                      <a:pt x="21" y="6"/>
                    </a:cubicBezTo>
                    <a:cubicBezTo>
                      <a:pt x="12" y="0"/>
                      <a:pt x="12" y="0"/>
                      <a:pt x="12" y="0"/>
                    </a:cubicBezTo>
                    <a:cubicBezTo>
                      <a:pt x="12" y="0"/>
                      <a:pt x="10" y="0"/>
                      <a:pt x="9" y="0"/>
                    </a:cubicBezTo>
                    <a:lnTo>
                      <a:pt x="0"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5" name="Freeform 987">
                <a:extLst>
                  <a:ext uri="{FF2B5EF4-FFF2-40B4-BE49-F238E27FC236}">
                    <a16:creationId xmlns:a16="http://schemas.microsoft.com/office/drawing/2014/main" id="{3234CE69-6C81-1B23-0DF6-6DDC92A5757A}"/>
                  </a:ext>
                </a:extLst>
              </p:cNvPr>
              <p:cNvSpPr>
                <a:spLocks/>
              </p:cNvSpPr>
              <p:nvPr/>
            </p:nvSpPr>
            <p:spPr bwMode="auto">
              <a:xfrm>
                <a:off x="7539" y="2581"/>
                <a:ext cx="0" cy="5"/>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1"/>
                      <a:pt x="0" y="1"/>
                    </a:cubicBezTo>
                    <a:cubicBezTo>
                      <a:pt x="0" y="2"/>
                      <a:pt x="0" y="2"/>
                      <a:pt x="0" y="2"/>
                    </a:cubicBezTo>
                    <a:cubicBezTo>
                      <a:pt x="0" y="2"/>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9" name="Freeform 988">
                <a:extLst>
                  <a:ext uri="{FF2B5EF4-FFF2-40B4-BE49-F238E27FC236}">
                    <a16:creationId xmlns:a16="http://schemas.microsoft.com/office/drawing/2014/main" id="{140CD4AF-B2C3-215F-DECE-312AABF3EEC2}"/>
                  </a:ext>
                </a:extLst>
              </p:cNvPr>
              <p:cNvSpPr>
                <a:spLocks/>
              </p:cNvSpPr>
              <p:nvPr/>
            </p:nvSpPr>
            <p:spPr bwMode="auto">
              <a:xfrm>
                <a:off x="7539" y="2581"/>
                <a:ext cx="0" cy="5"/>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1"/>
                      <a:pt x="0" y="1"/>
                    </a:cubicBezTo>
                    <a:cubicBezTo>
                      <a:pt x="0" y="0"/>
                      <a:pt x="0" y="0"/>
                      <a:pt x="0" y="0"/>
                    </a:cubicBezTo>
                    <a:cubicBezTo>
                      <a:pt x="0"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0" name="Freeform 989">
                <a:extLst>
                  <a:ext uri="{FF2B5EF4-FFF2-40B4-BE49-F238E27FC236}">
                    <a16:creationId xmlns:a16="http://schemas.microsoft.com/office/drawing/2014/main" id="{AA521095-4D3A-CD2E-6DE9-501AE942CE06}"/>
                  </a:ext>
                </a:extLst>
              </p:cNvPr>
              <p:cNvSpPr>
                <a:spLocks/>
              </p:cNvSpPr>
              <p:nvPr/>
            </p:nvSpPr>
            <p:spPr bwMode="auto">
              <a:xfrm>
                <a:off x="7454" y="2600"/>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1" name="Freeform 990">
                <a:extLst>
                  <a:ext uri="{FF2B5EF4-FFF2-40B4-BE49-F238E27FC236}">
                    <a16:creationId xmlns:a16="http://schemas.microsoft.com/office/drawing/2014/main" id="{F7CAFDB1-D99B-7A7B-E214-C46297E74C69}"/>
                  </a:ext>
                </a:extLst>
              </p:cNvPr>
              <p:cNvSpPr>
                <a:spLocks/>
              </p:cNvSpPr>
              <p:nvPr/>
            </p:nvSpPr>
            <p:spPr bwMode="auto">
              <a:xfrm>
                <a:off x="7454" y="2600"/>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2" name="Freeform 991">
                <a:extLst>
                  <a:ext uri="{FF2B5EF4-FFF2-40B4-BE49-F238E27FC236}">
                    <a16:creationId xmlns:a16="http://schemas.microsoft.com/office/drawing/2014/main" id="{75534BDC-CA05-C448-D795-23EB5281F824}"/>
                  </a:ext>
                </a:extLst>
              </p:cNvPr>
              <p:cNvSpPr>
                <a:spLocks/>
              </p:cNvSpPr>
              <p:nvPr/>
            </p:nvSpPr>
            <p:spPr bwMode="auto">
              <a:xfrm>
                <a:off x="7454" y="2603"/>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3" name="Freeform 992">
                <a:extLst>
                  <a:ext uri="{FF2B5EF4-FFF2-40B4-BE49-F238E27FC236}">
                    <a16:creationId xmlns:a16="http://schemas.microsoft.com/office/drawing/2014/main" id="{C72F173C-14E8-B563-5E58-3C37C1C5B37D}"/>
                  </a:ext>
                </a:extLst>
              </p:cNvPr>
              <p:cNvSpPr>
                <a:spLocks/>
              </p:cNvSpPr>
              <p:nvPr/>
            </p:nvSpPr>
            <p:spPr bwMode="auto">
              <a:xfrm>
                <a:off x="7454" y="2603"/>
                <a:ext cx="21" cy="16"/>
              </a:xfrm>
              <a:custGeom>
                <a:avLst/>
                <a:gdLst>
                  <a:gd name="T0" fmla="*/ 0 w 21"/>
                  <a:gd name="T1" fmla="*/ 0 h 16"/>
                  <a:gd name="T2" fmla="*/ 0 w 21"/>
                  <a:gd name="T3" fmla="*/ 2 h 16"/>
                  <a:gd name="T4" fmla="*/ 21 w 21"/>
                  <a:gd name="T5" fmla="*/ 16 h 16"/>
                  <a:gd name="T6" fmla="*/ 21 w 21"/>
                  <a:gd name="T7" fmla="*/ 12 h 16"/>
                  <a:gd name="T8" fmla="*/ 0 w 21"/>
                  <a:gd name="T9" fmla="*/ 0 h 16"/>
                </a:gdLst>
                <a:ahLst/>
                <a:cxnLst>
                  <a:cxn ang="0">
                    <a:pos x="T0" y="T1"/>
                  </a:cxn>
                  <a:cxn ang="0">
                    <a:pos x="T2" y="T3"/>
                  </a:cxn>
                  <a:cxn ang="0">
                    <a:pos x="T4" y="T5"/>
                  </a:cxn>
                  <a:cxn ang="0">
                    <a:pos x="T6" y="T7"/>
                  </a:cxn>
                  <a:cxn ang="0">
                    <a:pos x="T8" y="T9"/>
                  </a:cxn>
                </a:cxnLst>
                <a:rect l="0" t="0" r="r" b="b"/>
                <a:pathLst>
                  <a:path w="21" h="16">
                    <a:moveTo>
                      <a:pt x="0" y="0"/>
                    </a:moveTo>
                    <a:lnTo>
                      <a:pt x="0" y="2"/>
                    </a:lnTo>
                    <a:lnTo>
                      <a:pt x="21" y="16"/>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4" name="Freeform 993">
                <a:extLst>
                  <a:ext uri="{FF2B5EF4-FFF2-40B4-BE49-F238E27FC236}">
                    <a16:creationId xmlns:a16="http://schemas.microsoft.com/office/drawing/2014/main" id="{10D7B3F8-AE1E-CD46-5A39-8EE383711F87}"/>
                  </a:ext>
                </a:extLst>
              </p:cNvPr>
              <p:cNvSpPr>
                <a:spLocks/>
              </p:cNvSpPr>
              <p:nvPr/>
            </p:nvSpPr>
            <p:spPr bwMode="auto">
              <a:xfrm>
                <a:off x="7482" y="2584"/>
                <a:ext cx="57" cy="35"/>
              </a:xfrm>
              <a:custGeom>
                <a:avLst/>
                <a:gdLst>
                  <a:gd name="T0" fmla="*/ 0 w 57"/>
                  <a:gd name="T1" fmla="*/ 31 h 35"/>
                  <a:gd name="T2" fmla="*/ 0 w 57"/>
                  <a:gd name="T3" fmla="*/ 35 h 35"/>
                  <a:gd name="T4" fmla="*/ 57 w 57"/>
                  <a:gd name="T5" fmla="*/ 2 h 35"/>
                  <a:gd name="T6" fmla="*/ 57 w 57"/>
                  <a:gd name="T7" fmla="*/ 0 h 35"/>
                  <a:gd name="T8" fmla="*/ 0 w 57"/>
                  <a:gd name="T9" fmla="*/ 31 h 35"/>
                </a:gdLst>
                <a:ahLst/>
                <a:cxnLst>
                  <a:cxn ang="0">
                    <a:pos x="T0" y="T1"/>
                  </a:cxn>
                  <a:cxn ang="0">
                    <a:pos x="T2" y="T3"/>
                  </a:cxn>
                  <a:cxn ang="0">
                    <a:pos x="T4" y="T5"/>
                  </a:cxn>
                  <a:cxn ang="0">
                    <a:pos x="T6" y="T7"/>
                  </a:cxn>
                  <a:cxn ang="0">
                    <a:pos x="T8" y="T9"/>
                  </a:cxn>
                </a:cxnLst>
                <a:rect l="0" t="0" r="r" b="b"/>
                <a:pathLst>
                  <a:path w="57" h="35">
                    <a:moveTo>
                      <a:pt x="0" y="31"/>
                    </a:moveTo>
                    <a:lnTo>
                      <a:pt x="0" y="35"/>
                    </a:lnTo>
                    <a:lnTo>
                      <a:pt x="57" y="2"/>
                    </a:lnTo>
                    <a:lnTo>
                      <a:pt x="57" y="0"/>
                    </a:lnTo>
                    <a:lnTo>
                      <a:pt x="0" y="31"/>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5" name="Freeform 994">
                <a:extLst>
                  <a:ext uri="{FF2B5EF4-FFF2-40B4-BE49-F238E27FC236}">
                    <a16:creationId xmlns:a16="http://schemas.microsoft.com/office/drawing/2014/main" id="{48C932B4-FC5F-A5A0-8535-ED7AFEF0ED51}"/>
                  </a:ext>
                </a:extLst>
              </p:cNvPr>
              <p:cNvSpPr>
                <a:spLocks/>
              </p:cNvSpPr>
              <p:nvPr/>
            </p:nvSpPr>
            <p:spPr bwMode="auto">
              <a:xfrm>
                <a:off x="7475" y="2615"/>
                <a:ext cx="7" cy="4"/>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2" y="2"/>
                      <a:pt x="3" y="2"/>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6" name="Freeform 995">
                <a:extLst>
                  <a:ext uri="{FF2B5EF4-FFF2-40B4-BE49-F238E27FC236}">
                    <a16:creationId xmlns:a16="http://schemas.microsoft.com/office/drawing/2014/main" id="{CE14ABB3-A4C8-3715-AEF7-A8E1C26EAB68}"/>
                  </a:ext>
                </a:extLst>
              </p:cNvPr>
              <p:cNvSpPr>
                <a:spLocks/>
              </p:cNvSpPr>
              <p:nvPr/>
            </p:nvSpPr>
            <p:spPr bwMode="auto">
              <a:xfrm>
                <a:off x="7475" y="2615"/>
                <a:ext cx="2" cy="4"/>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1" y="2"/>
                      <a:pt x="1" y="2"/>
                    </a:cubicBezTo>
                    <a:cubicBezTo>
                      <a:pt x="1" y="1"/>
                      <a:pt x="1" y="1"/>
                      <a:pt x="1" y="1"/>
                    </a:cubicBezTo>
                    <a:cubicBezTo>
                      <a:pt x="1"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7" name="Freeform 996">
                <a:extLst>
                  <a:ext uri="{FF2B5EF4-FFF2-40B4-BE49-F238E27FC236}">
                    <a16:creationId xmlns:a16="http://schemas.microsoft.com/office/drawing/2014/main" id="{E4FF4F14-E5EC-60C3-A0F9-B85002DA82C8}"/>
                  </a:ext>
                </a:extLst>
              </p:cNvPr>
              <p:cNvSpPr>
                <a:spLocks/>
              </p:cNvSpPr>
              <p:nvPr/>
            </p:nvSpPr>
            <p:spPr bwMode="auto">
              <a:xfrm>
                <a:off x="7477" y="2615"/>
                <a:ext cx="5" cy="4"/>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2" y="2"/>
                      <a:pt x="2" y="2"/>
                    </a:cubicBezTo>
                    <a:cubicBezTo>
                      <a:pt x="2" y="0"/>
                      <a:pt x="2" y="0"/>
                      <a:pt x="2" y="0"/>
                    </a:cubicBezTo>
                    <a:cubicBezTo>
                      <a:pt x="2"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8" name="Freeform 997">
                <a:extLst>
                  <a:ext uri="{FF2B5EF4-FFF2-40B4-BE49-F238E27FC236}">
                    <a16:creationId xmlns:a16="http://schemas.microsoft.com/office/drawing/2014/main" id="{0591E12E-7FEB-8247-9D1F-6DA06E84B152}"/>
                  </a:ext>
                </a:extLst>
              </p:cNvPr>
              <p:cNvSpPr>
                <a:spLocks/>
              </p:cNvSpPr>
              <p:nvPr/>
            </p:nvSpPr>
            <p:spPr bwMode="auto">
              <a:xfrm>
                <a:off x="7451" y="2565"/>
                <a:ext cx="91" cy="52"/>
              </a:xfrm>
              <a:custGeom>
                <a:avLst/>
                <a:gdLst>
                  <a:gd name="T0" fmla="*/ 1 w 38"/>
                  <a:gd name="T1" fmla="*/ 14 h 22"/>
                  <a:gd name="T2" fmla="*/ 1 w 38"/>
                  <a:gd name="T3" fmla="*/ 16 h 22"/>
                  <a:gd name="T4" fmla="*/ 10 w 38"/>
                  <a:gd name="T5" fmla="*/ 21 h 22"/>
                  <a:gd name="T6" fmla="*/ 13 w 38"/>
                  <a:gd name="T7" fmla="*/ 21 h 22"/>
                  <a:gd name="T8" fmla="*/ 37 w 38"/>
                  <a:gd name="T9" fmla="*/ 8 h 22"/>
                  <a:gd name="T10" fmla="*/ 37 w 38"/>
                  <a:gd name="T11" fmla="*/ 6 h 22"/>
                  <a:gd name="T12" fmla="*/ 28 w 38"/>
                  <a:gd name="T13" fmla="*/ 1 h 22"/>
                  <a:gd name="T14" fmla="*/ 25 w 38"/>
                  <a:gd name="T15" fmla="*/ 1 h 22"/>
                  <a:gd name="T16" fmla="*/ 1 w 38"/>
                  <a:gd name="T17"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2">
                    <a:moveTo>
                      <a:pt x="1" y="14"/>
                    </a:moveTo>
                    <a:cubicBezTo>
                      <a:pt x="0" y="15"/>
                      <a:pt x="0" y="16"/>
                      <a:pt x="1" y="16"/>
                    </a:cubicBezTo>
                    <a:cubicBezTo>
                      <a:pt x="10" y="21"/>
                      <a:pt x="10" y="21"/>
                      <a:pt x="10" y="21"/>
                    </a:cubicBezTo>
                    <a:cubicBezTo>
                      <a:pt x="11" y="22"/>
                      <a:pt x="12" y="22"/>
                      <a:pt x="13" y="21"/>
                    </a:cubicBezTo>
                    <a:cubicBezTo>
                      <a:pt x="37" y="8"/>
                      <a:pt x="37" y="8"/>
                      <a:pt x="37" y="8"/>
                    </a:cubicBezTo>
                    <a:cubicBezTo>
                      <a:pt x="38" y="7"/>
                      <a:pt x="38" y="6"/>
                      <a:pt x="37" y="6"/>
                    </a:cubicBezTo>
                    <a:cubicBezTo>
                      <a:pt x="28" y="1"/>
                      <a:pt x="28" y="1"/>
                      <a:pt x="28" y="1"/>
                    </a:cubicBezTo>
                    <a:cubicBezTo>
                      <a:pt x="27" y="0"/>
                      <a:pt x="26" y="0"/>
                      <a:pt x="25" y="1"/>
                    </a:cubicBezTo>
                    <a:lnTo>
                      <a:pt x="1" y="14"/>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9" name="Freeform 998">
                <a:extLst>
                  <a:ext uri="{FF2B5EF4-FFF2-40B4-BE49-F238E27FC236}">
                    <a16:creationId xmlns:a16="http://schemas.microsoft.com/office/drawing/2014/main" id="{A4CB6BF6-A1CD-BBA1-7144-74FDE2F25480}"/>
                  </a:ext>
                </a:extLst>
              </p:cNvPr>
              <p:cNvSpPr>
                <a:spLocks/>
              </p:cNvSpPr>
              <p:nvPr/>
            </p:nvSpPr>
            <p:spPr bwMode="auto">
              <a:xfrm>
                <a:off x="7953" y="2382"/>
                <a:ext cx="0" cy="5"/>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1"/>
                      <a:pt x="0" y="1"/>
                    </a:cubicBezTo>
                    <a:cubicBezTo>
                      <a:pt x="0" y="2"/>
                      <a:pt x="0" y="2"/>
                      <a:pt x="0" y="2"/>
                    </a:cubicBezTo>
                    <a:cubicBezTo>
                      <a:pt x="0" y="2"/>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0" name="Freeform 999">
                <a:extLst>
                  <a:ext uri="{FF2B5EF4-FFF2-40B4-BE49-F238E27FC236}">
                    <a16:creationId xmlns:a16="http://schemas.microsoft.com/office/drawing/2014/main" id="{F0D5613C-F6B6-81FE-2A0F-7A0AA6EACE62}"/>
                  </a:ext>
                </a:extLst>
              </p:cNvPr>
              <p:cNvSpPr>
                <a:spLocks/>
              </p:cNvSpPr>
              <p:nvPr/>
            </p:nvSpPr>
            <p:spPr bwMode="auto">
              <a:xfrm>
                <a:off x="7953" y="2382"/>
                <a:ext cx="0" cy="5"/>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1"/>
                      <a:pt x="0" y="1"/>
                    </a:cubicBezTo>
                    <a:cubicBezTo>
                      <a:pt x="0" y="0"/>
                      <a:pt x="0" y="0"/>
                      <a:pt x="0" y="0"/>
                    </a:cubicBezTo>
                    <a:cubicBezTo>
                      <a:pt x="0"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1" name="Freeform 1000">
                <a:extLst>
                  <a:ext uri="{FF2B5EF4-FFF2-40B4-BE49-F238E27FC236}">
                    <a16:creationId xmlns:a16="http://schemas.microsoft.com/office/drawing/2014/main" id="{96C2F7E4-1537-5ECF-5493-0DE6546FDDA7}"/>
                  </a:ext>
                </a:extLst>
              </p:cNvPr>
              <p:cNvSpPr>
                <a:spLocks/>
              </p:cNvSpPr>
              <p:nvPr/>
            </p:nvSpPr>
            <p:spPr bwMode="auto">
              <a:xfrm>
                <a:off x="7850" y="2410"/>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2" name="Freeform 1001">
                <a:extLst>
                  <a:ext uri="{FF2B5EF4-FFF2-40B4-BE49-F238E27FC236}">
                    <a16:creationId xmlns:a16="http://schemas.microsoft.com/office/drawing/2014/main" id="{9E1DC9E2-1D3F-7391-79F3-9776E1EB5223}"/>
                  </a:ext>
                </a:extLst>
              </p:cNvPr>
              <p:cNvSpPr>
                <a:spLocks/>
              </p:cNvSpPr>
              <p:nvPr/>
            </p:nvSpPr>
            <p:spPr bwMode="auto">
              <a:xfrm>
                <a:off x="7850" y="2410"/>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3" name="Freeform 1002">
                <a:extLst>
                  <a:ext uri="{FF2B5EF4-FFF2-40B4-BE49-F238E27FC236}">
                    <a16:creationId xmlns:a16="http://schemas.microsoft.com/office/drawing/2014/main" id="{1D921A37-05BB-DE9E-95D9-A133071506CE}"/>
                  </a:ext>
                </a:extLst>
              </p:cNvPr>
              <p:cNvSpPr>
                <a:spLocks/>
              </p:cNvSpPr>
              <p:nvPr/>
            </p:nvSpPr>
            <p:spPr bwMode="auto">
              <a:xfrm>
                <a:off x="7850" y="2413"/>
                <a:ext cx="3"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4" name="Freeform 1003">
                <a:extLst>
                  <a:ext uri="{FF2B5EF4-FFF2-40B4-BE49-F238E27FC236}">
                    <a16:creationId xmlns:a16="http://schemas.microsoft.com/office/drawing/2014/main" id="{87F7CA06-FF7A-E2E7-0C77-764B89C030F0}"/>
                  </a:ext>
                </a:extLst>
              </p:cNvPr>
              <p:cNvSpPr>
                <a:spLocks/>
              </p:cNvSpPr>
              <p:nvPr/>
            </p:nvSpPr>
            <p:spPr bwMode="auto">
              <a:xfrm>
                <a:off x="7853" y="2413"/>
                <a:ext cx="19" cy="14"/>
              </a:xfrm>
              <a:custGeom>
                <a:avLst/>
                <a:gdLst>
                  <a:gd name="T0" fmla="*/ 0 w 19"/>
                  <a:gd name="T1" fmla="*/ 0 h 14"/>
                  <a:gd name="T2" fmla="*/ 0 w 19"/>
                  <a:gd name="T3" fmla="*/ 2 h 14"/>
                  <a:gd name="T4" fmla="*/ 19 w 19"/>
                  <a:gd name="T5" fmla="*/ 14 h 14"/>
                  <a:gd name="T6" fmla="*/ 19 w 19"/>
                  <a:gd name="T7" fmla="*/ 12 h 14"/>
                  <a:gd name="T8" fmla="*/ 0 w 19"/>
                  <a:gd name="T9" fmla="*/ 0 h 14"/>
                </a:gdLst>
                <a:ahLst/>
                <a:cxnLst>
                  <a:cxn ang="0">
                    <a:pos x="T0" y="T1"/>
                  </a:cxn>
                  <a:cxn ang="0">
                    <a:pos x="T2" y="T3"/>
                  </a:cxn>
                  <a:cxn ang="0">
                    <a:pos x="T4" y="T5"/>
                  </a:cxn>
                  <a:cxn ang="0">
                    <a:pos x="T6" y="T7"/>
                  </a:cxn>
                  <a:cxn ang="0">
                    <a:pos x="T8" y="T9"/>
                  </a:cxn>
                </a:cxnLst>
                <a:rect l="0" t="0" r="r" b="b"/>
                <a:pathLst>
                  <a:path w="19" h="14">
                    <a:moveTo>
                      <a:pt x="0" y="0"/>
                    </a:moveTo>
                    <a:lnTo>
                      <a:pt x="0" y="2"/>
                    </a:lnTo>
                    <a:lnTo>
                      <a:pt x="19" y="14"/>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5" name="Freeform 1004">
                <a:extLst>
                  <a:ext uri="{FF2B5EF4-FFF2-40B4-BE49-F238E27FC236}">
                    <a16:creationId xmlns:a16="http://schemas.microsoft.com/office/drawing/2014/main" id="{22F40856-5158-7788-E21A-C4B3B1FA2942}"/>
                  </a:ext>
                </a:extLst>
              </p:cNvPr>
              <p:cNvSpPr>
                <a:spLocks/>
              </p:cNvSpPr>
              <p:nvPr/>
            </p:nvSpPr>
            <p:spPr bwMode="auto">
              <a:xfrm>
                <a:off x="7881" y="2384"/>
                <a:ext cx="72" cy="43"/>
              </a:xfrm>
              <a:custGeom>
                <a:avLst/>
                <a:gdLst>
                  <a:gd name="T0" fmla="*/ 0 w 72"/>
                  <a:gd name="T1" fmla="*/ 41 h 43"/>
                  <a:gd name="T2" fmla="*/ 0 w 72"/>
                  <a:gd name="T3" fmla="*/ 43 h 43"/>
                  <a:gd name="T4" fmla="*/ 72 w 72"/>
                  <a:gd name="T5" fmla="*/ 3 h 43"/>
                  <a:gd name="T6" fmla="*/ 72 w 72"/>
                  <a:gd name="T7" fmla="*/ 0 h 43"/>
                  <a:gd name="T8" fmla="*/ 0 w 72"/>
                  <a:gd name="T9" fmla="*/ 41 h 43"/>
                </a:gdLst>
                <a:ahLst/>
                <a:cxnLst>
                  <a:cxn ang="0">
                    <a:pos x="T0" y="T1"/>
                  </a:cxn>
                  <a:cxn ang="0">
                    <a:pos x="T2" y="T3"/>
                  </a:cxn>
                  <a:cxn ang="0">
                    <a:pos x="T4" y="T5"/>
                  </a:cxn>
                  <a:cxn ang="0">
                    <a:pos x="T6" y="T7"/>
                  </a:cxn>
                  <a:cxn ang="0">
                    <a:pos x="T8" y="T9"/>
                  </a:cxn>
                </a:cxnLst>
                <a:rect l="0" t="0" r="r" b="b"/>
                <a:pathLst>
                  <a:path w="72" h="43">
                    <a:moveTo>
                      <a:pt x="0" y="41"/>
                    </a:moveTo>
                    <a:lnTo>
                      <a:pt x="0" y="43"/>
                    </a:lnTo>
                    <a:lnTo>
                      <a:pt x="72" y="3"/>
                    </a:lnTo>
                    <a:lnTo>
                      <a:pt x="72" y="0"/>
                    </a:lnTo>
                    <a:lnTo>
                      <a:pt x="0" y="41"/>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6" name="Freeform 1005">
                <a:extLst>
                  <a:ext uri="{FF2B5EF4-FFF2-40B4-BE49-F238E27FC236}">
                    <a16:creationId xmlns:a16="http://schemas.microsoft.com/office/drawing/2014/main" id="{5FBF445A-FBDE-C27B-C56C-866A230E9650}"/>
                  </a:ext>
                </a:extLst>
              </p:cNvPr>
              <p:cNvSpPr>
                <a:spLocks/>
              </p:cNvSpPr>
              <p:nvPr/>
            </p:nvSpPr>
            <p:spPr bwMode="auto">
              <a:xfrm>
                <a:off x="7872" y="2425"/>
                <a:ext cx="9" cy="4"/>
              </a:xfrm>
              <a:custGeom>
                <a:avLst/>
                <a:gdLst>
                  <a:gd name="T0" fmla="*/ 0 w 4"/>
                  <a:gd name="T1" fmla="*/ 0 h 2"/>
                  <a:gd name="T2" fmla="*/ 0 w 4"/>
                  <a:gd name="T3" fmla="*/ 1 h 2"/>
                  <a:gd name="T4" fmla="*/ 4 w 4"/>
                  <a:gd name="T5" fmla="*/ 1 h 2"/>
                  <a:gd name="T6" fmla="*/ 4 w 4"/>
                  <a:gd name="T7" fmla="*/ 0 h 2"/>
                  <a:gd name="T8" fmla="*/ 0 w 4"/>
                  <a:gd name="T9" fmla="*/ 0 h 2"/>
                </a:gdLst>
                <a:ahLst/>
                <a:cxnLst>
                  <a:cxn ang="0">
                    <a:pos x="T0" y="T1"/>
                  </a:cxn>
                  <a:cxn ang="0">
                    <a:pos x="T2" y="T3"/>
                  </a:cxn>
                  <a:cxn ang="0">
                    <a:pos x="T4" y="T5"/>
                  </a:cxn>
                  <a:cxn ang="0">
                    <a:pos x="T6" y="T7"/>
                  </a:cxn>
                  <a:cxn ang="0">
                    <a:pos x="T8" y="T9"/>
                  </a:cxn>
                </a:cxnLst>
                <a:rect l="0" t="0" r="r" b="b"/>
                <a:pathLst>
                  <a:path w="4" h="2">
                    <a:moveTo>
                      <a:pt x="0" y="0"/>
                    </a:moveTo>
                    <a:cubicBezTo>
                      <a:pt x="0" y="1"/>
                      <a:pt x="0" y="1"/>
                      <a:pt x="0" y="1"/>
                    </a:cubicBezTo>
                    <a:cubicBezTo>
                      <a:pt x="1" y="2"/>
                      <a:pt x="3" y="2"/>
                      <a:pt x="4" y="1"/>
                    </a:cubicBezTo>
                    <a:cubicBezTo>
                      <a:pt x="4" y="0"/>
                      <a:pt x="4" y="0"/>
                      <a:pt x="4" y="0"/>
                    </a:cubicBezTo>
                    <a:cubicBezTo>
                      <a:pt x="3"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7" name="Freeform 1006">
                <a:extLst>
                  <a:ext uri="{FF2B5EF4-FFF2-40B4-BE49-F238E27FC236}">
                    <a16:creationId xmlns:a16="http://schemas.microsoft.com/office/drawing/2014/main" id="{BED99FCD-7047-F5B3-DE16-B0D16C32EDDA}"/>
                  </a:ext>
                </a:extLst>
              </p:cNvPr>
              <p:cNvSpPr>
                <a:spLocks/>
              </p:cNvSpPr>
              <p:nvPr/>
            </p:nvSpPr>
            <p:spPr bwMode="auto">
              <a:xfrm>
                <a:off x="7872" y="2425"/>
                <a:ext cx="5" cy="4"/>
              </a:xfrm>
              <a:custGeom>
                <a:avLst/>
                <a:gdLst>
                  <a:gd name="T0" fmla="*/ 0 w 2"/>
                  <a:gd name="T1" fmla="*/ 0 h 2"/>
                  <a:gd name="T2" fmla="*/ 0 w 2"/>
                  <a:gd name="T3" fmla="*/ 1 h 2"/>
                  <a:gd name="T4" fmla="*/ 2 w 2"/>
                  <a:gd name="T5" fmla="*/ 2 h 2"/>
                  <a:gd name="T6" fmla="*/ 2 w 2"/>
                  <a:gd name="T7" fmla="*/ 1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1"/>
                      <a:pt x="0" y="1"/>
                      <a:pt x="0" y="1"/>
                    </a:cubicBezTo>
                    <a:cubicBezTo>
                      <a:pt x="1" y="2"/>
                      <a:pt x="1" y="2"/>
                      <a:pt x="2" y="2"/>
                    </a:cubicBezTo>
                    <a:cubicBezTo>
                      <a:pt x="2" y="1"/>
                      <a:pt x="2" y="1"/>
                      <a:pt x="2" y="1"/>
                    </a:cubicBezTo>
                    <a:cubicBezTo>
                      <a:pt x="1" y="1"/>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8" name="Freeform 1007">
                <a:extLst>
                  <a:ext uri="{FF2B5EF4-FFF2-40B4-BE49-F238E27FC236}">
                    <a16:creationId xmlns:a16="http://schemas.microsoft.com/office/drawing/2014/main" id="{21475546-EAEE-1E9A-0E2A-24D9AAD5D4E5}"/>
                  </a:ext>
                </a:extLst>
              </p:cNvPr>
              <p:cNvSpPr>
                <a:spLocks/>
              </p:cNvSpPr>
              <p:nvPr/>
            </p:nvSpPr>
            <p:spPr bwMode="auto">
              <a:xfrm>
                <a:off x="7877" y="2425"/>
                <a:ext cx="4" cy="4"/>
              </a:xfrm>
              <a:custGeom>
                <a:avLst/>
                <a:gdLst>
                  <a:gd name="T0" fmla="*/ 0 w 2"/>
                  <a:gd name="T1" fmla="*/ 1 h 2"/>
                  <a:gd name="T2" fmla="*/ 0 w 2"/>
                  <a:gd name="T3" fmla="*/ 2 h 2"/>
                  <a:gd name="T4" fmla="*/ 2 w 2"/>
                  <a:gd name="T5" fmla="*/ 1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0" y="2"/>
                      <a:pt x="1" y="2"/>
                      <a:pt x="2" y="1"/>
                    </a:cubicBezTo>
                    <a:cubicBezTo>
                      <a:pt x="2" y="0"/>
                      <a:pt x="2" y="0"/>
                      <a:pt x="2" y="0"/>
                    </a:cubicBezTo>
                    <a:cubicBezTo>
                      <a:pt x="1"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9" name="Freeform 1008">
                <a:extLst>
                  <a:ext uri="{FF2B5EF4-FFF2-40B4-BE49-F238E27FC236}">
                    <a16:creationId xmlns:a16="http://schemas.microsoft.com/office/drawing/2014/main" id="{B68F742F-1580-362A-ABB4-21527C084760}"/>
                  </a:ext>
                </a:extLst>
              </p:cNvPr>
              <p:cNvSpPr>
                <a:spLocks/>
              </p:cNvSpPr>
              <p:nvPr/>
            </p:nvSpPr>
            <p:spPr bwMode="auto">
              <a:xfrm>
                <a:off x="7850" y="2365"/>
                <a:ext cx="105" cy="62"/>
              </a:xfrm>
              <a:custGeom>
                <a:avLst/>
                <a:gdLst>
                  <a:gd name="T0" fmla="*/ 1 w 44"/>
                  <a:gd name="T1" fmla="*/ 18 h 26"/>
                  <a:gd name="T2" fmla="*/ 1 w 44"/>
                  <a:gd name="T3" fmla="*/ 20 h 26"/>
                  <a:gd name="T4" fmla="*/ 9 w 44"/>
                  <a:gd name="T5" fmla="*/ 25 h 26"/>
                  <a:gd name="T6" fmla="*/ 13 w 44"/>
                  <a:gd name="T7" fmla="*/ 25 h 26"/>
                  <a:gd name="T8" fmla="*/ 43 w 44"/>
                  <a:gd name="T9" fmla="*/ 8 h 26"/>
                  <a:gd name="T10" fmla="*/ 43 w 44"/>
                  <a:gd name="T11" fmla="*/ 6 h 26"/>
                  <a:gd name="T12" fmla="*/ 34 w 44"/>
                  <a:gd name="T13" fmla="*/ 1 h 26"/>
                  <a:gd name="T14" fmla="*/ 31 w 44"/>
                  <a:gd name="T15" fmla="*/ 1 h 26"/>
                  <a:gd name="T16" fmla="*/ 1 w 44"/>
                  <a:gd name="T17" fmla="*/ 1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26">
                    <a:moveTo>
                      <a:pt x="1" y="18"/>
                    </a:moveTo>
                    <a:cubicBezTo>
                      <a:pt x="0" y="19"/>
                      <a:pt x="0" y="20"/>
                      <a:pt x="1" y="20"/>
                    </a:cubicBezTo>
                    <a:cubicBezTo>
                      <a:pt x="9" y="25"/>
                      <a:pt x="9" y="25"/>
                      <a:pt x="9" y="25"/>
                    </a:cubicBezTo>
                    <a:cubicBezTo>
                      <a:pt x="10" y="26"/>
                      <a:pt x="12" y="26"/>
                      <a:pt x="13" y="25"/>
                    </a:cubicBezTo>
                    <a:cubicBezTo>
                      <a:pt x="43" y="8"/>
                      <a:pt x="43" y="8"/>
                      <a:pt x="43" y="8"/>
                    </a:cubicBezTo>
                    <a:cubicBezTo>
                      <a:pt x="44" y="7"/>
                      <a:pt x="44" y="6"/>
                      <a:pt x="43" y="6"/>
                    </a:cubicBezTo>
                    <a:cubicBezTo>
                      <a:pt x="34" y="1"/>
                      <a:pt x="34" y="1"/>
                      <a:pt x="34" y="1"/>
                    </a:cubicBezTo>
                    <a:cubicBezTo>
                      <a:pt x="33" y="0"/>
                      <a:pt x="32" y="0"/>
                      <a:pt x="31" y="1"/>
                    </a:cubicBezTo>
                    <a:lnTo>
                      <a:pt x="1" y="18"/>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0" name="Freeform 1009">
                <a:extLst>
                  <a:ext uri="{FF2B5EF4-FFF2-40B4-BE49-F238E27FC236}">
                    <a16:creationId xmlns:a16="http://schemas.microsoft.com/office/drawing/2014/main" id="{3FBAEF2C-F280-C3CC-E7F7-203DC8897793}"/>
                  </a:ext>
                </a:extLst>
              </p:cNvPr>
              <p:cNvSpPr>
                <a:spLocks/>
              </p:cNvSpPr>
              <p:nvPr/>
            </p:nvSpPr>
            <p:spPr bwMode="auto">
              <a:xfrm>
                <a:off x="7815" y="2432"/>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1"/>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1" name="Freeform 1010">
                <a:extLst>
                  <a:ext uri="{FF2B5EF4-FFF2-40B4-BE49-F238E27FC236}">
                    <a16:creationId xmlns:a16="http://schemas.microsoft.com/office/drawing/2014/main" id="{ECFDFCB9-005E-A05F-07AA-4243E8287152}"/>
                  </a:ext>
                </a:extLst>
              </p:cNvPr>
              <p:cNvSpPr>
                <a:spLocks/>
              </p:cNvSpPr>
              <p:nvPr/>
            </p:nvSpPr>
            <p:spPr bwMode="auto">
              <a:xfrm>
                <a:off x="7815" y="2432"/>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2" name="Freeform 1011">
                <a:extLst>
                  <a:ext uri="{FF2B5EF4-FFF2-40B4-BE49-F238E27FC236}">
                    <a16:creationId xmlns:a16="http://schemas.microsoft.com/office/drawing/2014/main" id="{C33AFA4B-6CB1-2DC5-AB2D-4782031B20D3}"/>
                  </a:ext>
                </a:extLst>
              </p:cNvPr>
              <p:cNvSpPr>
                <a:spLocks/>
              </p:cNvSpPr>
              <p:nvPr/>
            </p:nvSpPr>
            <p:spPr bwMode="auto">
              <a:xfrm>
                <a:off x="7817" y="2432"/>
                <a:ext cx="0" cy="5"/>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3" name="Freeform 1012">
                <a:extLst>
                  <a:ext uri="{FF2B5EF4-FFF2-40B4-BE49-F238E27FC236}">
                    <a16:creationId xmlns:a16="http://schemas.microsoft.com/office/drawing/2014/main" id="{301C8951-B340-ADD1-EE30-AC5ADEDFC590}"/>
                  </a:ext>
                </a:extLst>
              </p:cNvPr>
              <p:cNvSpPr>
                <a:spLocks/>
              </p:cNvSpPr>
              <p:nvPr/>
            </p:nvSpPr>
            <p:spPr bwMode="auto">
              <a:xfrm>
                <a:off x="7867" y="2432"/>
                <a:ext cx="2" cy="5"/>
              </a:xfrm>
              <a:custGeom>
                <a:avLst/>
                <a:gdLst>
                  <a:gd name="T0" fmla="*/ 1 w 1"/>
                  <a:gd name="T1" fmla="*/ 1 h 2"/>
                  <a:gd name="T2" fmla="*/ 1 w 1"/>
                  <a:gd name="T3" fmla="*/ 0 h 2"/>
                  <a:gd name="T4" fmla="*/ 0 w 1"/>
                  <a:gd name="T5" fmla="*/ 0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0" y="0"/>
                      <a:pt x="0" y="0"/>
                    </a:cubicBezTo>
                    <a:cubicBezTo>
                      <a:pt x="0" y="2"/>
                      <a:pt x="0" y="2"/>
                      <a:pt x="0" y="2"/>
                    </a:cubicBezTo>
                    <a:cubicBezTo>
                      <a:pt x="0" y="1"/>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4" name="Freeform 1013">
                <a:extLst>
                  <a:ext uri="{FF2B5EF4-FFF2-40B4-BE49-F238E27FC236}">
                    <a16:creationId xmlns:a16="http://schemas.microsoft.com/office/drawing/2014/main" id="{959F3593-B3F7-A382-2FBE-91D1B3980AB1}"/>
                  </a:ext>
                </a:extLst>
              </p:cNvPr>
              <p:cNvSpPr>
                <a:spLocks/>
              </p:cNvSpPr>
              <p:nvPr/>
            </p:nvSpPr>
            <p:spPr bwMode="auto">
              <a:xfrm>
                <a:off x="7867" y="2432"/>
                <a:ext cx="2" cy="5"/>
              </a:xfrm>
              <a:custGeom>
                <a:avLst/>
                <a:gdLst>
                  <a:gd name="T0" fmla="*/ 0 w 1"/>
                  <a:gd name="T1" fmla="*/ 0 h 2"/>
                  <a:gd name="T2" fmla="*/ 0 w 1"/>
                  <a:gd name="T3" fmla="*/ 2 h 2"/>
                  <a:gd name="T4" fmla="*/ 1 w 1"/>
                  <a:gd name="T5" fmla="*/ 1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5" name="Freeform 1014">
                <a:extLst>
                  <a:ext uri="{FF2B5EF4-FFF2-40B4-BE49-F238E27FC236}">
                    <a16:creationId xmlns:a16="http://schemas.microsoft.com/office/drawing/2014/main" id="{2D0578AE-9B98-1B30-5C8C-49A603D6C410}"/>
                  </a:ext>
                </a:extLst>
              </p:cNvPr>
              <p:cNvSpPr>
                <a:spLocks/>
              </p:cNvSpPr>
              <p:nvPr/>
            </p:nvSpPr>
            <p:spPr bwMode="auto">
              <a:xfrm>
                <a:off x="7817" y="2432"/>
                <a:ext cx="22" cy="16"/>
              </a:xfrm>
              <a:custGeom>
                <a:avLst/>
                <a:gdLst>
                  <a:gd name="T0" fmla="*/ 0 w 22"/>
                  <a:gd name="T1" fmla="*/ 0 h 16"/>
                  <a:gd name="T2" fmla="*/ 0 w 22"/>
                  <a:gd name="T3" fmla="*/ 5 h 16"/>
                  <a:gd name="T4" fmla="*/ 22 w 22"/>
                  <a:gd name="T5" fmla="*/ 16 h 16"/>
                  <a:gd name="T6" fmla="*/ 22 w 22"/>
                  <a:gd name="T7" fmla="*/ 14 h 16"/>
                  <a:gd name="T8" fmla="*/ 0 w 22"/>
                  <a:gd name="T9" fmla="*/ 0 h 16"/>
                </a:gdLst>
                <a:ahLst/>
                <a:cxnLst>
                  <a:cxn ang="0">
                    <a:pos x="T0" y="T1"/>
                  </a:cxn>
                  <a:cxn ang="0">
                    <a:pos x="T2" y="T3"/>
                  </a:cxn>
                  <a:cxn ang="0">
                    <a:pos x="T4" y="T5"/>
                  </a:cxn>
                  <a:cxn ang="0">
                    <a:pos x="T6" y="T7"/>
                  </a:cxn>
                  <a:cxn ang="0">
                    <a:pos x="T8" y="T9"/>
                  </a:cxn>
                </a:cxnLst>
                <a:rect l="0" t="0" r="r" b="b"/>
                <a:pathLst>
                  <a:path w="22" h="16">
                    <a:moveTo>
                      <a:pt x="0" y="0"/>
                    </a:moveTo>
                    <a:lnTo>
                      <a:pt x="0" y="5"/>
                    </a:lnTo>
                    <a:lnTo>
                      <a:pt x="22" y="16"/>
                    </a:lnTo>
                    <a:lnTo>
                      <a:pt x="22" y="14"/>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6" name="Freeform 1015">
                <a:extLst>
                  <a:ext uri="{FF2B5EF4-FFF2-40B4-BE49-F238E27FC236}">
                    <a16:creationId xmlns:a16="http://schemas.microsoft.com/office/drawing/2014/main" id="{E7FA9323-AFDF-2D3E-42A1-E323EF5B12E2}"/>
                  </a:ext>
                </a:extLst>
              </p:cNvPr>
              <p:cNvSpPr>
                <a:spLocks/>
              </p:cNvSpPr>
              <p:nvPr/>
            </p:nvSpPr>
            <p:spPr bwMode="auto">
              <a:xfrm>
                <a:off x="7846" y="2432"/>
                <a:ext cx="21" cy="16"/>
              </a:xfrm>
              <a:custGeom>
                <a:avLst/>
                <a:gdLst>
                  <a:gd name="T0" fmla="*/ 0 w 21"/>
                  <a:gd name="T1" fmla="*/ 14 h 16"/>
                  <a:gd name="T2" fmla="*/ 0 w 21"/>
                  <a:gd name="T3" fmla="*/ 16 h 16"/>
                  <a:gd name="T4" fmla="*/ 21 w 21"/>
                  <a:gd name="T5" fmla="*/ 5 h 16"/>
                  <a:gd name="T6" fmla="*/ 21 w 21"/>
                  <a:gd name="T7" fmla="*/ 0 h 16"/>
                  <a:gd name="T8" fmla="*/ 0 w 21"/>
                  <a:gd name="T9" fmla="*/ 14 h 16"/>
                </a:gdLst>
                <a:ahLst/>
                <a:cxnLst>
                  <a:cxn ang="0">
                    <a:pos x="T0" y="T1"/>
                  </a:cxn>
                  <a:cxn ang="0">
                    <a:pos x="T2" y="T3"/>
                  </a:cxn>
                  <a:cxn ang="0">
                    <a:pos x="T4" y="T5"/>
                  </a:cxn>
                  <a:cxn ang="0">
                    <a:pos x="T6" y="T7"/>
                  </a:cxn>
                  <a:cxn ang="0">
                    <a:pos x="T8" y="T9"/>
                  </a:cxn>
                </a:cxnLst>
                <a:rect l="0" t="0" r="r" b="b"/>
                <a:pathLst>
                  <a:path w="21" h="16">
                    <a:moveTo>
                      <a:pt x="0" y="14"/>
                    </a:moveTo>
                    <a:lnTo>
                      <a:pt x="0" y="16"/>
                    </a:lnTo>
                    <a:lnTo>
                      <a:pt x="21" y="5"/>
                    </a:lnTo>
                    <a:lnTo>
                      <a:pt x="21" y="0"/>
                    </a:lnTo>
                    <a:lnTo>
                      <a:pt x="0" y="14"/>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7" name="Freeform 1016">
                <a:extLst>
                  <a:ext uri="{FF2B5EF4-FFF2-40B4-BE49-F238E27FC236}">
                    <a16:creationId xmlns:a16="http://schemas.microsoft.com/office/drawing/2014/main" id="{726CF405-83E1-2EDD-A7C3-4E86234D2CF9}"/>
                  </a:ext>
                </a:extLst>
              </p:cNvPr>
              <p:cNvSpPr>
                <a:spLocks/>
              </p:cNvSpPr>
              <p:nvPr/>
            </p:nvSpPr>
            <p:spPr bwMode="auto">
              <a:xfrm>
                <a:off x="7839" y="2446"/>
                <a:ext cx="7" cy="2"/>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1" y="1"/>
                      <a:pt x="2" y="1"/>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8" name="Freeform 1017">
                <a:extLst>
                  <a:ext uri="{FF2B5EF4-FFF2-40B4-BE49-F238E27FC236}">
                    <a16:creationId xmlns:a16="http://schemas.microsoft.com/office/drawing/2014/main" id="{03881D20-6417-43AB-0602-83D18AD88349}"/>
                  </a:ext>
                </a:extLst>
              </p:cNvPr>
              <p:cNvSpPr>
                <a:spLocks/>
              </p:cNvSpPr>
              <p:nvPr/>
            </p:nvSpPr>
            <p:spPr bwMode="auto">
              <a:xfrm>
                <a:off x="7839" y="2446"/>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9" name="Freeform 1018">
                <a:extLst>
                  <a:ext uri="{FF2B5EF4-FFF2-40B4-BE49-F238E27FC236}">
                    <a16:creationId xmlns:a16="http://schemas.microsoft.com/office/drawing/2014/main" id="{FB98DE0F-F6D1-74C5-AC2E-330E26ABCDD4}"/>
                  </a:ext>
                </a:extLst>
              </p:cNvPr>
              <p:cNvSpPr>
                <a:spLocks/>
              </p:cNvSpPr>
              <p:nvPr/>
            </p:nvSpPr>
            <p:spPr bwMode="auto">
              <a:xfrm>
                <a:off x="7841" y="2446"/>
                <a:ext cx="5"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1" y="1"/>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0" name="Freeform 1019">
                <a:extLst>
                  <a:ext uri="{FF2B5EF4-FFF2-40B4-BE49-F238E27FC236}">
                    <a16:creationId xmlns:a16="http://schemas.microsoft.com/office/drawing/2014/main" id="{2B6276E0-36AA-DBD8-4B4C-A852ACF7AA88}"/>
                  </a:ext>
                </a:extLst>
              </p:cNvPr>
              <p:cNvSpPr>
                <a:spLocks/>
              </p:cNvSpPr>
              <p:nvPr/>
            </p:nvSpPr>
            <p:spPr bwMode="auto">
              <a:xfrm>
                <a:off x="7815" y="2415"/>
                <a:ext cx="54" cy="31"/>
              </a:xfrm>
              <a:custGeom>
                <a:avLst/>
                <a:gdLst>
                  <a:gd name="T0" fmla="*/ 1 w 23"/>
                  <a:gd name="T1" fmla="*/ 6 h 13"/>
                  <a:gd name="T2" fmla="*/ 1 w 23"/>
                  <a:gd name="T3" fmla="*/ 7 h 13"/>
                  <a:gd name="T4" fmla="*/ 10 w 23"/>
                  <a:gd name="T5" fmla="*/ 13 h 13"/>
                  <a:gd name="T6" fmla="*/ 13 w 23"/>
                  <a:gd name="T7" fmla="*/ 13 h 13"/>
                  <a:gd name="T8" fmla="*/ 22 w 23"/>
                  <a:gd name="T9" fmla="*/ 7 h 13"/>
                  <a:gd name="T10" fmla="*/ 22 w 23"/>
                  <a:gd name="T11" fmla="*/ 6 h 13"/>
                  <a:gd name="T12" fmla="*/ 13 w 23"/>
                  <a:gd name="T13" fmla="*/ 1 h 13"/>
                  <a:gd name="T14" fmla="*/ 10 w 23"/>
                  <a:gd name="T15" fmla="*/ 1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7"/>
                    </a:cubicBezTo>
                    <a:cubicBezTo>
                      <a:pt x="10" y="13"/>
                      <a:pt x="10" y="13"/>
                      <a:pt x="10" y="13"/>
                    </a:cubicBezTo>
                    <a:cubicBezTo>
                      <a:pt x="11" y="13"/>
                      <a:pt x="12" y="13"/>
                      <a:pt x="13" y="13"/>
                    </a:cubicBezTo>
                    <a:cubicBezTo>
                      <a:pt x="22" y="7"/>
                      <a:pt x="22" y="7"/>
                      <a:pt x="22" y="7"/>
                    </a:cubicBezTo>
                    <a:cubicBezTo>
                      <a:pt x="23" y="7"/>
                      <a:pt x="23" y="6"/>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1" name="Freeform 1020">
                <a:extLst>
                  <a:ext uri="{FF2B5EF4-FFF2-40B4-BE49-F238E27FC236}">
                    <a16:creationId xmlns:a16="http://schemas.microsoft.com/office/drawing/2014/main" id="{19BC99F1-3938-647D-150C-3D074A82E573}"/>
                  </a:ext>
                </a:extLst>
              </p:cNvPr>
              <p:cNvSpPr>
                <a:spLocks/>
              </p:cNvSpPr>
              <p:nvPr/>
            </p:nvSpPr>
            <p:spPr bwMode="auto">
              <a:xfrm>
                <a:off x="7765" y="230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2" name="Freeform 1021">
                <a:extLst>
                  <a:ext uri="{FF2B5EF4-FFF2-40B4-BE49-F238E27FC236}">
                    <a16:creationId xmlns:a16="http://schemas.microsoft.com/office/drawing/2014/main" id="{5DC149CE-6FEA-6EA1-2EE5-150419999735}"/>
                  </a:ext>
                </a:extLst>
              </p:cNvPr>
              <p:cNvSpPr>
                <a:spLocks/>
              </p:cNvSpPr>
              <p:nvPr/>
            </p:nvSpPr>
            <p:spPr bwMode="auto">
              <a:xfrm>
                <a:off x="7765" y="230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3" name="Freeform 1022">
                <a:extLst>
                  <a:ext uri="{FF2B5EF4-FFF2-40B4-BE49-F238E27FC236}">
                    <a16:creationId xmlns:a16="http://schemas.microsoft.com/office/drawing/2014/main" id="{77814EC1-B2EE-0425-FC37-056DC240DCE1}"/>
                  </a:ext>
                </a:extLst>
              </p:cNvPr>
              <p:cNvSpPr>
                <a:spLocks/>
              </p:cNvSpPr>
              <p:nvPr/>
            </p:nvSpPr>
            <p:spPr bwMode="auto">
              <a:xfrm>
                <a:off x="7765" y="2304"/>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4" name="Freeform 1023">
                <a:extLst>
                  <a:ext uri="{FF2B5EF4-FFF2-40B4-BE49-F238E27FC236}">
                    <a16:creationId xmlns:a16="http://schemas.microsoft.com/office/drawing/2014/main" id="{09673AF9-6C93-57EC-833C-BEB4621FCD14}"/>
                  </a:ext>
                </a:extLst>
              </p:cNvPr>
              <p:cNvSpPr>
                <a:spLocks/>
              </p:cNvSpPr>
              <p:nvPr/>
            </p:nvSpPr>
            <p:spPr bwMode="auto">
              <a:xfrm>
                <a:off x="7815" y="2301"/>
                <a:ext cx="2"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1"/>
                      <a:pt x="0" y="1"/>
                      <a:pt x="0" y="1"/>
                    </a:cubicBezTo>
                    <a:cubicBezTo>
                      <a:pt x="0" y="2"/>
                      <a:pt x="0" y="2"/>
                      <a:pt x="0" y="2"/>
                    </a:cubicBezTo>
                    <a:cubicBezTo>
                      <a:pt x="0"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5" name="Freeform 1024">
                <a:extLst>
                  <a:ext uri="{FF2B5EF4-FFF2-40B4-BE49-F238E27FC236}">
                    <a16:creationId xmlns:a16="http://schemas.microsoft.com/office/drawing/2014/main" id="{01743413-610C-9E56-426E-FBE800BF11F3}"/>
                  </a:ext>
                </a:extLst>
              </p:cNvPr>
              <p:cNvSpPr>
                <a:spLocks/>
              </p:cNvSpPr>
              <p:nvPr/>
            </p:nvSpPr>
            <p:spPr bwMode="auto">
              <a:xfrm>
                <a:off x="7815" y="2301"/>
                <a:ext cx="2"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0" y="2"/>
                      <a:pt x="1" y="2"/>
                      <a:pt x="1" y="1"/>
                    </a:cubicBezTo>
                    <a:cubicBezTo>
                      <a:pt x="1" y="0"/>
                      <a:pt x="1" y="0"/>
                      <a:pt x="1" y="0"/>
                    </a:cubicBezTo>
                    <a:cubicBezTo>
                      <a:pt x="1"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6" name="Freeform 1025">
                <a:extLst>
                  <a:ext uri="{FF2B5EF4-FFF2-40B4-BE49-F238E27FC236}">
                    <a16:creationId xmlns:a16="http://schemas.microsoft.com/office/drawing/2014/main" id="{C9AC3E81-3D36-3E68-D2D1-9C94688E9AD0}"/>
                  </a:ext>
                </a:extLst>
              </p:cNvPr>
              <p:cNvSpPr>
                <a:spLocks/>
              </p:cNvSpPr>
              <p:nvPr/>
            </p:nvSpPr>
            <p:spPr bwMode="auto">
              <a:xfrm>
                <a:off x="7765" y="2304"/>
                <a:ext cx="21" cy="14"/>
              </a:xfrm>
              <a:custGeom>
                <a:avLst/>
                <a:gdLst>
                  <a:gd name="T0" fmla="*/ 0 w 21"/>
                  <a:gd name="T1" fmla="*/ 0 h 14"/>
                  <a:gd name="T2" fmla="*/ 0 w 21"/>
                  <a:gd name="T3" fmla="*/ 2 h 14"/>
                  <a:gd name="T4" fmla="*/ 21 w 21"/>
                  <a:gd name="T5" fmla="*/ 14 h 14"/>
                  <a:gd name="T6" fmla="*/ 21 w 21"/>
                  <a:gd name="T7" fmla="*/ 11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1"/>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7" name="Freeform 1026">
                <a:extLst>
                  <a:ext uri="{FF2B5EF4-FFF2-40B4-BE49-F238E27FC236}">
                    <a16:creationId xmlns:a16="http://schemas.microsoft.com/office/drawing/2014/main" id="{A99746F6-FF55-DD08-716B-3050A6B41032}"/>
                  </a:ext>
                </a:extLst>
              </p:cNvPr>
              <p:cNvSpPr>
                <a:spLocks/>
              </p:cNvSpPr>
              <p:nvPr/>
            </p:nvSpPr>
            <p:spPr bwMode="auto">
              <a:xfrm>
                <a:off x="7793" y="2304"/>
                <a:ext cx="22" cy="14"/>
              </a:xfrm>
              <a:custGeom>
                <a:avLst/>
                <a:gdLst>
                  <a:gd name="T0" fmla="*/ 0 w 22"/>
                  <a:gd name="T1" fmla="*/ 11 h 14"/>
                  <a:gd name="T2" fmla="*/ 0 w 22"/>
                  <a:gd name="T3" fmla="*/ 14 h 14"/>
                  <a:gd name="T4" fmla="*/ 22 w 22"/>
                  <a:gd name="T5" fmla="*/ 2 h 14"/>
                  <a:gd name="T6" fmla="*/ 22 w 22"/>
                  <a:gd name="T7" fmla="*/ 0 h 14"/>
                  <a:gd name="T8" fmla="*/ 0 w 22"/>
                  <a:gd name="T9" fmla="*/ 11 h 14"/>
                </a:gdLst>
                <a:ahLst/>
                <a:cxnLst>
                  <a:cxn ang="0">
                    <a:pos x="T0" y="T1"/>
                  </a:cxn>
                  <a:cxn ang="0">
                    <a:pos x="T2" y="T3"/>
                  </a:cxn>
                  <a:cxn ang="0">
                    <a:pos x="T4" y="T5"/>
                  </a:cxn>
                  <a:cxn ang="0">
                    <a:pos x="T6" y="T7"/>
                  </a:cxn>
                  <a:cxn ang="0">
                    <a:pos x="T8" y="T9"/>
                  </a:cxn>
                </a:cxnLst>
                <a:rect l="0" t="0" r="r" b="b"/>
                <a:pathLst>
                  <a:path w="22" h="14">
                    <a:moveTo>
                      <a:pt x="0" y="11"/>
                    </a:moveTo>
                    <a:lnTo>
                      <a:pt x="0" y="14"/>
                    </a:lnTo>
                    <a:lnTo>
                      <a:pt x="22" y="2"/>
                    </a:lnTo>
                    <a:lnTo>
                      <a:pt x="22" y="0"/>
                    </a:lnTo>
                    <a:lnTo>
                      <a:pt x="0" y="11"/>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 name="Freeform 1027">
                <a:extLst>
                  <a:ext uri="{FF2B5EF4-FFF2-40B4-BE49-F238E27FC236}">
                    <a16:creationId xmlns:a16="http://schemas.microsoft.com/office/drawing/2014/main" id="{A723B47C-8914-89DC-966F-5076B23DB4A3}"/>
                  </a:ext>
                </a:extLst>
              </p:cNvPr>
              <p:cNvSpPr>
                <a:spLocks/>
              </p:cNvSpPr>
              <p:nvPr/>
            </p:nvSpPr>
            <p:spPr bwMode="auto">
              <a:xfrm>
                <a:off x="7786" y="2315"/>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 name="Freeform 1028">
                <a:extLst>
                  <a:ext uri="{FF2B5EF4-FFF2-40B4-BE49-F238E27FC236}">
                    <a16:creationId xmlns:a16="http://schemas.microsoft.com/office/drawing/2014/main" id="{2CA97715-9E19-3960-0EDC-076D434CCC65}"/>
                  </a:ext>
                </a:extLst>
              </p:cNvPr>
              <p:cNvSpPr>
                <a:spLocks/>
              </p:cNvSpPr>
              <p:nvPr/>
            </p:nvSpPr>
            <p:spPr bwMode="auto">
              <a:xfrm>
                <a:off x="7786" y="2315"/>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0" name="Freeform 1029">
                <a:extLst>
                  <a:ext uri="{FF2B5EF4-FFF2-40B4-BE49-F238E27FC236}">
                    <a16:creationId xmlns:a16="http://schemas.microsoft.com/office/drawing/2014/main" id="{4E804DD4-BAE7-C0D0-7584-E5E1BC479510}"/>
                  </a:ext>
                </a:extLst>
              </p:cNvPr>
              <p:cNvSpPr>
                <a:spLocks/>
              </p:cNvSpPr>
              <p:nvPr/>
            </p:nvSpPr>
            <p:spPr bwMode="auto">
              <a:xfrm>
                <a:off x="7789" y="2315"/>
                <a:ext cx="4" cy="5"/>
              </a:xfrm>
              <a:custGeom>
                <a:avLst/>
                <a:gdLst>
                  <a:gd name="T0" fmla="*/ 0 w 2"/>
                  <a:gd name="T1" fmla="*/ 1 h 2"/>
                  <a:gd name="T2" fmla="*/ 0 w 2"/>
                  <a:gd name="T3" fmla="*/ 2 h 2"/>
                  <a:gd name="T4" fmla="*/ 2 w 2"/>
                  <a:gd name="T5" fmla="*/ 1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2" y="2"/>
                      <a:pt x="2" y="1"/>
                    </a:cubicBezTo>
                    <a:cubicBezTo>
                      <a:pt x="2" y="0"/>
                      <a:pt x="2" y="0"/>
                      <a:pt x="2" y="0"/>
                    </a:cubicBezTo>
                    <a:cubicBezTo>
                      <a:pt x="2"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1" name="Freeform 1030">
                <a:extLst>
                  <a:ext uri="{FF2B5EF4-FFF2-40B4-BE49-F238E27FC236}">
                    <a16:creationId xmlns:a16="http://schemas.microsoft.com/office/drawing/2014/main" id="{3E4FF35F-55D1-4315-1ED8-BB104E35F8AF}"/>
                  </a:ext>
                </a:extLst>
              </p:cNvPr>
              <p:cNvSpPr>
                <a:spLocks/>
              </p:cNvSpPr>
              <p:nvPr/>
            </p:nvSpPr>
            <p:spPr bwMode="auto">
              <a:xfrm>
                <a:off x="7763" y="2287"/>
                <a:ext cx="54" cy="31"/>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5"/>
                    </a:cubicBezTo>
                    <a:cubicBezTo>
                      <a:pt x="13" y="0"/>
                      <a:pt x="13" y="0"/>
                      <a:pt x="13" y="0"/>
                    </a:cubicBezTo>
                    <a:cubicBezTo>
                      <a:pt x="12"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2" name="Freeform 1031">
                <a:extLst>
                  <a:ext uri="{FF2B5EF4-FFF2-40B4-BE49-F238E27FC236}">
                    <a16:creationId xmlns:a16="http://schemas.microsoft.com/office/drawing/2014/main" id="{3E2CC5D5-D32D-0B34-5CA5-432FB7089FCA}"/>
                  </a:ext>
                </a:extLst>
              </p:cNvPr>
              <p:cNvSpPr>
                <a:spLocks/>
              </p:cNvSpPr>
              <p:nvPr/>
            </p:nvSpPr>
            <p:spPr bwMode="auto">
              <a:xfrm>
                <a:off x="7729" y="2323"/>
                <a:ext cx="3"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3" name="Freeform 1032">
                <a:extLst>
                  <a:ext uri="{FF2B5EF4-FFF2-40B4-BE49-F238E27FC236}">
                    <a16:creationId xmlns:a16="http://schemas.microsoft.com/office/drawing/2014/main" id="{E8F238A3-AF66-D759-FFD4-8ECFCE5A5408}"/>
                  </a:ext>
                </a:extLst>
              </p:cNvPr>
              <p:cNvSpPr>
                <a:spLocks/>
              </p:cNvSpPr>
              <p:nvPr/>
            </p:nvSpPr>
            <p:spPr bwMode="auto">
              <a:xfrm>
                <a:off x="7729" y="2323"/>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4" name="Freeform 1033">
                <a:extLst>
                  <a:ext uri="{FF2B5EF4-FFF2-40B4-BE49-F238E27FC236}">
                    <a16:creationId xmlns:a16="http://schemas.microsoft.com/office/drawing/2014/main" id="{F60D15C2-83DF-ADDB-7E3D-CF9FD7CE336B}"/>
                  </a:ext>
                </a:extLst>
              </p:cNvPr>
              <p:cNvSpPr>
                <a:spLocks/>
              </p:cNvSpPr>
              <p:nvPr/>
            </p:nvSpPr>
            <p:spPr bwMode="auto">
              <a:xfrm>
                <a:off x="7729" y="2323"/>
                <a:ext cx="3"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5" name="Freeform 1034">
                <a:extLst>
                  <a:ext uri="{FF2B5EF4-FFF2-40B4-BE49-F238E27FC236}">
                    <a16:creationId xmlns:a16="http://schemas.microsoft.com/office/drawing/2014/main" id="{3F190268-D7DB-3542-0918-80B8939903F3}"/>
                  </a:ext>
                </a:extLst>
              </p:cNvPr>
              <p:cNvSpPr>
                <a:spLocks/>
              </p:cNvSpPr>
              <p:nvPr/>
            </p:nvSpPr>
            <p:spPr bwMode="auto">
              <a:xfrm>
                <a:off x="7779" y="2323"/>
                <a:ext cx="3" cy="4"/>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0"/>
                      <a:pt x="0" y="1"/>
                    </a:cubicBezTo>
                    <a:cubicBezTo>
                      <a:pt x="0" y="2"/>
                      <a:pt x="0" y="2"/>
                      <a:pt x="0" y="2"/>
                    </a:cubicBezTo>
                    <a:cubicBezTo>
                      <a:pt x="1" y="1"/>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6" name="Freeform 1035">
                <a:extLst>
                  <a:ext uri="{FF2B5EF4-FFF2-40B4-BE49-F238E27FC236}">
                    <a16:creationId xmlns:a16="http://schemas.microsoft.com/office/drawing/2014/main" id="{E9338474-92E4-62FD-6F10-5E8824E1CFDD}"/>
                  </a:ext>
                </a:extLst>
              </p:cNvPr>
              <p:cNvSpPr>
                <a:spLocks/>
              </p:cNvSpPr>
              <p:nvPr/>
            </p:nvSpPr>
            <p:spPr bwMode="auto">
              <a:xfrm>
                <a:off x="7779" y="2323"/>
                <a:ext cx="3" cy="4"/>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1"/>
                      <a:pt x="1" y="1"/>
                      <a:pt x="1" y="1"/>
                    </a:cubicBezTo>
                    <a:cubicBezTo>
                      <a:pt x="1" y="0"/>
                      <a:pt x="1" y="0"/>
                      <a:pt x="1" y="0"/>
                    </a:cubicBezTo>
                    <a:cubicBezTo>
                      <a:pt x="1" y="0"/>
                      <a:pt x="1"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7" name="Freeform 1036">
                <a:extLst>
                  <a:ext uri="{FF2B5EF4-FFF2-40B4-BE49-F238E27FC236}">
                    <a16:creationId xmlns:a16="http://schemas.microsoft.com/office/drawing/2014/main" id="{441936A6-E67B-FF87-113E-B1B22ED18818}"/>
                  </a:ext>
                </a:extLst>
              </p:cNvPr>
              <p:cNvSpPr>
                <a:spLocks/>
              </p:cNvSpPr>
              <p:nvPr/>
            </p:nvSpPr>
            <p:spPr bwMode="auto">
              <a:xfrm>
                <a:off x="7732" y="2325"/>
                <a:ext cx="19" cy="14"/>
              </a:xfrm>
              <a:custGeom>
                <a:avLst/>
                <a:gdLst>
                  <a:gd name="T0" fmla="*/ 0 w 19"/>
                  <a:gd name="T1" fmla="*/ 0 h 14"/>
                  <a:gd name="T2" fmla="*/ 0 w 19"/>
                  <a:gd name="T3" fmla="*/ 2 h 14"/>
                  <a:gd name="T4" fmla="*/ 19 w 19"/>
                  <a:gd name="T5" fmla="*/ 14 h 14"/>
                  <a:gd name="T6" fmla="*/ 19 w 19"/>
                  <a:gd name="T7" fmla="*/ 12 h 14"/>
                  <a:gd name="T8" fmla="*/ 0 w 19"/>
                  <a:gd name="T9" fmla="*/ 0 h 14"/>
                </a:gdLst>
                <a:ahLst/>
                <a:cxnLst>
                  <a:cxn ang="0">
                    <a:pos x="T0" y="T1"/>
                  </a:cxn>
                  <a:cxn ang="0">
                    <a:pos x="T2" y="T3"/>
                  </a:cxn>
                  <a:cxn ang="0">
                    <a:pos x="T4" y="T5"/>
                  </a:cxn>
                  <a:cxn ang="0">
                    <a:pos x="T6" y="T7"/>
                  </a:cxn>
                  <a:cxn ang="0">
                    <a:pos x="T8" y="T9"/>
                  </a:cxn>
                </a:cxnLst>
                <a:rect l="0" t="0" r="r" b="b"/>
                <a:pathLst>
                  <a:path w="19" h="14">
                    <a:moveTo>
                      <a:pt x="0" y="0"/>
                    </a:moveTo>
                    <a:lnTo>
                      <a:pt x="0" y="2"/>
                    </a:lnTo>
                    <a:lnTo>
                      <a:pt x="19" y="14"/>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8" name="Freeform 1037">
                <a:extLst>
                  <a:ext uri="{FF2B5EF4-FFF2-40B4-BE49-F238E27FC236}">
                    <a16:creationId xmlns:a16="http://schemas.microsoft.com/office/drawing/2014/main" id="{A51964F9-6C9C-21F6-8E24-51BEA4EACF94}"/>
                  </a:ext>
                </a:extLst>
              </p:cNvPr>
              <p:cNvSpPr>
                <a:spLocks/>
              </p:cNvSpPr>
              <p:nvPr/>
            </p:nvSpPr>
            <p:spPr bwMode="auto">
              <a:xfrm>
                <a:off x="7760" y="2325"/>
                <a:ext cx="19" cy="14"/>
              </a:xfrm>
              <a:custGeom>
                <a:avLst/>
                <a:gdLst>
                  <a:gd name="T0" fmla="*/ 0 w 19"/>
                  <a:gd name="T1" fmla="*/ 12 h 14"/>
                  <a:gd name="T2" fmla="*/ 0 w 19"/>
                  <a:gd name="T3" fmla="*/ 14 h 14"/>
                  <a:gd name="T4" fmla="*/ 19 w 19"/>
                  <a:gd name="T5" fmla="*/ 2 h 14"/>
                  <a:gd name="T6" fmla="*/ 19 w 19"/>
                  <a:gd name="T7" fmla="*/ 0 h 14"/>
                  <a:gd name="T8" fmla="*/ 0 w 19"/>
                  <a:gd name="T9" fmla="*/ 12 h 14"/>
                </a:gdLst>
                <a:ahLst/>
                <a:cxnLst>
                  <a:cxn ang="0">
                    <a:pos x="T0" y="T1"/>
                  </a:cxn>
                  <a:cxn ang="0">
                    <a:pos x="T2" y="T3"/>
                  </a:cxn>
                  <a:cxn ang="0">
                    <a:pos x="T4" y="T5"/>
                  </a:cxn>
                  <a:cxn ang="0">
                    <a:pos x="T6" y="T7"/>
                  </a:cxn>
                  <a:cxn ang="0">
                    <a:pos x="T8" y="T9"/>
                  </a:cxn>
                </a:cxnLst>
                <a:rect l="0" t="0" r="r" b="b"/>
                <a:pathLst>
                  <a:path w="19" h="14">
                    <a:moveTo>
                      <a:pt x="0" y="12"/>
                    </a:moveTo>
                    <a:lnTo>
                      <a:pt x="0" y="14"/>
                    </a:lnTo>
                    <a:lnTo>
                      <a:pt x="19" y="2"/>
                    </a:lnTo>
                    <a:lnTo>
                      <a:pt x="19"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9" name="Freeform 1038">
                <a:extLst>
                  <a:ext uri="{FF2B5EF4-FFF2-40B4-BE49-F238E27FC236}">
                    <a16:creationId xmlns:a16="http://schemas.microsoft.com/office/drawing/2014/main" id="{7568E57F-09F7-62C9-6616-CC35314842FA}"/>
                  </a:ext>
                </a:extLst>
              </p:cNvPr>
              <p:cNvSpPr>
                <a:spLocks/>
              </p:cNvSpPr>
              <p:nvPr/>
            </p:nvSpPr>
            <p:spPr bwMode="auto">
              <a:xfrm>
                <a:off x="7751" y="2337"/>
                <a:ext cx="9" cy="2"/>
              </a:xfrm>
              <a:custGeom>
                <a:avLst/>
                <a:gdLst>
                  <a:gd name="T0" fmla="*/ 0 w 4"/>
                  <a:gd name="T1" fmla="*/ 0 h 1"/>
                  <a:gd name="T2" fmla="*/ 0 w 4"/>
                  <a:gd name="T3" fmla="*/ 1 h 1"/>
                  <a:gd name="T4" fmla="*/ 4 w 4"/>
                  <a:gd name="T5" fmla="*/ 1 h 1"/>
                  <a:gd name="T6" fmla="*/ 4 w 4"/>
                  <a:gd name="T7" fmla="*/ 0 h 1"/>
                  <a:gd name="T8" fmla="*/ 0 w 4"/>
                  <a:gd name="T9" fmla="*/ 0 h 1"/>
                </a:gdLst>
                <a:ahLst/>
                <a:cxnLst>
                  <a:cxn ang="0">
                    <a:pos x="T0" y="T1"/>
                  </a:cxn>
                  <a:cxn ang="0">
                    <a:pos x="T2" y="T3"/>
                  </a:cxn>
                  <a:cxn ang="0">
                    <a:pos x="T4" y="T5"/>
                  </a:cxn>
                  <a:cxn ang="0">
                    <a:pos x="T6" y="T7"/>
                  </a:cxn>
                  <a:cxn ang="0">
                    <a:pos x="T8" y="T9"/>
                  </a:cxn>
                </a:cxnLst>
                <a:rect l="0" t="0" r="r" b="b"/>
                <a:pathLst>
                  <a:path w="4" h="1">
                    <a:moveTo>
                      <a:pt x="0" y="0"/>
                    </a:moveTo>
                    <a:cubicBezTo>
                      <a:pt x="0" y="1"/>
                      <a:pt x="0" y="1"/>
                      <a:pt x="0" y="1"/>
                    </a:cubicBezTo>
                    <a:cubicBezTo>
                      <a:pt x="1" y="1"/>
                      <a:pt x="3" y="1"/>
                      <a:pt x="4" y="1"/>
                    </a:cubicBezTo>
                    <a:cubicBezTo>
                      <a:pt x="4" y="0"/>
                      <a:pt x="4" y="0"/>
                      <a:pt x="4"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0" name="Freeform 1039">
                <a:extLst>
                  <a:ext uri="{FF2B5EF4-FFF2-40B4-BE49-F238E27FC236}">
                    <a16:creationId xmlns:a16="http://schemas.microsoft.com/office/drawing/2014/main" id="{E5DFA8F8-A513-5E40-10B9-3F99ED12CC0A}"/>
                  </a:ext>
                </a:extLst>
              </p:cNvPr>
              <p:cNvSpPr>
                <a:spLocks/>
              </p:cNvSpPr>
              <p:nvPr/>
            </p:nvSpPr>
            <p:spPr bwMode="auto">
              <a:xfrm>
                <a:off x="7751" y="2337"/>
                <a:ext cx="4"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1" y="1"/>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1" name="Freeform 1040">
                <a:extLst>
                  <a:ext uri="{FF2B5EF4-FFF2-40B4-BE49-F238E27FC236}">
                    <a16:creationId xmlns:a16="http://schemas.microsoft.com/office/drawing/2014/main" id="{26CC335F-F274-0BA0-463E-2DB4A43E112E}"/>
                  </a:ext>
                </a:extLst>
              </p:cNvPr>
              <p:cNvSpPr>
                <a:spLocks/>
              </p:cNvSpPr>
              <p:nvPr/>
            </p:nvSpPr>
            <p:spPr bwMode="auto">
              <a:xfrm>
                <a:off x="7755" y="2337"/>
                <a:ext cx="5"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0" y="1"/>
                      <a:pt x="1" y="1"/>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2" name="Freeform 1041">
                <a:extLst>
                  <a:ext uri="{FF2B5EF4-FFF2-40B4-BE49-F238E27FC236}">
                    <a16:creationId xmlns:a16="http://schemas.microsoft.com/office/drawing/2014/main" id="{EC990106-7271-A99A-E719-78B819134C43}"/>
                  </a:ext>
                </a:extLst>
              </p:cNvPr>
              <p:cNvSpPr>
                <a:spLocks/>
              </p:cNvSpPr>
              <p:nvPr/>
            </p:nvSpPr>
            <p:spPr bwMode="auto">
              <a:xfrm>
                <a:off x="7729" y="2306"/>
                <a:ext cx="53" cy="31"/>
              </a:xfrm>
              <a:custGeom>
                <a:avLst/>
                <a:gdLst>
                  <a:gd name="T0" fmla="*/ 1 w 22"/>
                  <a:gd name="T1" fmla="*/ 6 h 13"/>
                  <a:gd name="T2" fmla="*/ 1 w 22"/>
                  <a:gd name="T3" fmla="*/ 8 h 13"/>
                  <a:gd name="T4" fmla="*/ 9 w 22"/>
                  <a:gd name="T5" fmla="*/ 13 h 13"/>
                  <a:gd name="T6" fmla="*/ 13 w 22"/>
                  <a:gd name="T7" fmla="*/ 13 h 13"/>
                  <a:gd name="T8" fmla="*/ 21 w 22"/>
                  <a:gd name="T9" fmla="*/ 8 h 13"/>
                  <a:gd name="T10" fmla="*/ 21 w 22"/>
                  <a:gd name="T11" fmla="*/ 6 h 13"/>
                  <a:gd name="T12" fmla="*/ 13 w 22"/>
                  <a:gd name="T13" fmla="*/ 1 h 13"/>
                  <a:gd name="T14" fmla="*/ 9 w 22"/>
                  <a:gd name="T15" fmla="*/ 1 h 13"/>
                  <a:gd name="T16" fmla="*/ 1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6"/>
                    </a:moveTo>
                    <a:cubicBezTo>
                      <a:pt x="0" y="6"/>
                      <a:pt x="0" y="7"/>
                      <a:pt x="1" y="8"/>
                    </a:cubicBezTo>
                    <a:cubicBezTo>
                      <a:pt x="9" y="13"/>
                      <a:pt x="9" y="13"/>
                      <a:pt x="9" y="13"/>
                    </a:cubicBezTo>
                    <a:cubicBezTo>
                      <a:pt x="10" y="13"/>
                      <a:pt x="12" y="13"/>
                      <a:pt x="13" y="13"/>
                    </a:cubicBezTo>
                    <a:cubicBezTo>
                      <a:pt x="21" y="8"/>
                      <a:pt x="21" y="8"/>
                      <a:pt x="21" y="8"/>
                    </a:cubicBezTo>
                    <a:cubicBezTo>
                      <a:pt x="22" y="7"/>
                      <a:pt x="22" y="6"/>
                      <a:pt x="21" y="6"/>
                    </a:cubicBezTo>
                    <a:cubicBezTo>
                      <a:pt x="13" y="1"/>
                      <a:pt x="13" y="1"/>
                      <a:pt x="13" y="1"/>
                    </a:cubicBezTo>
                    <a:cubicBezTo>
                      <a:pt x="12" y="0"/>
                      <a:pt x="10" y="0"/>
                      <a:pt x="9"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3" name="Freeform 1042">
                <a:extLst>
                  <a:ext uri="{FF2B5EF4-FFF2-40B4-BE49-F238E27FC236}">
                    <a16:creationId xmlns:a16="http://schemas.microsoft.com/office/drawing/2014/main" id="{2BBF80A5-737B-F1F7-7F7C-8CC88DD4FE95}"/>
                  </a:ext>
                </a:extLst>
              </p:cNvPr>
              <p:cNvSpPr>
                <a:spLocks/>
              </p:cNvSpPr>
              <p:nvPr/>
            </p:nvSpPr>
            <p:spPr bwMode="auto">
              <a:xfrm>
                <a:off x="7696" y="2342"/>
                <a:ext cx="2"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4" name="Freeform 1043">
                <a:extLst>
                  <a:ext uri="{FF2B5EF4-FFF2-40B4-BE49-F238E27FC236}">
                    <a16:creationId xmlns:a16="http://schemas.microsoft.com/office/drawing/2014/main" id="{925E9DF6-9DA2-4A9D-6F8C-7143F5FAF402}"/>
                  </a:ext>
                </a:extLst>
              </p:cNvPr>
              <p:cNvSpPr>
                <a:spLocks/>
              </p:cNvSpPr>
              <p:nvPr/>
            </p:nvSpPr>
            <p:spPr bwMode="auto">
              <a:xfrm>
                <a:off x="7696" y="2342"/>
                <a:ext cx="0" cy="4"/>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1"/>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5" name="Freeform 1044">
                <a:extLst>
                  <a:ext uri="{FF2B5EF4-FFF2-40B4-BE49-F238E27FC236}">
                    <a16:creationId xmlns:a16="http://schemas.microsoft.com/office/drawing/2014/main" id="{07656D79-3DFE-4284-3B50-0017ED36B5BC}"/>
                  </a:ext>
                </a:extLst>
              </p:cNvPr>
              <p:cNvSpPr>
                <a:spLocks/>
              </p:cNvSpPr>
              <p:nvPr/>
            </p:nvSpPr>
            <p:spPr bwMode="auto">
              <a:xfrm>
                <a:off x="7696" y="2342"/>
                <a:ext cx="2" cy="4"/>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6" name="Freeform 1045">
                <a:extLst>
                  <a:ext uri="{FF2B5EF4-FFF2-40B4-BE49-F238E27FC236}">
                    <a16:creationId xmlns:a16="http://schemas.microsoft.com/office/drawing/2014/main" id="{D0AA9BEB-EDCF-FFAD-C38D-887111496950}"/>
                  </a:ext>
                </a:extLst>
              </p:cNvPr>
              <p:cNvSpPr>
                <a:spLocks/>
              </p:cNvSpPr>
              <p:nvPr/>
            </p:nvSpPr>
            <p:spPr bwMode="auto">
              <a:xfrm>
                <a:off x="7746" y="2342"/>
                <a:ext cx="2" cy="4"/>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0"/>
                      <a:pt x="0" y="1"/>
                    </a:cubicBezTo>
                    <a:cubicBezTo>
                      <a:pt x="0" y="2"/>
                      <a:pt x="0" y="2"/>
                      <a:pt x="0" y="2"/>
                    </a:cubicBezTo>
                    <a:cubicBezTo>
                      <a:pt x="1" y="2"/>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7" name="Freeform 1046">
                <a:extLst>
                  <a:ext uri="{FF2B5EF4-FFF2-40B4-BE49-F238E27FC236}">
                    <a16:creationId xmlns:a16="http://schemas.microsoft.com/office/drawing/2014/main" id="{C3E3323A-50DB-DE00-F92D-CE8EC0C44895}"/>
                  </a:ext>
                </a:extLst>
              </p:cNvPr>
              <p:cNvSpPr>
                <a:spLocks/>
              </p:cNvSpPr>
              <p:nvPr/>
            </p:nvSpPr>
            <p:spPr bwMode="auto">
              <a:xfrm>
                <a:off x="7746" y="2342"/>
                <a:ext cx="2" cy="4"/>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1"/>
                      <a:pt x="1" y="1"/>
                    </a:cubicBezTo>
                    <a:cubicBezTo>
                      <a:pt x="1" y="0"/>
                      <a:pt x="1" y="0"/>
                      <a:pt x="1" y="0"/>
                    </a:cubicBezTo>
                    <a:cubicBezTo>
                      <a:pt x="1" y="0"/>
                      <a:pt x="1"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8" name="Freeform 1047">
                <a:extLst>
                  <a:ext uri="{FF2B5EF4-FFF2-40B4-BE49-F238E27FC236}">
                    <a16:creationId xmlns:a16="http://schemas.microsoft.com/office/drawing/2014/main" id="{7EBC183B-3A3F-8585-1B69-FE87D48E02B1}"/>
                  </a:ext>
                </a:extLst>
              </p:cNvPr>
              <p:cNvSpPr>
                <a:spLocks/>
              </p:cNvSpPr>
              <p:nvPr/>
            </p:nvSpPr>
            <p:spPr bwMode="auto">
              <a:xfrm>
                <a:off x="7698" y="2344"/>
                <a:ext cx="19" cy="14"/>
              </a:xfrm>
              <a:custGeom>
                <a:avLst/>
                <a:gdLst>
                  <a:gd name="T0" fmla="*/ 0 w 19"/>
                  <a:gd name="T1" fmla="*/ 0 h 14"/>
                  <a:gd name="T2" fmla="*/ 0 w 19"/>
                  <a:gd name="T3" fmla="*/ 2 h 14"/>
                  <a:gd name="T4" fmla="*/ 19 w 19"/>
                  <a:gd name="T5" fmla="*/ 14 h 14"/>
                  <a:gd name="T6" fmla="*/ 19 w 19"/>
                  <a:gd name="T7" fmla="*/ 12 h 14"/>
                  <a:gd name="T8" fmla="*/ 0 w 19"/>
                  <a:gd name="T9" fmla="*/ 0 h 14"/>
                </a:gdLst>
                <a:ahLst/>
                <a:cxnLst>
                  <a:cxn ang="0">
                    <a:pos x="T0" y="T1"/>
                  </a:cxn>
                  <a:cxn ang="0">
                    <a:pos x="T2" y="T3"/>
                  </a:cxn>
                  <a:cxn ang="0">
                    <a:pos x="T4" y="T5"/>
                  </a:cxn>
                  <a:cxn ang="0">
                    <a:pos x="T6" y="T7"/>
                  </a:cxn>
                  <a:cxn ang="0">
                    <a:pos x="T8" y="T9"/>
                  </a:cxn>
                </a:cxnLst>
                <a:rect l="0" t="0" r="r" b="b"/>
                <a:pathLst>
                  <a:path w="19" h="14">
                    <a:moveTo>
                      <a:pt x="0" y="0"/>
                    </a:moveTo>
                    <a:lnTo>
                      <a:pt x="0" y="2"/>
                    </a:lnTo>
                    <a:lnTo>
                      <a:pt x="19" y="14"/>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9" name="Freeform 1048">
                <a:extLst>
                  <a:ext uri="{FF2B5EF4-FFF2-40B4-BE49-F238E27FC236}">
                    <a16:creationId xmlns:a16="http://schemas.microsoft.com/office/drawing/2014/main" id="{09375CF1-02ED-AC2F-234C-122B6DE6BDDF}"/>
                  </a:ext>
                </a:extLst>
              </p:cNvPr>
              <p:cNvSpPr>
                <a:spLocks/>
              </p:cNvSpPr>
              <p:nvPr/>
            </p:nvSpPr>
            <p:spPr bwMode="auto">
              <a:xfrm>
                <a:off x="7727" y="2344"/>
                <a:ext cx="19" cy="14"/>
              </a:xfrm>
              <a:custGeom>
                <a:avLst/>
                <a:gdLst>
                  <a:gd name="T0" fmla="*/ 0 w 19"/>
                  <a:gd name="T1" fmla="*/ 12 h 14"/>
                  <a:gd name="T2" fmla="*/ 0 w 19"/>
                  <a:gd name="T3" fmla="*/ 14 h 14"/>
                  <a:gd name="T4" fmla="*/ 19 w 19"/>
                  <a:gd name="T5" fmla="*/ 2 h 14"/>
                  <a:gd name="T6" fmla="*/ 19 w 19"/>
                  <a:gd name="T7" fmla="*/ 0 h 14"/>
                  <a:gd name="T8" fmla="*/ 0 w 19"/>
                  <a:gd name="T9" fmla="*/ 12 h 14"/>
                </a:gdLst>
                <a:ahLst/>
                <a:cxnLst>
                  <a:cxn ang="0">
                    <a:pos x="T0" y="T1"/>
                  </a:cxn>
                  <a:cxn ang="0">
                    <a:pos x="T2" y="T3"/>
                  </a:cxn>
                  <a:cxn ang="0">
                    <a:pos x="T4" y="T5"/>
                  </a:cxn>
                  <a:cxn ang="0">
                    <a:pos x="T6" y="T7"/>
                  </a:cxn>
                  <a:cxn ang="0">
                    <a:pos x="T8" y="T9"/>
                  </a:cxn>
                </a:cxnLst>
                <a:rect l="0" t="0" r="r" b="b"/>
                <a:pathLst>
                  <a:path w="19" h="14">
                    <a:moveTo>
                      <a:pt x="0" y="12"/>
                    </a:moveTo>
                    <a:lnTo>
                      <a:pt x="0" y="14"/>
                    </a:lnTo>
                    <a:lnTo>
                      <a:pt x="19" y="2"/>
                    </a:lnTo>
                    <a:lnTo>
                      <a:pt x="19"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0" name="Freeform 1049">
                <a:extLst>
                  <a:ext uri="{FF2B5EF4-FFF2-40B4-BE49-F238E27FC236}">
                    <a16:creationId xmlns:a16="http://schemas.microsoft.com/office/drawing/2014/main" id="{4F687339-83C1-2CF0-B47B-5E9D41336481}"/>
                  </a:ext>
                </a:extLst>
              </p:cNvPr>
              <p:cNvSpPr>
                <a:spLocks/>
              </p:cNvSpPr>
              <p:nvPr/>
            </p:nvSpPr>
            <p:spPr bwMode="auto">
              <a:xfrm>
                <a:off x="7717" y="2356"/>
                <a:ext cx="10" cy="2"/>
              </a:xfrm>
              <a:custGeom>
                <a:avLst/>
                <a:gdLst>
                  <a:gd name="T0" fmla="*/ 0 w 4"/>
                  <a:gd name="T1" fmla="*/ 0 h 1"/>
                  <a:gd name="T2" fmla="*/ 0 w 4"/>
                  <a:gd name="T3" fmla="*/ 1 h 1"/>
                  <a:gd name="T4" fmla="*/ 4 w 4"/>
                  <a:gd name="T5" fmla="*/ 1 h 1"/>
                  <a:gd name="T6" fmla="*/ 4 w 4"/>
                  <a:gd name="T7" fmla="*/ 0 h 1"/>
                  <a:gd name="T8" fmla="*/ 0 w 4"/>
                  <a:gd name="T9" fmla="*/ 0 h 1"/>
                </a:gdLst>
                <a:ahLst/>
                <a:cxnLst>
                  <a:cxn ang="0">
                    <a:pos x="T0" y="T1"/>
                  </a:cxn>
                  <a:cxn ang="0">
                    <a:pos x="T2" y="T3"/>
                  </a:cxn>
                  <a:cxn ang="0">
                    <a:pos x="T4" y="T5"/>
                  </a:cxn>
                  <a:cxn ang="0">
                    <a:pos x="T6" y="T7"/>
                  </a:cxn>
                  <a:cxn ang="0">
                    <a:pos x="T8" y="T9"/>
                  </a:cxn>
                </a:cxnLst>
                <a:rect l="0" t="0" r="r" b="b"/>
                <a:pathLst>
                  <a:path w="4" h="1">
                    <a:moveTo>
                      <a:pt x="0" y="0"/>
                    </a:moveTo>
                    <a:cubicBezTo>
                      <a:pt x="0" y="1"/>
                      <a:pt x="0" y="1"/>
                      <a:pt x="0" y="1"/>
                    </a:cubicBezTo>
                    <a:cubicBezTo>
                      <a:pt x="1" y="1"/>
                      <a:pt x="3" y="1"/>
                      <a:pt x="4" y="1"/>
                    </a:cubicBezTo>
                    <a:cubicBezTo>
                      <a:pt x="4" y="0"/>
                      <a:pt x="4" y="0"/>
                      <a:pt x="4"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1" name="Freeform 1050">
                <a:extLst>
                  <a:ext uri="{FF2B5EF4-FFF2-40B4-BE49-F238E27FC236}">
                    <a16:creationId xmlns:a16="http://schemas.microsoft.com/office/drawing/2014/main" id="{A400D196-0BAE-B071-C1DC-2E3BD422626D}"/>
                  </a:ext>
                </a:extLst>
              </p:cNvPr>
              <p:cNvSpPr>
                <a:spLocks/>
              </p:cNvSpPr>
              <p:nvPr/>
            </p:nvSpPr>
            <p:spPr bwMode="auto">
              <a:xfrm>
                <a:off x="7717" y="2356"/>
                <a:ext cx="3"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2" name="Freeform 1051">
                <a:extLst>
                  <a:ext uri="{FF2B5EF4-FFF2-40B4-BE49-F238E27FC236}">
                    <a16:creationId xmlns:a16="http://schemas.microsoft.com/office/drawing/2014/main" id="{A5CBEC0A-D31C-D3EA-A428-7869C749DCFD}"/>
                  </a:ext>
                </a:extLst>
              </p:cNvPr>
              <p:cNvSpPr>
                <a:spLocks/>
              </p:cNvSpPr>
              <p:nvPr/>
            </p:nvSpPr>
            <p:spPr bwMode="auto">
              <a:xfrm>
                <a:off x="7720" y="2356"/>
                <a:ext cx="7" cy="2"/>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1" y="1"/>
                      <a:pt x="2" y="1"/>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3" name="Freeform 1052">
                <a:extLst>
                  <a:ext uri="{FF2B5EF4-FFF2-40B4-BE49-F238E27FC236}">
                    <a16:creationId xmlns:a16="http://schemas.microsoft.com/office/drawing/2014/main" id="{6AE20136-0916-2C3E-4C8C-4CEE34C110EB}"/>
                  </a:ext>
                </a:extLst>
              </p:cNvPr>
              <p:cNvSpPr>
                <a:spLocks/>
              </p:cNvSpPr>
              <p:nvPr/>
            </p:nvSpPr>
            <p:spPr bwMode="auto">
              <a:xfrm>
                <a:off x="7696" y="2325"/>
                <a:ext cx="52" cy="31"/>
              </a:xfrm>
              <a:custGeom>
                <a:avLst/>
                <a:gdLst>
                  <a:gd name="T0" fmla="*/ 1 w 22"/>
                  <a:gd name="T1" fmla="*/ 6 h 13"/>
                  <a:gd name="T2" fmla="*/ 1 w 22"/>
                  <a:gd name="T3" fmla="*/ 8 h 13"/>
                  <a:gd name="T4" fmla="*/ 9 w 22"/>
                  <a:gd name="T5" fmla="*/ 13 h 13"/>
                  <a:gd name="T6" fmla="*/ 13 w 22"/>
                  <a:gd name="T7" fmla="*/ 13 h 13"/>
                  <a:gd name="T8" fmla="*/ 21 w 22"/>
                  <a:gd name="T9" fmla="*/ 8 h 13"/>
                  <a:gd name="T10" fmla="*/ 21 w 22"/>
                  <a:gd name="T11" fmla="*/ 6 h 13"/>
                  <a:gd name="T12" fmla="*/ 13 w 22"/>
                  <a:gd name="T13" fmla="*/ 1 h 13"/>
                  <a:gd name="T14" fmla="*/ 9 w 22"/>
                  <a:gd name="T15" fmla="*/ 1 h 13"/>
                  <a:gd name="T16" fmla="*/ 1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6"/>
                    </a:moveTo>
                    <a:cubicBezTo>
                      <a:pt x="0" y="6"/>
                      <a:pt x="0" y="7"/>
                      <a:pt x="1" y="8"/>
                    </a:cubicBezTo>
                    <a:cubicBezTo>
                      <a:pt x="9" y="13"/>
                      <a:pt x="9" y="13"/>
                      <a:pt x="9" y="13"/>
                    </a:cubicBezTo>
                    <a:cubicBezTo>
                      <a:pt x="10" y="13"/>
                      <a:pt x="12" y="13"/>
                      <a:pt x="13" y="13"/>
                    </a:cubicBezTo>
                    <a:cubicBezTo>
                      <a:pt x="21" y="8"/>
                      <a:pt x="21" y="8"/>
                      <a:pt x="21" y="8"/>
                    </a:cubicBezTo>
                    <a:cubicBezTo>
                      <a:pt x="22" y="7"/>
                      <a:pt x="22" y="6"/>
                      <a:pt x="21" y="6"/>
                    </a:cubicBezTo>
                    <a:cubicBezTo>
                      <a:pt x="13" y="1"/>
                      <a:pt x="13" y="1"/>
                      <a:pt x="13" y="1"/>
                    </a:cubicBezTo>
                    <a:cubicBezTo>
                      <a:pt x="12" y="0"/>
                      <a:pt x="10" y="0"/>
                      <a:pt x="9"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4" name="Freeform 1053">
                <a:extLst>
                  <a:ext uri="{FF2B5EF4-FFF2-40B4-BE49-F238E27FC236}">
                    <a16:creationId xmlns:a16="http://schemas.microsoft.com/office/drawing/2014/main" id="{894F3671-EB5F-3FF3-BAC1-933EF658AD32}"/>
                  </a:ext>
                </a:extLst>
              </p:cNvPr>
              <p:cNvSpPr>
                <a:spLocks/>
              </p:cNvSpPr>
              <p:nvPr/>
            </p:nvSpPr>
            <p:spPr bwMode="auto">
              <a:xfrm>
                <a:off x="7782" y="245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5" name="Freeform 1054">
                <a:extLst>
                  <a:ext uri="{FF2B5EF4-FFF2-40B4-BE49-F238E27FC236}">
                    <a16:creationId xmlns:a16="http://schemas.microsoft.com/office/drawing/2014/main" id="{249003EE-AA4F-FAB4-4B96-4B0C2E960742}"/>
                  </a:ext>
                </a:extLst>
              </p:cNvPr>
              <p:cNvSpPr>
                <a:spLocks/>
              </p:cNvSpPr>
              <p:nvPr/>
            </p:nvSpPr>
            <p:spPr bwMode="auto">
              <a:xfrm>
                <a:off x="7782" y="245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6" name="Freeform 1055">
                <a:extLst>
                  <a:ext uri="{FF2B5EF4-FFF2-40B4-BE49-F238E27FC236}">
                    <a16:creationId xmlns:a16="http://schemas.microsoft.com/office/drawing/2014/main" id="{22D46974-711D-3E19-6AA1-F22AD03F02F7}"/>
                  </a:ext>
                </a:extLst>
              </p:cNvPr>
              <p:cNvSpPr>
                <a:spLocks/>
              </p:cNvSpPr>
              <p:nvPr/>
            </p:nvSpPr>
            <p:spPr bwMode="auto">
              <a:xfrm>
                <a:off x="7782" y="2453"/>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7" name="Freeform 1056">
                <a:extLst>
                  <a:ext uri="{FF2B5EF4-FFF2-40B4-BE49-F238E27FC236}">
                    <a16:creationId xmlns:a16="http://schemas.microsoft.com/office/drawing/2014/main" id="{2074CB9F-C0A5-1BC0-A5C8-BB0C61F120C2}"/>
                  </a:ext>
                </a:extLst>
              </p:cNvPr>
              <p:cNvSpPr>
                <a:spLocks/>
              </p:cNvSpPr>
              <p:nvPr/>
            </p:nvSpPr>
            <p:spPr bwMode="auto">
              <a:xfrm>
                <a:off x="7831" y="2451"/>
                <a:ext cx="3"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1"/>
                      <a:pt x="0" y="1"/>
                    </a:cubicBezTo>
                    <a:cubicBezTo>
                      <a:pt x="0" y="2"/>
                      <a:pt x="0" y="2"/>
                      <a:pt x="0" y="2"/>
                    </a:cubicBezTo>
                    <a:cubicBezTo>
                      <a:pt x="1"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8" name="Freeform 1057">
                <a:extLst>
                  <a:ext uri="{FF2B5EF4-FFF2-40B4-BE49-F238E27FC236}">
                    <a16:creationId xmlns:a16="http://schemas.microsoft.com/office/drawing/2014/main" id="{C2E91169-78EF-7A5F-0533-FDD1589C2998}"/>
                  </a:ext>
                </a:extLst>
              </p:cNvPr>
              <p:cNvSpPr>
                <a:spLocks/>
              </p:cNvSpPr>
              <p:nvPr/>
            </p:nvSpPr>
            <p:spPr bwMode="auto">
              <a:xfrm>
                <a:off x="7831" y="2451"/>
                <a:ext cx="3"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2"/>
                      <a:pt x="1" y="1"/>
                    </a:cubicBezTo>
                    <a:cubicBezTo>
                      <a:pt x="1" y="0"/>
                      <a:pt x="1" y="0"/>
                      <a:pt x="1" y="0"/>
                    </a:cubicBezTo>
                    <a:cubicBezTo>
                      <a:pt x="1" y="0"/>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9" name="Freeform 1058">
                <a:extLst>
                  <a:ext uri="{FF2B5EF4-FFF2-40B4-BE49-F238E27FC236}">
                    <a16:creationId xmlns:a16="http://schemas.microsoft.com/office/drawing/2014/main" id="{164ECCC6-CB9D-6F7C-E28B-4964213AD028}"/>
                  </a:ext>
                </a:extLst>
              </p:cNvPr>
              <p:cNvSpPr>
                <a:spLocks/>
              </p:cNvSpPr>
              <p:nvPr/>
            </p:nvSpPr>
            <p:spPr bwMode="auto">
              <a:xfrm>
                <a:off x="7782" y="2453"/>
                <a:ext cx="21" cy="14"/>
              </a:xfrm>
              <a:custGeom>
                <a:avLst/>
                <a:gdLst>
                  <a:gd name="T0" fmla="*/ 0 w 21"/>
                  <a:gd name="T1" fmla="*/ 0 h 14"/>
                  <a:gd name="T2" fmla="*/ 0 w 21"/>
                  <a:gd name="T3" fmla="*/ 3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3"/>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0" name="Freeform 1059">
                <a:extLst>
                  <a:ext uri="{FF2B5EF4-FFF2-40B4-BE49-F238E27FC236}">
                    <a16:creationId xmlns:a16="http://schemas.microsoft.com/office/drawing/2014/main" id="{EC8AD296-FD46-5145-E371-9C32831687A7}"/>
                  </a:ext>
                </a:extLst>
              </p:cNvPr>
              <p:cNvSpPr>
                <a:spLocks/>
              </p:cNvSpPr>
              <p:nvPr/>
            </p:nvSpPr>
            <p:spPr bwMode="auto">
              <a:xfrm>
                <a:off x="7810" y="2453"/>
                <a:ext cx="21" cy="14"/>
              </a:xfrm>
              <a:custGeom>
                <a:avLst/>
                <a:gdLst>
                  <a:gd name="T0" fmla="*/ 0 w 21"/>
                  <a:gd name="T1" fmla="*/ 12 h 14"/>
                  <a:gd name="T2" fmla="*/ 0 w 21"/>
                  <a:gd name="T3" fmla="*/ 14 h 14"/>
                  <a:gd name="T4" fmla="*/ 21 w 21"/>
                  <a:gd name="T5" fmla="*/ 3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0" y="14"/>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1" name="Freeform 1060">
                <a:extLst>
                  <a:ext uri="{FF2B5EF4-FFF2-40B4-BE49-F238E27FC236}">
                    <a16:creationId xmlns:a16="http://schemas.microsoft.com/office/drawing/2014/main" id="{07B8F280-E5F8-DE40-1458-BCD6CCAD1AC7}"/>
                  </a:ext>
                </a:extLst>
              </p:cNvPr>
              <p:cNvSpPr>
                <a:spLocks/>
              </p:cNvSpPr>
              <p:nvPr/>
            </p:nvSpPr>
            <p:spPr bwMode="auto">
              <a:xfrm>
                <a:off x="7803" y="2465"/>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3" y="2"/>
                      <a:pt x="3" y="1"/>
                    </a:cubicBezTo>
                    <a:cubicBezTo>
                      <a:pt x="3" y="0"/>
                      <a:pt x="3" y="0"/>
                      <a:pt x="3" y="0"/>
                    </a:cubicBezTo>
                    <a:cubicBezTo>
                      <a:pt x="3"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2" name="Freeform 1061">
                <a:extLst>
                  <a:ext uri="{FF2B5EF4-FFF2-40B4-BE49-F238E27FC236}">
                    <a16:creationId xmlns:a16="http://schemas.microsoft.com/office/drawing/2014/main" id="{7FE2D98C-9DEE-C8EA-D46B-DCC9BEAE8AC0}"/>
                  </a:ext>
                </a:extLst>
              </p:cNvPr>
              <p:cNvSpPr>
                <a:spLocks/>
              </p:cNvSpPr>
              <p:nvPr/>
            </p:nvSpPr>
            <p:spPr bwMode="auto">
              <a:xfrm>
                <a:off x="7803" y="2465"/>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1" y="1"/>
                      <a:pt x="1" y="2"/>
                      <a:pt x="1" y="2"/>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3" name="Freeform 1062">
                <a:extLst>
                  <a:ext uri="{FF2B5EF4-FFF2-40B4-BE49-F238E27FC236}">
                    <a16:creationId xmlns:a16="http://schemas.microsoft.com/office/drawing/2014/main" id="{0A4235E4-CD20-456A-CF86-4C3299D79817}"/>
                  </a:ext>
                </a:extLst>
              </p:cNvPr>
              <p:cNvSpPr>
                <a:spLocks/>
              </p:cNvSpPr>
              <p:nvPr/>
            </p:nvSpPr>
            <p:spPr bwMode="auto">
              <a:xfrm>
                <a:off x="7805" y="2465"/>
                <a:ext cx="5" cy="5"/>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2" y="2"/>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4" name="Freeform 1063">
                <a:extLst>
                  <a:ext uri="{FF2B5EF4-FFF2-40B4-BE49-F238E27FC236}">
                    <a16:creationId xmlns:a16="http://schemas.microsoft.com/office/drawing/2014/main" id="{48B0D50E-BA3B-3D7F-D2BF-300D989C38F7}"/>
                  </a:ext>
                </a:extLst>
              </p:cNvPr>
              <p:cNvSpPr>
                <a:spLocks/>
              </p:cNvSpPr>
              <p:nvPr/>
            </p:nvSpPr>
            <p:spPr bwMode="auto">
              <a:xfrm>
                <a:off x="7782" y="2434"/>
                <a:ext cx="52" cy="33"/>
              </a:xfrm>
              <a:custGeom>
                <a:avLst/>
                <a:gdLst>
                  <a:gd name="T0" fmla="*/ 0 w 22"/>
                  <a:gd name="T1" fmla="*/ 6 h 14"/>
                  <a:gd name="T2" fmla="*/ 0 w 22"/>
                  <a:gd name="T3" fmla="*/ 8 h 14"/>
                  <a:gd name="T4" fmla="*/ 9 w 22"/>
                  <a:gd name="T5" fmla="*/ 13 h 14"/>
                  <a:gd name="T6" fmla="*/ 12 w 22"/>
                  <a:gd name="T7" fmla="*/ 13 h 14"/>
                  <a:gd name="T8" fmla="*/ 21 w 22"/>
                  <a:gd name="T9" fmla="*/ 8 h 14"/>
                  <a:gd name="T10" fmla="*/ 21 w 22"/>
                  <a:gd name="T11" fmla="*/ 6 h 14"/>
                  <a:gd name="T12" fmla="*/ 13 w 22"/>
                  <a:gd name="T13" fmla="*/ 1 h 14"/>
                  <a:gd name="T14" fmla="*/ 9 w 22"/>
                  <a:gd name="T15" fmla="*/ 1 h 14"/>
                  <a:gd name="T16" fmla="*/ 0 w 22"/>
                  <a:gd name="T17"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4">
                    <a:moveTo>
                      <a:pt x="0" y="6"/>
                    </a:moveTo>
                    <a:cubicBezTo>
                      <a:pt x="0" y="7"/>
                      <a:pt x="0" y="7"/>
                      <a:pt x="0" y="8"/>
                    </a:cubicBezTo>
                    <a:cubicBezTo>
                      <a:pt x="9" y="13"/>
                      <a:pt x="9" y="13"/>
                      <a:pt x="9" y="13"/>
                    </a:cubicBezTo>
                    <a:cubicBezTo>
                      <a:pt x="10" y="14"/>
                      <a:pt x="12" y="14"/>
                      <a:pt x="12" y="13"/>
                    </a:cubicBezTo>
                    <a:cubicBezTo>
                      <a:pt x="21" y="8"/>
                      <a:pt x="21" y="8"/>
                      <a:pt x="21" y="8"/>
                    </a:cubicBezTo>
                    <a:cubicBezTo>
                      <a:pt x="22" y="7"/>
                      <a:pt x="22" y="7"/>
                      <a:pt x="21" y="6"/>
                    </a:cubicBezTo>
                    <a:cubicBezTo>
                      <a:pt x="13" y="1"/>
                      <a:pt x="13" y="1"/>
                      <a:pt x="13" y="1"/>
                    </a:cubicBezTo>
                    <a:cubicBezTo>
                      <a:pt x="12" y="0"/>
                      <a:pt x="10" y="0"/>
                      <a:pt x="9" y="1"/>
                    </a:cubicBezTo>
                    <a:lnTo>
                      <a:pt x="0"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5" name="Freeform 1064">
                <a:extLst>
                  <a:ext uri="{FF2B5EF4-FFF2-40B4-BE49-F238E27FC236}">
                    <a16:creationId xmlns:a16="http://schemas.microsoft.com/office/drawing/2014/main" id="{2332AC9A-3D8A-83D7-4C99-0FB03F931F2F}"/>
                  </a:ext>
                </a:extLst>
              </p:cNvPr>
              <p:cNvSpPr>
                <a:spLocks/>
              </p:cNvSpPr>
              <p:nvPr/>
            </p:nvSpPr>
            <p:spPr bwMode="auto">
              <a:xfrm>
                <a:off x="7746" y="2470"/>
                <a:ext cx="2" cy="7"/>
              </a:xfrm>
              <a:custGeom>
                <a:avLst/>
                <a:gdLst>
                  <a:gd name="T0" fmla="*/ 0 w 1"/>
                  <a:gd name="T1" fmla="*/ 0 h 3"/>
                  <a:gd name="T2" fmla="*/ 0 w 1"/>
                  <a:gd name="T3" fmla="*/ 2 h 3"/>
                  <a:gd name="T4" fmla="*/ 1 w 1"/>
                  <a:gd name="T5" fmla="*/ 3 h 3"/>
                  <a:gd name="T6" fmla="*/ 1 w 1"/>
                  <a:gd name="T7" fmla="*/ 1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cubicBezTo>
                      <a:pt x="0" y="2"/>
                      <a:pt x="0" y="2"/>
                      <a:pt x="0" y="2"/>
                    </a:cubicBezTo>
                    <a:cubicBezTo>
                      <a:pt x="0" y="2"/>
                      <a:pt x="0" y="2"/>
                      <a:pt x="1" y="3"/>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6" name="Freeform 1065">
                <a:extLst>
                  <a:ext uri="{FF2B5EF4-FFF2-40B4-BE49-F238E27FC236}">
                    <a16:creationId xmlns:a16="http://schemas.microsoft.com/office/drawing/2014/main" id="{893E1984-1976-7F79-27AC-03D5EEBC6899}"/>
                  </a:ext>
                </a:extLst>
              </p:cNvPr>
              <p:cNvSpPr>
                <a:spLocks/>
              </p:cNvSpPr>
              <p:nvPr/>
            </p:nvSpPr>
            <p:spPr bwMode="auto">
              <a:xfrm>
                <a:off x="7746" y="2470"/>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7" name="Freeform 1066">
                <a:extLst>
                  <a:ext uri="{FF2B5EF4-FFF2-40B4-BE49-F238E27FC236}">
                    <a16:creationId xmlns:a16="http://schemas.microsoft.com/office/drawing/2014/main" id="{1FE9CDF5-86C1-D902-B172-5B81DBEE50AF}"/>
                  </a:ext>
                </a:extLst>
              </p:cNvPr>
              <p:cNvSpPr>
                <a:spLocks/>
              </p:cNvSpPr>
              <p:nvPr/>
            </p:nvSpPr>
            <p:spPr bwMode="auto">
              <a:xfrm>
                <a:off x="7746" y="2472"/>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1" y="1"/>
                      <a:pt x="1" y="1"/>
                      <a:pt x="1" y="2"/>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8" name="Freeform 1067">
                <a:extLst>
                  <a:ext uri="{FF2B5EF4-FFF2-40B4-BE49-F238E27FC236}">
                    <a16:creationId xmlns:a16="http://schemas.microsoft.com/office/drawing/2014/main" id="{811F553A-5A8E-43BB-0F36-EC588D06CAB7}"/>
                  </a:ext>
                </a:extLst>
              </p:cNvPr>
              <p:cNvSpPr>
                <a:spLocks/>
              </p:cNvSpPr>
              <p:nvPr/>
            </p:nvSpPr>
            <p:spPr bwMode="auto">
              <a:xfrm>
                <a:off x="7798" y="2470"/>
                <a:ext cx="0" cy="7"/>
              </a:xfrm>
              <a:custGeom>
                <a:avLst/>
                <a:gdLst>
                  <a:gd name="T0" fmla="*/ 2 h 3"/>
                  <a:gd name="T1" fmla="*/ 0 h 3"/>
                  <a:gd name="T2" fmla="*/ 1 h 3"/>
                  <a:gd name="T3" fmla="*/ 3 h 3"/>
                  <a:gd name="T4" fmla="*/ 2 h 3"/>
                </a:gdLst>
                <a:ahLst/>
                <a:cxnLst>
                  <a:cxn ang="0">
                    <a:pos x="0" y="T0"/>
                  </a:cxn>
                  <a:cxn ang="0">
                    <a:pos x="0" y="T1"/>
                  </a:cxn>
                  <a:cxn ang="0">
                    <a:pos x="0" y="T2"/>
                  </a:cxn>
                  <a:cxn ang="0">
                    <a:pos x="0" y="T3"/>
                  </a:cxn>
                  <a:cxn ang="0">
                    <a:pos x="0" y="T4"/>
                  </a:cxn>
                </a:cxnLst>
                <a:rect l="0" t="0" r="r" b="b"/>
                <a:pathLst>
                  <a:path h="3">
                    <a:moveTo>
                      <a:pt x="0" y="2"/>
                    </a:moveTo>
                    <a:cubicBezTo>
                      <a:pt x="0" y="0"/>
                      <a:pt x="0" y="0"/>
                      <a:pt x="0" y="0"/>
                    </a:cubicBezTo>
                    <a:cubicBezTo>
                      <a:pt x="0" y="1"/>
                      <a:pt x="0" y="1"/>
                      <a:pt x="0" y="1"/>
                    </a:cubicBezTo>
                    <a:cubicBezTo>
                      <a:pt x="0" y="3"/>
                      <a:pt x="0" y="3"/>
                      <a:pt x="0" y="3"/>
                    </a:cubicBezTo>
                    <a:cubicBezTo>
                      <a:pt x="0" y="2"/>
                      <a:pt x="0" y="2"/>
                      <a:pt x="0"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9" name="Freeform 1068">
                <a:extLst>
                  <a:ext uri="{FF2B5EF4-FFF2-40B4-BE49-F238E27FC236}">
                    <a16:creationId xmlns:a16="http://schemas.microsoft.com/office/drawing/2014/main" id="{5E0CD6B0-C13D-B9D0-9BF4-6DBDA7F3A0D0}"/>
                  </a:ext>
                </a:extLst>
              </p:cNvPr>
              <p:cNvSpPr>
                <a:spLocks/>
              </p:cNvSpPr>
              <p:nvPr/>
            </p:nvSpPr>
            <p:spPr bwMode="auto">
              <a:xfrm>
                <a:off x="7798" y="2470"/>
                <a:ext cx="0" cy="7"/>
              </a:xfrm>
              <a:custGeom>
                <a:avLst/>
                <a:gdLst>
                  <a:gd name="T0" fmla="*/ 1 h 3"/>
                  <a:gd name="T1" fmla="*/ 3 h 3"/>
                  <a:gd name="T2" fmla="*/ 2 h 3"/>
                  <a:gd name="T3" fmla="*/ 0 h 3"/>
                  <a:gd name="T4" fmla="*/ 1 h 3"/>
                </a:gdLst>
                <a:ahLst/>
                <a:cxnLst>
                  <a:cxn ang="0">
                    <a:pos x="0" y="T0"/>
                  </a:cxn>
                  <a:cxn ang="0">
                    <a:pos x="0" y="T1"/>
                  </a:cxn>
                  <a:cxn ang="0">
                    <a:pos x="0" y="T2"/>
                  </a:cxn>
                  <a:cxn ang="0">
                    <a:pos x="0" y="T3"/>
                  </a:cxn>
                  <a:cxn ang="0">
                    <a:pos x="0" y="T4"/>
                  </a:cxn>
                </a:cxnLst>
                <a:rect l="0" t="0" r="r" b="b"/>
                <a:pathLst>
                  <a:path h="3">
                    <a:moveTo>
                      <a:pt x="0" y="1"/>
                    </a:moveTo>
                    <a:cubicBezTo>
                      <a:pt x="0" y="3"/>
                      <a:pt x="0" y="3"/>
                      <a:pt x="0" y="3"/>
                    </a:cubicBezTo>
                    <a:cubicBezTo>
                      <a:pt x="0" y="2"/>
                      <a:pt x="0" y="2"/>
                      <a:pt x="0" y="2"/>
                    </a:cubicBezTo>
                    <a:cubicBezTo>
                      <a:pt x="0" y="0"/>
                      <a:pt x="0" y="0"/>
                      <a:pt x="0" y="0"/>
                    </a:cubicBezTo>
                    <a:cubicBezTo>
                      <a:pt x="0"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0" name="Freeform 1069">
                <a:extLst>
                  <a:ext uri="{FF2B5EF4-FFF2-40B4-BE49-F238E27FC236}">
                    <a16:creationId xmlns:a16="http://schemas.microsoft.com/office/drawing/2014/main" id="{970707FD-B95E-9EC7-933B-AB9EF422F555}"/>
                  </a:ext>
                </a:extLst>
              </p:cNvPr>
              <p:cNvSpPr>
                <a:spLocks/>
              </p:cNvSpPr>
              <p:nvPr/>
            </p:nvSpPr>
            <p:spPr bwMode="auto">
              <a:xfrm>
                <a:off x="7748" y="2472"/>
                <a:ext cx="22" cy="17"/>
              </a:xfrm>
              <a:custGeom>
                <a:avLst/>
                <a:gdLst>
                  <a:gd name="T0" fmla="*/ 0 w 22"/>
                  <a:gd name="T1" fmla="*/ 0 h 17"/>
                  <a:gd name="T2" fmla="*/ 0 w 22"/>
                  <a:gd name="T3" fmla="*/ 5 h 17"/>
                  <a:gd name="T4" fmla="*/ 22 w 22"/>
                  <a:gd name="T5" fmla="*/ 17 h 17"/>
                  <a:gd name="T6" fmla="*/ 22 w 22"/>
                  <a:gd name="T7" fmla="*/ 12 h 17"/>
                  <a:gd name="T8" fmla="*/ 0 w 22"/>
                  <a:gd name="T9" fmla="*/ 0 h 17"/>
                </a:gdLst>
                <a:ahLst/>
                <a:cxnLst>
                  <a:cxn ang="0">
                    <a:pos x="T0" y="T1"/>
                  </a:cxn>
                  <a:cxn ang="0">
                    <a:pos x="T2" y="T3"/>
                  </a:cxn>
                  <a:cxn ang="0">
                    <a:pos x="T4" y="T5"/>
                  </a:cxn>
                  <a:cxn ang="0">
                    <a:pos x="T6" y="T7"/>
                  </a:cxn>
                  <a:cxn ang="0">
                    <a:pos x="T8" y="T9"/>
                  </a:cxn>
                </a:cxnLst>
                <a:rect l="0" t="0" r="r" b="b"/>
                <a:pathLst>
                  <a:path w="22" h="17">
                    <a:moveTo>
                      <a:pt x="0" y="0"/>
                    </a:moveTo>
                    <a:lnTo>
                      <a:pt x="0" y="5"/>
                    </a:lnTo>
                    <a:lnTo>
                      <a:pt x="22" y="17"/>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1" name="Freeform 1070">
                <a:extLst>
                  <a:ext uri="{FF2B5EF4-FFF2-40B4-BE49-F238E27FC236}">
                    <a16:creationId xmlns:a16="http://schemas.microsoft.com/office/drawing/2014/main" id="{7099B9FF-7D91-E401-3CA3-96ED59673CFC}"/>
                  </a:ext>
                </a:extLst>
              </p:cNvPr>
              <p:cNvSpPr>
                <a:spLocks/>
              </p:cNvSpPr>
              <p:nvPr/>
            </p:nvSpPr>
            <p:spPr bwMode="auto">
              <a:xfrm>
                <a:off x="7777" y="2472"/>
                <a:ext cx="21" cy="17"/>
              </a:xfrm>
              <a:custGeom>
                <a:avLst/>
                <a:gdLst>
                  <a:gd name="T0" fmla="*/ 0 w 21"/>
                  <a:gd name="T1" fmla="*/ 12 h 17"/>
                  <a:gd name="T2" fmla="*/ 0 w 21"/>
                  <a:gd name="T3" fmla="*/ 17 h 17"/>
                  <a:gd name="T4" fmla="*/ 21 w 21"/>
                  <a:gd name="T5" fmla="*/ 5 h 17"/>
                  <a:gd name="T6" fmla="*/ 21 w 21"/>
                  <a:gd name="T7" fmla="*/ 0 h 17"/>
                  <a:gd name="T8" fmla="*/ 0 w 21"/>
                  <a:gd name="T9" fmla="*/ 12 h 17"/>
                </a:gdLst>
                <a:ahLst/>
                <a:cxnLst>
                  <a:cxn ang="0">
                    <a:pos x="T0" y="T1"/>
                  </a:cxn>
                  <a:cxn ang="0">
                    <a:pos x="T2" y="T3"/>
                  </a:cxn>
                  <a:cxn ang="0">
                    <a:pos x="T4" y="T5"/>
                  </a:cxn>
                  <a:cxn ang="0">
                    <a:pos x="T6" y="T7"/>
                  </a:cxn>
                  <a:cxn ang="0">
                    <a:pos x="T8" y="T9"/>
                  </a:cxn>
                </a:cxnLst>
                <a:rect l="0" t="0" r="r" b="b"/>
                <a:pathLst>
                  <a:path w="21" h="17">
                    <a:moveTo>
                      <a:pt x="0" y="12"/>
                    </a:moveTo>
                    <a:lnTo>
                      <a:pt x="0" y="17"/>
                    </a:lnTo>
                    <a:lnTo>
                      <a:pt x="21" y="5"/>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2" name="Freeform 1071">
                <a:extLst>
                  <a:ext uri="{FF2B5EF4-FFF2-40B4-BE49-F238E27FC236}">
                    <a16:creationId xmlns:a16="http://schemas.microsoft.com/office/drawing/2014/main" id="{AAAD0EDE-B9A8-2D38-3D29-8B49E43E70C5}"/>
                  </a:ext>
                </a:extLst>
              </p:cNvPr>
              <p:cNvSpPr>
                <a:spLocks/>
              </p:cNvSpPr>
              <p:nvPr/>
            </p:nvSpPr>
            <p:spPr bwMode="auto">
              <a:xfrm>
                <a:off x="7770" y="2484"/>
                <a:ext cx="7" cy="5"/>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1" y="2"/>
                      <a:pt x="2" y="2"/>
                      <a:pt x="3" y="2"/>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3" name="Freeform 1072">
                <a:extLst>
                  <a:ext uri="{FF2B5EF4-FFF2-40B4-BE49-F238E27FC236}">
                    <a16:creationId xmlns:a16="http://schemas.microsoft.com/office/drawing/2014/main" id="{E82C0787-E7A2-3C2D-6564-3A285A01E840}"/>
                  </a:ext>
                </a:extLst>
              </p:cNvPr>
              <p:cNvSpPr>
                <a:spLocks/>
              </p:cNvSpPr>
              <p:nvPr/>
            </p:nvSpPr>
            <p:spPr bwMode="auto">
              <a:xfrm>
                <a:off x="7770" y="2484"/>
                <a:ext cx="2"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4" name="Freeform 1073">
                <a:extLst>
                  <a:ext uri="{FF2B5EF4-FFF2-40B4-BE49-F238E27FC236}">
                    <a16:creationId xmlns:a16="http://schemas.microsoft.com/office/drawing/2014/main" id="{94B2D053-328F-9582-7216-C5D0B2A3D1F4}"/>
                  </a:ext>
                </a:extLst>
              </p:cNvPr>
              <p:cNvSpPr>
                <a:spLocks/>
              </p:cNvSpPr>
              <p:nvPr/>
            </p:nvSpPr>
            <p:spPr bwMode="auto">
              <a:xfrm>
                <a:off x="7772" y="2484"/>
                <a:ext cx="5" cy="5"/>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1" y="2"/>
                      <a:pt x="2" y="2"/>
                    </a:cubicBezTo>
                    <a:cubicBezTo>
                      <a:pt x="2" y="0"/>
                      <a:pt x="2" y="0"/>
                      <a:pt x="2"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5" name="Freeform 1074">
                <a:extLst>
                  <a:ext uri="{FF2B5EF4-FFF2-40B4-BE49-F238E27FC236}">
                    <a16:creationId xmlns:a16="http://schemas.microsoft.com/office/drawing/2014/main" id="{7286DCA9-C25C-059E-DCF2-01C9050B2AB0}"/>
                  </a:ext>
                </a:extLst>
              </p:cNvPr>
              <p:cNvSpPr>
                <a:spLocks/>
              </p:cNvSpPr>
              <p:nvPr/>
            </p:nvSpPr>
            <p:spPr bwMode="auto">
              <a:xfrm>
                <a:off x="7746" y="2456"/>
                <a:ext cx="55" cy="30"/>
              </a:xfrm>
              <a:custGeom>
                <a:avLst/>
                <a:gdLst>
                  <a:gd name="T0" fmla="*/ 1 w 23"/>
                  <a:gd name="T1" fmla="*/ 6 h 13"/>
                  <a:gd name="T2" fmla="*/ 1 w 23"/>
                  <a:gd name="T3" fmla="*/ 7 h 13"/>
                  <a:gd name="T4" fmla="*/ 10 w 23"/>
                  <a:gd name="T5" fmla="*/ 12 h 13"/>
                  <a:gd name="T6" fmla="*/ 13 w 23"/>
                  <a:gd name="T7" fmla="*/ 12 h 13"/>
                  <a:gd name="T8" fmla="*/ 22 w 23"/>
                  <a:gd name="T9" fmla="*/ 7 h 13"/>
                  <a:gd name="T10" fmla="*/ 22 w 23"/>
                  <a:gd name="T11" fmla="*/ 6 h 13"/>
                  <a:gd name="T12" fmla="*/ 13 w 23"/>
                  <a:gd name="T13" fmla="*/ 0 h 13"/>
                  <a:gd name="T14" fmla="*/ 10 w 23"/>
                  <a:gd name="T15" fmla="*/ 0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6"/>
                    </a:cubicBezTo>
                    <a:cubicBezTo>
                      <a:pt x="13" y="0"/>
                      <a:pt x="13" y="0"/>
                      <a:pt x="13" y="0"/>
                    </a:cubicBezTo>
                    <a:cubicBezTo>
                      <a:pt x="12" y="0"/>
                      <a:pt x="11" y="0"/>
                      <a:pt x="10" y="0"/>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6" name="Freeform 1075">
                <a:extLst>
                  <a:ext uri="{FF2B5EF4-FFF2-40B4-BE49-F238E27FC236}">
                    <a16:creationId xmlns:a16="http://schemas.microsoft.com/office/drawing/2014/main" id="{BCA42459-570E-73AE-42E5-1E06D98C4669}"/>
                  </a:ext>
                </a:extLst>
              </p:cNvPr>
              <p:cNvSpPr>
                <a:spLocks/>
              </p:cNvSpPr>
              <p:nvPr/>
            </p:nvSpPr>
            <p:spPr bwMode="auto">
              <a:xfrm>
                <a:off x="7713" y="249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7" name="Freeform 1076">
                <a:extLst>
                  <a:ext uri="{FF2B5EF4-FFF2-40B4-BE49-F238E27FC236}">
                    <a16:creationId xmlns:a16="http://schemas.microsoft.com/office/drawing/2014/main" id="{CCFF9EE9-79CC-14B6-0253-04B8007D04F2}"/>
                  </a:ext>
                </a:extLst>
              </p:cNvPr>
              <p:cNvSpPr>
                <a:spLocks/>
              </p:cNvSpPr>
              <p:nvPr/>
            </p:nvSpPr>
            <p:spPr bwMode="auto">
              <a:xfrm>
                <a:off x="7713" y="2491"/>
                <a:ext cx="0" cy="5"/>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1"/>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8" name="Freeform 1077">
                <a:extLst>
                  <a:ext uri="{FF2B5EF4-FFF2-40B4-BE49-F238E27FC236}">
                    <a16:creationId xmlns:a16="http://schemas.microsoft.com/office/drawing/2014/main" id="{3995936D-7BB4-9AE3-484B-95E787A8490F}"/>
                  </a:ext>
                </a:extLst>
              </p:cNvPr>
              <p:cNvSpPr>
                <a:spLocks/>
              </p:cNvSpPr>
              <p:nvPr/>
            </p:nvSpPr>
            <p:spPr bwMode="auto">
              <a:xfrm>
                <a:off x="7713" y="2491"/>
                <a:ext cx="0" cy="5"/>
              </a:xfrm>
              <a:custGeom>
                <a:avLst/>
                <a:gdLst>
                  <a:gd name="T0" fmla="*/ 0 h 2"/>
                  <a:gd name="T1" fmla="*/ 2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2"/>
                      <a:pt x="0" y="2"/>
                      <a:pt x="0" y="2"/>
                    </a:cubicBezTo>
                    <a:cubicBezTo>
                      <a:pt x="0" y="2"/>
                      <a:pt x="0" y="2"/>
                      <a:pt x="0" y="2"/>
                    </a:cubicBezTo>
                    <a:cubicBezTo>
                      <a:pt x="0" y="1"/>
                      <a:pt x="0" y="1"/>
                      <a:pt x="0"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9" name="Freeform 1078">
                <a:extLst>
                  <a:ext uri="{FF2B5EF4-FFF2-40B4-BE49-F238E27FC236}">
                    <a16:creationId xmlns:a16="http://schemas.microsoft.com/office/drawing/2014/main" id="{8F088A81-89A3-A864-EBC7-2CE94F303359}"/>
                  </a:ext>
                </a:extLst>
              </p:cNvPr>
              <p:cNvSpPr>
                <a:spLocks/>
              </p:cNvSpPr>
              <p:nvPr/>
            </p:nvSpPr>
            <p:spPr bwMode="auto">
              <a:xfrm>
                <a:off x="7763" y="2491"/>
                <a:ext cx="2"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1"/>
                      <a:pt x="0" y="1"/>
                    </a:cubicBezTo>
                    <a:cubicBezTo>
                      <a:pt x="0" y="2"/>
                      <a:pt x="0" y="2"/>
                      <a:pt x="0" y="2"/>
                    </a:cubicBezTo>
                    <a:cubicBezTo>
                      <a:pt x="1" y="2"/>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0" name="Freeform 1079">
                <a:extLst>
                  <a:ext uri="{FF2B5EF4-FFF2-40B4-BE49-F238E27FC236}">
                    <a16:creationId xmlns:a16="http://schemas.microsoft.com/office/drawing/2014/main" id="{3629B996-B674-207C-EFC6-86F1A39D8C6D}"/>
                  </a:ext>
                </a:extLst>
              </p:cNvPr>
              <p:cNvSpPr>
                <a:spLocks/>
              </p:cNvSpPr>
              <p:nvPr/>
            </p:nvSpPr>
            <p:spPr bwMode="auto">
              <a:xfrm>
                <a:off x="7763" y="2491"/>
                <a:ext cx="2"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1"/>
                      <a:pt x="1" y="1"/>
                    </a:cubicBezTo>
                    <a:cubicBezTo>
                      <a:pt x="1" y="0"/>
                      <a:pt x="1" y="0"/>
                      <a:pt x="1" y="0"/>
                    </a:cubicBezTo>
                    <a:cubicBezTo>
                      <a:pt x="1" y="0"/>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1" name="Freeform 1080">
                <a:extLst>
                  <a:ext uri="{FF2B5EF4-FFF2-40B4-BE49-F238E27FC236}">
                    <a16:creationId xmlns:a16="http://schemas.microsoft.com/office/drawing/2014/main" id="{4800CC72-2460-A579-2864-73B002503DEA}"/>
                  </a:ext>
                </a:extLst>
              </p:cNvPr>
              <p:cNvSpPr>
                <a:spLocks/>
              </p:cNvSpPr>
              <p:nvPr/>
            </p:nvSpPr>
            <p:spPr bwMode="auto">
              <a:xfrm>
                <a:off x="7713" y="2493"/>
                <a:ext cx="21" cy="15"/>
              </a:xfrm>
              <a:custGeom>
                <a:avLst/>
                <a:gdLst>
                  <a:gd name="T0" fmla="*/ 0 w 21"/>
                  <a:gd name="T1" fmla="*/ 0 h 15"/>
                  <a:gd name="T2" fmla="*/ 0 w 21"/>
                  <a:gd name="T3" fmla="*/ 3 h 15"/>
                  <a:gd name="T4" fmla="*/ 21 w 21"/>
                  <a:gd name="T5" fmla="*/ 15 h 15"/>
                  <a:gd name="T6" fmla="*/ 21 w 21"/>
                  <a:gd name="T7" fmla="*/ 12 h 15"/>
                  <a:gd name="T8" fmla="*/ 0 w 21"/>
                  <a:gd name="T9" fmla="*/ 0 h 15"/>
                </a:gdLst>
                <a:ahLst/>
                <a:cxnLst>
                  <a:cxn ang="0">
                    <a:pos x="T0" y="T1"/>
                  </a:cxn>
                  <a:cxn ang="0">
                    <a:pos x="T2" y="T3"/>
                  </a:cxn>
                  <a:cxn ang="0">
                    <a:pos x="T4" y="T5"/>
                  </a:cxn>
                  <a:cxn ang="0">
                    <a:pos x="T6" y="T7"/>
                  </a:cxn>
                  <a:cxn ang="0">
                    <a:pos x="T8" y="T9"/>
                  </a:cxn>
                </a:cxnLst>
                <a:rect l="0" t="0" r="r" b="b"/>
                <a:pathLst>
                  <a:path w="21" h="15">
                    <a:moveTo>
                      <a:pt x="0" y="0"/>
                    </a:moveTo>
                    <a:lnTo>
                      <a:pt x="0" y="3"/>
                    </a:lnTo>
                    <a:lnTo>
                      <a:pt x="21" y="15"/>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2" name="Freeform 1081">
                <a:extLst>
                  <a:ext uri="{FF2B5EF4-FFF2-40B4-BE49-F238E27FC236}">
                    <a16:creationId xmlns:a16="http://schemas.microsoft.com/office/drawing/2014/main" id="{AF0578BB-DC56-425E-1FC2-F28AF911E863}"/>
                  </a:ext>
                </a:extLst>
              </p:cNvPr>
              <p:cNvSpPr>
                <a:spLocks/>
              </p:cNvSpPr>
              <p:nvPr/>
            </p:nvSpPr>
            <p:spPr bwMode="auto">
              <a:xfrm>
                <a:off x="7741" y="2493"/>
                <a:ext cx="22" cy="15"/>
              </a:xfrm>
              <a:custGeom>
                <a:avLst/>
                <a:gdLst>
                  <a:gd name="T0" fmla="*/ 0 w 22"/>
                  <a:gd name="T1" fmla="*/ 12 h 15"/>
                  <a:gd name="T2" fmla="*/ 0 w 22"/>
                  <a:gd name="T3" fmla="*/ 15 h 15"/>
                  <a:gd name="T4" fmla="*/ 22 w 22"/>
                  <a:gd name="T5" fmla="*/ 3 h 15"/>
                  <a:gd name="T6" fmla="*/ 22 w 22"/>
                  <a:gd name="T7" fmla="*/ 0 h 15"/>
                  <a:gd name="T8" fmla="*/ 0 w 22"/>
                  <a:gd name="T9" fmla="*/ 12 h 15"/>
                </a:gdLst>
                <a:ahLst/>
                <a:cxnLst>
                  <a:cxn ang="0">
                    <a:pos x="T0" y="T1"/>
                  </a:cxn>
                  <a:cxn ang="0">
                    <a:pos x="T2" y="T3"/>
                  </a:cxn>
                  <a:cxn ang="0">
                    <a:pos x="T4" y="T5"/>
                  </a:cxn>
                  <a:cxn ang="0">
                    <a:pos x="T6" y="T7"/>
                  </a:cxn>
                  <a:cxn ang="0">
                    <a:pos x="T8" y="T9"/>
                  </a:cxn>
                </a:cxnLst>
                <a:rect l="0" t="0" r="r" b="b"/>
                <a:pathLst>
                  <a:path w="22" h="15">
                    <a:moveTo>
                      <a:pt x="0" y="12"/>
                    </a:moveTo>
                    <a:lnTo>
                      <a:pt x="0" y="15"/>
                    </a:lnTo>
                    <a:lnTo>
                      <a:pt x="22" y="3"/>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3" name="Freeform 1082">
                <a:extLst>
                  <a:ext uri="{FF2B5EF4-FFF2-40B4-BE49-F238E27FC236}">
                    <a16:creationId xmlns:a16="http://schemas.microsoft.com/office/drawing/2014/main" id="{10CF2C05-5E10-3884-38E7-75A7ECC81925}"/>
                  </a:ext>
                </a:extLst>
              </p:cNvPr>
              <p:cNvSpPr>
                <a:spLocks/>
              </p:cNvSpPr>
              <p:nvPr/>
            </p:nvSpPr>
            <p:spPr bwMode="auto">
              <a:xfrm>
                <a:off x="7734" y="2505"/>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4" name="Freeform 1083">
                <a:extLst>
                  <a:ext uri="{FF2B5EF4-FFF2-40B4-BE49-F238E27FC236}">
                    <a16:creationId xmlns:a16="http://schemas.microsoft.com/office/drawing/2014/main" id="{5E1CA205-02C6-1E12-1001-FA9BBCABF393}"/>
                  </a:ext>
                </a:extLst>
              </p:cNvPr>
              <p:cNvSpPr>
                <a:spLocks/>
              </p:cNvSpPr>
              <p:nvPr/>
            </p:nvSpPr>
            <p:spPr bwMode="auto">
              <a:xfrm>
                <a:off x="7734" y="2505"/>
                <a:ext cx="2" cy="3"/>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5" name="Freeform 1084">
                <a:extLst>
                  <a:ext uri="{FF2B5EF4-FFF2-40B4-BE49-F238E27FC236}">
                    <a16:creationId xmlns:a16="http://schemas.microsoft.com/office/drawing/2014/main" id="{6B662F24-29A0-6A79-AA97-972430B7D87E}"/>
                  </a:ext>
                </a:extLst>
              </p:cNvPr>
              <p:cNvSpPr>
                <a:spLocks/>
              </p:cNvSpPr>
              <p:nvPr/>
            </p:nvSpPr>
            <p:spPr bwMode="auto">
              <a:xfrm>
                <a:off x="7736" y="2505"/>
                <a:ext cx="5" cy="5"/>
              </a:xfrm>
              <a:custGeom>
                <a:avLst/>
                <a:gdLst>
                  <a:gd name="T0" fmla="*/ 0 w 2"/>
                  <a:gd name="T1" fmla="*/ 0 h 2"/>
                  <a:gd name="T2" fmla="*/ 0 w 2"/>
                  <a:gd name="T3" fmla="*/ 1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1"/>
                      <a:pt x="0" y="1"/>
                      <a:pt x="0" y="1"/>
                    </a:cubicBezTo>
                    <a:cubicBezTo>
                      <a:pt x="1" y="2"/>
                      <a:pt x="2" y="1"/>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6" name="Freeform 1085">
                <a:extLst>
                  <a:ext uri="{FF2B5EF4-FFF2-40B4-BE49-F238E27FC236}">
                    <a16:creationId xmlns:a16="http://schemas.microsoft.com/office/drawing/2014/main" id="{C40513CA-E96E-36FB-C9C3-62DF1FAC79C2}"/>
                  </a:ext>
                </a:extLst>
              </p:cNvPr>
              <p:cNvSpPr>
                <a:spLocks/>
              </p:cNvSpPr>
              <p:nvPr/>
            </p:nvSpPr>
            <p:spPr bwMode="auto">
              <a:xfrm>
                <a:off x="7710" y="2475"/>
                <a:ext cx="55" cy="30"/>
              </a:xfrm>
              <a:custGeom>
                <a:avLst/>
                <a:gdLst>
                  <a:gd name="T0" fmla="*/ 1 w 23"/>
                  <a:gd name="T1" fmla="*/ 6 h 13"/>
                  <a:gd name="T2" fmla="*/ 1 w 23"/>
                  <a:gd name="T3" fmla="*/ 8 h 13"/>
                  <a:gd name="T4" fmla="*/ 10 w 23"/>
                  <a:gd name="T5" fmla="*/ 13 h 13"/>
                  <a:gd name="T6" fmla="*/ 13 w 23"/>
                  <a:gd name="T7" fmla="*/ 13 h 13"/>
                  <a:gd name="T8" fmla="*/ 22 w 23"/>
                  <a:gd name="T9" fmla="*/ 8 h 13"/>
                  <a:gd name="T10" fmla="*/ 22 w 23"/>
                  <a:gd name="T11" fmla="*/ 6 h 13"/>
                  <a:gd name="T12" fmla="*/ 13 w 23"/>
                  <a:gd name="T13" fmla="*/ 1 h 13"/>
                  <a:gd name="T14" fmla="*/ 10 w 23"/>
                  <a:gd name="T15" fmla="*/ 1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8"/>
                    </a:cubicBezTo>
                    <a:cubicBezTo>
                      <a:pt x="10" y="13"/>
                      <a:pt x="10" y="13"/>
                      <a:pt x="10" y="13"/>
                    </a:cubicBezTo>
                    <a:cubicBezTo>
                      <a:pt x="11" y="13"/>
                      <a:pt x="12" y="13"/>
                      <a:pt x="13" y="13"/>
                    </a:cubicBezTo>
                    <a:cubicBezTo>
                      <a:pt x="22" y="8"/>
                      <a:pt x="22" y="8"/>
                      <a:pt x="22" y="8"/>
                    </a:cubicBezTo>
                    <a:cubicBezTo>
                      <a:pt x="23" y="7"/>
                      <a:pt x="23" y="6"/>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7" name="Freeform 1086">
                <a:extLst>
                  <a:ext uri="{FF2B5EF4-FFF2-40B4-BE49-F238E27FC236}">
                    <a16:creationId xmlns:a16="http://schemas.microsoft.com/office/drawing/2014/main" id="{016D6BCC-682C-DFC3-9C3D-84DC706A1FE4}"/>
                  </a:ext>
                </a:extLst>
              </p:cNvPr>
              <p:cNvSpPr>
                <a:spLocks/>
              </p:cNvSpPr>
              <p:nvPr/>
            </p:nvSpPr>
            <p:spPr bwMode="auto">
              <a:xfrm>
                <a:off x="7677" y="2510"/>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8" name="Freeform 1087">
                <a:extLst>
                  <a:ext uri="{FF2B5EF4-FFF2-40B4-BE49-F238E27FC236}">
                    <a16:creationId xmlns:a16="http://schemas.microsoft.com/office/drawing/2014/main" id="{DB33D9DF-0AC8-CE73-5626-B22B5671A803}"/>
                  </a:ext>
                </a:extLst>
              </p:cNvPr>
              <p:cNvSpPr>
                <a:spLocks/>
              </p:cNvSpPr>
              <p:nvPr/>
            </p:nvSpPr>
            <p:spPr bwMode="auto">
              <a:xfrm>
                <a:off x="7677" y="2510"/>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9" name="Freeform 1088">
                <a:extLst>
                  <a:ext uri="{FF2B5EF4-FFF2-40B4-BE49-F238E27FC236}">
                    <a16:creationId xmlns:a16="http://schemas.microsoft.com/office/drawing/2014/main" id="{8FDFB30E-4C0A-00D8-A808-A52EE61BB4F2}"/>
                  </a:ext>
                </a:extLst>
              </p:cNvPr>
              <p:cNvSpPr>
                <a:spLocks/>
              </p:cNvSpPr>
              <p:nvPr/>
            </p:nvSpPr>
            <p:spPr bwMode="auto">
              <a:xfrm>
                <a:off x="7677" y="2512"/>
                <a:ext cx="2" cy="3"/>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0" name="Freeform 1089">
                <a:extLst>
                  <a:ext uri="{FF2B5EF4-FFF2-40B4-BE49-F238E27FC236}">
                    <a16:creationId xmlns:a16="http://schemas.microsoft.com/office/drawing/2014/main" id="{CB0118AB-6E94-6022-2F3D-A77E732E4817}"/>
                  </a:ext>
                </a:extLst>
              </p:cNvPr>
              <p:cNvSpPr>
                <a:spLocks/>
              </p:cNvSpPr>
              <p:nvPr/>
            </p:nvSpPr>
            <p:spPr bwMode="auto">
              <a:xfrm>
                <a:off x="7729" y="2510"/>
                <a:ext cx="0" cy="5"/>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1"/>
                      <a:pt x="0" y="1"/>
                      <a:pt x="0" y="1"/>
                    </a:cubicBezTo>
                    <a:cubicBezTo>
                      <a:pt x="0" y="2"/>
                      <a:pt x="0" y="2"/>
                      <a:pt x="0" y="2"/>
                    </a:cubicBezTo>
                    <a:cubicBezTo>
                      <a:pt x="0" y="2"/>
                      <a:pt x="0" y="2"/>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1" name="Freeform 1090">
                <a:extLst>
                  <a:ext uri="{FF2B5EF4-FFF2-40B4-BE49-F238E27FC236}">
                    <a16:creationId xmlns:a16="http://schemas.microsoft.com/office/drawing/2014/main" id="{6C9958B6-B676-975E-7A66-D42C7D2A15D3}"/>
                  </a:ext>
                </a:extLst>
              </p:cNvPr>
              <p:cNvSpPr>
                <a:spLocks/>
              </p:cNvSpPr>
              <p:nvPr/>
            </p:nvSpPr>
            <p:spPr bwMode="auto">
              <a:xfrm>
                <a:off x="7729" y="2510"/>
                <a:ext cx="0" cy="5"/>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2"/>
                      <a:pt x="0" y="1"/>
                    </a:cubicBezTo>
                    <a:cubicBezTo>
                      <a:pt x="0" y="0"/>
                      <a:pt x="0" y="0"/>
                      <a:pt x="0" y="0"/>
                    </a:cubicBezTo>
                    <a:cubicBezTo>
                      <a:pt x="0"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2" name="Freeform 1091">
                <a:extLst>
                  <a:ext uri="{FF2B5EF4-FFF2-40B4-BE49-F238E27FC236}">
                    <a16:creationId xmlns:a16="http://schemas.microsoft.com/office/drawing/2014/main" id="{2B9EE9BB-97E5-00A5-954A-986885988C06}"/>
                  </a:ext>
                </a:extLst>
              </p:cNvPr>
              <p:cNvSpPr>
                <a:spLocks/>
              </p:cNvSpPr>
              <p:nvPr/>
            </p:nvSpPr>
            <p:spPr bwMode="auto">
              <a:xfrm>
                <a:off x="7679" y="2512"/>
                <a:ext cx="22" cy="17"/>
              </a:xfrm>
              <a:custGeom>
                <a:avLst/>
                <a:gdLst>
                  <a:gd name="T0" fmla="*/ 0 w 22"/>
                  <a:gd name="T1" fmla="*/ 0 h 17"/>
                  <a:gd name="T2" fmla="*/ 0 w 22"/>
                  <a:gd name="T3" fmla="*/ 3 h 17"/>
                  <a:gd name="T4" fmla="*/ 22 w 22"/>
                  <a:gd name="T5" fmla="*/ 17 h 17"/>
                  <a:gd name="T6" fmla="*/ 22 w 22"/>
                  <a:gd name="T7" fmla="*/ 12 h 17"/>
                  <a:gd name="T8" fmla="*/ 0 w 22"/>
                  <a:gd name="T9" fmla="*/ 0 h 17"/>
                </a:gdLst>
                <a:ahLst/>
                <a:cxnLst>
                  <a:cxn ang="0">
                    <a:pos x="T0" y="T1"/>
                  </a:cxn>
                  <a:cxn ang="0">
                    <a:pos x="T2" y="T3"/>
                  </a:cxn>
                  <a:cxn ang="0">
                    <a:pos x="T4" y="T5"/>
                  </a:cxn>
                  <a:cxn ang="0">
                    <a:pos x="T6" y="T7"/>
                  </a:cxn>
                  <a:cxn ang="0">
                    <a:pos x="T8" y="T9"/>
                  </a:cxn>
                </a:cxnLst>
                <a:rect l="0" t="0" r="r" b="b"/>
                <a:pathLst>
                  <a:path w="22" h="17">
                    <a:moveTo>
                      <a:pt x="0" y="0"/>
                    </a:moveTo>
                    <a:lnTo>
                      <a:pt x="0" y="3"/>
                    </a:lnTo>
                    <a:lnTo>
                      <a:pt x="22" y="17"/>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3" name="Freeform 1092">
                <a:extLst>
                  <a:ext uri="{FF2B5EF4-FFF2-40B4-BE49-F238E27FC236}">
                    <a16:creationId xmlns:a16="http://schemas.microsoft.com/office/drawing/2014/main" id="{53F3FB7C-4E75-AA4A-CBD6-94F8B06B276B}"/>
                  </a:ext>
                </a:extLst>
              </p:cNvPr>
              <p:cNvSpPr>
                <a:spLocks/>
              </p:cNvSpPr>
              <p:nvPr/>
            </p:nvSpPr>
            <p:spPr bwMode="auto">
              <a:xfrm>
                <a:off x="7708" y="2512"/>
                <a:ext cx="21" cy="17"/>
              </a:xfrm>
              <a:custGeom>
                <a:avLst/>
                <a:gdLst>
                  <a:gd name="T0" fmla="*/ 0 w 21"/>
                  <a:gd name="T1" fmla="*/ 12 h 17"/>
                  <a:gd name="T2" fmla="*/ 0 w 21"/>
                  <a:gd name="T3" fmla="*/ 17 h 17"/>
                  <a:gd name="T4" fmla="*/ 21 w 21"/>
                  <a:gd name="T5" fmla="*/ 3 h 17"/>
                  <a:gd name="T6" fmla="*/ 21 w 21"/>
                  <a:gd name="T7" fmla="*/ 0 h 17"/>
                  <a:gd name="T8" fmla="*/ 0 w 21"/>
                  <a:gd name="T9" fmla="*/ 12 h 17"/>
                </a:gdLst>
                <a:ahLst/>
                <a:cxnLst>
                  <a:cxn ang="0">
                    <a:pos x="T0" y="T1"/>
                  </a:cxn>
                  <a:cxn ang="0">
                    <a:pos x="T2" y="T3"/>
                  </a:cxn>
                  <a:cxn ang="0">
                    <a:pos x="T4" y="T5"/>
                  </a:cxn>
                  <a:cxn ang="0">
                    <a:pos x="T6" y="T7"/>
                  </a:cxn>
                  <a:cxn ang="0">
                    <a:pos x="T8" y="T9"/>
                  </a:cxn>
                </a:cxnLst>
                <a:rect l="0" t="0" r="r" b="b"/>
                <a:pathLst>
                  <a:path w="21" h="17">
                    <a:moveTo>
                      <a:pt x="0" y="12"/>
                    </a:moveTo>
                    <a:lnTo>
                      <a:pt x="0" y="17"/>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4" name="Freeform 1093">
                <a:extLst>
                  <a:ext uri="{FF2B5EF4-FFF2-40B4-BE49-F238E27FC236}">
                    <a16:creationId xmlns:a16="http://schemas.microsoft.com/office/drawing/2014/main" id="{C050A38E-7C8A-AFFA-2662-CC5B2075245F}"/>
                  </a:ext>
                </a:extLst>
              </p:cNvPr>
              <p:cNvSpPr>
                <a:spLocks/>
              </p:cNvSpPr>
              <p:nvPr/>
            </p:nvSpPr>
            <p:spPr bwMode="auto">
              <a:xfrm>
                <a:off x="7701" y="2524"/>
                <a:ext cx="7" cy="5"/>
              </a:xfrm>
              <a:custGeom>
                <a:avLst/>
                <a:gdLst>
                  <a:gd name="T0" fmla="*/ 0 w 3"/>
                  <a:gd name="T1" fmla="*/ 0 h 2"/>
                  <a:gd name="T2" fmla="*/ 0 w 3"/>
                  <a:gd name="T3" fmla="*/ 2 h 2"/>
                  <a:gd name="T4" fmla="*/ 3 w 3"/>
                  <a:gd name="T5" fmla="*/ 2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2"/>
                      <a:pt x="0" y="2"/>
                      <a:pt x="0" y="2"/>
                    </a:cubicBezTo>
                    <a:cubicBezTo>
                      <a:pt x="0" y="2"/>
                      <a:pt x="2" y="2"/>
                      <a:pt x="3" y="2"/>
                    </a:cubicBezTo>
                    <a:cubicBezTo>
                      <a:pt x="3" y="0"/>
                      <a:pt x="3" y="0"/>
                      <a:pt x="3" y="0"/>
                    </a:cubicBezTo>
                    <a:cubicBezTo>
                      <a:pt x="2"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5" name="Freeform 1094">
                <a:extLst>
                  <a:ext uri="{FF2B5EF4-FFF2-40B4-BE49-F238E27FC236}">
                    <a16:creationId xmlns:a16="http://schemas.microsoft.com/office/drawing/2014/main" id="{D104885D-21D3-2971-2244-EF7019679BD4}"/>
                  </a:ext>
                </a:extLst>
              </p:cNvPr>
              <p:cNvSpPr>
                <a:spLocks/>
              </p:cNvSpPr>
              <p:nvPr/>
            </p:nvSpPr>
            <p:spPr bwMode="auto">
              <a:xfrm>
                <a:off x="7701" y="2524"/>
                <a:ext cx="2" cy="5"/>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6" name="Freeform 1095">
                <a:extLst>
                  <a:ext uri="{FF2B5EF4-FFF2-40B4-BE49-F238E27FC236}">
                    <a16:creationId xmlns:a16="http://schemas.microsoft.com/office/drawing/2014/main" id="{9CA990E1-461F-69E2-3832-A85A663575C6}"/>
                  </a:ext>
                </a:extLst>
              </p:cNvPr>
              <p:cNvSpPr>
                <a:spLocks/>
              </p:cNvSpPr>
              <p:nvPr/>
            </p:nvSpPr>
            <p:spPr bwMode="auto">
              <a:xfrm>
                <a:off x="7703" y="2524"/>
                <a:ext cx="5" cy="5"/>
              </a:xfrm>
              <a:custGeom>
                <a:avLst/>
                <a:gdLst>
                  <a:gd name="T0" fmla="*/ 0 w 2"/>
                  <a:gd name="T1" fmla="*/ 1 h 2"/>
                  <a:gd name="T2" fmla="*/ 0 w 2"/>
                  <a:gd name="T3" fmla="*/ 2 h 2"/>
                  <a:gd name="T4" fmla="*/ 2 w 2"/>
                  <a:gd name="T5" fmla="*/ 2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0" y="2"/>
                      <a:pt x="1" y="2"/>
                      <a:pt x="2" y="2"/>
                    </a:cubicBezTo>
                    <a:cubicBezTo>
                      <a:pt x="2" y="0"/>
                      <a:pt x="2" y="0"/>
                      <a:pt x="2" y="0"/>
                    </a:cubicBezTo>
                    <a:cubicBezTo>
                      <a:pt x="1"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7" name="Freeform 1096">
                <a:extLst>
                  <a:ext uri="{FF2B5EF4-FFF2-40B4-BE49-F238E27FC236}">
                    <a16:creationId xmlns:a16="http://schemas.microsoft.com/office/drawing/2014/main" id="{2E4D743E-22E5-0F33-874B-5ED84B533C97}"/>
                  </a:ext>
                </a:extLst>
              </p:cNvPr>
              <p:cNvSpPr>
                <a:spLocks/>
              </p:cNvSpPr>
              <p:nvPr/>
            </p:nvSpPr>
            <p:spPr bwMode="auto">
              <a:xfrm>
                <a:off x="7677" y="2496"/>
                <a:ext cx="52" cy="31"/>
              </a:xfrm>
              <a:custGeom>
                <a:avLst/>
                <a:gdLst>
                  <a:gd name="T0" fmla="*/ 1 w 22"/>
                  <a:gd name="T1" fmla="*/ 5 h 13"/>
                  <a:gd name="T2" fmla="*/ 1 w 22"/>
                  <a:gd name="T3" fmla="*/ 7 h 13"/>
                  <a:gd name="T4" fmla="*/ 10 w 22"/>
                  <a:gd name="T5" fmla="*/ 12 h 13"/>
                  <a:gd name="T6" fmla="*/ 13 w 22"/>
                  <a:gd name="T7" fmla="*/ 12 h 13"/>
                  <a:gd name="T8" fmla="*/ 22 w 22"/>
                  <a:gd name="T9" fmla="*/ 7 h 13"/>
                  <a:gd name="T10" fmla="*/ 22 w 22"/>
                  <a:gd name="T11" fmla="*/ 5 h 13"/>
                  <a:gd name="T12" fmla="*/ 13 w 22"/>
                  <a:gd name="T13" fmla="*/ 0 h 13"/>
                  <a:gd name="T14" fmla="*/ 10 w 22"/>
                  <a:gd name="T15" fmla="*/ 0 h 13"/>
                  <a:gd name="T16" fmla="*/ 1 w 22"/>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5"/>
                    </a:moveTo>
                    <a:cubicBezTo>
                      <a:pt x="0" y="6"/>
                      <a:pt x="0" y="7"/>
                      <a:pt x="1" y="7"/>
                    </a:cubicBezTo>
                    <a:cubicBezTo>
                      <a:pt x="10" y="12"/>
                      <a:pt x="10" y="12"/>
                      <a:pt x="10" y="12"/>
                    </a:cubicBezTo>
                    <a:cubicBezTo>
                      <a:pt x="10" y="13"/>
                      <a:pt x="12" y="13"/>
                      <a:pt x="13" y="12"/>
                    </a:cubicBezTo>
                    <a:cubicBezTo>
                      <a:pt x="22" y="7"/>
                      <a:pt x="22" y="7"/>
                      <a:pt x="22" y="7"/>
                    </a:cubicBezTo>
                    <a:cubicBezTo>
                      <a:pt x="22" y="7"/>
                      <a:pt x="22" y="6"/>
                      <a:pt x="22" y="5"/>
                    </a:cubicBezTo>
                    <a:cubicBezTo>
                      <a:pt x="13" y="0"/>
                      <a:pt x="13" y="0"/>
                      <a:pt x="13" y="0"/>
                    </a:cubicBezTo>
                    <a:cubicBezTo>
                      <a:pt x="12"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8" name="Freeform 1097">
                <a:extLst>
                  <a:ext uri="{FF2B5EF4-FFF2-40B4-BE49-F238E27FC236}">
                    <a16:creationId xmlns:a16="http://schemas.microsoft.com/office/drawing/2014/main" id="{B99B802F-FA5B-1B67-406E-77F9FB82A751}"/>
                  </a:ext>
                </a:extLst>
              </p:cNvPr>
              <p:cNvSpPr>
                <a:spLocks/>
              </p:cNvSpPr>
              <p:nvPr/>
            </p:nvSpPr>
            <p:spPr bwMode="auto">
              <a:xfrm>
                <a:off x="7644" y="253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9" name="Freeform 1098">
                <a:extLst>
                  <a:ext uri="{FF2B5EF4-FFF2-40B4-BE49-F238E27FC236}">
                    <a16:creationId xmlns:a16="http://schemas.microsoft.com/office/drawing/2014/main" id="{DBBBEB5F-6CA0-3B31-96C3-B90B6204B4C6}"/>
                  </a:ext>
                </a:extLst>
              </p:cNvPr>
              <p:cNvSpPr>
                <a:spLocks/>
              </p:cNvSpPr>
              <p:nvPr/>
            </p:nvSpPr>
            <p:spPr bwMode="auto">
              <a:xfrm>
                <a:off x="7644" y="2531"/>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0" name="Freeform 1099">
                <a:extLst>
                  <a:ext uri="{FF2B5EF4-FFF2-40B4-BE49-F238E27FC236}">
                    <a16:creationId xmlns:a16="http://schemas.microsoft.com/office/drawing/2014/main" id="{76127D94-D84E-3A92-0022-B60437130ABD}"/>
                  </a:ext>
                </a:extLst>
              </p:cNvPr>
              <p:cNvSpPr>
                <a:spLocks/>
              </p:cNvSpPr>
              <p:nvPr/>
            </p:nvSpPr>
            <p:spPr bwMode="auto">
              <a:xfrm>
                <a:off x="7644" y="253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1" name="Freeform 1100">
                <a:extLst>
                  <a:ext uri="{FF2B5EF4-FFF2-40B4-BE49-F238E27FC236}">
                    <a16:creationId xmlns:a16="http://schemas.microsoft.com/office/drawing/2014/main" id="{9163D711-8838-137D-FCC0-E53A21CAAFF5}"/>
                  </a:ext>
                </a:extLst>
              </p:cNvPr>
              <p:cNvSpPr>
                <a:spLocks/>
              </p:cNvSpPr>
              <p:nvPr/>
            </p:nvSpPr>
            <p:spPr bwMode="auto">
              <a:xfrm>
                <a:off x="7694" y="2531"/>
                <a:ext cx="2"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0" y="0"/>
                      <a:pt x="0" y="1"/>
                    </a:cubicBezTo>
                    <a:cubicBezTo>
                      <a:pt x="0" y="2"/>
                      <a:pt x="0" y="2"/>
                      <a:pt x="0" y="2"/>
                    </a:cubicBezTo>
                    <a:cubicBezTo>
                      <a:pt x="0" y="2"/>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2" name="Freeform 1101">
                <a:extLst>
                  <a:ext uri="{FF2B5EF4-FFF2-40B4-BE49-F238E27FC236}">
                    <a16:creationId xmlns:a16="http://schemas.microsoft.com/office/drawing/2014/main" id="{CD9986EB-11C9-A5D9-5307-F74AC422F0C2}"/>
                  </a:ext>
                </a:extLst>
              </p:cNvPr>
              <p:cNvSpPr>
                <a:spLocks/>
              </p:cNvSpPr>
              <p:nvPr/>
            </p:nvSpPr>
            <p:spPr bwMode="auto">
              <a:xfrm>
                <a:off x="7694" y="2531"/>
                <a:ext cx="2"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0" y="2"/>
                      <a:pt x="1" y="1"/>
                      <a:pt x="1" y="1"/>
                    </a:cubicBezTo>
                    <a:cubicBezTo>
                      <a:pt x="1" y="0"/>
                      <a:pt x="1" y="0"/>
                      <a:pt x="1" y="0"/>
                    </a:cubicBezTo>
                    <a:cubicBezTo>
                      <a:pt x="1" y="0"/>
                      <a:pt x="0" y="0"/>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3" name="Freeform 1102">
                <a:extLst>
                  <a:ext uri="{FF2B5EF4-FFF2-40B4-BE49-F238E27FC236}">
                    <a16:creationId xmlns:a16="http://schemas.microsoft.com/office/drawing/2014/main" id="{C3D2BEC2-E52B-F8A6-4481-8C7D0609C22E}"/>
                  </a:ext>
                </a:extLst>
              </p:cNvPr>
              <p:cNvSpPr>
                <a:spLocks/>
              </p:cNvSpPr>
              <p:nvPr/>
            </p:nvSpPr>
            <p:spPr bwMode="auto">
              <a:xfrm>
                <a:off x="7644" y="2534"/>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4" name="Freeform 1103">
                <a:extLst>
                  <a:ext uri="{FF2B5EF4-FFF2-40B4-BE49-F238E27FC236}">
                    <a16:creationId xmlns:a16="http://schemas.microsoft.com/office/drawing/2014/main" id="{E7EEBB05-E620-260E-229F-89BFDA4ED470}"/>
                  </a:ext>
                </a:extLst>
              </p:cNvPr>
              <p:cNvSpPr>
                <a:spLocks/>
              </p:cNvSpPr>
              <p:nvPr/>
            </p:nvSpPr>
            <p:spPr bwMode="auto">
              <a:xfrm>
                <a:off x="7672" y="2534"/>
                <a:ext cx="22" cy="14"/>
              </a:xfrm>
              <a:custGeom>
                <a:avLst/>
                <a:gdLst>
                  <a:gd name="T0" fmla="*/ 0 w 22"/>
                  <a:gd name="T1" fmla="*/ 12 h 14"/>
                  <a:gd name="T2" fmla="*/ 0 w 22"/>
                  <a:gd name="T3" fmla="*/ 14 h 14"/>
                  <a:gd name="T4" fmla="*/ 22 w 22"/>
                  <a:gd name="T5" fmla="*/ 2 h 14"/>
                  <a:gd name="T6" fmla="*/ 22 w 22"/>
                  <a:gd name="T7" fmla="*/ 0 h 14"/>
                  <a:gd name="T8" fmla="*/ 0 w 22"/>
                  <a:gd name="T9" fmla="*/ 12 h 14"/>
                </a:gdLst>
                <a:ahLst/>
                <a:cxnLst>
                  <a:cxn ang="0">
                    <a:pos x="T0" y="T1"/>
                  </a:cxn>
                  <a:cxn ang="0">
                    <a:pos x="T2" y="T3"/>
                  </a:cxn>
                  <a:cxn ang="0">
                    <a:pos x="T4" y="T5"/>
                  </a:cxn>
                  <a:cxn ang="0">
                    <a:pos x="T6" y="T7"/>
                  </a:cxn>
                  <a:cxn ang="0">
                    <a:pos x="T8" y="T9"/>
                  </a:cxn>
                </a:cxnLst>
                <a:rect l="0" t="0" r="r" b="b"/>
                <a:pathLst>
                  <a:path w="22" h="14">
                    <a:moveTo>
                      <a:pt x="0" y="12"/>
                    </a:moveTo>
                    <a:lnTo>
                      <a:pt x="0" y="14"/>
                    </a:lnTo>
                    <a:lnTo>
                      <a:pt x="22" y="2"/>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5" name="Freeform 1104">
                <a:extLst>
                  <a:ext uri="{FF2B5EF4-FFF2-40B4-BE49-F238E27FC236}">
                    <a16:creationId xmlns:a16="http://schemas.microsoft.com/office/drawing/2014/main" id="{0A1E52B7-243F-FA34-5C35-4528B191DEE6}"/>
                  </a:ext>
                </a:extLst>
              </p:cNvPr>
              <p:cNvSpPr>
                <a:spLocks/>
              </p:cNvSpPr>
              <p:nvPr/>
            </p:nvSpPr>
            <p:spPr bwMode="auto">
              <a:xfrm>
                <a:off x="7665" y="2546"/>
                <a:ext cx="7" cy="2"/>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1" y="1"/>
                      <a:pt x="2" y="1"/>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6" name="Freeform 1105">
                <a:extLst>
                  <a:ext uri="{FF2B5EF4-FFF2-40B4-BE49-F238E27FC236}">
                    <a16:creationId xmlns:a16="http://schemas.microsoft.com/office/drawing/2014/main" id="{2A6836E7-E06D-4DE6-3679-A28F98B3D59D}"/>
                  </a:ext>
                </a:extLst>
              </p:cNvPr>
              <p:cNvSpPr>
                <a:spLocks/>
              </p:cNvSpPr>
              <p:nvPr/>
            </p:nvSpPr>
            <p:spPr bwMode="auto">
              <a:xfrm>
                <a:off x="7665" y="2546"/>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7" name="Freeform 1106">
                <a:extLst>
                  <a:ext uri="{FF2B5EF4-FFF2-40B4-BE49-F238E27FC236}">
                    <a16:creationId xmlns:a16="http://schemas.microsoft.com/office/drawing/2014/main" id="{9E5455B1-0E75-514B-68AE-D4E46263B23F}"/>
                  </a:ext>
                </a:extLst>
              </p:cNvPr>
              <p:cNvSpPr>
                <a:spLocks/>
              </p:cNvSpPr>
              <p:nvPr/>
            </p:nvSpPr>
            <p:spPr bwMode="auto">
              <a:xfrm>
                <a:off x="7667" y="2546"/>
                <a:ext cx="5"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2" y="1"/>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8" name="Freeform 1107">
                <a:extLst>
                  <a:ext uri="{FF2B5EF4-FFF2-40B4-BE49-F238E27FC236}">
                    <a16:creationId xmlns:a16="http://schemas.microsoft.com/office/drawing/2014/main" id="{B5BDC7FD-15CF-1CC1-0B25-C5280931534A}"/>
                  </a:ext>
                </a:extLst>
              </p:cNvPr>
              <p:cNvSpPr>
                <a:spLocks/>
              </p:cNvSpPr>
              <p:nvPr/>
            </p:nvSpPr>
            <p:spPr bwMode="auto">
              <a:xfrm>
                <a:off x="7641" y="2515"/>
                <a:ext cx="55" cy="31"/>
              </a:xfrm>
              <a:custGeom>
                <a:avLst/>
                <a:gdLst>
                  <a:gd name="T0" fmla="*/ 1 w 23"/>
                  <a:gd name="T1" fmla="*/ 6 h 13"/>
                  <a:gd name="T2" fmla="*/ 1 w 23"/>
                  <a:gd name="T3" fmla="*/ 8 h 13"/>
                  <a:gd name="T4" fmla="*/ 10 w 23"/>
                  <a:gd name="T5" fmla="*/ 13 h 13"/>
                  <a:gd name="T6" fmla="*/ 13 w 23"/>
                  <a:gd name="T7" fmla="*/ 13 h 13"/>
                  <a:gd name="T8" fmla="*/ 22 w 23"/>
                  <a:gd name="T9" fmla="*/ 8 h 13"/>
                  <a:gd name="T10" fmla="*/ 22 w 23"/>
                  <a:gd name="T11" fmla="*/ 6 h 13"/>
                  <a:gd name="T12" fmla="*/ 13 w 23"/>
                  <a:gd name="T13" fmla="*/ 1 h 13"/>
                  <a:gd name="T14" fmla="*/ 10 w 23"/>
                  <a:gd name="T15" fmla="*/ 1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8"/>
                    </a:cubicBezTo>
                    <a:cubicBezTo>
                      <a:pt x="10" y="13"/>
                      <a:pt x="10" y="13"/>
                      <a:pt x="10" y="13"/>
                    </a:cubicBezTo>
                    <a:cubicBezTo>
                      <a:pt x="11" y="13"/>
                      <a:pt x="12" y="13"/>
                      <a:pt x="13" y="13"/>
                    </a:cubicBezTo>
                    <a:cubicBezTo>
                      <a:pt x="22" y="8"/>
                      <a:pt x="22" y="8"/>
                      <a:pt x="22" y="8"/>
                    </a:cubicBezTo>
                    <a:cubicBezTo>
                      <a:pt x="23" y="7"/>
                      <a:pt x="23" y="6"/>
                      <a:pt x="22" y="6"/>
                    </a:cubicBezTo>
                    <a:cubicBezTo>
                      <a:pt x="13" y="1"/>
                      <a:pt x="13" y="1"/>
                      <a:pt x="13" y="1"/>
                    </a:cubicBezTo>
                    <a:cubicBezTo>
                      <a:pt x="12" y="0"/>
                      <a:pt x="11" y="0"/>
                      <a:pt x="10" y="1"/>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9" name="Freeform 1108">
                <a:extLst>
                  <a:ext uri="{FF2B5EF4-FFF2-40B4-BE49-F238E27FC236}">
                    <a16:creationId xmlns:a16="http://schemas.microsoft.com/office/drawing/2014/main" id="{0A57F721-3971-3440-8D4F-E3F53926A88E}"/>
                  </a:ext>
                </a:extLst>
              </p:cNvPr>
              <p:cNvSpPr>
                <a:spLocks/>
              </p:cNvSpPr>
              <p:nvPr/>
            </p:nvSpPr>
            <p:spPr bwMode="auto">
              <a:xfrm>
                <a:off x="7608" y="2550"/>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0" name="Freeform 1109">
                <a:extLst>
                  <a:ext uri="{FF2B5EF4-FFF2-40B4-BE49-F238E27FC236}">
                    <a16:creationId xmlns:a16="http://schemas.microsoft.com/office/drawing/2014/main" id="{64E61AF9-3DF1-3B4E-9A09-8238A83BED29}"/>
                  </a:ext>
                </a:extLst>
              </p:cNvPr>
              <p:cNvSpPr>
                <a:spLocks/>
              </p:cNvSpPr>
              <p:nvPr/>
            </p:nvSpPr>
            <p:spPr bwMode="auto">
              <a:xfrm>
                <a:off x="7608" y="2550"/>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1" name="Freeform 1110">
                <a:extLst>
                  <a:ext uri="{FF2B5EF4-FFF2-40B4-BE49-F238E27FC236}">
                    <a16:creationId xmlns:a16="http://schemas.microsoft.com/office/drawing/2014/main" id="{4CA99DCD-321D-B9C7-B196-CB614A0566E6}"/>
                  </a:ext>
                </a:extLst>
              </p:cNvPr>
              <p:cNvSpPr>
                <a:spLocks/>
              </p:cNvSpPr>
              <p:nvPr/>
            </p:nvSpPr>
            <p:spPr bwMode="auto">
              <a:xfrm>
                <a:off x="7608" y="2553"/>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2" name="Freeform 1111">
                <a:extLst>
                  <a:ext uri="{FF2B5EF4-FFF2-40B4-BE49-F238E27FC236}">
                    <a16:creationId xmlns:a16="http://schemas.microsoft.com/office/drawing/2014/main" id="{39CE201D-CDB9-EEFB-EF1D-B5A5139ADAC9}"/>
                  </a:ext>
                </a:extLst>
              </p:cNvPr>
              <p:cNvSpPr>
                <a:spLocks/>
              </p:cNvSpPr>
              <p:nvPr/>
            </p:nvSpPr>
            <p:spPr bwMode="auto">
              <a:xfrm>
                <a:off x="7658" y="2550"/>
                <a:ext cx="2"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1"/>
                      <a:pt x="0" y="1"/>
                    </a:cubicBezTo>
                    <a:cubicBezTo>
                      <a:pt x="0" y="2"/>
                      <a:pt x="0" y="2"/>
                      <a:pt x="0" y="2"/>
                    </a:cubicBezTo>
                    <a:cubicBezTo>
                      <a:pt x="1" y="2"/>
                      <a:pt x="1" y="2"/>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3" name="Freeform 1112">
                <a:extLst>
                  <a:ext uri="{FF2B5EF4-FFF2-40B4-BE49-F238E27FC236}">
                    <a16:creationId xmlns:a16="http://schemas.microsoft.com/office/drawing/2014/main" id="{5DE5E8F9-F716-D9BB-BF1D-3155553C3CEE}"/>
                  </a:ext>
                </a:extLst>
              </p:cNvPr>
              <p:cNvSpPr>
                <a:spLocks/>
              </p:cNvSpPr>
              <p:nvPr/>
            </p:nvSpPr>
            <p:spPr bwMode="auto">
              <a:xfrm>
                <a:off x="7658" y="2550"/>
                <a:ext cx="2"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2"/>
                      <a:pt x="1" y="1"/>
                    </a:cubicBezTo>
                    <a:cubicBezTo>
                      <a:pt x="1" y="0"/>
                      <a:pt x="1" y="0"/>
                      <a:pt x="1" y="0"/>
                    </a:cubicBezTo>
                    <a:cubicBezTo>
                      <a:pt x="1" y="0"/>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4" name="Freeform 1113">
                <a:extLst>
                  <a:ext uri="{FF2B5EF4-FFF2-40B4-BE49-F238E27FC236}">
                    <a16:creationId xmlns:a16="http://schemas.microsoft.com/office/drawing/2014/main" id="{F2F676D7-F522-09A7-F53D-75BEA371B219}"/>
                  </a:ext>
                </a:extLst>
              </p:cNvPr>
              <p:cNvSpPr>
                <a:spLocks/>
              </p:cNvSpPr>
              <p:nvPr/>
            </p:nvSpPr>
            <p:spPr bwMode="auto">
              <a:xfrm>
                <a:off x="7610" y="2553"/>
                <a:ext cx="19" cy="14"/>
              </a:xfrm>
              <a:custGeom>
                <a:avLst/>
                <a:gdLst>
                  <a:gd name="T0" fmla="*/ 0 w 19"/>
                  <a:gd name="T1" fmla="*/ 0 h 14"/>
                  <a:gd name="T2" fmla="*/ 0 w 19"/>
                  <a:gd name="T3" fmla="*/ 2 h 14"/>
                  <a:gd name="T4" fmla="*/ 19 w 19"/>
                  <a:gd name="T5" fmla="*/ 14 h 14"/>
                  <a:gd name="T6" fmla="*/ 19 w 19"/>
                  <a:gd name="T7" fmla="*/ 12 h 14"/>
                  <a:gd name="T8" fmla="*/ 0 w 19"/>
                  <a:gd name="T9" fmla="*/ 0 h 14"/>
                </a:gdLst>
                <a:ahLst/>
                <a:cxnLst>
                  <a:cxn ang="0">
                    <a:pos x="T0" y="T1"/>
                  </a:cxn>
                  <a:cxn ang="0">
                    <a:pos x="T2" y="T3"/>
                  </a:cxn>
                  <a:cxn ang="0">
                    <a:pos x="T4" y="T5"/>
                  </a:cxn>
                  <a:cxn ang="0">
                    <a:pos x="T6" y="T7"/>
                  </a:cxn>
                  <a:cxn ang="0">
                    <a:pos x="T8" y="T9"/>
                  </a:cxn>
                </a:cxnLst>
                <a:rect l="0" t="0" r="r" b="b"/>
                <a:pathLst>
                  <a:path w="19" h="14">
                    <a:moveTo>
                      <a:pt x="0" y="0"/>
                    </a:moveTo>
                    <a:lnTo>
                      <a:pt x="0" y="2"/>
                    </a:lnTo>
                    <a:lnTo>
                      <a:pt x="19" y="14"/>
                    </a:lnTo>
                    <a:lnTo>
                      <a:pt x="19"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5" name="Freeform 1114">
                <a:extLst>
                  <a:ext uri="{FF2B5EF4-FFF2-40B4-BE49-F238E27FC236}">
                    <a16:creationId xmlns:a16="http://schemas.microsoft.com/office/drawing/2014/main" id="{6C69E871-37BF-AAEF-075C-20DA2AFC25E5}"/>
                  </a:ext>
                </a:extLst>
              </p:cNvPr>
              <p:cNvSpPr>
                <a:spLocks/>
              </p:cNvSpPr>
              <p:nvPr/>
            </p:nvSpPr>
            <p:spPr bwMode="auto">
              <a:xfrm>
                <a:off x="7639" y="2553"/>
                <a:ext cx="19" cy="14"/>
              </a:xfrm>
              <a:custGeom>
                <a:avLst/>
                <a:gdLst>
                  <a:gd name="T0" fmla="*/ 0 w 19"/>
                  <a:gd name="T1" fmla="*/ 12 h 14"/>
                  <a:gd name="T2" fmla="*/ 0 w 19"/>
                  <a:gd name="T3" fmla="*/ 14 h 14"/>
                  <a:gd name="T4" fmla="*/ 19 w 19"/>
                  <a:gd name="T5" fmla="*/ 2 h 14"/>
                  <a:gd name="T6" fmla="*/ 19 w 19"/>
                  <a:gd name="T7" fmla="*/ 0 h 14"/>
                  <a:gd name="T8" fmla="*/ 0 w 19"/>
                  <a:gd name="T9" fmla="*/ 12 h 14"/>
                </a:gdLst>
                <a:ahLst/>
                <a:cxnLst>
                  <a:cxn ang="0">
                    <a:pos x="T0" y="T1"/>
                  </a:cxn>
                  <a:cxn ang="0">
                    <a:pos x="T2" y="T3"/>
                  </a:cxn>
                  <a:cxn ang="0">
                    <a:pos x="T4" y="T5"/>
                  </a:cxn>
                  <a:cxn ang="0">
                    <a:pos x="T6" y="T7"/>
                  </a:cxn>
                  <a:cxn ang="0">
                    <a:pos x="T8" y="T9"/>
                  </a:cxn>
                </a:cxnLst>
                <a:rect l="0" t="0" r="r" b="b"/>
                <a:pathLst>
                  <a:path w="19" h="14">
                    <a:moveTo>
                      <a:pt x="0" y="12"/>
                    </a:moveTo>
                    <a:lnTo>
                      <a:pt x="0" y="14"/>
                    </a:lnTo>
                    <a:lnTo>
                      <a:pt x="19" y="2"/>
                    </a:lnTo>
                    <a:lnTo>
                      <a:pt x="19"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6" name="Freeform 1115">
                <a:extLst>
                  <a:ext uri="{FF2B5EF4-FFF2-40B4-BE49-F238E27FC236}">
                    <a16:creationId xmlns:a16="http://schemas.microsoft.com/office/drawing/2014/main" id="{480797F8-08D6-A01E-E074-9FA9E42F8213}"/>
                  </a:ext>
                </a:extLst>
              </p:cNvPr>
              <p:cNvSpPr>
                <a:spLocks/>
              </p:cNvSpPr>
              <p:nvPr/>
            </p:nvSpPr>
            <p:spPr bwMode="auto">
              <a:xfrm>
                <a:off x="7629" y="2565"/>
                <a:ext cx="10" cy="4"/>
              </a:xfrm>
              <a:custGeom>
                <a:avLst/>
                <a:gdLst>
                  <a:gd name="T0" fmla="*/ 0 w 4"/>
                  <a:gd name="T1" fmla="*/ 0 h 2"/>
                  <a:gd name="T2" fmla="*/ 0 w 4"/>
                  <a:gd name="T3" fmla="*/ 1 h 2"/>
                  <a:gd name="T4" fmla="*/ 4 w 4"/>
                  <a:gd name="T5" fmla="*/ 1 h 2"/>
                  <a:gd name="T6" fmla="*/ 4 w 4"/>
                  <a:gd name="T7" fmla="*/ 0 h 2"/>
                  <a:gd name="T8" fmla="*/ 0 w 4"/>
                  <a:gd name="T9" fmla="*/ 0 h 2"/>
                </a:gdLst>
                <a:ahLst/>
                <a:cxnLst>
                  <a:cxn ang="0">
                    <a:pos x="T0" y="T1"/>
                  </a:cxn>
                  <a:cxn ang="0">
                    <a:pos x="T2" y="T3"/>
                  </a:cxn>
                  <a:cxn ang="0">
                    <a:pos x="T4" y="T5"/>
                  </a:cxn>
                  <a:cxn ang="0">
                    <a:pos x="T6" y="T7"/>
                  </a:cxn>
                  <a:cxn ang="0">
                    <a:pos x="T8" y="T9"/>
                  </a:cxn>
                </a:cxnLst>
                <a:rect l="0" t="0" r="r" b="b"/>
                <a:pathLst>
                  <a:path w="4" h="2">
                    <a:moveTo>
                      <a:pt x="0" y="0"/>
                    </a:moveTo>
                    <a:cubicBezTo>
                      <a:pt x="0" y="1"/>
                      <a:pt x="0" y="1"/>
                      <a:pt x="0" y="1"/>
                    </a:cubicBezTo>
                    <a:cubicBezTo>
                      <a:pt x="1" y="2"/>
                      <a:pt x="3" y="2"/>
                      <a:pt x="4" y="1"/>
                    </a:cubicBezTo>
                    <a:cubicBezTo>
                      <a:pt x="4" y="0"/>
                      <a:pt x="4" y="0"/>
                      <a:pt x="4" y="0"/>
                    </a:cubicBezTo>
                    <a:cubicBezTo>
                      <a:pt x="3"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7" name="Freeform 1116">
                <a:extLst>
                  <a:ext uri="{FF2B5EF4-FFF2-40B4-BE49-F238E27FC236}">
                    <a16:creationId xmlns:a16="http://schemas.microsoft.com/office/drawing/2014/main" id="{F465F7B6-0941-9BA2-6799-BA811947AABD}"/>
                  </a:ext>
                </a:extLst>
              </p:cNvPr>
              <p:cNvSpPr>
                <a:spLocks/>
              </p:cNvSpPr>
              <p:nvPr/>
            </p:nvSpPr>
            <p:spPr bwMode="auto">
              <a:xfrm>
                <a:off x="7629" y="2565"/>
                <a:ext cx="5" cy="4"/>
              </a:xfrm>
              <a:custGeom>
                <a:avLst/>
                <a:gdLst>
                  <a:gd name="T0" fmla="*/ 0 w 2"/>
                  <a:gd name="T1" fmla="*/ 0 h 2"/>
                  <a:gd name="T2" fmla="*/ 0 w 2"/>
                  <a:gd name="T3" fmla="*/ 1 h 2"/>
                  <a:gd name="T4" fmla="*/ 2 w 2"/>
                  <a:gd name="T5" fmla="*/ 2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1"/>
                      <a:pt x="0" y="1"/>
                      <a:pt x="0" y="1"/>
                    </a:cubicBezTo>
                    <a:cubicBezTo>
                      <a:pt x="1" y="2"/>
                      <a:pt x="1" y="2"/>
                      <a:pt x="2" y="2"/>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8" name="Freeform 1117">
                <a:extLst>
                  <a:ext uri="{FF2B5EF4-FFF2-40B4-BE49-F238E27FC236}">
                    <a16:creationId xmlns:a16="http://schemas.microsoft.com/office/drawing/2014/main" id="{6E133788-7F1D-E352-FF70-5DE647DC003A}"/>
                  </a:ext>
                </a:extLst>
              </p:cNvPr>
              <p:cNvSpPr>
                <a:spLocks/>
              </p:cNvSpPr>
              <p:nvPr/>
            </p:nvSpPr>
            <p:spPr bwMode="auto">
              <a:xfrm>
                <a:off x="7634" y="2565"/>
                <a:ext cx="5" cy="4"/>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0" y="2"/>
                      <a:pt x="1" y="2"/>
                      <a:pt x="2" y="1"/>
                    </a:cubicBezTo>
                    <a:cubicBezTo>
                      <a:pt x="2" y="0"/>
                      <a:pt x="2" y="0"/>
                      <a:pt x="2" y="0"/>
                    </a:cubicBezTo>
                    <a:cubicBezTo>
                      <a:pt x="1" y="0"/>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9" name="Freeform 1118">
                <a:extLst>
                  <a:ext uri="{FF2B5EF4-FFF2-40B4-BE49-F238E27FC236}">
                    <a16:creationId xmlns:a16="http://schemas.microsoft.com/office/drawing/2014/main" id="{1A8B6524-C4D0-7E4A-B877-8037734B6659}"/>
                  </a:ext>
                </a:extLst>
              </p:cNvPr>
              <p:cNvSpPr>
                <a:spLocks/>
              </p:cNvSpPr>
              <p:nvPr/>
            </p:nvSpPr>
            <p:spPr bwMode="auto">
              <a:xfrm>
                <a:off x="7608" y="2536"/>
                <a:ext cx="52" cy="31"/>
              </a:xfrm>
              <a:custGeom>
                <a:avLst/>
                <a:gdLst>
                  <a:gd name="T0" fmla="*/ 1 w 22"/>
                  <a:gd name="T1" fmla="*/ 5 h 13"/>
                  <a:gd name="T2" fmla="*/ 1 w 22"/>
                  <a:gd name="T3" fmla="*/ 7 h 13"/>
                  <a:gd name="T4" fmla="*/ 9 w 22"/>
                  <a:gd name="T5" fmla="*/ 12 h 13"/>
                  <a:gd name="T6" fmla="*/ 13 w 22"/>
                  <a:gd name="T7" fmla="*/ 12 h 13"/>
                  <a:gd name="T8" fmla="*/ 21 w 22"/>
                  <a:gd name="T9" fmla="*/ 7 h 13"/>
                  <a:gd name="T10" fmla="*/ 21 w 22"/>
                  <a:gd name="T11" fmla="*/ 5 h 13"/>
                  <a:gd name="T12" fmla="*/ 13 w 22"/>
                  <a:gd name="T13" fmla="*/ 0 h 13"/>
                  <a:gd name="T14" fmla="*/ 9 w 22"/>
                  <a:gd name="T15" fmla="*/ 0 h 13"/>
                  <a:gd name="T16" fmla="*/ 1 w 22"/>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1" y="5"/>
                    </a:moveTo>
                    <a:cubicBezTo>
                      <a:pt x="0" y="6"/>
                      <a:pt x="0" y="7"/>
                      <a:pt x="1" y="7"/>
                    </a:cubicBezTo>
                    <a:cubicBezTo>
                      <a:pt x="9" y="12"/>
                      <a:pt x="9" y="12"/>
                      <a:pt x="9" y="12"/>
                    </a:cubicBezTo>
                    <a:cubicBezTo>
                      <a:pt x="10" y="13"/>
                      <a:pt x="12" y="13"/>
                      <a:pt x="13" y="12"/>
                    </a:cubicBezTo>
                    <a:cubicBezTo>
                      <a:pt x="21" y="7"/>
                      <a:pt x="21" y="7"/>
                      <a:pt x="21" y="7"/>
                    </a:cubicBezTo>
                    <a:cubicBezTo>
                      <a:pt x="22" y="7"/>
                      <a:pt x="22" y="6"/>
                      <a:pt x="21" y="5"/>
                    </a:cubicBezTo>
                    <a:cubicBezTo>
                      <a:pt x="13" y="0"/>
                      <a:pt x="13" y="0"/>
                      <a:pt x="13" y="0"/>
                    </a:cubicBezTo>
                    <a:cubicBezTo>
                      <a:pt x="12" y="0"/>
                      <a:pt x="10" y="0"/>
                      <a:pt x="9"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0" name="Freeform 1119">
                <a:extLst>
                  <a:ext uri="{FF2B5EF4-FFF2-40B4-BE49-F238E27FC236}">
                    <a16:creationId xmlns:a16="http://schemas.microsoft.com/office/drawing/2014/main" id="{5D0B0D8E-E3A7-D371-657F-67C9BDD05EED}"/>
                  </a:ext>
                </a:extLst>
              </p:cNvPr>
              <p:cNvSpPr>
                <a:spLocks/>
              </p:cNvSpPr>
              <p:nvPr/>
            </p:nvSpPr>
            <p:spPr bwMode="auto">
              <a:xfrm>
                <a:off x="7572" y="2572"/>
                <a:ext cx="3"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1" y="1"/>
                      <a:pt x="1" y="2"/>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1" name="Freeform 1120">
                <a:extLst>
                  <a:ext uri="{FF2B5EF4-FFF2-40B4-BE49-F238E27FC236}">
                    <a16:creationId xmlns:a16="http://schemas.microsoft.com/office/drawing/2014/main" id="{8D7369F6-49E3-09A7-4888-51980F22260F}"/>
                  </a:ext>
                </a:extLst>
              </p:cNvPr>
              <p:cNvSpPr>
                <a:spLocks/>
              </p:cNvSpPr>
              <p:nvPr/>
            </p:nvSpPr>
            <p:spPr bwMode="auto">
              <a:xfrm>
                <a:off x="7572" y="2572"/>
                <a:ext cx="3"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0" y="1"/>
                      <a:pt x="1" y="1"/>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2" name="Freeform 1121">
                <a:extLst>
                  <a:ext uri="{FF2B5EF4-FFF2-40B4-BE49-F238E27FC236}">
                    <a16:creationId xmlns:a16="http://schemas.microsoft.com/office/drawing/2014/main" id="{F6D82116-0478-F982-98C1-C2F4857221C3}"/>
                  </a:ext>
                </a:extLst>
              </p:cNvPr>
              <p:cNvSpPr>
                <a:spLocks/>
              </p:cNvSpPr>
              <p:nvPr/>
            </p:nvSpPr>
            <p:spPr bwMode="auto">
              <a:xfrm>
                <a:off x="7575" y="2572"/>
                <a:ext cx="0" cy="5"/>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3" name="Freeform 1122">
                <a:extLst>
                  <a:ext uri="{FF2B5EF4-FFF2-40B4-BE49-F238E27FC236}">
                    <a16:creationId xmlns:a16="http://schemas.microsoft.com/office/drawing/2014/main" id="{59F8DCED-07B9-AABE-FFED-4B762270540C}"/>
                  </a:ext>
                </a:extLst>
              </p:cNvPr>
              <p:cNvSpPr>
                <a:spLocks/>
              </p:cNvSpPr>
              <p:nvPr/>
            </p:nvSpPr>
            <p:spPr bwMode="auto">
              <a:xfrm>
                <a:off x="7625" y="2572"/>
                <a:ext cx="2" cy="5"/>
              </a:xfrm>
              <a:custGeom>
                <a:avLst/>
                <a:gdLst>
                  <a:gd name="T0" fmla="*/ 1 w 1"/>
                  <a:gd name="T1" fmla="*/ 1 h 2"/>
                  <a:gd name="T2" fmla="*/ 1 w 1"/>
                  <a:gd name="T3" fmla="*/ 0 h 2"/>
                  <a:gd name="T4" fmla="*/ 0 w 1"/>
                  <a:gd name="T5" fmla="*/ 0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0" y="0"/>
                      <a:pt x="0" y="0"/>
                    </a:cubicBezTo>
                    <a:cubicBezTo>
                      <a:pt x="0" y="2"/>
                      <a:pt x="0" y="2"/>
                      <a:pt x="0" y="2"/>
                    </a:cubicBezTo>
                    <a:cubicBezTo>
                      <a:pt x="0" y="1"/>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4" name="Freeform 1123">
                <a:extLst>
                  <a:ext uri="{FF2B5EF4-FFF2-40B4-BE49-F238E27FC236}">
                    <a16:creationId xmlns:a16="http://schemas.microsoft.com/office/drawing/2014/main" id="{3645E4AC-D840-85DC-97CF-B8A20A400D1C}"/>
                  </a:ext>
                </a:extLst>
              </p:cNvPr>
              <p:cNvSpPr>
                <a:spLocks/>
              </p:cNvSpPr>
              <p:nvPr/>
            </p:nvSpPr>
            <p:spPr bwMode="auto">
              <a:xfrm>
                <a:off x="7625" y="2572"/>
                <a:ext cx="2" cy="5"/>
              </a:xfrm>
              <a:custGeom>
                <a:avLst/>
                <a:gdLst>
                  <a:gd name="T0" fmla="*/ 0 w 1"/>
                  <a:gd name="T1" fmla="*/ 0 h 2"/>
                  <a:gd name="T2" fmla="*/ 0 w 1"/>
                  <a:gd name="T3" fmla="*/ 2 h 2"/>
                  <a:gd name="T4" fmla="*/ 1 w 1"/>
                  <a:gd name="T5" fmla="*/ 1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5" name="Freeform 1124">
                <a:extLst>
                  <a:ext uri="{FF2B5EF4-FFF2-40B4-BE49-F238E27FC236}">
                    <a16:creationId xmlns:a16="http://schemas.microsoft.com/office/drawing/2014/main" id="{73153072-DE59-0977-CCE2-7F0A7C2648F7}"/>
                  </a:ext>
                </a:extLst>
              </p:cNvPr>
              <p:cNvSpPr>
                <a:spLocks/>
              </p:cNvSpPr>
              <p:nvPr/>
            </p:nvSpPr>
            <p:spPr bwMode="auto">
              <a:xfrm>
                <a:off x="7575" y="2572"/>
                <a:ext cx="21" cy="16"/>
              </a:xfrm>
              <a:custGeom>
                <a:avLst/>
                <a:gdLst>
                  <a:gd name="T0" fmla="*/ 0 w 21"/>
                  <a:gd name="T1" fmla="*/ 0 h 16"/>
                  <a:gd name="T2" fmla="*/ 0 w 21"/>
                  <a:gd name="T3" fmla="*/ 5 h 16"/>
                  <a:gd name="T4" fmla="*/ 21 w 21"/>
                  <a:gd name="T5" fmla="*/ 16 h 16"/>
                  <a:gd name="T6" fmla="*/ 21 w 21"/>
                  <a:gd name="T7" fmla="*/ 14 h 16"/>
                  <a:gd name="T8" fmla="*/ 0 w 21"/>
                  <a:gd name="T9" fmla="*/ 0 h 16"/>
                </a:gdLst>
                <a:ahLst/>
                <a:cxnLst>
                  <a:cxn ang="0">
                    <a:pos x="T0" y="T1"/>
                  </a:cxn>
                  <a:cxn ang="0">
                    <a:pos x="T2" y="T3"/>
                  </a:cxn>
                  <a:cxn ang="0">
                    <a:pos x="T4" y="T5"/>
                  </a:cxn>
                  <a:cxn ang="0">
                    <a:pos x="T6" y="T7"/>
                  </a:cxn>
                  <a:cxn ang="0">
                    <a:pos x="T8" y="T9"/>
                  </a:cxn>
                </a:cxnLst>
                <a:rect l="0" t="0" r="r" b="b"/>
                <a:pathLst>
                  <a:path w="21" h="16">
                    <a:moveTo>
                      <a:pt x="0" y="0"/>
                    </a:moveTo>
                    <a:lnTo>
                      <a:pt x="0" y="5"/>
                    </a:lnTo>
                    <a:lnTo>
                      <a:pt x="21" y="16"/>
                    </a:lnTo>
                    <a:lnTo>
                      <a:pt x="21" y="14"/>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6" name="Freeform 1125">
                <a:extLst>
                  <a:ext uri="{FF2B5EF4-FFF2-40B4-BE49-F238E27FC236}">
                    <a16:creationId xmlns:a16="http://schemas.microsoft.com/office/drawing/2014/main" id="{068EB367-1E99-D0A8-5520-103F0B75C8E2}"/>
                  </a:ext>
                </a:extLst>
              </p:cNvPr>
              <p:cNvSpPr>
                <a:spLocks/>
              </p:cNvSpPr>
              <p:nvPr/>
            </p:nvSpPr>
            <p:spPr bwMode="auto">
              <a:xfrm>
                <a:off x="7603" y="2572"/>
                <a:ext cx="22" cy="16"/>
              </a:xfrm>
              <a:custGeom>
                <a:avLst/>
                <a:gdLst>
                  <a:gd name="T0" fmla="*/ 0 w 22"/>
                  <a:gd name="T1" fmla="*/ 14 h 16"/>
                  <a:gd name="T2" fmla="*/ 0 w 22"/>
                  <a:gd name="T3" fmla="*/ 16 h 16"/>
                  <a:gd name="T4" fmla="*/ 22 w 22"/>
                  <a:gd name="T5" fmla="*/ 5 h 16"/>
                  <a:gd name="T6" fmla="*/ 22 w 22"/>
                  <a:gd name="T7" fmla="*/ 0 h 16"/>
                  <a:gd name="T8" fmla="*/ 0 w 22"/>
                  <a:gd name="T9" fmla="*/ 14 h 16"/>
                </a:gdLst>
                <a:ahLst/>
                <a:cxnLst>
                  <a:cxn ang="0">
                    <a:pos x="T0" y="T1"/>
                  </a:cxn>
                  <a:cxn ang="0">
                    <a:pos x="T2" y="T3"/>
                  </a:cxn>
                  <a:cxn ang="0">
                    <a:pos x="T4" y="T5"/>
                  </a:cxn>
                  <a:cxn ang="0">
                    <a:pos x="T6" y="T7"/>
                  </a:cxn>
                  <a:cxn ang="0">
                    <a:pos x="T8" y="T9"/>
                  </a:cxn>
                </a:cxnLst>
                <a:rect l="0" t="0" r="r" b="b"/>
                <a:pathLst>
                  <a:path w="22" h="16">
                    <a:moveTo>
                      <a:pt x="0" y="14"/>
                    </a:moveTo>
                    <a:lnTo>
                      <a:pt x="0" y="16"/>
                    </a:lnTo>
                    <a:lnTo>
                      <a:pt x="22" y="5"/>
                    </a:lnTo>
                    <a:lnTo>
                      <a:pt x="22" y="0"/>
                    </a:lnTo>
                    <a:lnTo>
                      <a:pt x="0" y="14"/>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7" name="Freeform 1126">
                <a:extLst>
                  <a:ext uri="{FF2B5EF4-FFF2-40B4-BE49-F238E27FC236}">
                    <a16:creationId xmlns:a16="http://schemas.microsoft.com/office/drawing/2014/main" id="{713087BD-0F07-06C4-83BE-FEE62BEB8CD4}"/>
                  </a:ext>
                </a:extLst>
              </p:cNvPr>
              <p:cNvSpPr>
                <a:spLocks/>
              </p:cNvSpPr>
              <p:nvPr/>
            </p:nvSpPr>
            <p:spPr bwMode="auto">
              <a:xfrm>
                <a:off x="7596" y="2586"/>
                <a:ext cx="7" cy="2"/>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1" y="1"/>
                      <a:pt x="2" y="1"/>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8" name="Freeform 1127">
                <a:extLst>
                  <a:ext uri="{FF2B5EF4-FFF2-40B4-BE49-F238E27FC236}">
                    <a16:creationId xmlns:a16="http://schemas.microsoft.com/office/drawing/2014/main" id="{42AD1B38-9639-27EC-9AE8-A287109A5FA3}"/>
                  </a:ext>
                </a:extLst>
              </p:cNvPr>
              <p:cNvSpPr>
                <a:spLocks/>
              </p:cNvSpPr>
              <p:nvPr/>
            </p:nvSpPr>
            <p:spPr bwMode="auto">
              <a:xfrm>
                <a:off x="7596" y="2586"/>
                <a:ext cx="3"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9" name="Freeform 1128">
                <a:extLst>
                  <a:ext uri="{FF2B5EF4-FFF2-40B4-BE49-F238E27FC236}">
                    <a16:creationId xmlns:a16="http://schemas.microsoft.com/office/drawing/2014/main" id="{30FBD3A1-3736-CDA1-75FE-7EE9E92B5589}"/>
                  </a:ext>
                </a:extLst>
              </p:cNvPr>
              <p:cNvSpPr>
                <a:spLocks/>
              </p:cNvSpPr>
              <p:nvPr/>
            </p:nvSpPr>
            <p:spPr bwMode="auto">
              <a:xfrm>
                <a:off x="7599" y="2586"/>
                <a:ext cx="4"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1" y="1"/>
                      <a:pt x="2" y="1"/>
                    </a:cubicBezTo>
                    <a:cubicBezTo>
                      <a:pt x="2" y="0"/>
                      <a:pt x="2" y="0"/>
                      <a:pt x="2"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0" name="Freeform 1129">
                <a:extLst>
                  <a:ext uri="{FF2B5EF4-FFF2-40B4-BE49-F238E27FC236}">
                    <a16:creationId xmlns:a16="http://schemas.microsoft.com/office/drawing/2014/main" id="{9559ECC5-D17A-200C-6814-85DCFDE862D0}"/>
                  </a:ext>
                </a:extLst>
              </p:cNvPr>
              <p:cNvSpPr>
                <a:spLocks/>
              </p:cNvSpPr>
              <p:nvPr/>
            </p:nvSpPr>
            <p:spPr bwMode="auto">
              <a:xfrm>
                <a:off x="7572" y="2555"/>
                <a:ext cx="55" cy="31"/>
              </a:xfrm>
              <a:custGeom>
                <a:avLst/>
                <a:gdLst>
                  <a:gd name="T0" fmla="*/ 1 w 23"/>
                  <a:gd name="T1" fmla="*/ 6 h 13"/>
                  <a:gd name="T2" fmla="*/ 1 w 23"/>
                  <a:gd name="T3" fmla="*/ 7 h 13"/>
                  <a:gd name="T4" fmla="*/ 10 w 23"/>
                  <a:gd name="T5" fmla="*/ 13 h 13"/>
                  <a:gd name="T6" fmla="*/ 13 w 23"/>
                  <a:gd name="T7" fmla="*/ 13 h 13"/>
                  <a:gd name="T8" fmla="*/ 22 w 23"/>
                  <a:gd name="T9" fmla="*/ 7 h 13"/>
                  <a:gd name="T10" fmla="*/ 22 w 23"/>
                  <a:gd name="T11" fmla="*/ 6 h 13"/>
                  <a:gd name="T12" fmla="*/ 13 w 23"/>
                  <a:gd name="T13" fmla="*/ 0 h 13"/>
                  <a:gd name="T14" fmla="*/ 10 w 23"/>
                  <a:gd name="T15" fmla="*/ 0 h 13"/>
                  <a:gd name="T16" fmla="*/ 1 w 23"/>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6"/>
                    </a:moveTo>
                    <a:cubicBezTo>
                      <a:pt x="0" y="6"/>
                      <a:pt x="0" y="7"/>
                      <a:pt x="1" y="7"/>
                    </a:cubicBezTo>
                    <a:cubicBezTo>
                      <a:pt x="10" y="13"/>
                      <a:pt x="10" y="13"/>
                      <a:pt x="10" y="13"/>
                    </a:cubicBezTo>
                    <a:cubicBezTo>
                      <a:pt x="11" y="13"/>
                      <a:pt x="12" y="13"/>
                      <a:pt x="13" y="13"/>
                    </a:cubicBezTo>
                    <a:cubicBezTo>
                      <a:pt x="22" y="7"/>
                      <a:pt x="22" y="7"/>
                      <a:pt x="22" y="7"/>
                    </a:cubicBezTo>
                    <a:cubicBezTo>
                      <a:pt x="23" y="7"/>
                      <a:pt x="23" y="6"/>
                      <a:pt x="22" y="6"/>
                    </a:cubicBezTo>
                    <a:cubicBezTo>
                      <a:pt x="13" y="0"/>
                      <a:pt x="13" y="0"/>
                      <a:pt x="13" y="0"/>
                    </a:cubicBezTo>
                    <a:cubicBezTo>
                      <a:pt x="12" y="0"/>
                      <a:pt x="11" y="0"/>
                      <a:pt x="10" y="0"/>
                    </a:cubicBezTo>
                    <a:lnTo>
                      <a:pt x="1"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1" name="Freeform 1130">
                <a:extLst>
                  <a:ext uri="{FF2B5EF4-FFF2-40B4-BE49-F238E27FC236}">
                    <a16:creationId xmlns:a16="http://schemas.microsoft.com/office/drawing/2014/main" id="{92694950-2473-4712-ED02-67CA5D99CC8E}"/>
                  </a:ext>
                </a:extLst>
              </p:cNvPr>
              <p:cNvSpPr>
                <a:spLocks/>
              </p:cNvSpPr>
              <p:nvPr/>
            </p:nvSpPr>
            <p:spPr bwMode="auto">
              <a:xfrm>
                <a:off x="7539" y="259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2" name="Freeform 1131">
                <a:extLst>
                  <a:ext uri="{FF2B5EF4-FFF2-40B4-BE49-F238E27FC236}">
                    <a16:creationId xmlns:a16="http://schemas.microsoft.com/office/drawing/2014/main" id="{2C324E8A-4BC6-504E-CA54-6E0D357064AF}"/>
                  </a:ext>
                </a:extLst>
              </p:cNvPr>
              <p:cNvSpPr>
                <a:spLocks/>
              </p:cNvSpPr>
              <p:nvPr/>
            </p:nvSpPr>
            <p:spPr bwMode="auto">
              <a:xfrm>
                <a:off x="7539" y="259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3" name="Freeform 1132">
                <a:extLst>
                  <a:ext uri="{FF2B5EF4-FFF2-40B4-BE49-F238E27FC236}">
                    <a16:creationId xmlns:a16="http://schemas.microsoft.com/office/drawing/2014/main" id="{0C8EB4CE-BF41-5ED6-3262-DDD982B87810}"/>
                  </a:ext>
                </a:extLst>
              </p:cNvPr>
              <p:cNvSpPr>
                <a:spLocks/>
              </p:cNvSpPr>
              <p:nvPr/>
            </p:nvSpPr>
            <p:spPr bwMode="auto">
              <a:xfrm>
                <a:off x="7539" y="2593"/>
                <a:ext cx="0" cy="3"/>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4" name="Freeform 1133">
                <a:extLst>
                  <a:ext uri="{FF2B5EF4-FFF2-40B4-BE49-F238E27FC236}">
                    <a16:creationId xmlns:a16="http://schemas.microsoft.com/office/drawing/2014/main" id="{CE4C755E-735C-E6E1-CA39-BF0C42CBDEF3}"/>
                  </a:ext>
                </a:extLst>
              </p:cNvPr>
              <p:cNvSpPr>
                <a:spLocks/>
              </p:cNvSpPr>
              <p:nvPr/>
            </p:nvSpPr>
            <p:spPr bwMode="auto">
              <a:xfrm>
                <a:off x="7589" y="2591"/>
                <a:ext cx="2" cy="5"/>
              </a:xfrm>
              <a:custGeom>
                <a:avLst/>
                <a:gdLst>
                  <a:gd name="T0" fmla="*/ 1 w 1"/>
                  <a:gd name="T1" fmla="*/ 1 h 2"/>
                  <a:gd name="T2" fmla="*/ 1 w 1"/>
                  <a:gd name="T3" fmla="*/ 0 h 2"/>
                  <a:gd name="T4" fmla="*/ 0 w 1"/>
                  <a:gd name="T5" fmla="*/ 1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1"/>
                      <a:pt x="0" y="1"/>
                    </a:cubicBezTo>
                    <a:cubicBezTo>
                      <a:pt x="0" y="2"/>
                      <a:pt x="0" y="2"/>
                      <a:pt x="0" y="2"/>
                    </a:cubicBezTo>
                    <a:cubicBezTo>
                      <a:pt x="1" y="2"/>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5" name="Freeform 1134">
                <a:extLst>
                  <a:ext uri="{FF2B5EF4-FFF2-40B4-BE49-F238E27FC236}">
                    <a16:creationId xmlns:a16="http://schemas.microsoft.com/office/drawing/2014/main" id="{C5658DE7-E2A9-69A4-54DF-A25646FA8144}"/>
                  </a:ext>
                </a:extLst>
              </p:cNvPr>
              <p:cNvSpPr>
                <a:spLocks/>
              </p:cNvSpPr>
              <p:nvPr/>
            </p:nvSpPr>
            <p:spPr bwMode="auto">
              <a:xfrm>
                <a:off x="7589" y="2591"/>
                <a:ext cx="2" cy="5"/>
              </a:xfrm>
              <a:custGeom>
                <a:avLst/>
                <a:gdLst>
                  <a:gd name="T0" fmla="*/ 0 w 1"/>
                  <a:gd name="T1" fmla="*/ 1 h 2"/>
                  <a:gd name="T2" fmla="*/ 0 w 1"/>
                  <a:gd name="T3" fmla="*/ 2 h 2"/>
                  <a:gd name="T4" fmla="*/ 1 w 1"/>
                  <a:gd name="T5" fmla="*/ 1 h 2"/>
                  <a:gd name="T6" fmla="*/ 1 w 1"/>
                  <a:gd name="T7" fmla="*/ 0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2"/>
                      <a:pt x="0" y="2"/>
                      <a:pt x="0" y="2"/>
                    </a:cubicBezTo>
                    <a:cubicBezTo>
                      <a:pt x="1" y="2"/>
                      <a:pt x="1" y="1"/>
                      <a:pt x="1" y="1"/>
                    </a:cubicBezTo>
                    <a:cubicBezTo>
                      <a:pt x="1" y="0"/>
                      <a:pt x="1" y="0"/>
                      <a:pt x="1" y="0"/>
                    </a:cubicBezTo>
                    <a:cubicBezTo>
                      <a:pt x="1" y="0"/>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6" name="Freeform 1135">
                <a:extLst>
                  <a:ext uri="{FF2B5EF4-FFF2-40B4-BE49-F238E27FC236}">
                    <a16:creationId xmlns:a16="http://schemas.microsoft.com/office/drawing/2014/main" id="{8DBD21C4-089A-275F-08BB-39400700A8B7}"/>
                  </a:ext>
                </a:extLst>
              </p:cNvPr>
              <p:cNvSpPr>
                <a:spLocks/>
              </p:cNvSpPr>
              <p:nvPr/>
            </p:nvSpPr>
            <p:spPr bwMode="auto">
              <a:xfrm>
                <a:off x="7539" y="2593"/>
                <a:ext cx="22" cy="14"/>
              </a:xfrm>
              <a:custGeom>
                <a:avLst/>
                <a:gdLst>
                  <a:gd name="T0" fmla="*/ 0 w 22"/>
                  <a:gd name="T1" fmla="*/ 0 h 14"/>
                  <a:gd name="T2" fmla="*/ 0 w 22"/>
                  <a:gd name="T3" fmla="*/ 3 h 14"/>
                  <a:gd name="T4" fmla="*/ 22 w 22"/>
                  <a:gd name="T5" fmla="*/ 14 h 14"/>
                  <a:gd name="T6" fmla="*/ 22 w 22"/>
                  <a:gd name="T7" fmla="*/ 12 h 14"/>
                  <a:gd name="T8" fmla="*/ 0 w 22"/>
                  <a:gd name="T9" fmla="*/ 0 h 14"/>
                </a:gdLst>
                <a:ahLst/>
                <a:cxnLst>
                  <a:cxn ang="0">
                    <a:pos x="T0" y="T1"/>
                  </a:cxn>
                  <a:cxn ang="0">
                    <a:pos x="T2" y="T3"/>
                  </a:cxn>
                  <a:cxn ang="0">
                    <a:pos x="T4" y="T5"/>
                  </a:cxn>
                  <a:cxn ang="0">
                    <a:pos x="T6" y="T7"/>
                  </a:cxn>
                  <a:cxn ang="0">
                    <a:pos x="T8" y="T9"/>
                  </a:cxn>
                </a:cxnLst>
                <a:rect l="0" t="0" r="r" b="b"/>
                <a:pathLst>
                  <a:path w="22" h="14">
                    <a:moveTo>
                      <a:pt x="0" y="0"/>
                    </a:moveTo>
                    <a:lnTo>
                      <a:pt x="0" y="3"/>
                    </a:lnTo>
                    <a:lnTo>
                      <a:pt x="22" y="14"/>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7" name="Freeform 1136">
                <a:extLst>
                  <a:ext uri="{FF2B5EF4-FFF2-40B4-BE49-F238E27FC236}">
                    <a16:creationId xmlns:a16="http://schemas.microsoft.com/office/drawing/2014/main" id="{11645E2F-77D1-EA85-6474-6D4F58DB446D}"/>
                  </a:ext>
                </a:extLst>
              </p:cNvPr>
              <p:cNvSpPr>
                <a:spLocks/>
              </p:cNvSpPr>
              <p:nvPr/>
            </p:nvSpPr>
            <p:spPr bwMode="auto">
              <a:xfrm>
                <a:off x="7568" y="2593"/>
                <a:ext cx="21" cy="14"/>
              </a:xfrm>
              <a:custGeom>
                <a:avLst/>
                <a:gdLst>
                  <a:gd name="T0" fmla="*/ 0 w 21"/>
                  <a:gd name="T1" fmla="*/ 12 h 14"/>
                  <a:gd name="T2" fmla="*/ 0 w 21"/>
                  <a:gd name="T3" fmla="*/ 14 h 14"/>
                  <a:gd name="T4" fmla="*/ 21 w 21"/>
                  <a:gd name="T5" fmla="*/ 3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0" y="14"/>
                    </a:lnTo>
                    <a:lnTo>
                      <a:pt x="21" y="3"/>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8" name="Freeform 1137">
                <a:extLst>
                  <a:ext uri="{FF2B5EF4-FFF2-40B4-BE49-F238E27FC236}">
                    <a16:creationId xmlns:a16="http://schemas.microsoft.com/office/drawing/2014/main" id="{3CCA9767-3864-5D04-99FF-5786F2702ED2}"/>
                  </a:ext>
                </a:extLst>
              </p:cNvPr>
              <p:cNvSpPr>
                <a:spLocks/>
              </p:cNvSpPr>
              <p:nvPr/>
            </p:nvSpPr>
            <p:spPr bwMode="auto">
              <a:xfrm>
                <a:off x="7561" y="2605"/>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3" y="2"/>
                      <a:pt x="3" y="1"/>
                    </a:cubicBezTo>
                    <a:cubicBezTo>
                      <a:pt x="3" y="0"/>
                      <a:pt x="3" y="0"/>
                      <a:pt x="3"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9" name="Freeform 1138">
                <a:extLst>
                  <a:ext uri="{FF2B5EF4-FFF2-40B4-BE49-F238E27FC236}">
                    <a16:creationId xmlns:a16="http://schemas.microsoft.com/office/drawing/2014/main" id="{93770A8B-1421-8BCA-8571-12534F0D3DD4}"/>
                  </a:ext>
                </a:extLst>
              </p:cNvPr>
              <p:cNvSpPr>
                <a:spLocks/>
              </p:cNvSpPr>
              <p:nvPr/>
            </p:nvSpPr>
            <p:spPr bwMode="auto">
              <a:xfrm>
                <a:off x="7561" y="2605"/>
                <a:ext cx="2"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1" y="1"/>
                      <a:pt x="1" y="1"/>
                      <a:pt x="1" y="2"/>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0" name="Freeform 1139">
                <a:extLst>
                  <a:ext uri="{FF2B5EF4-FFF2-40B4-BE49-F238E27FC236}">
                    <a16:creationId xmlns:a16="http://schemas.microsoft.com/office/drawing/2014/main" id="{A0D106FA-DD37-67CA-8D03-B92073DA1F57}"/>
                  </a:ext>
                </a:extLst>
              </p:cNvPr>
              <p:cNvSpPr>
                <a:spLocks/>
              </p:cNvSpPr>
              <p:nvPr/>
            </p:nvSpPr>
            <p:spPr bwMode="auto">
              <a:xfrm>
                <a:off x="7563" y="2605"/>
                <a:ext cx="5" cy="5"/>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2" y="1"/>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1" name="Freeform 1140">
                <a:extLst>
                  <a:ext uri="{FF2B5EF4-FFF2-40B4-BE49-F238E27FC236}">
                    <a16:creationId xmlns:a16="http://schemas.microsoft.com/office/drawing/2014/main" id="{7301902D-E3D2-93D5-E0B1-7C6AE6532317}"/>
                  </a:ext>
                </a:extLst>
              </p:cNvPr>
              <p:cNvSpPr>
                <a:spLocks/>
              </p:cNvSpPr>
              <p:nvPr/>
            </p:nvSpPr>
            <p:spPr bwMode="auto">
              <a:xfrm>
                <a:off x="7539" y="2574"/>
                <a:ext cx="52" cy="31"/>
              </a:xfrm>
              <a:custGeom>
                <a:avLst/>
                <a:gdLst>
                  <a:gd name="T0" fmla="*/ 0 w 22"/>
                  <a:gd name="T1" fmla="*/ 6 h 13"/>
                  <a:gd name="T2" fmla="*/ 0 w 22"/>
                  <a:gd name="T3" fmla="*/ 8 h 13"/>
                  <a:gd name="T4" fmla="*/ 9 w 22"/>
                  <a:gd name="T5" fmla="*/ 13 h 13"/>
                  <a:gd name="T6" fmla="*/ 12 w 22"/>
                  <a:gd name="T7" fmla="*/ 13 h 13"/>
                  <a:gd name="T8" fmla="*/ 21 w 22"/>
                  <a:gd name="T9" fmla="*/ 8 h 13"/>
                  <a:gd name="T10" fmla="*/ 21 w 22"/>
                  <a:gd name="T11" fmla="*/ 6 h 13"/>
                  <a:gd name="T12" fmla="*/ 12 w 22"/>
                  <a:gd name="T13" fmla="*/ 1 h 13"/>
                  <a:gd name="T14" fmla="*/ 9 w 22"/>
                  <a:gd name="T15" fmla="*/ 1 h 13"/>
                  <a:gd name="T16" fmla="*/ 0 w 2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0" y="6"/>
                    </a:moveTo>
                    <a:cubicBezTo>
                      <a:pt x="0" y="7"/>
                      <a:pt x="0" y="7"/>
                      <a:pt x="0" y="8"/>
                    </a:cubicBezTo>
                    <a:cubicBezTo>
                      <a:pt x="9" y="13"/>
                      <a:pt x="9" y="13"/>
                      <a:pt x="9" y="13"/>
                    </a:cubicBezTo>
                    <a:cubicBezTo>
                      <a:pt x="10" y="13"/>
                      <a:pt x="12" y="13"/>
                      <a:pt x="12" y="13"/>
                    </a:cubicBezTo>
                    <a:cubicBezTo>
                      <a:pt x="21" y="8"/>
                      <a:pt x="21" y="8"/>
                      <a:pt x="21" y="8"/>
                    </a:cubicBezTo>
                    <a:cubicBezTo>
                      <a:pt x="22" y="7"/>
                      <a:pt x="22" y="7"/>
                      <a:pt x="21" y="6"/>
                    </a:cubicBezTo>
                    <a:cubicBezTo>
                      <a:pt x="12" y="1"/>
                      <a:pt x="12" y="1"/>
                      <a:pt x="12" y="1"/>
                    </a:cubicBezTo>
                    <a:cubicBezTo>
                      <a:pt x="12" y="0"/>
                      <a:pt x="10" y="0"/>
                      <a:pt x="9" y="1"/>
                    </a:cubicBezTo>
                    <a:lnTo>
                      <a:pt x="0" y="6"/>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2" name="Freeform 1141">
                <a:extLst>
                  <a:ext uri="{FF2B5EF4-FFF2-40B4-BE49-F238E27FC236}">
                    <a16:creationId xmlns:a16="http://schemas.microsoft.com/office/drawing/2014/main" id="{1D35FE1D-F46A-F0FD-CA59-9AAF012B1F3C}"/>
                  </a:ext>
                </a:extLst>
              </p:cNvPr>
              <p:cNvSpPr>
                <a:spLocks/>
              </p:cNvSpPr>
              <p:nvPr/>
            </p:nvSpPr>
            <p:spPr bwMode="auto">
              <a:xfrm>
                <a:off x="7660" y="2361"/>
                <a:ext cx="3"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1" y="2"/>
                      <a:pt x="1" y="2"/>
                    </a:cubicBezTo>
                    <a:cubicBezTo>
                      <a:pt x="1" y="1"/>
                      <a:pt x="1" y="1"/>
                      <a:pt x="1" y="1"/>
                    </a:cubicBezTo>
                    <a:cubicBezTo>
                      <a:pt x="1"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3" name="Freeform 1142">
                <a:extLst>
                  <a:ext uri="{FF2B5EF4-FFF2-40B4-BE49-F238E27FC236}">
                    <a16:creationId xmlns:a16="http://schemas.microsoft.com/office/drawing/2014/main" id="{B48FE7FB-1362-4C8E-C21B-6A95257BAEDE}"/>
                  </a:ext>
                </a:extLst>
              </p:cNvPr>
              <p:cNvSpPr>
                <a:spLocks/>
              </p:cNvSpPr>
              <p:nvPr/>
            </p:nvSpPr>
            <p:spPr bwMode="auto">
              <a:xfrm>
                <a:off x="7660" y="2361"/>
                <a:ext cx="3"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4" name="Freeform 1143">
                <a:extLst>
                  <a:ext uri="{FF2B5EF4-FFF2-40B4-BE49-F238E27FC236}">
                    <a16:creationId xmlns:a16="http://schemas.microsoft.com/office/drawing/2014/main" id="{38296E21-C64E-97F2-4B31-25BF43FE448B}"/>
                  </a:ext>
                </a:extLst>
              </p:cNvPr>
              <p:cNvSpPr>
                <a:spLocks/>
              </p:cNvSpPr>
              <p:nvPr/>
            </p:nvSpPr>
            <p:spPr bwMode="auto">
              <a:xfrm>
                <a:off x="7663" y="2363"/>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5" name="Freeform 1144">
                <a:extLst>
                  <a:ext uri="{FF2B5EF4-FFF2-40B4-BE49-F238E27FC236}">
                    <a16:creationId xmlns:a16="http://schemas.microsoft.com/office/drawing/2014/main" id="{517F2482-6E16-054E-DA02-015FB08E7292}"/>
                  </a:ext>
                </a:extLst>
              </p:cNvPr>
              <p:cNvSpPr>
                <a:spLocks/>
              </p:cNvSpPr>
              <p:nvPr/>
            </p:nvSpPr>
            <p:spPr bwMode="auto">
              <a:xfrm>
                <a:off x="7713" y="2361"/>
                <a:ext cx="0" cy="4"/>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1"/>
                      <a:pt x="0" y="1"/>
                    </a:cubicBezTo>
                    <a:cubicBezTo>
                      <a:pt x="0" y="2"/>
                      <a:pt x="0" y="2"/>
                      <a:pt x="0" y="2"/>
                    </a:cubicBezTo>
                    <a:cubicBezTo>
                      <a:pt x="0" y="2"/>
                      <a:pt x="0" y="2"/>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6" name="Freeform 1145">
                <a:extLst>
                  <a:ext uri="{FF2B5EF4-FFF2-40B4-BE49-F238E27FC236}">
                    <a16:creationId xmlns:a16="http://schemas.microsoft.com/office/drawing/2014/main" id="{76AD255B-535D-FE2F-F7EB-DF6B103224EE}"/>
                  </a:ext>
                </a:extLst>
              </p:cNvPr>
              <p:cNvSpPr>
                <a:spLocks/>
              </p:cNvSpPr>
              <p:nvPr/>
            </p:nvSpPr>
            <p:spPr bwMode="auto">
              <a:xfrm>
                <a:off x="7713" y="2361"/>
                <a:ext cx="0" cy="4"/>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2"/>
                      <a:pt x="0" y="1"/>
                    </a:cubicBezTo>
                    <a:cubicBezTo>
                      <a:pt x="0" y="0"/>
                      <a:pt x="0" y="0"/>
                      <a:pt x="0" y="0"/>
                    </a:cubicBezTo>
                    <a:cubicBezTo>
                      <a:pt x="0"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7" name="Freeform 1146">
                <a:extLst>
                  <a:ext uri="{FF2B5EF4-FFF2-40B4-BE49-F238E27FC236}">
                    <a16:creationId xmlns:a16="http://schemas.microsoft.com/office/drawing/2014/main" id="{D2ECA1E3-8B8E-6AB9-BA4E-9C580578D96F}"/>
                  </a:ext>
                </a:extLst>
              </p:cNvPr>
              <p:cNvSpPr>
                <a:spLocks/>
              </p:cNvSpPr>
              <p:nvPr/>
            </p:nvSpPr>
            <p:spPr bwMode="auto">
              <a:xfrm>
                <a:off x="7663" y="2363"/>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8" name="Freeform 1147">
                <a:extLst>
                  <a:ext uri="{FF2B5EF4-FFF2-40B4-BE49-F238E27FC236}">
                    <a16:creationId xmlns:a16="http://schemas.microsoft.com/office/drawing/2014/main" id="{A5590159-B94D-DAB7-8577-234C5E13E8B9}"/>
                  </a:ext>
                </a:extLst>
              </p:cNvPr>
              <p:cNvSpPr>
                <a:spLocks/>
              </p:cNvSpPr>
              <p:nvPr/>
            </p:nvSpPr>
            <p:spPr bwMode="auto">
              <a:xfrm>
                <a:off x="7691" y="2363"/>
                <a:ext cx="22" cy="14"/>
              </a:xfrm>
              <a:custGeom>
                <a:avLst/>
                <a:gdLst>
                  <a:gd name="T0" fmla="*/ 0 w 22"/>
                  <a:gd name="T1" fmla="*/ 12 h 14"/>
                  <a:gd name="T2" fmla="*/ 0 w 22"/>
                  <a:gd name="T3" fmla="*/ 14 h 14"/>
                  <a:gd name="T4" fmla="*/ 22 w 22"/>
                  <a:gd name="T5" fmla="*/ 2 h 14"/>
                  <a:gd name="T6" fmla="*/ 22 w 22"/>
                  <a:gd name="T7" fmla="*/ 0 h 14"/>
                  <a:gd name="T8" fmla="*/ 0 w 22"/>
                  <a:gd name="T9" fmla="*/ 12 h 14"/>
                </a:gdLst>
                <a:ahLst/>
                <a:cxnLst>
                  <a:cxn ang="0">
                    <a:pos x="T0" y="T1"/>
                  </a:cxn>
                  <a:cxn ang="0">
                    <a:pos x="T2" y="T3"/>
                  </a:cxn>
                  <a:cxn ang="0">
                    <a:pos x="T4" y="T5"/>
                  </a:cxn>
                  <a:cxn ang="0">
                    <a:pos x="T6" y="T7"/>
                  </a:cxn>
                  <a:cxn ang="0">
                    <a:pos x="T8" y="T9"/>
                  </a:cxn>
                </a:cxnLst>
                <a:rect l="0" t="0" r="r" b="b"/>
                <a:pathLst>
                  <a:path w="22" h="14">
                    <a:moveTo>
                      <a:pt x="0" y="12"/>
                    </a:moveTo>
                    <a:lnTo>
                      <a:pt x="0" y="14"/>
                    </a:lnTo>
                    <a:lnTo>
                      <a:pt x="22" y="2"/>
                    </a:lnTo>
                    <a:lnTo>
                      <a:pt x="22"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9" name="Freeform 1148">
                <a:extLst>
                  <a:ext uri="{FF2B5EF4-FFF2-40B4-BE49-F238E27FC236}">
                    <a16:creationId xmlns:a16="http://schemas.microsoft.com/office/drawing/2014/main" id="{49C820B4-5341-5E59-44D3-1F144B9F268C}"/>
                  </a:ext>
                </a:extLst>
              </p:cNvPr>
              <p:cNvSpPr>
                <a:spLocks/>
              </p:cNvSpPr>
              <p:nvPr/>
            </p:nvSpPr>
            <p:spPr bwMode="auto">
              <a:xfrm>
                <a:off x="7684" y="2375"/>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0" name="Freeform 1149">
                <a:extLst>
                  <a:ext uri="{FF2B5EF4-FFF2-40B4-BE49-F238E27FC236}">
                    <a16:creationId xmlns:a16="http://schemas.microsoft.com/office/drawing/2014/main" id="{36A88605-F691-C7E5-CFFD-E22755359205}"/>
                  </a:ext>
                </a:extLst>
              </p:cNvPr>
              <p:cNvSpPr>
                <a:spLocks/>
              </p:cNvSpPr>
              <p:nvPr/>
            </p:nvSpPr>
            <p:spPr bwMode="auto">
              <a:xfrm>
                <a:off x="7684" y="2375"/>
                <a:ext cx="2"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1" name="Freeform 1150">
                <a:extLst>
                  <a:ext uri="{FF2B5EF4-FFF2-40B4-BE49-F238E27FC236}">
                    <a16:creationId xmlns:a16="http://schemas.microsoft.com/office/drawing/2014/main" id="{F614C3A2-1469-7BB7-9C35-231686021928}"/>
                  </a:ext>
                </a:extLst>
              </p:cNvPr>
              <p:cNvSpPr>
                <a:spLocks/>
              </p:cNvSpPr>
              <p:nvPr/>
            </p:nvSpPr>
            <p:spPr bwMode="auto">
              <a:xfrm>
                <a:off x="7686" y="2375"/>
                <a:ext cx="5" cy="5"/>
              </a:xfrm>
              <a:custGeom>
                <a:avLst/>
                <a:gdLst>
                  <a:gd name="T0" fmla="*/ 0 w 2"/>
                  <a:gd name="T1" fmla="*/ 1 h 2"/>
                  <a:gd name="T2" fmla="*/ 0 w 2"/>
                  <a:gd name="T3" fmla="*/ 2 h 2"/>
                  <a:gd name="T4" fmla="*/ 2 w 2"/>
                  <a:gd name="T5" fmla="*/ 1 h 2"/>
                  <a:gd name="T6" fmla="*/ 2 w 2"/>
                  <a:gd name="T7" fmla="*/ 0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2"/>
                      <a:pt x="0" y="2"/>
                      <a:pt x="0" y="2"/>
                    </a:cubicBezTo>
                    <a:cubicBezTo>
                      <a:pt x="1" y="2"/>
                      <a:pt x="1" y="2"/>
                      <a:pt x="2" y="1"/>
                    </a:cubicBezTo>
                    <a:cubicBezTo>
                      <a:pt x="2" y="0"/>
                      <a:pt x="2" y="0"/>
                      <a:pt x="2"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2" name="Freeform 1151">
                <a:extLst>
                  <a:ext uri="{FF2B5EF4-FFF2-40B4-BE49-F238E27FC236}">
                    <a16:creationId xmlns:a16="http://schemas.microsoft.com/office/drawing/2014/main" id="{1013288A-7E94-0F29-C1DF-411BF9252D77}"/>
                  </a:ext>
                </a:extLst>
              </p:cNvPr>
              <p:cNvSpPr>
                <a:spLocks/>
              </p:cNvSpPr>
              <p:nvPr/>
            </p:nvSpPr>
            <p:spPr bwMode="auto">
              <a:xfrm>
                <a:off x="7660" y="2346"/>
                <a:ext cx="55" cy="31"/>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7"/>
                      <a:pt x="1" y="7"/>
                    </a:cubicBezTo>
                    <a:cubicBezTo>
                      <a:pt x="10" y="12"/>
                      <a:pt x="10" y="12"/>
                      <a:pt x="10" y="12"/>
                    </a:cubicBezTo>
                    <a:cubicBezTo>
                      <a:pt x="11" y="13"/>
                      <a:pt x="12" y="13"/>
                      <a:pt x="13" y="12"/>
                    </a:cubicBezTo>
                    <a:cubicBezTo>
                      <a:pt x="22" y="7"/>
                      <a:pt x="22" y="7"/>
                      <a:pt x="22" y="7"/>
                    </a:cubicBezTo>
                    <a:cubicBezTo>
                      <a:pt x="23" y="7"/>
                      <a:pt x="23" y="6"/>
                      <a:pt x="22" y="5"/>
                    </a:cubicBezTo>
                    <a:cubicBezTo>
                      <a:pt x="13" y="0"/>
                      <a:pt x="13" y="0"/>
                      <a:pt x="13" y="0"/>
                    </a:cubicBezTo>
                    <a:cubicBezTo>
                      <a:pt x="12"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3" name="Freeform 1152">
                <a:extLst>
                  <a:ext uri="{FF2B5EF4-FFF2-40B4-BE49-F238E27FC236}">
                    <a16:creationId xmlns:a16="http://schemas.microsoft.com/office/drawing/2014/main" id="{D1CDF880-8BFB-7DC8-73A4-C7C26779298A}"/>
                  </a:ext>
                </a:extLst>
              </p:cNvPr>
              <p:cNvSpPr>
                <a:spLocks/>
              </p:cNvSpPr>
              <p:nvPr/>
            </p:nvSpPr>
            <p:spPr bwMode="auto">
              <a:xfrm>
                <a:off x="7677" y="2382"/>
                <a:ext cx="2" cy="5"/>
              </a:xfrm>
              <a:custGeom>
                <a:avLst/>
                <a:gdLst>
                  <a:gd name="T0" fmla="*/ 1 w 1"/>
                  <a:gd name="T1" fmla="*/ 1 h 2"/>
                  <a:gd name="T2" fmla="*/ 1 w 1"/>
                  <a:gd name="T3" fmla="*/ 0 h 2"/>
                  <a:gd name="T4" fmla="*/ 0 w 1"/>
                  <a:gd name="T5" fmla="*/ 0 h 2"/>
                  <a:gd name="T6" fmla="*/ 0 w 1"/>
                  <a:gd name="T7" fmla="*/ 2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cubicBezTo>
                      <a:pt x="1" y="0"/>
                      <a:pt x="1" y="0"/>
                      <a:pt x="1" y="0"/>
                    </a:cubicBezTo>
                    <a:cubicBezTo>
                      <a:pt x="1" y="0"/>
                      <a:pt x="1" y="0"/>
                      <a:pt x="0" y="0"/>
                    </a:cubicBezTo>
                    <a:cubicBezTo>
                      <a:pt x="0" y="2"/>
                      <a:pt x="0" y="2"/>
                      <a:pt x="0" y="2"/>
                    </a:cubicBezTo>
                    <a:cubicBezTo>
                      <a:pt x="1" y="1"/>
                      <a:pt x="1" y="1"/>
                      <a:pt x="1"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4" name="Freeform 1153">
                <a:extLst>
                  <a:ext uri="{FF2B5EF4-FFF2-40B4-BE49-F238E27FC236}">
                    <a16:creationId xmlns:a16="http://schemas.microsoft.com/office/drawing/2014/main" id="{C77FE018-DFCA-C0B1-F2CF-8683D72B20E2}"/>
                  </a:ext>
                </a:extLst>
              </p:cNvPr>
              <p:cNvSpPr>
                <a:spLocks/>
              </p:cNvSpPr>
              <p:nvPr/>
            </p:nvSpPr>
            <p:spPr bwMode="auto">
              <a:xfrm>
                <a:off x="7677" y="2382"/>
                <a:ext cx="2" cy="5"/>
              </a:xfrm>
              <a:custGeom>
                <a:avLst/>
                <a:gdLst>
                  <a:gd name="T0" fmla="*/ 0 w 1"/>
                  <a:gd name="T1" fmla="*/ 0 h 2"/>
                  <a:gd name="T2" fmla="*/ 0 w 1"/>
                  <a:gd name="T3" fmla="*/ 2 h 2"/>
                  <a:gd name="T4" fmla="*/ 1 w 1"/>
                  <a:gd name="T5" fmla="*/ 1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5" name="Freeform 1154">
                <a:extLst>
                  <a:ext uri="{FF2B5EF4-FFF2-40B4-BE49-F238E27FC236}">
                    <a16:creationId xmlns:a16="http://schemas.microsoft.com/office/drawing/2014/main" id="{7A5608BD-3C5D-C286-386E-44A97C2F9EAE}"/>
                  </a:ext>
                </a:extLst>
              </p:cNvPr>
              <p:cNvSpPr>
                <a:spLocks/>
              </p:cNvSpPr>
              <p:nvPr/>
            </p:nvSpPr>
            <p:spPr bwMode="auto">
              <a:xfrm>
                <a:off x="7591" y="2401"/>
                <a:ext cx="3" cy="5"/>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6" name="Freeform 1155">
                <a:extLst>
                  <a:ext uri="{FF2B5EF4-FFF2-40B4-BE49-F238E27FC236}">
                    <a16:creationId xmlns:a16="http://schemas.microsoft.com/office/drawing/2014/main" id="{EC3EFC50-CC2A-6D19-31E1-70239643341D}"/>
                  </a:ext>
                </a:extLst>
              </p:cNvPr>
              <p:cNvSpPr>
                <a:spLocks/>
              </p:cNvSpPr>
              <p:nvPr/>
            </p:nvSpPr>
            <p:spPr bwMode="auto">
              <a:xfrm>
                <a:off x="7591" y="2401"/>
                <a:ext cx="0" cy="5"/>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7" name="Freeform 1156">
                <a:extLst>
                  <a:ext uri="{FF2B5EF4-FFF2-40B4-BE49-F238E27FC236}">
                    <a16:creationId xmlns:a16="http://schemas.microsoft.com/office/drawing/2014/main" id="{FEEB6CB3-EBCC-400D-33D8-F4D0C6ECCB74}"/>
                  </a:ext>
                </a:extLst>
              </p:cNvPr>
              <p:cNvSpPr>
                <a:spLocks/>
              </p:cNvSpPr>
              <p:nvPr/>
            </p:nvSpPr>
            <p:spPr bwMode="auto">
              <a:xfrm>
                <a:off x="7591" y="2403"/>
                <a:ext cx="3" cy="3"/>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0" y="1"/>
                      <a:pt x="1" y="1"/>
                      <a:pt x="1" y="1"/>
                    </a:cubicBezTo>
                    <a:cubicBezTo>
                      <a:pt x="1" y="0"/>
                      <a:pt x="1" y="0"/>
                      <a:pt x="1"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8" name="Freeform 1157">
                <a:extLst>
                  <a:ext uri="{FF2B5EF4-FFF2-40B4-BE49-F238E27FC236}">
                    <a16:creationId xmlns:a16="http://schemas.microsoft.com/office/drawing/2014/main" id="{B7062C02-0BD9-6302-49ED-4B2E2B565686}"/>
                  </a:ext>
                </a:extLst>
              </p:cNvPr>
              <p:cNvSpPr>
                <a:spLocks/>
              </p:cNvSpPr>
              <p:nvPr/>
            </p:nvSpPr>
            <p:spPr bwMode="auto">
              <a:xfrm>
                <a:off x="7594" y="2403"/>
                <a:ext cx="21" cy="15"/>
              </a:xfrm>
              <a:custGeom>
                <a:avLst/>
                <a:gdLst>
                  <a:gd name="T0" fmla="*/ 0 w 21"/>
                  <a:gd name="T1" fmla="*/ 0 h 15"/>
                  <a:gd name="T2" fmla="*/ 0 w 21"/>
                  <a:gd name="T3" fmla="*/ 3 h 15"/>
                  <a:gd name="T4" fmla="*/ 21 w 21"/>
                  <a:gd name="T5" fmla="*/ 15 h 15"/>
                  <a:gd name="T6" fmla="*/ 21 w 21"/>
                  <a:gd name="T7" fmla="*/ 12 h 15"/>
                  <a:gd name="T8" fmla="*/ 0 w 21"/>
                  <a:gd name="T9" fmla="*/ 0 h 15"/>
                </a:gdLst>
                <a:ahLst/>
                <a:cxnLst>
                  <a:cxn ang="0">
                    <a:pos x="T0" y="T1"/>
                  </a:cxn>
                  <a:cxn ang="0">
                    <a:pos x="T2" y="T3"/>
                  </a:cxn>
                  <a:cxn ang="0">
                    <a:pos x="T4" y="T5"/>
                  </a:cxn>
                  <a:cxn ang="0">
                    <a:pos x="T6" y="T7"/>
                  </a:cxn>
                  <a:cxn ang="0">
                    <a:pos x="T8" y="T9"/>
                  </a:cxn>
                </a:cxnLst>
                <a:rect l="0" t="0" r="r" b="b"/>
                <a:pathLst>
                  <a:path w="21" h="15">
                    <a:moveTo>
                      <a:pt x="0" y="0"/>
                    </a:moveTo>
                    <a:lnTo>
                      <a:pt x="0" y="3"/>
                    </a:lnTo>
                    <a:lnTo>
                      <a:pt x="21" y="15"/>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9" name="Freeform 1158">
                <a:extLst>
                  <a:ext uri="{FF2B5EF4-FFF2-40B4-BE49-F238E27FC236}">
                    <a16:creationId xmlns:a16="http://schemas.microsoft.com/office/drawing/2014/main" id="{828E7B94-73CF-7F45-277D-280877FCEF52}"/>
                  </a:ext>
                </a:extLst>
              </p:cNvPr>
              <p:cNvSpPr>
                <a:spLocks/>
              </p:cNvSpPr>
              <p:nvPr/>
            </p:nvSpPr>
            <p:spPr bwMode="auto">
              <a:xfrm>
                <a:off x="7622" y="2382"/>
                <a:ext cx="55" cy="36"/>
              </a:xfrm>
              <a:custGeom>
                <a:avLst/>
                <a:gdLst>
                  <a:gd name="T0" fmla="*/ 0 w 55"/>
                  <a:gd name="T1" fmla="*/ 33 h 36"/>
                  <a:gd name="T2" fmla="*/ 0 w 55"/>
                  <a:gd name="T3" fmla="*/ 36 h 36"/>
                  <a:gd name="T4" fmla="*/ 55 w 55"/>
                  <a:gd name="T5" fmla="*/ 5 h 36"/>
                  <a:gd name="T6" fmla="*/ 55 w 55"/>
                  <a:gd name="T7" fmla="*/ 0 h 36"/>
                  <a:gd name="T8" fmla="*/ 0 w 55"/>
                  <a:gd name="T9" fmla="*/ 33 h 36"/>
                </a:gdLst>
                <a:ahLst/>
                <a:cxnLst>
                  <a:cxn ang="0">
                    <a:pos x="T0" y="T1"/>
                  </a:cxn>
                  <a:cxn ang="0">
                    <a:pos x="T2" y="T3"/>
                  </a:cxn>
                  <a:cxn ang="0">
                    <a:pos x="T4" y="T5"/>
                  </a:cxn>
                  <a:cxn ang="0">
                    <a:pos x="T6" y="T7"/>
                  </a:cxn>
                  <a:cxn ang="0">
                    <a:pos x="T8" y="T9"/>
                  </a:cxn>
                </a:cxnLst>
                <a:rect l="0" t="0" r="r" b="b"/>
                <a:pathLst>
                  <a:path w="55" h="36">
                    <a:moveTo>
                      <a:pt x="0" y="33"/>
                    </a:moveTo>
                    <a:lnTo>
                      <a:pt x="0" y="36"/>
                    </a:lnTo>
                    <a:lnTo>
                      <a:pt x="55" y="5"/>
                    </a:lnTo>
                    <a:lnTo>
                      <a:pt x="55" y="0"/>
                    </a:lnTo>
                    <a:lnTo>
                      <a:pt x="0" y="33"/>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0" name="Freeform 1159">
                <a:extLst>
                  <a:ext uri="{FF2B5EF4-FFF2-40B4-BE49-F238E27FC236}">
                    <a16:creationId xmlns:a16="http://schemas.microsoft.com/office/drawing/2014/main" id="{EAAB12A6-33C5-C397-E18D-F18082654F43}"/>
                  </a:ext>
                </a:extLst>
              </p:cNvPr>
              <p:cNvSpPr>
                <a:spLocks/>
              </p:cNvSpPr>
              <p:nvPr/>
            </p:nvSpPr>
            <p:spPr bwMode="auto">
              <a:xfrm>
                <a:off x="7615" y="2415"/>
                <a:ext cx="7" cy="5"/>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0" y="2"/>
                      <a:pt x="2" y="2"/>
                      <a:pt x="3" y="1"/>
                    </a:cubicBezTo>
                    <a:cubicBezTo>
                      <a:pt x="3" y="0"/>
                      <a:pt x="3" y="0"/>
                      <a:pt x="3" y="0"/>
                    </a:cubicBezTo>
                    <a:cubicBezTo>
                      <a:pt x="2"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1" name="Freeform 1160">
                <a:extLst>
                  <a:ext uri="{FF2B5EF4-FFF2-40B4-BE49-F238E27FC236}">
                    <a16:creationId xmlns:a16="http://schemas.microsoft.com/office/drawing/2014/main" id="{16E25198-A37B-F3C6-7DB4-D00CFE404F7B}"/>
                  </a:ext>
                </a:extLst>
              </p:cNvPr>
              <p:cNvSpPr>
                <a:spLocks/>
              </p:cNvSpPr>
              <p:nvPr/>
            </p:nvSpPr>
            <p:spPr bwMode="auto">
              <a:xfrm>
                <a:off x="7615" y="2415"/>
                <a:ext cx="3" cy="5"/>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2" name="Freeform 1161">
                <a:extLst>
                  <a:ext uri="{FF2B5EF4-FFF2-40B4-BE49-F238E27FC236}">
                    <a16:creationId xmlns:a16="http://schemas.microsoft.com/office/drawing/2014/main" id="{8A76E1ED-2493-6E5B-E2AF-BEF71BA9BEC2}"/>
                  </a:ext>
                </a:extLst>
              </p:cNvPr>
              <p:cNvSpPr>
                <a:spLocks/>
              </p:cNvSpPr>
              <p:nvPr/>
            </p:nvSpPr>
            <p:spPr bwMode="auto">
              <a:xfrm>
                <a:off x="7618" y="2415"/>
                <a:ext cx="4" cy="5"/>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0" y="2"/>
                      <a:pt x="1" y="2"/>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3" name="Freeform 1162">
                <a:extLst>
                  <a:ext uri="{FF2B5EF4-FFF2-40B4-BE49-F238E27FC236}">
                    <a16:creationId xmlns:a16="http://schemas.microsoft.com/office/drawing/2014/main" id="{F8E66063-6359-932D-0108-65D86E30E0CC}"/>
                  </a:ext>
                </a:extLst>
              </p:cNvPr>
              <p:cNvSpPr>
                <a:spLocks/>
              </p:cNvSpPr>
              <p:nvPr/>
            </p:nvSpPr>
            <p:spPr bwMode="auto">
              <a:xfrm>
                <a:off x="7591" y="2365"/>
                <a:ext cx="88" cy="53"/>
              </a:xfrm>
              <a:custGeom>
                <a:avLst/>
                <a:gdLst>
                  <a:gd name="T0" fmla="*/ 1 w 37"/>
                  <a:gd name="T1" fmla="*/ 14 h 22"/>
                  <a:gd name="T2" fmla="*/ 1 w 37"/>
                  <a:gd name="T3" fmla="*/ 16 h 22"/>
                  <a:gd name="T4" fmla="*/ 10 w 37"/>
                  <a:gd name="T5" fmla="*/ 21 h 22"/>
                  <a:gd name="T6" fmla="*/ 13 w 37"/>
                  <a:gd name="T7" fmla="*/ 21 h 22"/>
                  <a:gd name="T8" fmla="*/ 36 w 37"/>
                  <a:gd name="T9" fmla="*/ 7 h 22"/>
                  <a:gd name="T10" fmla="*/ 36 w 37"/>
                  <a:gd name="T11" fmla="*/ 6 h 22"/>
                  <a:gd name="T12" fmla="*/ 27 w 37"/>
                  <a:gd name="T13" fmla="*/ 1 h 22"/>
                  <a:gd name="T14" fmla="*/ 24 w 37"/>
                  <a:gd name="T15" fmla="*/ 1 h 22"/>
                  <a:gd name="T16" fmla="*/ 1 w 37"/>
                  <a:gd name="T17"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2">
                    <a:moveTo>
                      <a:pt x="1" y="14"/>
                    </a:moveTo>
                    <a:cubicBezTo>
                      <a:pt x="0" y="15"/>
                      <a:pt x="0" y="15"/>
                      <a:pt x="1" y="16"/>
                    </a:cubicBezTo>
                    <a:cubicBezTo>
                      <a:pt x="10" y="21"/>
                      <a:pt x="10" y="21"/>
                      <a:pt x="10" y="21"/>
                    </a:cubicBezTo>
                    <a:cubicBezTo>
                      <a:pt x="10" y="22"/>
                      <a:pt x="12" y="22"/>
                      <a:pt x="13" y="21"/>
                    </a:cubicBezTo>
                    <a:cubicBezTo>
                      <a:pt x="36" y="7"/>
                      <a:pt x="36" y="7"/>
                      <a:pt x="36" y="7"/>
                    </a:cubicBezTo>
                    <a:cubicBezTo>
                      <a:pt x="37" y="7"/>
                      <a:pt x="37" y="6"/>
                      <a:pt x="36" y="6"/>
                    </a:cubicBezTo>
                    <a:cubicBezTo>
                      <a:pt x="27" y="1"/>
                      <a:pt x="27" y="1"/>
                      <a:pt x="27" y="1"/>
                    </a:cubicBezTo>
                    <a:cubicBezTo>
                      <a:pt x="27" y="0"/>
                      <a:pt x="25" y="0"/>
                      <a:pt x="24" y="1"/>
                    </a:cubicBezTo>
                    <a:lnTo>
                      <a:pt x="1" y="14"/>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4" name="Freeform 1163">
                <a:extLst>
                  <a:ext uri="{FF2B5EF4-FFF2-40B4-BE49-F238E27FC236}">
                    <a16:creationId xmlns:a16="http://schemas.microsoft.com/office/drawing/2014/main" id="{E747DE55-7CA6-0F05-EFF4-A4785094AAF0}"/>
                  </a:ext>
                </a:extLst>
              </p:cNvPr>
              <p:cNvSpPr>
                <a:spLocks/>
              </p:cNvSpPr>
              <p:nvPr/>
            </p:nvSpPr>
            <p:spPr bwMode="auto">
              <a:xfrm>
                <a:off x="7608" y="2420"/>
                <a:ext cx="2" cy="7"/>
              </a:xfrm>
              <a:custGeom>
                <a:avLst/>
                <a:gdLst>
                  <a:gd name="T0" fmla="*/ 1 w 1"/>
                  <a:gd name="T1" fmla="*/ 2 h 3"/>
                  <a:gd name="T2" fmla="*/ 1 w 1"/>
                  <a:gd name="T3" fmla="*/ 0 h 3"/>
                  <a:gd name="T4" fmla="*/ 0 w 1"/>
                  <a:gd name="T5" fmla="*/ 1 h 3"/>
                  <a:gd name="T6" fmla="*/ 0 w 1"/>
                  <a:gd name="T7" fmla="*/ 3 h 3"/>
                  <a:gd name="T8" fmla="*/ 1 w 1"/>
                  <a:gd name="T9" fmla="*/ 2 h 3"/>
                </a:gdLst>
                <a:ahLst/>
                <a:cxnLst>
                  <a:cxn ang="0">
                    <a:pos x="T0" y="T1"/>
                  </a:cxn>
                  <a:cxn ang="0">
                    <a:pos x="T2" y="T3"/>
                  </a:cxn>
                  <a:cxn ang="0">
                    <a:pos x="T4" y="T5"/>
                  </a:cxn>
                  <a:cxn ang="0">
                    <a:pos x="T6" y="T7"/>
                  </a:cxn>
                  <a:cxn ang="0">
                    <a:pos x="T8" y="T9"/>
                  </a:cxn>
                </a:cxnLst>
                <a:rect l="0" t="0" r="r" b="b"/>
                <a:pathLst>
                  <a:path w="1" h="3">
                    <a:moveTo>
                      <a:pt x="1" y="2"/>
                    </a:moveTo>
                    <a:cubicBezTo>
                      <a:pt x="1" y="0"/>
                      <a:pt x="1" y="0"/>
                      <a:pt x="1" y="0"/>
                    </a:cubicBezTo>
                    <a:cubicBezTo>
                      <a:pt x="1" y="1"/>
                      <a:pt x="1" y="1"/>
                      <a:pt x="0" y="1"/>
                    </a:cubicBezTo>
                    <a:cubicBezTo>
                      <a:pt x="0" y="3"/>
                      <a:pt x="0" y="3"/>
                      <a:pt x="0" y="3"/>
                    </a:cubicBezTo>
                    <a:cubicBezTo>
                      <a:pt x="1" y="2"/>
                      <a:pt x="1" y="2"/>
                      <a:pt x="1"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5" name="Freeform 1164">
                <a:extLst>
                  <a:ext uri="{FF2B5EF4-FFF2-40B4-BE49-F238E27FC236}">
                    <a16:creationId xmlns:a16="http://schemas.microsoft.com/office/drawing/2014/main" id="{789C7AA7-8E4A-685E-19AA-BF849594A84F}"/>
                  </a:ext>
                </a:extLst>
              </p:cNvPr>
              <p:cNvSpPr>
                <a:spLocks/>
              </p:cNvSpPr>
              <p:nvPr/>
            </p:nvSpPr>
            <p:spPr bwMode="auto">
              <a:xfrm>
                <a:off x="7608" y="2420"/>
                <a:ext cx="2" cy="7"/>
              </a:xfrm>
              <a:custGeom>
                <a:avLst/>
                <a:gdLst>
                  <a:gd name="T0" fmla="*/ 0 w 1"/>
                  <a:gd name="T1" fmla="*/ 1 h 3"/>
                  <a:gd name="T2" fmla="*/ 0 w 1"/>
                  <a:gd name="T3" fmla="*/ 3 h 3"/>
                  <a:gd name="T4" fmla="*/ 1 w 1"/>
                  <a:gd name="T5" fmla="*/ 2 h 3"/>
                  <a:gd name="T6" fmla="*/ 1 w 1"/>
                  <a:gd name="T7" fmla="*/ 0 h 3"/>
                  <a:gd name="T8" fmla="*/ 0 w 1"/>
                  <a:gd name="T9" fmla="*/ 1 h 3"/>
                </a:gdLst>
                <a:ahLst/>
                <a:cxnLst>
                  <a:cxn ang="0">
                    <a:pos x="T0" y="T1"/>
                  </a:cxn>
                  <a:cxn ang="0">
                    <a:pos x="T2" y="T3"/>
                  </a:cxn>
                  <a:cxn ang="0">
                    <a:pos x="T4" y="T5"/>
                  </a:cxn>
                  <a:cxn ang="0">
                    <a:pos x="T6" y="T7"/>
                  </a:cxn>
                  <a:cxn ang="0">
                    <a:pos x="T8" y="T9"/>
                  </a:cxn>
                </a:cxnLst>
                <a:rect l="0" t="0" r="r" b="b"/>
                <a:pathLst>
                  <a:path w="1" h="3">
                    <a:moveTo>
                      <a:pt x="0" y="1"/>
                    </a:moveTo>
                    <a:cubicBezTo>
                      <a:pt x="0" y="3"/>
                      <a:pt x="0" y="3"/>
                      <a:pt x="0" y="3"/>
                    </a:cubicBezTo>
                    <a:cubicBezTo>
                      <a:pt x="1" y="2"/>
                      <a:pt x="1" y="2"/>
                      <a:pt x="1" y="2"/>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6" name="Freeform 1165">
                <a:extLst>
                  <a:ext uri="{FF2B5EF4-FFF2-40B4-BE49-F238E27FC236}">
                    <a16:creationId xmlns:a16="http://schemas.microsoft.com/office/drawing/2014/main" id="{CC2501C4-E8EC-8866-483A-4945C2CB6C62}"/>
                  </a:ext>
                </a:extLst>
              </p:cNvPr>
              <p:cNvSpPr>
                <a:spLocks/>
              </p:cNvSpPr>
              <p:nvPr/>
            </p:nvSpPr>
            <p:spPr bwMode="auto">
              <a:xfrm>
                <a:off x="7454" y="2482"/>
                <a:ext cx="0" cy="4"/>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7" name="Freeform 1166">
                <a:extLst>
                  <a:ext uri="{FF2B5EF4-FFF2-40B4-BE49-F238E27FC236}">
                    <a16:creationId xmlns:a16="http://schemas.microsoft.com/office/drawing/2014/main" id="{092972B2-6D3A-9019-4528-83C9DC608100}"/>
                  </a:ext>
                </a:extLst>
              </p:cNvPr>
              <p:cNvSpPr>
                <a:spLocks/>
              </p:cNvSpPr>
              <p:nvPr/>
            </p:nvSpPr>
            <p:spPr bwMode="auto">
              <a:xfrm>
                <a:off x="7454" y="2482"/>
                <a:ext cx="0" cy="2"/>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8" name="Freeform 1167">
                <a:extLst>
                  <a:ext uri="{FF2B5EF4-FFF2-40B4-BE49-F238E27FC236}">
                    <a16:creationId xmlns:a16="http://schemas.microsoft.com/office/drawing/2014/main" id="{65FED120-001C-675B-646B-142AED8BB010}"/>
                  </a:ext>
                </a:extLst>
              </p:cNvPr>
              <p:cNvSpPr>
                <a:spLocks/>
              </p:cNvSpPr>
              <p:nvPr/>
            </p:nvSpPr>
            <p:spPr bwMode="auto">
              <a:xfrm>
                <a:off x="7454" y="2482"/>
                <a:ext cx="0" cy="4"/>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2"/>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9" name="Freeform 1168">
                <a:extLst>
                  <a:ext uri="{FF2B5EF4-FFF2-40B4-BE49-F238E27FC236}">
                    <a16:creationId xmlns:a16="http://schemas.microsoft.com/office/drawing/2014/main" id="{D29BFB6C-9491-95E9-4F15-DE81E8065130}"/>
                  </a:ext>
                </a:extLst>
              </p:cNvPr>
              <p:cNvSpPr>
                <a:spLocks/>
              </p:cNvSpPr>
              <p:nvPr/>
            </p:nvSpPr>
            <p:spPr bwMode="auto">
              <a:xfrm>
                <a:off x="7454" y="2484"/>
                <a:ext cx="21" cy="14"/>
              </a:xfrm>
              <a:custGeom>
                <a:avLst/>
                <a:gdLst>
                  <a:gd name="T0" fmla="*/ 0 w 21"/>
                  <a:gd name="T1" fmla="*/ 0 h 14"/>
                  <a:gd name="T2" fmla="*/ 0 w 21"/>
                  <a:gd name="T3" fmla="*/ 2 h 14"/>
                  <a:gd name="T4" fmla="*/ 21 w 21"/>
                  <a:gd name="T5" fmla="*/ 14 h 14"/>
                  <a:gd name="T6" fmla="*/ 21 w 21"/>
                  <a:gd name="T7" fmla="*/ 12 h 14"/>
                  <a:gd name="T8" fmla="*/ 0 w 21"/>
                  <a:gd name="T9" fmla="*/ 0 h 14"/>
                </a:gdLst>
                <a:ahLst/>
                <a:cxnLst>
                  <a:cxn ang="0">
                    <a:pos x="T0" y="T1"/>
                  </a:cxn>
                  <a:cxn ang="0">
                    <a:pos x="T2" y="T3"/>
                  </a:cxn>
                  <a:cxn ang="0">
                    <a:pos x="T4" y="T5"/>
                  </a:cxn>
                  <a:cxn ang="0">
                    <a:pos x="T6" y="T7"/>
                  </a:cxn>
                  <a:cxn ang="0">
                    <a:pos x="T8" y="T9"/>
                  </a:cxn>
                </a:cxnLst>
                <a:rect l="0" t="0" r="r" b="b"/>
                <a:pathLst>
                  <a:path w="21" h="14">
                    <a:moveTo>
                      <a:pt x="0" y="0"/>
                    </a:moveTo>
                    <a:lnTo>
                      <a:pt x="0" y="2"/>
                    </a:lnTo>
                    <a:lnTo>
                      <a:pt x="21" y="14"/>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0" name="Freeform 1169">
                <a:extLst>
                  <a:ext uri="{FF2B5EF4-FFF2-40B4-BE49-F238E27FC236}">
                    <a16:creationId xmlns:a16="http://schemas.microsoft.com/office/drawing/2014/main" id="{2AEA7F5F-7590-6B98-6CAC-CCEE5E508263}"/>
                  </a:ext>
                </a:extLst>
              </p:cNvPr>
              <p:cNvSpPr>
                <a:spLocks/>
              </p:cNvSpPr>
              <p:nvPr/>
            </p:nvSpPr>
            <p:spPr bwMode="auto">
              <a:xfrm>
                <a:off x="7482" y="2422"/>
                <a:ext cx="126" cy="76"/>
              </a:xfrm>
              <a:custGeom>
                <a:avLst/>
                <a:gdLst>
                  <a:gd name="T0" fmla="*/ 0 w 126"/>
                  <a:gd name="T1" fmla="*/ 74 h 76"/>
                  <a:gd name="T2" fmla="*/ 0 w 126"/>
                  <a:gd name="T3" fmla="*/ 76 h 76"/>
                  <a:gd name="T4" fmla="*/ 126 w 126"/>
                  <a:gd name="T5" fmla="*/ 5 h 76"/>
                  <a:gd name="T6" fmla="*/ 126 w 126"/>
                  <a:gd name="T7" fmla="*/ 0 h 76"/>
                  <a:gd name="T8" fmla="*/ 0 w 126"/>
                  <a:gd name="T9" fmla="*/ 74 h 76"/>
                </a:gdLst>
                <a:ahLst/>
                <a:cxnLst>
                  <a:cxn ang="0">
                    <a:pos x="T0" y="T1"/>
                  </a:cxn>
                  <a:cxn ang="0">
                    <a:pos x="T2" y="T3"/>
                  </a:cxn>
                  <a:cxn ang="0">
                    <a:pos x="T4" y="T5"/>
                  </a:cxn>
                  <a:cxn ang="0">
                    <a:pos x="T6" y="T7"/>
                  </a:cxn>
                  <a:cxn ang="0">
                    <a:pos x="T8" y="T9"/>
                  </a:cxn>
                </a:cxnLst>
                <a:rect l="0" t="0" r="r" b="b"/>
                <a:pathLst>
                  <a:path w="126" h="76">
                    <a:moveTo>
                      <a:pt x="0" y="74"/>
                    </a:moveTo>
                    <a:lnTo>
                      <a:pt x="0" y="76"/>
                    </a:lnTo>
                    <a:lnTo>
                      <a:pt x="126" y="5"/>
                    </a:lnTo>
                    <a:lnTo>
                      <a:pt x="126" y="0"/>
                    </a:lnTo>
                    <a:lnTo>
                      <a:pt x="0" y="74"/>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1" name="Freeform 1170">
                <a:extLst>
                  <a:ext uri="{FF2B5EF4-FFF2-40B4-BE49-F238E27FC236}">
                    <a16:creationId xmlns:a16="http://schemas.microsoft.com/office/drawing/2014/main" id="{2A42DB89-895B-DA7D-F8C7-6F5EF61DEBAF}"/>
                  </a:ext>
                </a:extLst>
              </p:cNvPr>
              <p:cNvSpPr>
                <a:spLocks/>
              </p:cNvSpPr>
              <p:nvPr/>
            </p:nvSpPr>
            <p:spPr bwMode="auto">
              <a:xfrm>
                <a:off x="7475" y="2496"/>
                <a:ext cx="7" cy="2"/>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1" y="1"/>
                      <a:pt x="3" y="1"/>
                      <a:pt x="3" y="1"/>
                    </a:cubicBezTo>
                    <a:cubicBezTo>
                      <a:pt x="3" y="0"/>
                      <a:pt x="3" y="0"/>
                      <a:pt x="3"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2" name="Freeform 1171">
                <a:extLst>
                  <a:ext uri="{FF2B5EF4-FFF2-40B4-BE49-F238E27FC236}">
                    <a16:creationId xmlns:a16="http://schemas.microsoft.com/office/drawing/2014/main" id="{0C7C5FC2-6CFB-8D87-F5CD-703A25B68035}"/>
                  </a:ext>
                </a:extLst>
              </p:cNvPr>
              <p:cNvSpPr>
                <a:spLocks/>
              </p:cNvSpPr>
              <p:nvPr/>
            </p:nvSpPr>
            <p:spPr bwMode="auto">
              <a:xfrm>
                <a:off x="7475" y="2496"/>
                <a:ext cx="2" cy="2"/>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3" name="Freeform 1172">
                <a:extLst>
                  <a:ext uri="{FF2B5EF4-FFF2-40B4-BE49-F238E27FC236}">
                    <a16:creationId xmlns:a16="http://schemas.microsoft.com/office/drawing/2014/main" id="{7EA1E5C2-FF43-6583-6190-1A14076E5CAC}"/>
                  </a:ext>
                </a:extLst>
              </p:cNvPr>
              <p:cNvSpPr>
                <a:spLocks/>
              </p:cNvSpPr>
              <p:nvPr/>
            </p:nvSpPr>
            <p:spPr bwMode="auto">
              <a:xfrm>
                <a:off x="7477" y="2496"/>
                <a:ext cx="5" cy="2"/>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1"/>
                      <a:pt x="0" y="1"/>
                      <a:pt x="0" y="1"/>
                    </a:cubicBezTo>
                    <a:cubicBezTo>
                      <a:pt x="1" y="1"/>
                      <a:pt x="2" y="1"/>
                      <a:pt x="2" y="1"/>
                    </a:cubicBezTo>
                    <a:cubicBezTo>
                      <a:pt x="2" y="0"/>
                      <a:pt x="2" y="0"/>
                      <a:pt x="2"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4" name="Freeform 1173">
                <a:extLst>
                  <a:ext uri="{FF2B5EF4-FFF2-40B4-BE49-F238E27FC236}">
                    <a16:creationId xmlns:a16="http://schemas.microsoft.com/office/drawing/2014/main" id="{64A9E69C-9624-00EC-B88D-993F26834219}"/>
                  </a:ext>
                </a:extLst>
              </p:cNvPr>
              <p:cNvSpPr>
                <a:spLocks/>
              </p:cNvSpPr>
              <p:nvPr/>
            </p:nvSpPr>
            <p:spPr bwMode="auto">
              <a:xfrm>
                <a:off x="7454" y="2406"/>
                <a:ext cx="156" cy="90"/>
              </a:xfrm>
              <a:custGeom>
                <a:avLst/>
                <a:gdLst>
                  <a:gd name="T0" fmla="*/ 0 w 66"/>
                  <a:gd name="T1" fmla="*/ 31 h 38"/>
                  <a:gd name="T2" fmla="*/ 0 w 66"/>
                  <a:gd name="T3" fmla="*/ 33 h 38"/>
                  <a:gd name="T4" fmla="*/ 9 w 66"/>
                  <a:gd name="T5" fmla="*/ 38 h 38"/>
                  <a:gd name="T6" fmla="*/ 12 w 66"/>
                  <a:gd name="T7" fmla="*/ 38 h 38"/>
                  <a:gd name="T8" fmla="*/ 65 w 66"/>
                  <a:gd name="T9" fmla="*/ 7 h 38"/>
                  <a:gd name="T10" fmla="*/ 65 w 66"/>
                  <a:gd name="T11" fmla="*/ 6 h 38"/>
                  <a:gd name="T12" fmla="*/ 56 w 66"/>
                  <a:gd name="T13" fmla="*/ 0 h 38"/>
                  <a:gd name="T14" fmla="*/ 53 w 66"/>
                  <a:gd name="T15" fmla="*/ 0 h 38"/>
                  <a:gd name="T16" fmla="*/ 0 w 66"/>
                  <a:gd name="T17"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8">
                    <a:moveTo>
                      <a:pt x="0" y="31"/>
                    </a:moveTo>
                    <a:cubicBezTo>
                      <a:pt x="0" y="31"/>
                      <a:pt x="0" y="32"/>
                      <a:pt x="0" y="33"/>
                    </a:cubicBezTo>
                    <a:cubicBezTo>
                      <a:pt x="9" y="38"/>
                      <a:pt x="9" y="38"/>
                      <a:pt x="9" y="38"/>
                    </a:cubicBezTo>
                    <a:cubicBezTo>
                      <a:pt x="10" y="38"/>
                      <a:pt x="12" y="38"/>
                      <a:pt x="12" y="38"/>
                    </a:cubicBezTo>
                    <a:cubicBezTo>
                      <a:pt x="65" y="7"/>
                      <a:pt x="65" y="7"/>
                      <a:pt x="65" y="7"/>
                    </a:cubicBezTo>
                    <a:cubicBezTo>
                      <a:pt x="66" y="7"/>
                      <a:pt x="66" y="6"/>
                      <a:pt x="65" y="6"/>
                    </a:cubicBezTo>
                    <a:cubicBezTo>
                      <a:pt x="56" y="0"/>
                      <a:pt x="56" y="0"/>
                      <a:pt x="56" y="0"/>
                    </a:cubicBezTo>
                    <a:cubicBezTo>
                      <a:pt x="55" y="0"/>
                      <a:pt x="54" y="0"/>
                      <a:pt x="53" y="0"/>
                    </a:cubicBezTo>
                    <a:lnTo>
                      <a:pt x="0" y="31"/>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5" name="Freeform 1174">
                <a:extLst>
                  <a:ext uri="{FF2B5EF4-FFF2-40B4-BE49-F238E27FC236}">
                    <a16:creationId xmlns:a16="http://schemas.microsoft.com/office/drawing/2014/main" id="{34FC8FBA-50C9-DAFE-6C17-67662FFA2967}"/>
                  </a:ext>
                </a:extLst>
              </p:cNvPr>
              <p:cNvSpPr>
                <a:spLocks/>
              </p:cNvSpPr>
              <p:nvPr/>
            </p:nvSpPr>
            <p:spPr bwMode="auto">
              <a:xfrm>
                <a:off x="7418" y="2501"/>
                <a:ext cx="2" cy="4"/>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31" name="Freeform 1176">
              <a:extLst>
                <a:ext uri="{FF2B5EF4-FFF2-40B4-BE49-F238E27FC236}">
                  <a16:creationId xmlns:a16="http://schemas.microsoft.com/office/drawing/2014/main" id="{3FD1F71C-7554-130E-18F0-1797D0070CD3}"/>
                </a:ext>
              </a:extLst>
            </p:cNvPr>
            <p:cNvSpPr>
              <a:spLocks/>
            </p:cNvSpPr>
            <p:nvPr/>
          </p:nvSpPr>
          <p:spPr bwMode="auto">
            <a:xfrm>
              <a:off x="11776076" y="3970338"/>
              <a:ext cx="0" cy="6350"/>
            </a:xfrm>
            <a:custGeom>
              <a:avLst/>
              <a:gdLst>
                <a:gd name="T0" fmla="*/ 0 h 2"/>
                <a:gd name="T1" fmla="*/ 1 h 2"/>
                <a:gd name="T2" fmla="*/ 2 h 2"/>
                <a:gd name="T3" fmla="*/ 1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1"/>
                    <a:pt x="0" y="1"/>
                    <a:pt x="0" y="1"/>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2" name="Freeform 1177">
              <a:extLst>
                <a:ext uri="{FF2B5EF4-FFF2-40B4-BE49-F238E27FC236}">
                  <a16:creationId xmlns:a16="http://schemas.microsoft.com/office/drawing/2014/main" id="{2B533C1A-2186-FA24-43B3-333AFF173C23}"/>
                </a:ext>
              </a:extLst>
            </p:cNvPr>
            <p:cNvSpPr>
              <a:spLocks/>
            </p:cNvSpPr>
            <p:nvPr/>
          </p:nvSpPr>
          <p:spPr bwMode="auto">
            <a:xfrm>
              <a:off x="11776076" y="3973513"/>
              <a:ext cx="3175" cy="3175"/>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3" name="Freeform 1178">
              <a:extLst>
                <a:ext uri="{FF2B5EF4-FFF2-40B4-BE49-F238E27FC236}">
                  <a16:creationId xmlns:a16="http://schemas.microsoft.com/office/drawing/2014/main" id="{B1D48B52-A49C-D7CC-5D69-A320606FC11A}"/>
                </a:ext>
              </a:extLst>
            </p:cNvPr>
            <p:cNvSpPr>
              <a:spLocks/>
            </p:cNvSpPr>
            <p:nvPr/>
          </p:nvSpPr>
          <p:spPr bwMode="auto">
            <a:xfrm>
              <a:off x="11858626" y="3970338"/>
              <a:ext cx="0" cy="6350"/>
            </a:xfrm>
            <a:custGeom>
              <a:avLst/>
              <a:gdLst>
                <a:gd name="T0" fmla="*/ 1 h 2"/>
                <a:gd name="T1" fmla="*/ 0 h 2"/>
                <a:gd name="T2" fmla="*/ 1 h 2"/>
                <a:gd name="T3" fmla="*/ 2 h 2"/>
                <a:gd name="T4" fmla="*/ 1 h 2"/>
              </a:gdLst>
              <a:ahLst/>
              <a:cxnLst>
                <a:cxn ang="0">
                  <a:pos x="0" y="T0"/>
                </a:cxn>
                <a:cxn ang="0">
                  <a:pos x="0" y="T1"/>
                </a:cxn>
                <a:cxn ang="0">
                  <a:pos x="0" y="T2"/>
                </a:cxn>
                <a:cxn ang="0">
                  <a:pos x="0" y="T3"/>
                </a:cxn>
                <a:cxn ang="0">
                  <a:pos x="0" y="T4"/>
                </a:cxn>
              </a:cxnLst>
              <a:rect l="0" t="0" r="r" b="b"/>
              <a:pathLst>
                <a:path h="2">
                  <a:moveTo>
                    <a:pt x="0" y="1"/>
                  </a:moveTo>
                  <a:cubicBezTo>
                    <a:pt x="0" y="0"/>
                    <a:pt x="0" y="0"/>
                    <a:pt x="0" y="0"/>
                  </a:cubicBezTo>
                  <a:cubicBezTo>
                    <a:pt x="0" y="0"/>
                    <a:pt x="0" y="1"/>
                    <a:pt x="0" y="1"/>
                  </a:cubicBezTo>
                  <a:cubicBezTo>
                    <a:pt x="0" y="2"/>
                    <a:pt x="0" y="2"/>
                    <a:pt x="0" y="2"/>
                  </a:cubicBezTo>
                  <a:cubicBezTo>
                    <a:pt x="0" y="2"/>
                    <a:pt x="0" y="2"/>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4" name="Freeform 1179">
              <a:extLst>
                <a:ext uri="{FF2B5EF4-FFF2-40B4-BE49-F238E27FC236}">
                  <a16:creationId xmlns:a16="http://schemas.microsoft.com/office/drawing/2014/main" id="{754BF3F6-2B6B-E77E-594B-E93DEE267B7F}"/>
                </a:ext>
              </a:extLst>
            </p:cNvPr>
            <p:cNvSpPr>
              <a:spLocks/>
            </p:cNvSpPr>
            <p:nvPr/>
          </p:nvSpPr>
          <p:spPr bwMode="auto">
            <a:xfrm>
              <a:off x="11858626" y="3970338"/>
              <a:ext cx="0" cy="6350"/>
            </a:xfrm>
            <a:custGeom>
              <a:avLst/>
              <a:gdLst>
                <a:gd name="T0" fmla="*/ 1 h 2"/>
                <a:gd name="T1" fmla="*/ 2 h 2"/>
                <a:gd name="T2" fmla="*/ 1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2"/>
                    <a:pt x="0" y="1"/>
                  </a:cubicBezTo>
                  <a:cubicBezTo>
                    <a:pt x="0" y="0"/>
                    <a:pt x="0" y="0"/>
                    <a:pt x="0" y="0"/>
                  </a:cubicBezTo>
                  <a:cubicBezTo>
                    <a:pt x="0" y="0"/>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5" name="Freeform 1180">
              <a:extLst>
                <a:ext uri="{FF2B5EF4-FFF2-40B4-BE49-F238E27FC236}">
                  <a16:creationId xmlns:a16="http://schemas.microsoft.com/office/drawing/2014/main" id="{06364AF3-7D00-91B6-E112-7F6717FED78E}"/>
                </a:ext>
              </a:extLst>
            </p:cNvPr>
            <p:cNvSpPr>
              <a:spLocks/>
            </p:cNvSpPr>
            <p:nvPr/>
          </p:nvSpPr>
          <p:spPr bwMode="auto">
            <a:xfrm>
              <a:off x="11779251" y="3973513"/>
              <a:ext cx="34925" cy="22225"/>
            </a:xfrm>
            <a:custGeom>
              <a:avLst/>
              <a:gdLst>
                <a:gd name="T0" fmla="*/ 0 w 22"/>
                <a:gd name="T1" fmla="*/ 0 h 14"/>
                <a:gd name="T2" fmla="*/ 0 w 22"/>
                <a:gd name="T3" fmla="*/ 2 h 14"/>
                <a:gd name="T4" fmla="*/ 22 w 22"/>
                <a:gd name="T5" fmla="*/ 14 h 14"/>
                <a:gd name="T6" fmla="*/ 22 w 22"/>
                <a:gd name="T7" fmla="*/ 12 h 14"/>
                <a:gd name="T8" fmla="*/ 0 w 22"/>
                <a:gd name="T9" fmla="*/ 0 h 14"/>
              </a:gdLst>
              <a:ahLst/>
              <a:cxnLst>
                <a:cxn ang="0">
                  <a:pos x="T0" y="T1"/>
                </a:cxn>
                <a:cxn ang="0">
                  <a:pos x="T2" y="T3"/>
                </a:cxn>
                <a:cxn ang="0">
                  <a:pos x="T4" y="T5"/>
                </a:cxn>
                <a:cxn ang="0">
                  <a:pos x="T6" y="T7"/>
                </a:cxn>
                <a:cxn ang="0">
                  <a:pos x="T8" y="T9"/>
                </a:cxn>
              </a:cxnLst>
              <a:rect l="0" t="0" r="r" b="b"/>
              <a:pathLst>
                <a:path w="22" h="14">
                  <a:moveTo>
                    <a:pt x="0" y="0"/>
                  </a:moveTo>
                  <a:lnTo>
                    <a:pt x="0" y="2"/>
                  </a:lnTo>
                  <a:lnTo>
                    <a:pt x="22" y="14"/>
                  </a:lnTo>
                  <a:lnTo>
                    <a:pt x="22"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6" name="Freeform 1181">
              <a:extLst>
                <a:ext uri="{FF2B5EF4-FFF2-40B4-BE49-F238E27FC236}">
                  <a16:creationId xmlns:a16="http://schemas.microsoft.com/office/drawing/2014/main" id="{B6A91559-0B05-211E-3BCF-484527A35477}"/>
                </a:ext>
              </a:extLst>
            </p:cNvPr>
            <p:cNvSpPr>
              <a:spLocks/>
            </p:cNvSpPr>
            <p:nvPr/>
          </p:nvSpPr>
          <p:spPr bwMode="auto">
            <a:xfrm>
              <a:off x="11825288" y="3973513"/>
              <a:ext cx="33338" cy="22225"/>
            </a:xfrm>
            <a:custGeom>
              <a:avLst/>
              <a:gdLst>
                <a:gd name="T0" fmla="*/ 0 w 21"/>
                <a:gd name="T1" fmla="*/ 12 h 14"/>
                <a:gd name="T2" fmla="*/ 0 w 21"/>
                <a:gd name="T3" fmla="*/ 14 h 14"/>
                <a:gd name="T4" fmla="*/ 21 w 21"/>
                <a:gd name="T5" fmla="*/ 2 h 14"/>
                <a:gd name="T6" fmla="*/ 21 w 21"/>
                <a:gd name="T7" fmla="*/ 0 h 14"/>
                <a:gd name="T8" fmla="*/ 0 w 21"/>
                <a:gd name="T9" fmla="*/ 12 h 14"/>
              </a:gdLst>
              <a:ahLst/>
              <a:cxnLst>
                <a:cxn ang="0">
                  <a:pos x="T0" y="T1"/>
                </a:cxn>
                <a:cxn ang="0">
                  <a:pos x="T2" y="T3"/>
                </a:cxn>
                <a:cxn ang="0">
                  <a:pos x="T4" y="T5"/>
                </a:cxn>
                <a:cxn ang="0">
                  <a:pos x="T6" y="T7"/>
                </a:cxn>
                <a:cxn ang="0">
                  <a:pos x="T8" y="T9"/>
                </a:cxn>
              </a:cxnLst>
              <a:rect l="0" t="0" r="r" b="b"/>
              <a:pathLst>
                <a:path w="21" h="14">
                  <a:moveTo>
                    <a:pt x="0" y="12"/>
                  </a:moveTo>
                  <a:lnTo>
                    <a:pt x="0" y="14"/>
                  </a:lnTo>
                  <a:lnTo>
                    <a:pt x="21" y="2"/>
                  </a:lnTo>
                  <a:lnTo>
                    <a:pt x="21" y="0"/>
                  </a:lnTo>
                  <a:lnTo>
                    <a:pt x="0" y="12"/>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7" name="Freeform 1182">
              <a:extLst>
                <a:ext uri="{FF2B5EF4-FFF2-40B4-BE49-F238E27FC236}">
                  <a16:creationId xmlns:a16="http://schemas.microsoft.com/office/drawing/2014/main" id="{28EADD1D-0DFA-9068-814F-FFA3A2433DF2}"/>
                </a:ext>
              </a:extLst>
            </p:cNvPr>
            <p:cNvSpPr>
              <a:spLocks/>
            </p:cNvSpPr>
            <p:nvPr/>
          </p:nvSpPr>
          <p:spPr bwMode="auto">
            <a:xfrm>
              <a:off x="11814176" y="3992563"/>
              <a:ext cx="11113" cy="7938"/>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1" y="2"/>
                    <a:pt x="2" y="2"/>
                    <a:pt x="3" y="1"/>
                  </a:cubicBezTo>
                  <a:cubicBezTo>
                    <a:pt x="3" y="0"/>
                    <a:pt x="3" y="0"/>
                    <a:pt x="3" y="0"/>
                  </a:cubicBezTo>
                  <a:cubicBezTo>
                    <a:pt x="2" y="1"/>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8" name="Freeform 1183">
              <a:extLst>
                <a:ext uri="{FF2B5EF4-FFF2-40B4-BE49-F238E27FC236}">
                  <a16:creationId xmlns:a16="http://schemas.microsoft.com/office/drawing/2014/main" id="{CF3E1838-9608-EF28-BE79-124017F4D6C7}"/>
                </a:ext>
              </a:extLst>
            </p:cNvPr>
            <p:cNvSpPr>
              <a:spLocks/>
            </p:cNvSpPr>
            <p:nvPr/>
          </p:nvSpPr>
          <p:spPr bwMode="auto">
            <a:xfrm>
              <a:off x="11814176" y="3992563"/>
              <a:ext cx="3175" cy="7938"/>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2"/>
                    <a:pt x="0" y="2"/>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9" name="Freeform 1184">
              <a:extLst>
                <a:ext uri="{FF2B5EF4-FFF2-40B4-BE49-F238E27FC236}">
                  <a16:creationId xmlns:a16="http://schemas.microsoft.com/office/drawing/2014/main" id="{3928C241-3571-F091-A661-D1917BA31B37}"/>
                </a:ext>
              </a:extLst>
            </p:cNvPr>
            <p:cNvSpPr>
              <a:spLocks/>
            </p:cNvSpPr>
            <p:nvPr/>
          </p:nvSpPr>
          <p:spPr bwMode="auto">
            <a:xfrm>
              <a:off x="11817351" y="3992563"/>
              <a:ext cx="7938" cy="7938"/>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1" y="2"/>
                    <a:pt x="1" y="2"/>
                    <a:pt x="2" y="1"/>
                  </a:cubicBezTo>
                  <a:cubicBezTo>
                    <a:pt x="2" y="0"/>
                    <a:pt x="2" y="0"/>
                    <a:pt x="2" y="0"/>
                  </a:cubicBezTo>
                  <a:cubicBezTo>
                    <a:pt x="1" y="0"/>
                    <a:pt x="1"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0" name="Freeform 1185">
              <a:extLst>
                <a:ext uri="{FF2B5EF4-FFF2-40B4-BE49-F238E27FC236}">
                  <a16:creationId xmlns:a16="http://schemas.microsoft.com/office/drawing/2014/main" id="{F0A5DEDF-EFBA-5CBF-EAAB-10C4168C1D0A}"/>
                </a:ext>
              </a:extLst>
            </p:cNvPr>
            <p:cNvSpPr>
              <a:spLocks/>
            </p:cNvSpPr>
            <p:nvPr/>
          </p:nvSpPr>
          <p:spPr bwMode="auto">
            <a:xfrm>
              <a:off x="11776076" y="3946525"/>
              <a:ext cx="87313" cy="49213"/>
            </a:xfrm>
            <a:custGeom>
              <a:avLst/>
              <a:gdLst>
                <a:gd name="T0" fmla="*/ 1 w 23"/>
                <a:gd name="T1" fmla="*/ 5 h 13"/>
                <a:gd name="T2" fmla="*/ 1 w 23"/>
                <a:gd name="T3" fmla="*/ 7 h 13"/>
                <a:gd name="T4" fmla="*/ 10 w 23"/>
                <a:gd name="T5" fmla="*/ 12 h 13"/>
                <a:gd name="T6" fmla="*/ 13 w 23"/>
                <a:gd name="T7" fmla="*/ 12 h 13"/>
                <a:gd name="T8" fmla="*/ 22 w 23"/>
                <a:gd name="T9" fmla="*/ 7 h 13"/>
                <a:gd name="T10" fmla="*/ 22 w 23"/>
                <a:gd name="T11" fmla="*/ 5 h 13"/>
                <a:gd name="T12" fmla="*/ 13 w 23"/>
                <a:gd name="T13" fmla="*/ 0 h 13"/>
                <a:gd name="T14" fmla="*/ 10 w 23"/>
                <a:gd name="T15" fmla="*/ 0 h 13"/>
                <a:gd name="T16" fmla="*/ 1 w 23"/>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3">
                  <a:moveTo>
                    <a:pt x="1" y="5"/>
                  </a:moveTo>
                  <a:cubicBezTo>
                    <a:pt x="0" y="6"/>
                    <a:pt x="0" y="6"/>
                    <a:pt x="1" y="7"/>
                  </a:cubicBezTo>
                  <a:cubicBezTo>
                    <a:pt x="10" y="12"/>
                    <a:pt x="10" y="12"/>
                    <a:pt x="10" y="12"/>
                  </a:cubicBezTo>
                  <a:cubicBezTo>
                    <a:pt x="11" y="13"/>
                    <a:pt x="12" y="13"/>
                    <a:pt x="13" y="12"/>
                  </a:cubicBezTo>
                  <a:cubicBezTo>
                    <a:pt x="22" y="7"/>
                    <a:pt x="22" y="7"/>
                    <a:pt x="22" y="7"/>
                  </a:cubicBezTo>
                  <a:cubicBezTo>
                    <a:pt x="23" y="6"/>
                    <a:pt x="23" y="6"/>
                    <a:pt x="22" y="5"/>
                  </a:cubicBezTo>
                  <a:cubicBezTo>
                    <a:pt x="13" y="0"/>
                    <a:pt x="13" y="0"/>
                    <a:pt x="13" y="0"/>
                  </a:cubicBezTo>
                  <a:cubicBezTo>
                    <a:pt x="12" y="0"/>
                    <a:pt x="11" y="0"/>
                    <a:pt x="10" y="0"/>
                  </a:cubicBezTo>
                  <a:lnTo>
                    <a:pt x="1" y="5"/>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1" name="Freeform 1186">
              <a:extLst>
                <a:ext uri="{FF2B5EF4-FFF2-40B4-BE49-F238E27FC236}">
                  <a16:creationId xmlns:a16="http://schemas.microsoft.com/office/drawing/2014/main" id="{7D2A42CF-0672-CB67-D5ED-2CA02B171288}"/>
                </a:ext>
              </a:extLst>
            </p:cNvPr>
            <p:cNvSpPr>
              <a:spLocks/>
            </p:cNvSpPr>
            <p:nvPr/>
          </p:nvSpPr>
          <p:spPr bwMode="auto">
            <a:xfrm>
              <a:off x="11995151" y="4143375"/>
              <a:ext cx="0" cy="7938"/>
            </a:xfrm>
            <a:custGeom>
              <a:avLst/>
              <a:gdLst>
                <a:gd name="T0" fmla="*/ 2 h 2"/>
                <a:gd name="T1" fmla="*/ 0 h 2"/>
                <a:gd name="T2" fmla="*/ 1 h 2"/>
                <a:gd name="T3" fmla="*/ 2 h 2"/>
                <a:gd name="T4" fmla="*/ 2 h 2"/>
              </a:gdLst>
              <a:ahLst/>
              <a:cxnLst>
                <a:cxn ang="0">
                  <a:pos x="0" y="T0"/>
                </a:cxn>
                <a:cxn ang="0">
                  <a:pos x="0" y="T1"/>
                </a:cxn>
                <a:cxn ang="0">
                  <a:pos x="0" y="T2"/>
                </a:cxn>
                <a:cxn ang="0">
                  <a:pos x="0" y="T3"/>
                </a:cxn>
                <a:cxn ang="0">
                  <a:pos x="0" y="T4"/>
                </a:cxn>
              </a:cxnLst>
              <a:rect l="0" t="0" r="r" b="b"/>
              <a:pathLst>
                <a:path h="2">
                  <a:moveTo>
                    <a:pt x="0" y="2"/>
                  </a:moveTo>
                  <a:cubicBezTo>
                    <a:pt x="0" y="0"/>
                    <a:pt x="0" y="0"/>
                    <a:pt x="0" y="0"/>
                  </a:cubicBezTo>
                  <a:cubicBezTo>
                    <a:pt x="0" y="1"/>
                    <a:pt x="0" y="1"/>
                    <a:pt x="0" y="1"/>
                  </a:cubicBezTo>
                  <a:cubicBezTo>
                    <a:pt x="0" y="2"/>
                    <a:pt x="0" y="2"/>
                    <a:pt x="0" y="2"/>
                  </a:cubicBezTo>
                  <a:cubicBezTo>
                    <a:pt x="0" y="2"/>
                    <a:pt x="0" y="2"/>
                    <a:pt x="0"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2" name="Freeform 1187">
              <a:extLst>
                <a:ext uri="{FF2B5EF4-FFF2-40B4-BE49-F238E27FC236}">
                  <a16:creationId xmlns:a16="http://schemas.microsoft.com/office/drawing/2014/main" id="{DBF45BD0-FA50-5B14-8482-7FEA208FE61E}"/>
                </a:ext>
              </a:extLst>
            </p:cNvPr>
            <p:cNvSpPr>
              <a:spLocks/>
            </p:cNvSpPr>
            <p:nvPr/>
          </p:nvSpPr>
          <p:spPr bwMode="auto">
            <a:xfrm>
              <a:off x="11995151" y="4143375"/>
              <a:ext cx="0" cy="7938"/>
            </a:xfrm>
            <a:custGeom>
              <a:avLst/>
              <a:gdLst>
                <a:gd name="T0" fmla="*/ 1 h 2"/>
                <a:gd name="T1" fmla="*/ 2 h 2"/>
                <a:gd name="T2" fmla="*/ 2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2"/>
                    <a:pt x="0" y="2"/>
                  </a:cubicBezTo>
                  <a:cubicBezTo>
                    <a:pt x="0" y="0"/>
                    <a:pt x="0" y="0"/>
                    <a:pt x="0" y="0"/>
                  </a:cubicBezTo>
                  <a:cubicBezTo>
                    <a:pt x="0" y="1"/>
                    <a:pt x="0"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3" name="Freeform 1188">
              <a:extLst>
                <a:ext uri="{FF2B5EF4-FFF2-40B4-BE49-F238E27FC236}">
                  <a16:creationId xmlns:a16="http://schemas.microsoft.com/office/drawing/2014/main" id="{ADC23C3F-408B-FA4B-3885-3D3693EA5691}"/>
                </a:ext>
              </a:extLst>
            </p:cNvPr>
            <p:cNvSpPr>
              <a:spLocks/>
            </p:cNvSpPr>
            <p:nvPr/>
          </p:nvSpPr>
          <p:spPr bwMode="auto">
            <a:xfrm>
              <a:off x="11885613" y="4162425"/>
              <a:ext cx="3175" cy="6350"/>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4" name="Freeform 1189">
              <a:extLst>
                <a:ext uri="{FF2B5EF4-FFF2-40B4-BE49-F238E27FC236}">
                  <a16:creationId xmlns:a16="http://schemas.microsoft.com/office/drawing/2014/main" id="{34F76726-50CB-78A5-1C8D-57746A132DB4}"/>
                </a:ext>
              </a:extLst>
            </p:cNvPr>
            <p:cNvSpPr>
              <a:spLocks/>
            </p:cNvSpPr>
            <p:nvPr/>
          </p:nvSpPr>
          <p:spPr bwMode="auto">
            <a:xfrm>
              <a:off x="11885613" y="4162425"/>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5" name="Freeform 1190">
              <a:extLst>
                <a:ext uri="{FF2B5EF4-FFF2-40B4-BE49-F238E27FC236}">
                  <a16:creationId xmlns:a16="http://schemas.microsoft.com/office/drawing/2014/main" id="{A9DF6634-B041-1796-FB33-100D0911EFA1}"/>
                </a:ext>
              </a:extLst>
            </p:cNvPr>
            <p:cNvSpPr>
              <a:spLocks/>
            </p:cNvSpPr>
            <p:nvPr/>
          </p:nvSpPr>
          <p:spPr bwMode="auto">
            <a:xfrm>
              <a:off x="11885613" y="4162425"/>
              <a:ext cx="3175" cy="6350"/>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6" name="Freeform 1191">
              <a:extLst>
                <a:ext uri="{FF2B5EF4-FFF2-40B4-BE49-F238E27FC236}">
                  <a16:creationId xmlns:a16="http://schemas.microsoft.com/office/drawing/2014/main" id="{4229FF46-67C0-9160-E648-81CB69D426C1}"/>
                </a:ext>
              </a:extLst>
            </p:cNvPr>
            <p:cNvSpPr>
              <a:spLocks/>
            </p:cNvSpPr>
            <p:nvPr/>
          </p:nvSpPr>
          <p:spPr bwMode="auto">
            <a:xfrm>
              <a:off x="11888788" y="4162425"/>
              <a:ext cx="30163" cy="25400"/>
            </a:xfrm>
            <a:custGeom>
              <a:avLst/>
              <a:gdLst>
                <a:gd name="T0" fmla="*/ 0 w 19"/>
                <a:gd name="T1" fmla="*/ 0 h 16"/>
                <a:gd name="T2" fmla="*/ 0 w 19"/>
                <a:gd name="T3" fmla="*/ 4 h 16"/>
                <a:gd name="T4" fmla="*/ 19 w 19"/>
                <a:gd name="T5" fmla="*/ 16 h 16"/>
                <a:gd name="T6" fmla="*/ 19 w 19"/>
                <a:gd name="T7" fmla="*/ 14 h 16"/>
                <a:gd name="T8" fmla="*/ 0 w 19"/>
                <a:gd name="T9" fmla="*/ 0 h 16"/>
              </a:gdLst>
              <a:ahLst/>
              <a:cxnLst>
                <a:cxn ang="0">
                  <a:pos x="T0" y="T1"/>
                </a:cxn>
                <a:cxn ang="0">
                  <a:pos x="T2" y="T3"/>
                </a:cxn>
                <a:cxn ang="0">
                  <a:pos x="T4" y="T5"/>
                </a:cxn>
                <a:cxn ang="0">
                  <a:pos x="T6" y="T7"/>
                </a:cxn>
                <a:cxn ang="0">
                  <a:pos x="T8" y="T9"/>
                </a:cxn>
              </a:cxnLst>
              <a:rect l="0" t="0" r="r" b="b"/>
              <a:pathLst>
                <a:path w="19" h="16">
                  <a:moveTo>
                    <a:pt x="0" y="0"/>
                  </a:moveTo>
                  <a:lnTo>
                    <a:pt x="0" y="4"/>
                  </a:lnTo>
                  <a:lnTo>
                    <a:pt x="19" y="16"/>
                  </a:lnTo>
                  <a:lnTo>
                    <a:pt x="19" y="14"/>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7" name="Freeform 1192">
              <a:extLst>
                <a:ext uri="{FF2B5EF4-FFF2-40B4-BE49-F238E27FC236}">
                  <a16:creationId xmlns:a16="http://schemas.microsoft.com/office/drawing/2014/main" id="{72708B6C-FC63-6B02-D1D0-80BF183459F6}"/>
                </a:ext>
              </a:extLst>
            </p:cNvPr>
            <p:cNvSpPr>
              <a:spLocks/>
            </p:cNvSpPr>
            <p:nvPr/>
          </p:nvSpPr>
          <p:spPr bwMode="auto">
            <a:xfrm>
              <a:off x="11934826" y="4146550"/>
              <a:ext cx="60325" cy="41275"/>
            </a:xfrm>
            <a:custGeom>
              <a:avLst/>
              <a:gdLst>
                <a:gd name="T0" fmla="*/ 0 w 38"/>
                <a:gd name="T1" fmla="*/ 24 h 26"/>
                <a:gd name="T2" fmla="*/ 0 w 38"/>
                <a:gd name="T3" fmla="*/ 26 h 26"/>
                <a:gd name="T4" fmla="*/ 38 w 38"/>
                <a:gd name="T5" fmla="*/ 3 h 26"/>
                <a:gd name="T6" fmla="*/ 38 w 38"/>
                <a:gd name="T7" fmla="*/ 0 h 26"/>
                <a:gd name="T8" fmla="*/ 0 w 38"/>
                <a:gd name="T9" fmla="*/ 24 h 26"/>
              </a:gdLst>
              <a:ahLst/>
              <a:cxnLst>
                <a:cxn ang="0">
                  <a:pos x="T0" y="T1"/>
                </a:cxn>
                <a:cxn ang="0">
                  <a:pos x="T2" y="T3"/>
                </a:cxn>
                <a:cxn ang="0">
                  <a:pos x="T4" y="T5"/>
                </a:cxn>
                <a:cxn ang="0">
                  <a:pos x="T6" y="T7"/>
                </a:cxn>
                <a:cxn ang="0">
                  <a:pos x="T8" y="T9"/>
                </a:cxn>
              </a:cxnLst>
              <a:rect l="0" t="0" r="r" b="b"/>
              <a:pathLst>
                <a:path w="38" h="26">
                  <a:moveTo>
                    <a:pt x="0" y="24"/>
                  </a:moveTo>
                  <a:lnTo>
                    <a:pt x="0" y="26"/>
                  </a:lnTo>
                  <a:lnTo>
                    <a:pt x="38" y="3"/>
                  </a:lnTo>
                  <a:lnTo>
                    <a:pt x="38" y="0"/>
                  </a:lnTo>
                  <a:lnTo>
                    <a:pt x="0" y="24"/>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8" name="Freeform 1193">
              <a:extLst>
                <a:ext uri="{FF2B5EF4-FFF2-40B4-BE49-F238E27FC236}">
                  <a16:creationId xmlns:a16="http://schemas.microsoft.com/office/drawing/2014/main" id="{6753568A-0197-5494-2063-3BFF6A261DEF}"/>
                </a:ext>
              </a:extLst>
            </p:cNvPr>
            <p:cNvSpPr>
              <a:spLocks/>
            </p:cNvSpPr>
            <p:nvPr/>
          </p:nvSpPr>
          <p:spPr bwMode="auto">
            <a:xfrm>
              <a:off x="11918951" y="4184650"/>
              <a:ext cx="15875" cy="3175"/>
            </a:xfrm>
            <a:custGeom>
              <a:avLst/>
              <a:gdLst>
                <a:gd name="T0" fmla="*/ 0 w 4"/>
                <a:gd name="T1" fmla="*/ 0 h 1"/>
                <a:gd name="T2" fmla="*/ 0 w 4"/>
                <a:gd name="T3" fmla="*/ 1 h 1"/>
                <a:gd name="T4" fmla="*/ 4 w 4"/>
                <a:gd name="T5" fmla="*/ 1 h 1"/>
                <a:gd name="T6" fmla="*/ 4 w 4"/>
                <a:gd name="T7" fmla="*/ 0 h 1"/>
                <a:gd name="T8" fmla="*/ 0 w 4"/>
                <a:gd name="T9" fmla="*/ 0 h 1"/>
              </a:gdLst>
              <a:ahLst/>
              <a:cxnLst>
                <a:cxn ang="0">
                  <a:pos x="T0" y="T1"/>
                </a:cxn>
                <a:cxn ang="0">
                  <a:pos x="T2" y="T3"/>
                </a:cxn>
                <a:cxn ang="0">
                  <a:pos x="T4" y="T5"/>
                </a:cxn>
                <a:cxn ang="0">
                  <a:pos x="T6" y="T7"/>
                </a:cxn>
                <a:cxn ang="0">
                  <a:pos x="T8" y="T9"/>
                </a:cxn>
              </a:cxnLst>
              <a:rect l="0" t="0" r="r" b="b"/>
              <a:pathLst>
                <a:path w="4" h="1">
                  <a:moveTo>
                    <a:pt x="0" y="0"/>
                  </a:moveTo>
                  <a:cubicBezTo>
                    <a:pt x="0" y="1"/>
                    <a:pt x="0" y="1"/>
                    <a:pt x="0" y="1"/>
                  </a:cubicBezTo>
                  <a:cubicBezTo>
                    <a:pt x="1" y="1"/>
                    <a:pt x="3" y="1"/>
                    <a:pt x="4" y="1"/>
                  </a:cubicBezTo>
                  <a:cubicBezTo>
                    <a:pt x="4" y="0"/>
                    <a:pt x="4" y="0"/>
                    <a:pt x="4" y="0"/>
                  </a:cubicBezTo>
                  <a:cubicBezTo>
                    <a:pt x="3"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9" name="Freeform 1194">
              <a:extLst>
                <a:ext uri="{FF2B5EF4-FFF2-40B4-BE49-F238E27FC236}">
                  <a16:creationId xmlns:a16="http://schemas.microsoft.com/office/drawing/2014/main" id="{421E041D-4B46-BFA9-8778-C33E661A08E9}"/>
                </a:ext>
              </a:extLst>
            </p:cNvPr>
            <p:cNvSpPr>
              <a:spLocks/>
            </p:cNvSpPr>
            <p:nvPr/>
          </p:nvSpPr>
          <p:spPr bwMode="auto">
            <a:xfrm>
              <a:off x="11918951" y="4184650"/>
              <a:ext cx="4763" cy="3175"/>
            </a:xfrm>
            <a:custGeom>
              <a:avLst/>
              <a:gdLst>
                <a:gd name="T0" fmla="*/ 0 w 1"/>
                <a:gd name="T1" fmla="*/ 0 h 1"/>
                <a:gd name="T2" fmla="*/ 0 w 1"/>
                <a:gd name="T3" fmla="*/ 1 h 1"/>
                <a:gd name="T4" fmla="*/ 1 w 1"/>
                <a:gd name="T5" fmla="*/ 1 h 1"/>
                <a:gd name="T6" fmla="*/ 1 w 1"/>
                <a:gd name="T7" fmla="*/ 0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1"/>
                    <a:pt x="0" y="1"/>
                    <a:pt x="0" y="1"/>
                  </a:cubicBezTo>
                  <a:cubicBezTo>
                    <a:pt x="1" y="1"/>
                    <a:pt x="1" y="1"/>
                    <a:pt x="1" y="1"/>
                  </a:cubicBezTo>
                  <a:cubicBezTo>
                    <a:pt x="1" y="0"/>
                    <a:pt x="1" y="0"/>
                    <a:pt x="1" y="0"/>
                  </a:cubicBezTo>
                  <a:cubicBezTo>
                    <a:pt x="1"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0" name="Freeform 1195">
              <a:extLst>
                <a:ext uri="{FF2B5EF4-FFF2-40B4-BE49-F238E27FC236}">
                  <a16:creationId xmlns:a16="http://schemas.microsoft.com/office/drawing/2014/main" id="{3DD45864-742E-3F18-D180-083D1B87E398}"/>
                </a:ext>
              </a:extLst>
            </p:cNvPr>
            <p:cNvSpPr>
              <a:spLocks/>
            </p:cNvSpPr>
            <p:nvPr/>
          </p:nvSpPr>
          <p:spPr bwMode="auto">
            <a:xfrm>
              <a:off x="11923713" y="4184650"/>
              <a:ext cx="11113" cy="3175"/>
            </a:xfrm>
            <a:custGeom>
              <a:avLst/>
              <a:gdLst>
                <a:gd name="T0" fmla="*/ 0 w 3"/>
                <a:gd name="T1" fmla="*/ 0 h 1"/>
                <a:gd name="T2" fmla="*/ 0 w 3"/>
                <a:gd name="T3" fmla="*/ 1 h 1"/>
                <a:gd name="T4" fmla="*/ 3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0" y="1"/>
                    <a:pt x="0" y="1"/>
                    <a:pt x="0" y="1"/>
                  </a:cubicBezTo>
                  <a:cubicBezTo>
                    <a:pt x="1" y="1"/>
                    <a:pt x="2" y="1"/>
                    <a:pt x="3" y="1"/>
                  </a:cubicBezTo>
                  <a:cubicBezTo>
                    <a:pt x="3" y="0"/>
                    <a:pt x="3" y="0"/>
                    <a:pt x="3" y="0"/>
                  </a:cubicBezTo>
                  <a:cubicBezTo>
                    <a:pt x="2" y="0"/>
                    <a:pt x="1"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1" name="Freeform 1196">
              <a:extLst>
                <a:ext uri="{FF2B5EF4-FFF2-40B4-BE49-F238E27FC236}">
                  <a16:creationId xmlns:a16="http://schemas.microsoft.com/office/drawing/2014/main" id="{2AB90BE8-7B40-F258-9FE9-C789BA515BEC}"/>
                </a:ext>
              </a:extLst>
            </p:cNvPr>
            <p:cNvSpPr>
              <a:spLocks/>
            </p:cNvSpPr>
            <p:nvPr/>
          </p:nvSpPr>
          <p:spPr bwMode="auto">
            <a:xfrm>
              <a:off x="11885613" y="4121150"/>
              <a:ext cx="112713" cy="63500"/>
            </a:xfrm>
            <a:custGeom>
              <a:avLst/>
              <a:gdLst>
                <a:gd name="T0" fmla="*/ 1 w 30"/>
                <a:gd name="T1" fmla="*/ 10 h 17"/>
                <a:gd name="T2" fmla="*/ 1 w 30"/>
                <a:gd name="T3" fmla="*/ 11 h 17"/>
                <a:gd name="T4" fmla="*/ 9 w 30"/>
                <a:gd name="T5" fmla="*/ 17 h 17"/>
                <a:gd name="T6" fmla="*/ 13 w 30"/>
                <a:gd name="T7" fmla="*/ 17 h 17"/>
                <a:gd name="T8" fmla="*/ 29 w 30"/>
                <a:gd name="T9" fmla="*/ 7 h 17"/>
                <a:gd name="T10" fmla="*/ 29 w 30"/>
                <a:gd name="T11" fmla="*/ 5 h 17"/>
                <a:gd name="T12" fmla="*/ 20 w 30"/>
                <a:gd name="T13" fmla="*/ 0 h 17"/>
                <a:gd name="T14" fmla="*/ 17 w 30"/>
                <a:gd name="T15" fmla="*/ 0 h 17"/>
                <a:gd name="T16" fmla="*/ 1 w 30"/>
                <a:gd name="T17"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7">
                  <a:moveTo>
                    <a:pt x="1" y="10"/>
                  </a:moveTo>
                  <a:cubicBezTo>
                    <a:pt x="0" y="10"/>
                    <a:pt x="0" y="11"/>
                    <a:pt x="1" y="11"/>
                  </a:cubicBezTo>
                  <a:cubicBezTo>
                    <a:pt x="9" y="17"/>
                    <a:pt x="9" y="17"/>
                    <a:pt x="9" y="17"/>
                  </a:cubicBezTo>
                  <a:cubicBezTo>
                    <a:pt x="10" y="17"/>
                    <a:pt x="12" y="17"/>
                    <a:pt x="13" y="17"/>
                  </a:cubicBezTo>
                  <a:cubicBezTo>
                    <a:pt x="29" y="7"/>
                    <a:pt x="29" y="7"/>
                    <a:pt x="29" y="7"/>
                  </a:cubicBezTo>
                  <a:cubicBezTo>
                    <a:pt x="30" y="7"/>
                    <a:pt x="30" y="6"/>
                    <a:pt x="29" y="5"/>
                  </a:cubicBezTo>
                  <a:cubicBezTo>
                    <a:pt x="20" y="0"/>
                    <a:pt x="20" y="0"/>
                    <a:pt x="20" y="0"/>
                  </a:cubicBezTo>
                  <a:cubicBezTo>
                    <a:pt x="19" y="0"/>
                    <a:pt x="18" y="0"/>
                    <a:pt x="17" y="0"/>
                  </a:cubicBezTo>
                  <a:lnTo>
                    <a:pt x="1" y="10"/>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2" name="Freeform 1197">
              <a:extLst>
                <a:ext uri="{FF2B5EF4-FFF2-40B4-BE49-F238E27FC236}">
                  <a16:creationId xmlns:a16="http://schemas.microsoft.com/office/drawing/2014/main" id="{0921F552-7039-76D6-8D2C-1D72938A0718}"/>
                </a:ext>
              </a:extLst>
            </p:cNvPr>
            <p:cNvSpPr>
              <a:spLocks/>
            </p:cNvSpPr>
            <p:nvPr/>
          </p:nvSpPr>
          <p:spPr bwMode="auto">
            <a:xfrm>
              <a:off x="11803063" y="4000500"/>
              <a:ext cx="3175" cy="11113"/>
            </a:xfrm>
            <a:custGeom>
              <a:avLst/>
              <a:gdLst>
                <a:gd name="T0" fmla="*/ 1 w 1"/>
                <a:gd name="T1" fmla="*/ 2 h 3"/>
                <a:gd name="T2" fmla="*/ 1 w 1"/>
                <a:gd name="T3" fmla="*/ 0 h 3"/>
                <a:gd name="T4" fmla="*/ 0 w 1"/>
                <a:gd name="T5" fmla="*/ 1 h 3"/>
                <a:gd name="T6" fmla="*/ 0 w 1"/>
                <a:gd name="T7" fmla="*/ 3 h 3"/>
                <a:gd name="T8" fmla="*/ 1 w 1"/>
                <a:gd name="T9" fmla="*/ 2 h 3"/>
              </a:gdLst>
              <a:ahLst/>
              <a:cxnLst>
                <a:cxn ang="0">
                  <a:pos x="T0" y="T1"/>
                </a:cxn>
                <a:cxn ang="0">
                  <a:pos x="T2" y="T3"/>
                </a:cxn>
                <a:cxn ang="0">
                  <a:pos x="T4" y="T5"/>
                </a:cxn>
                <a:cxn ang="0">
                  <a:pos x="T6" y="T7"/>
                </a:cxn>
                <a:cxn ang="0">
                  <a:pos x="T8" y="T9"/>
                </a:cxn>
              </a:cxnLst>
              <a:rect l="0" t="0" r="r" b="b"/>
              <a:pathLst>
                <a:path w="1" h="3">
                  <a:moveTo>
                    <a:pt x="1" y="2"/>
                  </a:moveTo>
                  <a:cubicBezTo>
                    <a:pt x="1" y="0"/>
                    <a:pt x="1" y="0"/>
                    <a:pt x="1" y="0"/>
                  </a:cubicBezTo>
                  <a:cubicBezTo>
                    <a:pt x="1" y="1"/>
                    <a:pt x="1" y="1"/>
                    <a:pt x="0" y="1"/>
                  </a:cubicBezTo>
                  <a:cubicBezTo>
                    <a:pt x="0" y="3"/>
                    <a:pt x="0" y="3"/>
                    <a:pt x="0" y="3"/>
                  </a:cubicBezTo>
                  <a:cubicBezTo>
                    <a:pt x="1" y="2"/>
                    <a:pt x="1" y="2"/>
                    <a:pt x="1" y="2"/>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3" name="Freeform 1198">
              <a:extLst>
                <a:ext uri="{FF2B5EF4-FFF2-40B4-BE49-F238E27FC236}">
                  <a16:creationId xmlns:a16="http://schemas.microsoft.com/office/drawing/2014/main" id="{4515537C-7F05-37DA-3639-D9585B8CEB30}"/>
                </a:ext>
              </a:extLst>
            </p:cNvPr>
            <p:cNvSpPr>
              <a:spLocks/>
            </p:cNvSpPr>
            <p:nvPr/>
          </p:nvSpPr>
          <p:spPr bwMode="auto">
            <a:xfrm>
              <a:off x="11803063" y="4000500"/>
              <a:ext cx="3175" cy="11113"/>
            </a:xfrm>
            <a:custGeom>
              <a:avLst/>
              <a:gdLst>
                <a:gd name="T0" fmla="*/ 0 w 1"/>
                <a:gd name="T1" fmla="*/ 1 h 3"/>
                <a:gd name="T2" fmla="*/ 0 w 1"/>
                <a:gd name="T3" fmla="*/ 3 h 3"/>
                <a:gd name="T4" fmla="*/ 1 w 1"/>
                <a:gd name="T5" fmla="*/ 2 h 3"/>
                <a:gd name="T6" fmla="*/ 1 w 1"/>
                <a:gd name="T7" fmla="*/ 0 h 3"/>
                <a:gd name="T8" fmla="*/ 0 w 1"/>
                <a:gd name="T9" fmla="*/ 1 h 3"/>
              </a:gdLst>
              <a:ahLst/>
              <a:cxnLst>
                <a:cxn ang="0">
                  <a:pos x="T0" y="T1"/>
                </a:cxn>
                <a:cxn ang="0">
                  <a:pos x="T2" y="T3"/>
                </a:cxn>
                <a:cxn ang="0">
                  <a:pos x="T4" y="T5"/>
                </a:cxn>
                <a:cxn ang="0">
                  <a:pos x="T6" y="T7"/>
                </a:cxn>
                <a:cxn ang="0">
                  <a:pos x="T8" y="T9"/>
                </a:cxn>
              </a:cxnLst>
              <a:rect l="0" t="0" r="r" b="b"/>
              <a:pathLst>
                <a:path w="1" h="3">
                  <a:moveTo>
                    <a:pt x="0" y="1"/>
                  </a:moveTo>
                  <a:cubicBezTo>
                    <a:pt x="0" y="3"/>
                    <a:pt x="0" y="3"/>
                    <a:pt x="0" y="3"/>
                  </a:cubicBezTo>
                  <a:cubicBezTo>
                    <a:pt x="1" y="2"/>
                    <a:pt x="1" y="2"/>
                    <a:pt x="1" y="2"/>
                  </a:cubicBezTo>
                  <a:cubicBezTo>
                    <a:pt x="1" y="0"/>
                    <a:pt x="1" y="0"/>
                    <a:pt x="1" y="0"/>
                  </a:cubicBezTo>
                  <a:cubicBezTo>
                    <a:pt x="1" y="1"/>
                    <a:pt x="1" y="1"/>
                    <a:pt x="0" y="1"/>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4" name="Freeform 1199">
              <a:extLst>
                <a:ext uri="{FF2B5EF4-FFF2-40B4-BE49-F238E27FC236}">
                  <a16:creationId xmlns:a16="http://schemas.microsoft.com/office/drawing/2014/main" id="{884A382F-559E-B987-411D-55A382D1D463}"/>
                </a:ext>
              </a:extLst>
            </p:cNvPr>
            <p:cNvSpPr>
              <a:spLocks/>
            </p:cNvSpPr>
            <p:nvPr/>
          </p:nvSpPr>
          <p:spPr bwMode="auto">
            <a:xfrm>
              <a:off x="11666538" y="4033838"/>
              <a:ext cx="4763" cy="7938"/>
            </a:xfrm>
            <a:custGeom>
              <a:avLst/>
              <a:gdLst>
                <a:gd name="T0" fmla="*/ 0 w 1"/>
                <a:gd name="T1" fmla="*/ 0 h 2"/>
                <a:gd name="T2" fmla="*/ 0 w 1"/>
                <a:gd name="T3" fmla="*/ 1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2"/>
                    <a:pt x="1" y="2"/>
                  </a:cubicBezTo>
                  <a:cubicBezTo>
                    <a:pt x="1" y="1"/>
                    <a:pt x="1" y="1"/>
                    <a:pt x="1" y="1"/>
                  </a:cubicBezTo>
                  <a:cubicBezTo>
                    <a:pt x="0" y="1"/>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5" name="Freeform 1200">
              <a:extLst>
                <a:ext uri="{FF2B5EF4-FFF2-40B4-BE49-F238E27FC236}">
                  <a16:creationId xmlns:a16="http://schemas.microsoft.com/office/drawing/2014/main" id="{ACEF8CA6-56E3-39C5-023C-AE704D5ABD9D}"/>
                </a:ext>
              </a:extLst>
            </p:cNvPr>
            <p:cNvSpPr>
              <a:spLocks/>
            </p:cNvSpPr>
            <p:nvPr/>
          </p:nvSpPr>
          <p:spPr bwMode="auto">
            <a:xfrm>
              <a:off x="11666538" y="4033838"/>
              <a:ext cx="0" cy="7938"/>
            </a:xfrm>
            <a:custGeom>
              <a:avLst/>
              <a:gdLst>
                <a:gd name="T0" fmla="*/ 0 h 2"/>
                <a:gd name="T1" fmla="*/ 1 h 2"/>
                <a:gd name="T2" fmla="*/ 2 h 2"/>
                <a:gd name="T3" fmla="*/ 0 h 2"/>
                <a:gd name="T4" fmla="*/ 0 h 2"/>
              </a:gdLst>
              <a:ahLst/>
              <a:cxnLst>
                <a:cxn ang="0">
                  <a:pos x="0" y="T0"/>
                </a:cxn>
                <a:cxn ang="0">
                  <a:pos x="0" y="T1"/>
                </a:cxn>
                <a:cxn ang="0">
                  <a:pos x="0" y="T2"/>
                </a:cxn>
                <a:cxn ang="0">
                  <a:pos x="0" y="T3"/>
                </a:cxn>
                <a:cxn ang="0">
                  <a:pos x="0" y="T4"/>
                </a:cxn>
              </a:cxnLst>
              <a:rect l="0" t="0" r="r" b="b"/>
              <a:pathLst>
                <a:path h="2">
                  <a:moveTo>
                    <a:pt x="0" y="0"/>
                  </a:moveTo>
                  <a:cubicBezTo>
                    <a:pt x="0" y="1"/>
                    <a:pt x="0" y="1"/>
                    <a:pt x="0" y="1"/>
                  </a:cubicBezTo>
                  <a:cubicBezTo>
                    <a:pt x="0" y="1"/>
                    <a:pt x="0" y="2"/>
                    <a:pt x="0" y="2"/>
                  </a:cubicBezTo>
                  <a:cubicBezTo>
                    <a:pt x="0" y="0"/>
                    <a:pt x="0" y="0"/>
                    <a:pt x="0"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6" name="Freeform 1201">
              <a:extLst>
                <a:ext uri="{FF2B5EF4-FFF2-40B4-BE49-F238E27FC236}">
                  <a16:creationId xmlns:a16="http://schemas.microsoft.com/office/drawing/2014/main" id="{05110394-1A0A-C377-C9A1-86DD7057C64D}"/>
                </a:ext>
              </a:extLst>
            </p:cNvPr>
            <p:cNvSpPr>
              <a:spLocks/>
            </p:cNvSpPr>
            <p:nvPr/>
          </p:nvSpPr>
          <p:spPr bwMode="auto">
            <a:xfrm>
              <a:off x="11666538" y="4033838"/>
              <a:ext cx="4763" cy="7938"/>
            </a:xfrm>
            <a:custGeom>
              <a:avLst/>
              <a:gdLst>
                <a:gd name="T0" fmla="*/ 0 w 1"/>
                <a:gd name="T1" fmla="*/ 0 h 2"/>
                <a:gd name="T2" fmla="*/ 0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2"/>
                    <a:pt x="0" y="2"/>
                    <a:pt x="0" y="2"/>
                  </a:cubicBezTo>
                  <a:cubicBezTo>
                    <a:pt x="0" y="2"/>
                    <a:pt x="1" y="2"/>
                    <a:pt x="1" y="2"/>
                  </a:cubicBezTo>
                  <a:cubicBezTo>
                    <a:pt x="1" y="1"/>
                    <a:pt x="1" y="1"/>
                    <a:pt x="1" y="1"/>
                  </a:cubicBezTo>
                  <a:cubicBezTo>
                    <a:pt x="1" y="1"/>
                    <a:pt x="0" y="1"/>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7" name="Freeform 1202">
              <a:extLst>
                <a:ext uri="{FF2B5EF4-FFF2-40B4-BE49-F238E27FC236}">
                  <a16:creationId xmlns:a16="http://schemas.microsoft.com/office/drawing/2014/main" id="{DE941869-63C8-5238-A210-554DBB314AF5}"/>
                </a:ext>
              </a:extLst>
            </p:cNvPr>
            <p:cNvSpPr>
              <a:spLocks/>
            </p:cNvSpPr>
            <p:nvPr/>
          </p:nvSpPr>
          <p:spPr bwMode="auto">
            <a:xfrm>
              <a:off x="11671301" y="4037013"/>
              <a:ext cx="33338" cy="23813"/>
            </a:xfrm>
            <a:custGeom>
              <a:avLst/>
              <a:gdLst>
                <a:gd name="T0" fmla="*/ 0 w 21"/>
                <a:gd name="T1" fmla="*/ 0 h 15"/>
                <a:gd name="T2" fmla="*/ 0 w 21"/>
                <a:gd name="T3" fmla="*/ 3 h 15"/>
                <a:gd name="T4" fmla="*/ 21 w 21"/>
                <a:gd name="T5" fmla="*/ 15 h 15"/>
                <a:gd name="T6" fmla="*/ 21 w 21"/>
                <a:gd name="T7" fmla="*/ 12 h 15"/>
                <a:gd name="T8" fmla="*/ 0 w 21"/>
                <a:gd name="T9" fmla="*/ 0 h 15"/>
              </a:gdLst>
              <a:ahLst/>
              <a:cxnLst>
                <a:cxn ang="0">
                  <a:pos x="T0" y="T1"/>
                </a:cxn>
                <a:cxn ang="0">
                  <a:pos x="T2" y="T3"/>
                </a:cxn>
                <a:cxn ang="0">
                  <a:pos x="T4" y="T5"/>
                </a:cxn>
                <a:cxn ang="0">
                  <a:pos x="T6" y="T7"/>
                </a:cxn>
                <a:cxn ang="0">
                  <a:pos x="T8" y="T9"/>
                </a:cxn>
              </a:cxnLst>
              <a:rect l="0" t="0" r="r" b="b"/>
              <a:pathLst>
                <a:path w="21" h="15">
                  <a:moveTo>
                    <a:pt x="0" y="0"/>
                  </a:moveTo>
                  <a:lnTo>
                    <a:pt x="0" y="3"/>
                  </a:lnTo>
                  <a:lnTo>
                    <a:pt x="21" y="15"/>
                  </a:lnTo>
                  <a:lnTo>
                    <a:pt x="21" y="12"/>
                  </a:lnTo>
                  <a:lnTo>
                    <a:pt x="0" y="0"/>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8" name="Freeform 1203">
              <a:extLst>
                <a:ext uri="{FF2B5EF4-FFF2-40B4-BE49-F238E27FC236}">
                  <a16:creationId xmlns:a16="http://schemas.microsoft.com/office/drawing/2014/main" id="{DD48EF0A-EFF6-8C94-1E7D-DD3211FD1BD9}"/>
                </a:ext>
              </a:extLst>
            </p:cNvPr>
            <p:cNvSpPr>
              <a:spLocks/>
            </p:cNvSpPr>
            <p:nvPr/>
          </p:nvSpPr>
          <p:spPr bwMode="auto">
            <a:xfrm>
              <a:off x="11715751" y="4003675"/>
              <a:ext cx="87313" cy="57150"/>
            </a:xfrm>
            <a:custGeom>
              <a:avLst/>
              <a:gdLst>
                <a:gd name="T0" fmla="*/ 0 w 55"/>
                <a:gd name="T1" fmla="*/ 33 h 36"/>
                <a:gd name="T2" fmla="*/ 0 w 55"/>
                <a:gd name="T3" fmla="*/ 36 h 36"/>
                <a:gd name="T4" fmla="*/ 55 w 55"/>
                <a:gd name="T5" fmla="*/ 5 h 36"/>
                <a:gd name="T6" fmla="*/ 55 w 55"/>
                <a:gd name="T7" fmla="*/ 0 h 36"/>
                <a:gd name="T8" fmla="*/ 0 w 55"/>
                <a:gd name="T9" fmla="*/ 33 h 36"/>
              </a:gdLst>
              <a:ahLst/>
              <a:cxnLst>
                <a:cxn ang="0">
                  <a:pos x="T0" y="T1"/>
                </a:cxn>
                <a:cxn ang="0">
                  <a:pos x="T2" y="T3"/>
                </a:cxn>
                <a:cxn ang="0">
                  <a:pos x="T4" y="T5"/>
                </a:cxn>
                <a:cxn ang="0">
                  <a:pos x="T6" y="T7"/>
                </a:cxn>
                <a:cxn ang="0">
                  <a:pos x="T8" y="T9"/>
                </a:cxn>
              </a:cxnLst>
              <a:rect l="0" t="0" r="r" b="b"/>
              <a:pathLst>
                <a:path w="55" h="36">
                  <a:moveTo>
                    <a:pt x="0" y="33"/>
                  </a:moveTo>
                  <a:lnTo>
                    <a:pt x="0" y="36"/>
                  </a:lnTo>
                  <a:lnTo>
                    <a:pt x="55" y="5"/>
                  </a:lnTo>
                  <a:lnTo>
                    <a:pt x="55" y="0"/>
                  </a:lnTo>
                  <a:lnTo>
                    <a:pt x="0" y="33"/>
                  </a:ln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9" name="Freeform 1204">
              <a:extLst>
                <a:ext uri="{FF2B5EF4-FFF2-40B4-BE49-F238E27FC236}">
                  <a16:creationId xmlns:a16="http://schemas.microsoft.com/office/drawing/2014/main" id="{313754C9-86A8-4B41-535E-C635552ECE45}"/>
                </a:ext>
              </a:extLst>
            </p:cNvPr>
            <p:cNvSpPr>
              <a:spLocks/>
            </p:cNvSpPr>
            <p:nvPr/>
          </p:nvSpPr>
          <p:spPr bwMode="auto">
            <a:xfrm>
              <a:off x="11704638" y="4056063"/>
              <a:ext cx="11113" cy="7938"/>
            </a:xfrm>
            <a:custGeom>
              <a:avLst/>
              <a:gdLst>
                <a:gd name="T0" fmla="*/ 0 w 3"/>
                <a:gd name="T1" fmla="*/ 0 h 2"/>
                <a:gd name="T2" fmla="*/ 0 w 3"/>
                <a:gd name="T3" fmla="*/ 1 h 2"/>
                <a:gd name="T4" fmla="*/ 3 w 3"/>
                <a:gd name="T5" fmla="*/ 1 h 2"/>
                <a:gd name="T6" fmla="*/ 3 w 3"/>
                <a:gd name="T7" fmla="*/ 0 h 2"/>
                <a:gd name="T8" fmla="*/ 0 w 3"/>
                <a:gd name="T9" fmla="*/ 0 h 2"/>
              </a:gdLst>
              <a:ahLst/>
              <a:cxnLst>
                <a:cxn ang="0">
                  <a:pos x="T0" y="T1"/>
                </a:cxn>
                <a:cxn ang="0">
                  <a:pos x="T2" y="T3"/>
                </a:cxn>
                <a:cxn ang="0">
                  <a:pos x="T4" y="T5"/>
                </a:cxn>
                <a:cxn ang="0">
                  <a:pos x="T6" y="T7"/>
                </a:cxn>
                <a:cxn ang="0">
                  <a:pos x="T8" y="T9"/>
                </a:cxn>
              </a:cxnLst>
              <a:rect l="0" t="0" r="r" b="b"/>
              <a:pathLst>
                <a:path w="3" h="2">
                  <a:moveTo>
                    <a:pt x="0" y="0"/>
                  </a:moveTo>
                  <a:cubicBezTo>
                    <a:pt x="0" y="1"/>
                    <a:pt x="0" y="1"/>
                    <a:pt x="0" y="1"/>
                  </a:cubicBezTo>
                  <a:cubicBezTo>
                    <a:pt x="0" y="2"/>
                    <a:pt x="2" y="2"/>
                    <a:pt x="3" y="1"/>
                  </a:cubicBezTo>
                  <a:cubicBezTo>
                    <a:pt x="3" y="0"/>
                    <a:pt x="3" y="0"/>
                    <a:pt x="3" y="0"/>
                  </a:cubicBezTo>
                  <a:cubicBezTo>
                    <a:pt x="2"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0" name="Freeform 1205">
              <a:extLst>
                <a:ext uri="{FF2B5EF4-FFF2-40B4-BE49-F238E27FC236}">
                  <a16:creationId xmlns:a16="http://schemas.microsoft.com/office/drawing/2014/main" id="{4DC3BE6D-9BFA-88B1-F1C6-B9BD6D6E3AB2}"/>
                </a:ext>
              </a:extLst>
            </p:cNvPr>
            <p:cNvSpPr>
              <a:spLocks/>
            </p:cNvSpPr>
            <p:nvPr/>
          </p:nvSpPr>
          <p:spPr bwMode="auto">
            <a:xfrm>
              <a:off x="11704638" y="4056063"/>
              <a:ext cx="3175" cy="7938"/>
            </a:xfrm>
            <a:custGeom>
              <a:avLst/>
              <a:gdLst>
                <a:gd name="T0" fmla="*/ 0 w 1"/>
                <a:gd name="T1" fmla="*/ 0 h 2"/>
                <a:gd name="T2" fmla="*/ 0 w 1"/>
                <a:gd name="T3" fmla="*/ 1 h 2"/>
                <a:gd name="T4" fmla="*/ 1 w 1"/>
                <a:gd name="T5" fmla="*/ 2 h 2"/>
                <a:gd name="T6" fmla="*/ 1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0" y="1"/>
                    <a:pt x="0" y="1"/>
                  </a:cubicBezTo>
                  <a:cubicBezTo>
                    <a:pt x="0" y="1"/>
                    <a:pt x="0" y="1"/>
                    <a:pt x="1" y="2"/>
                  </a:cubicBezTo>
                  <a:cubicBezTo>
                    <a:pt x="1" y="0"/>
                    <a:pt x="1" y="0"/>
                    <a:pt x="1" y="0"/>
                  </a:cubicBezTo>
                  <a:cubicBezTo>
                    <a:pt x="0"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1" name="Freeform 1206">
              <a:extLst>
                <a:ext uri="{FF2B5EF4-FFF2-40B4-BE49-F238E27FC236}">
                  <a16:creationId xmlns:a16="http://schemas.microsoft.com/office/drawing/2014/main" id="{05109B5C-D76A-CB0C-1C46-B8ACEB87160B}"/>
                </a:ext>
              </a:extLst>
            </p:cNvPr>
            <p:cNvSpPr>
              <a:spLocks/>
            </p:cNvSpPr>
            <p:nvPr/>
          </p:nvSpPr>
          <p:spPr bwMode="auto">
            <a:xfrm>
              <a:off x="11707813" y="4056063"/>
              <a:ext cx="7938" cy="7938"/>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2"/>
                    <a:pt x="0" y="2"/>
                    <a:pt x="0" y="2"/>
                  </a:cubicBezTo>
                  <a:cubicBezTo>
                    <a:pt x="0" y="2"/>
                    <a:pt x="1" y="1"/>
                    <a:pt x="2" y="1"/>
                  </a:cubicBezTo>
                  <a:cubicBezTo>
                    <a:pt x="2" y="0"/>
                    <a:pt x="2" y="0"/>
                    <a:pt x="2" y="0"/>
                  </a:cubicBezTo>
                  <a:cubicBezTo>
                    <a:pt x="1" y="0"/>
                    <a:pt x="0" y="0"/>
                    <a:pt x="0" y="0"/>
                  </a:cubicBezTo>
                  <a:close/>
                </a:path>
              </a:pathLst>
            </a:custGeom>
            <a:solidFill>
              <a:srgbClr val="BBB5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2" name="Freeform 1207">
              <a:extLst>
                <a:ext uri="{FF2B5EF4-FFF2-40B4-BE49-F238E27FC236}">
                  <a16:creationId xmlns:a16="http://schemas.microsoft.com/office/drawing/2014/main" id="{F7D9A427-6A9C-05CB-611F-C8C7955639BB}"/>
                </a:ext>
              </a:extLst>
            </p:cNvPr>
            <p:cNvSpPr>
              <a:spLocks/>
            </p:cNvSpPr>
            <p:nvPr/>
          </p:nvSpPr>
          <p:spPr bwMode="auto">
            <a:xfrm>
              <a:off x="11666538" y="3976688"/>
              <a:ext cx="139700" cy="79375"/>
            </a:xfrm>
            <a:custGeom>
              <a:avLst/>
              <a:gdLst>
                <a:gd name="T0" fmla="*/ 1 w 37"/>
                <a:gd name="T1" fmla="*/ 14 h 21"/>
                <a:gd name="T2" fmla="*/ 1 w 37"/>
                <a:gd name="T3" fmla="*/ 16 h 21"/>
                <a:gd name="T4" fmla="*/ 10 w 37"/>
                <a:gd name="T5" fmla="*/ 21 h 21"/>
                <a:gd name="T6" fmla="*/ 13 w 37"/>
                <a:gd name="T7" fmla="*/ 21 h 21"/>
                <a:gd name="T8" fmla="*/ 36 w 37"/>
                <a:gd name="T9" fmla="*/ 7 h 21"/>
                <a:gd name="T10" fmla="*/ 36 w 37"/>
                <a:gd name="T11" fmla="*/ 6 h 21"/>
                <a:gd name="T12" fmla="*/ 27 w 37"/>
                <a:gd name="T13" fmla="*/ 0 h 21"/>
                <a:gd name="T14" fmla="*/ 24 w 37"/>
                <a:gd name="T15" fmla="*/ 0 h 21"/>
                <a:gd name="T16" fmla="*/ 1 w 37"/>
                <a:gd name="T17" fmla="*/ 1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1">
                  <a:moveTo>
                    <a:pt x="1" y="14"/>
                  </a:moveTo>
                  <a:cubicBezTo>
                    <a:pt x="0" y="15"/>
                    <a:pt x="0" y="15"/>
                    <a:pt x="1" y="16"/>
                  </a:cubicBezTo>
                  <a:cubicBezTo>
                    <a:pt x="10" y="21"/>
                    <a:pt x="10" y="21"/>
                    <a:pt x="10" y="21"/>
                  </a:cubicBezTo>
                  <a:cubicBezTo>
                    <a:pt x="10" y="21"/>
                    <a:pt x="12" y="21"/>
                    <a:pt x="13" y="21"/>
                  </a:cubicBezTo>
                  <a:cubicBezTo>
                    <a:pt x="36" y="7"/>
                    <a:pt x="36" y="7"/>
                    <a:pt x="36" y="7"/>
                  </a:cubicBezTo>
                  <a:cubicBezTo>
                    <a:pt x="37" y="7"/>
                    <a:pt x="37" y="6"/>
                    <a:pt x="36" y="6"/>
                  </a:cubicBezTo>
                  <a:cubicBezTo>
                    <a:pt x="27" y="0"/>
                    <a:pt x="27" y="0"/>
                    <a:pt x="27" y="0"/>
                  </a:cubicBezTo>
                  <a:cubicBezTo>
                    <a:pt x="26" y="0"/>
                    <a:pt x="25" y="0"/>
                    <a:pt x="24" y="0"/>
                  </a:cubicBezTo>
                  <a:lnTo>
                    <a:pt x="1" y="14"/>
                  </a:ln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3" name="Freeform 1208">
              <a:extLst>
                <a:ext uri="{FF2B5EF4-FFF2-40B4-BE49-F238E27FC236}">
                  <a16:creationId xmlns:a16="http://schemas.microsoft.com/office/drawing/2014/main" id="{7E4A5C15-3674-14A1-B3C4-7ECCE4EF30B8}"/>
                </a:ext>
              </a:extLst>
            </p:cNvPr>
            <p:cNvSpPr>
              <a:spLocks/>
            </p:cNvSpPr>
            <p:nvPr/>
          </p:nvSpPr>
          <p:spPr bwMode="auto">
            <a:xfrm>
              <a:off x="12903201" y="3348038"/>
              <a:ext cx="38100" cy="19050"/>
            </a:xfrm>
            <a:custGeom>
              <a:avLst/>
              <a:gdLst>
                <a:gd name="T0" fmla="*/ 4 w 10"/>
                <a:gd name="T1" fmla="*/ 1 h 5"/>
                <a:gd name="T2" fmla="*/ 10 w 10"/>
                <a:gd name="T3" fmla="*/ 4 h 5"/>
                <a:gd name="T4" fmla="*/ 6 w 10"/>
                <a:gd name="T5" fmla="*/ 5 h 5"/>
                <a:gd name="T6" fmla="*/ 0 w 10"/>
                <a:gd name="T7" fmla="*/ 1 h 5"/>
                <a:gd name="T8" fmla="*/ 4 w 10"/>
                <a:gd name="T9" fmla="*/ 1 h 5"/>
              </a:gdLst>
              <a:ahLst/>
              <a:cxnLst>
                <a:cxn ang="0">
                  <a:pos x="T0" y="T1"/>
                </a:cxn>
                <a:cxn ang="0">
                  <a:pos x="T2" y="T3"/>
                </a:cxn>
                <a:cxn ang="0">
                  <a:pos x="T4" y="T5"/>
                </a:cxn>
                <a:cxn ang="0">
                  <a:pos x="T6" y="T7"/>
                </a:cxn>
                <a:cxn ang="0">
                  <a:pos x="T8" y="T9"/>
                </a:cxn>
              </a:cxnLst>
              <a:rect l="0" t="0" r="r" b="b"/>
              <a:pathLst>
                <a:path w="10" h="5">
                  <a:moveTo>
                    <a:pt x="4" y="1"/>
                  </a:moveTo>
                  <a:cubicBezTo>
                    <a:pt x="10" y="4"/>
                    <a:pt x="10" y="4"/>
                    <a:pt x="10" y="4"/>
                  </a:cubicBezTo>
                  <a:cubicBezTo>
                    <a:pt x="9" y="4"/>
                    <a:pt x="8" y="4"/>
                    <a:pt x="6" y="5"/>
                  </a:cubicBezTo>
                  <a:cubicBezTo>
                    <a:pt x="0" y="1"/>
                    <a:pt x="0" y="1"/>
                    <a:pt x="0" y="1"/>
                  </a:cubicBezTo>
                  <a:cubicBezTo>
                    <a:pt x="1" y="0"/>
                    <a:pt x="3" y="0"/>
                    <a:pt x="4" y="1"/>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4" name="Freeform 1209">
              <a:extLst>
                <a:ext uri="{FF2B5EF4-FFF2-40B4-BE49-F238E27FC236}">
                  <a16:creationId xmlns:a16="http://schemas.microsoft.com/office/drawing/2014/main" id="{B38479BD-C111-A710-4862-53FCBDD17595}"/>
                </a:ext>
              </a:extLst>
            </p:cNvPr>
            <p:cNvSpPr>
              <a:spLocks/>
            </p:cNvSpPr>
            <p:nvPr/>
          </p:nvSpPr>
          <p:spPr bwMode="auto">
            <a:xfrm>
              <a:off x="12903201" y="3351213"/>
              <a:ext cx="30163" cy="15875"/>
            </a:xfrm>
            <a:custGeom>
              <a:avLst/>
              <a:gdLst>
                <a:gd name="T0" fmla="*/ 6 w 8"/>
                <a:gd name="T1" fmla="*/ 4 h 4"/>
                <a:gd name="T2" fmla="*/ 0 w 8"/>
                <a:gd name="T3" fmla="*/ 0 h 4"/>
                <a:gd name="T4" fmla="*/ 1 w 8"/>
                <a:gd name="T5" fmla="*/ 0 h 4"/>
                <a:gd name="T6" fmla="*/ 8 w 8"/>
                <a:gd name="T7" fmla="*/ 3 h 4"/>
                <a:gd name="T8" fmla="*/ 6 w 8"/>
                <a:gd name="T9" fmla="*/ 4 h 4"/>
              </a:gdLst>
              <a:ahLst/>
              <a:cxnLst>
                <a:cxn ang="0">
                  <a:pos x="T0" y="T1"/>
                </a:cxn>
                <a:cxn ang="0">
                  <a:pos x="T2" y="T3"/>
                </a:cxn>
                <a:cxn ang="0">
                  <a:pos x="T4" y="T5"/>
                </a:cxn>
                <a:cxn ang="0">
                  <a:pos x="T6" y="T7"/>
                </a:cxn>
                <a:cxn ang="0">
                  <a:pos x="T8" y="T9"/>
                </a:cxn>
              </a:cxnLst>
              <a:rect l="0" t="0" r="r" b="b"/>
              <a:pathLst>
                <a:path w="8" h="4">
                  <a:moveTo>
                    <a:pt x="6" y="4"/>
                  </a:moveTo>
                  <a:cubicBezTo>
                    <a:pt x="0" y="0"/>
                    <a:pt x="0" y="0"/>
                    <a:pt x="0" y="0"/>
                  </a:cubicBezTo>
                  <a:cubicBezTo>
                    <a:pt x="0" y="0"/>
                    <a:pt x="1" y="0"/>
                    <a:pt x="1" y="0"/>
                  </a:cubicBezTo>
                  <a:cubicBezTo>
                    <a:pt x="8" y="3"/>
                    <a:pt x="8" y="3"/>
                    <a:pt x="8" y="3"/>
                  </a:cubicBezTo>
                  <a:cubicBezTo>
                    <a:pt x="7" y="3"/>
                    <a:pt x="7" y="3"/>
                    <a:pt x="6" y="4"/>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5" name="Freeform 1210">
              <a:extLst>
                <a:ext uri="{FF2B5EF4-FFF2-40B4-BE49-F238E27FC236}">
                  <a16:creationId xmlns:a16="http://schemas.microsoft.com/office/drawing/2014/main" id="{D9CD1B34-45BD-7E67-AE57-925906FC1E53}"/>
                </a:ext>
              </a:extLst>
            </p:cNvPr>
            <p:cNvSpPr>
              <a:spLocks/>
            </p:cNvSpPr>
            <p:nvPr/>
          </p:nvSpPr>
          <p:spPr bwMode="auto">
            <a:xfrm>
              <a:off x="12907963" y="3348038"/>
              <a:ext cx="33338" cy="14288"/>
            </a:xfrm>
            <a:custGeom>
              <a:avLst/>
              <a:gdLst>
                <a:gd name="T0" fmla="*/ 7 w 9"/>
                <a:gd name="T1" fmla="*/ 4 h 4"/>
                <a:gd name="T2" fmla="*/ 0 w 9"/>
                <a:gd name="T3" fmla="*/ 1 h 4"/>
                <a:gd name="T4" fmla="*/ 3 w 9"/>
                <a:gd name="T5" fmla="*/ 1 h 4"/>
                <a:gd name="T6" fmla="*/ 9 w 9"/>
                <a:gd name="T7" fmla="*/ 4 h 4"/>
                <a:gd name="T8" fmla="*/ 7 w 9"/>
                <a:gd name="T9" fmla="*/ 4 h 4"/>
              </a:gdLst>
              <a:ahLst/>
              <a:cxnLst>
                <a:cxn ang="0">
                  <a:pos x="T0" y="T1"/>
                </a:cxn>
                <a:cxn ang="0">
                  <a:pos x="T2" y="T3"/>
                </a:cxn>
                <a:cxn ang="0">
                  <a:pos x="T4" y="T5"/>
                </a:cxn>
                <a:cxn ang="0">
                  <a:pos x="T6" y="T7"/>
                </a:cxn>
                <a:cxn ang="0">
                  <a:pos x="T8" y="T9"/>
                </a:cxn>
              </a:cxnLst>
              <a:rect l="0" t="0" r="r" b="b"/>
              <a:pathLst>
                <a:path w="9" h="4">
                  <a:moveTo>
                    <a:pt x="7" y="4"/>
                  </a:moveTo>
                  <a:cubicBezTo>
                    <a:pt x="0" y="1"/>
                    <a:pt x="0" y="1"/>
                    <a:pt x="0" y="1"/>
                  </a:cubicBezTo>
                  <a:cubicBezTo>
                    <a:pt x="1" y="0"/>
                    <a:pt x="2" y="0"/>
                    <a:pt x="3" y="1"/>
                  </a:cubicBezTo>
                  <a:cubicBezTo>
                    <a:pt x="9" y="4"/>
                    <a:pt x="9" y="4"/>
                    <a:pt x="9" y="4"/>
                  </a:cubicBezTo>
                  <a:cubicBezTo>
                    <a:pt x="8" y="4"/>
                    <a:pt x="8" y="4"/>
                    <a:pt x="7" y="4"/>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6" name="Freeform 1211">
              <a:extLst>
                <a:ext uri="{FF2B5EF4-FFF2-40B4-BE49-F238E27FC236}">
                  <a16:creationId xmlns:a16="http://schemas.microsoft.com/office/drawing/2014/main" id="{017B5738-262C-15EF-F3D7-495B89ED20EB}"/>
                </a:ext>
              </a:extLst>
            </p:cNvPr>
            <p:cNvSpPr>
              <a:spLocks/>
            </p:cNvSpPr>
            <p:nvPr/>
          </p:nvSpPr>
          <p:spPr bwMode="auto">
            <a:xfrm>
              <a:off x="12919076" y="3351213"/>
              <a:ext cx="22225" cy="11113"/>
            </a:xfrm>
            <a:custGeom>
              <a:avLst/>
              <a:gdLst>
                <a:gd name="T0" fmla="*/ 14 w 14"/>
                <a:gd name="T1" fmla="*/ 7 h 7"/>
                <a:gd name="T2" fmla="*/ 0 w 14"/>
                <a:gd name="T3" fmla="*/ 0 h 7"/>
                <a:gd name="T4" fmla="*/ 0 w 14"/>
                <a:gd name="T5" fmla="*/ 0 h 7"/>
                <a:gd name="T6" fmla="*/ 14 w 14"/>
                <a:gd name="T7" fmla="*/ 7 h 7"/>
                <a:gd name="T8" fmla="*/ 14 w 14"/>
                <a:gd name="T9" fmla="*/ 7 h 7"/>
                <a:gd name="T10" fmla="*/ 14 w 14"/>
                <a:gd name="T11" fmla="*/ 7 h 7"/>
              </a:gdLst>
              <a:ahLst/>
              <a:cxnLst>
                <a:cxn ang="0">
                  <a:pos x="T0" y="T1"/>
                </a:cxn>
                <a:cxn ang="0">
                  <a:pos x="T2" y="T3"/>
                </a:cxn>
                <a:cxn ang="0">
                  <a:pos x="T4" y="T5"/>
                </a:cxn>
                <a:cxn ang="0">
                  <a:pos x="T6" y="T7"/>
                </a:cxn>
                <a:cxn ang="0">
                  <a:pos x="T8" y="T9"/>
                </a:cxn>
                <a:cxn ang="0">
                  <a:pos x="T10" y="T11"/>
                </a:cxn>
              </a:cxnLst>
              <a:rect l="0" t="0" r="r" b="b"/>
              <a:pathLst>
                <a:path w="14" h="7">
                  <a:moveTo>
                    <a:pt x="14" y="7"/>
                  </a:moveTo>
                  <a:lnTo>
                    <a:pt x="0" y="0"/>
                  </a:lnTo>
                  <a:lnTo>
                    <a:pt x="0" y="0"/>
                  </a:lnTo>
                  <a:lnTo>
                    <a:pt x="14" y="7"/>
                  </a:lnTo>
                  <a:lnTo>
                    <a:pt x="14" y="7"/>
                  </a:lnTo>
                  <a:lnTo>
                    <a:pt x="14" y="7"/>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7" name="Freeform 1212">
              <a:extLst>
                <a:ext uri="{FF2B5EF4-FFF2-40B4-BE49-F238E27FC236}">
                  <a16:creationId xmlns:a16="http://schemas.microsoft.com/office/drawing/2014/main" id="{71FE300E-B185-8AEE-BB32-07C24C36F383}"/>
                </a:ext>
              </a:extLst>
            </p:cNvPr>
            <p:cNvSpPr>
              <a:spLocks/>
            </p:cNvSpPr>
            <p:nvPr/>
          </p:nvSpPr>
          <p:spPr bwMode="auto">
            <a:xfrm>
              <a:off x="11938001" y="3351213"/>
              <a:ext cx="989013" cy="927100"/>
            </a:xfrm>
            <a:custGeom>
              <a:avLst/>
              <a:gdLst>
                <a:gd name="T0" fmla="*/ 58 w 262"/>
                <a:gd name="T1" fmla="*/ 123 h 246"/>
                <a:gd name="T2" fmla="*/ 59 w 262"/>
                <a:gd name="T3" fmla="*/ 122 h 246"/>
                <a:gd name="T4" fmla="*/ 61 w 262"/>
                <a:gd name="T5" fmla="*/ 121 h 246"/>
                <a:gd name="T6" fmla="*/ 262 w 262"/>
                <a:gd name="T7" fmla="*/ 4 h 246"/>
                <a:gd name="T8" fmla="*/ 256 w 262"/>
                <a:gd name="T9" fmla="*/ 0 h 246"/>
                <a:gd name="T10" fmla="*/ 54 w 262"/>
                <a:gd name="T11" fmla="*/ 117 h 246"/>
                <a:gd name="T12" fmla="*/ 53 w 262"/>
                <a:gd name="T13" fmla="*/ 118 h 246"/>
                <a:gd name="T14" fmla="*/ 52 w 262"/>
                <a:gd name="T15" fmla="*/ 119 h 246"/>
                <a:gd name="T16" fmla="*/ 51 w 262"/>
                <a:gd name="T17" fmla="*/ 120 h 246"/>
                <a:gd name="T18" fmla="*/ 51 w 262"/>
                <a:gd name="T19" fmla="*/ 120 h 246"/>
                <a:gd name="T20" fmla="*/ 51 w 262"/>
                <a:gd name="T21" fmla="*/ 120 h 246"/>
                <a:gd name="T22" fmla="*/ 50 w 262"/>
                <a:gd name="T23" fmla="*/ 121 h 246"/>
                <a:gd name="T24" fmla="*/ 50 w 262"/>
                <a:gd name="T25" fmla="*/ 122 h 246"/>
                <a:gd name="T26" fmla="*/ 49 w 262"/>
                <a:gd name="T27" fmla="*/ 123 h 246"/>
                <a:gd name="T28" fmla="*/ 49 w 262"/>
                <a:gd name="T29" fmla="*/ 123 h 246"/>
                <a:gd name="T30" fmla="*/ 49 w 262"/>
                <a:gd name="T31" fmla="*/ 123 h 246"/>
                <a:gd name="T32" fmla="*/ 49 w 262"/>
                <a:gd name="T33" fmla="*/ 123 h 246"/>
                <a:gd name="T34" fmla="*/ 49 w 262"/>
                <a:gd name="T35" fmla="*/ 123 h 246"/>
                <a:gd name="T36" fmla="*/ 49 w 262"/>
                <a:gd name="T37" fmla="*/ 123 h 246"/>
                <a:gd name="T38" fmla="*/ 49 w 262"/>
                <a:gd name="T39" fmla="*/ 123 h 246"/>
                <a:gd name="T40" fmla="*/ 0 w 262"/>
                <a:gd name="T41" fmla="*/ 242 h 246"/>
                <a:gd name="T42" fmla="*/ 6 w 262"/>
                <a:gd name="T43" fmla="*/ 246 h 246"/>
                <a:gd name="T44" fmla="*/ 54 w 262"/>
                <a:gd name="T45" fmla="*/ 131 h 246"/>
                <a:gd name="T46" fmla="*/ 56 w 262"/>
                <a:gd name="T47" fmla="*/ 127 h 246"/>
                <a:gd name="T48" fmla="*/ 58 w 262"/>
                <a:gd name="T49" fmla="*/ 123 h 246"/>
                <a:gd name="T50" fmla="*/ 58 w 262"/>
                <a:gd name="T51" fmla="*/ 123 h 246"/>
                <a:gd name="T52" fmla="*/ 58 w 262"/>
                <a:gd name="T53" fmla="*/ 12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2" h="246">
                  <a:moveTo>
                    <a:pt x="58" y="123"/>
                  </a:moveTo>
                  <a:cubicBezTo>
                    <a:pt x="59" y="122"/>
                    <a:pt x="59" y="122"/>
                    <a:pt x="59" y="122"/>
                  </a:cubicBezTo>
                  <a:cubicBezTo>
                    <a:pt x="60" y="121"/>
                    <a:pt x="60" y="121"/>
                    <a:pt x="61" y="121"/>
                  </a:cubicBezTo>
                  <a:cubicBezTo>
                    <a:pt x="262" y="4"/>
                    <a:pt x="262" y="4"/>
                    <a:pt x="262" y="4"/>
                  </a:cubicBezTo>
                  <a:cubicBezTo>
                    <a:pt x="256" y="0"/>
                    <a:pt x="256" y="0"/>
                    <a:pt x="256" y="0"/>
                  </a:cubicBezTo>
                  <a:cubicBezTo>
                    <a:pt x="54" y="117"/>
                    <a:pt x="54" y="117"/>
                    <a:pt x="54" y="117"/>
                  </a:cubicBezTo>
                  <a:cubicBezTo>
                    <a:pt x="54" y="118"/>
                    <a:pt x="53" y="118"/>
                    <a:pt x="53" y="118"/>
                  </a:cubicBezTo>
                  <a:cubicBezTo>
                    <a:pt x="53" y="118"/>
                    <a:pt x="53" y="119"/>
                    <a:pt x="52" y="119"/>
                  </a:cubicBezTo>
                  <a:cubicBezTo>
                    <a:pt x="52" y="119"/>
                    <a:pt x="52" y="119"/>
                    <a:pt x="51" y="120"/>
                  </a:cubicBezTo>
                  <a:cubicBezTo>
                    <a:pt x="51" y="120"/>
                    <a:pt x="51" y="120"/>
                    <a:pt x="51" y="120"/>
                  </a:cubicBezTo>
                  <a:cubicBezTo>
                    <a:pt x="51" y="120"/>
                    <a:pt x="51" y="120"/>
                    <a:pt x="51" y="120"/>
                  </a:cubicBezTo>
                  <a:cubicBezTo>
                    <a:pt x="51" y="120"/>
                    <a:pt x="51" y="121"/>
                    <a:pt x="50" y="121"/>
                  </a:cubicBezTo>
                  <a:cubicBezTo>
                    <a:pt x="50" y="121"/>
                    <a:pt x="50" y="121"/>
                    <a:pt x="50" y="122"/>
                  </a:cubicBezTo>
                  <a:cubicBezTo>
                    <a:pt x="50" y="122"/>
                    <a:pt x="49" y="123"/>
                    <a:pt x="49" y="123"/>
                  </a:cubicBezTo>
                  <a:cubicBezTo>
                    <a:pt x="49" y="123"/>
                    <a:pt x="49" y="123"/>
                    <a:pt x="49" y="123"/>
                  </a:cubicBezTo>
                  <a:cubicBezTo>
                    <a:pt x="49" y="123"/>
                    <a:pt x="49" y="123"/>
                    <a:pt x="49" y="123"/>
                  </a:cubicBezTo>
                  <a:cubicBezTo>
                    <a:pt x="49" y="123"/>
                    <a:pt x="49" y="123"/>
                    <a:pt x="49" y="123"/>
                  </a:cubicBezTo>
                  <a:cubicBezTo>
                    <a:pt x="49" y="123"/>
                    <a:pt x="49" y="123"/>
                    <a:pt x="49" y="123"/>
                  </a:cubicBezTo>
                  <a:cubicBezTo>
                    <a:pt x="49" y="123"/>
                    <a:pt x="49" y="123"/>
                    <a:pt x="49" y="123"/>
                  </a:cubicBezTo>
                  <a:cubicBezTo>
                    <a:pt x="49" y="123"/>
                    <a:pt x="49" y="123"/>
                    <a:pt x="49" y="123"/>
                  </a:cubicBezTo>
                  <a:cubicBezTo>
                    <a:pt x="0" y="242"/>
                    <a:pt x="0" y="242"/>
                    <a:pt x="0" y="242"/>
                  </a:cubicBezTo>
                  <a:cubicBezTo>
                    <a:pt x="6" y="246"/>
                    <a:pt x="6" y="246"/>
                    <a:pt x="6" y="246"/>
                  </a:cubicBezTo>
                  <a:cubicBezTo>
                    <a:pt x="54" y="131"/>
                    <a:pt x="54" y="131"/>
                    <a:pt x="54" y="131"/>
                  </a:cubicBezTo>
                  <a:cubicBezTo>
                    <a:pt x="56" y="127"/>
                    <a:pt x="56" y="127"/>
                    <a:pt x="56" y="127"/>
                  </a:cubicBezTo>
                  <a:cubicBezTo>
                    <a:pt x="56" y="126"/>
                    <a:pt x="57" y="124"/>
                    <a:pt x="58" y="123"/>
                  </a:cubicBezTo>
                  <a:cubicBezTo>
                    <a:pt x="58" y="123"/>
                    <a:pt x="58" y="123"/>
                    <a:pt x="58" y="123"/>
                  </a:cubicBezTo>
                  <a:cubicBezTo>
                    <a:pt x="58" y="123"/>
                    <a:pt x="58" y="123"/>
                    <a:pt x="58" y="123"/>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8" name="Freeform 1213">
              <a:extLst>
                <a:ext uri="{FF2B5EF4-FFF2-40B4-BE49-F238E27FC236}">
                  <a16:creationId xmlns:a16="http://schemas.microsoft.com/office/drawing/2014/main" id="{9DCAC06B-91D5-174C-E67A-0815F77EFC81}"/>
                </a:ext>
              </a:extLst>
            </p:cNvPr>
            <p:cNvSpPr>
              <a:spLocks/>
            </p:cNvSpPr>
            <p:nvPr/>
          </p:nvSpPr>
          <p:spPr bwMode="auto">
            <a:xfrm>
              <a:off x="11960226" y="3359150"/>
              <a:ext cx="989013" cy="919163"/>
            </a:xfrm>
            <a:custGeom>
              <a:avLst/>
              <a:gdLst>
                <a:gd name="T0" fmla="*/ 256 w 262"/>
                <a:gd name="T1" fmla="*/ 2 h 244"/>
                <a:gd name="T2" fmla="*/ 262 w 262"/>
                <a:gd name="T3" fmla="*/ 5 h 244"/>
                <a:gd name="T4" fmla="*/ 214 w 262"/>
                <a:gd name="T5" fmla="*/ 120 h 244"/>
                <a:gd name="T6" fmla="*/ 0 w 262"/>
                <a:gd name="T7" fmla="*/ 244 h 244"/>
                <a:gd name="T8" fmla="*/ 48 w 262"/>
                <a:gd name="T9" fmla="*/ 129 h 244"/>
                <a:gd name="T10" fmla="*/ 55 w 262"/>
                <a:gd name="T11" fmla="*/ 119 h 244"/>
                <a:gd name="T12" fmla="*/ 256 w 262"/>
                <a:gd name="T13" fmla="*/ 2 h 244"/>
              </a:gdLst>
              <a:ahLst/>
              <a:cxnLst>
                <a:cxn ang="0">
                  <a:pos x="T0" y="T1"/>
                </a:cxn>
                <a:cxn ang="0">
                  <a:pos x="T2" y="T3"/>
                </a:cxn>
                <a:cxn ang="0">
                  <a:pos x="T4" y="T5"/>
                </a:cxn>
                <a:cxn ang="0">
                  <a:pos x="T6" y="T7"/>
                </a:cxn>
                <a:cxn ang="0">
                  <a:pos x="T8" y="T9"/>
                </a:cxn>
                <a:cxn ang="0">
                  <a:pos x="T10" y="T11"/>
                </a:cxn>
                <a:cxn ang="0">
                  <a:pos x="T12" y="T13"/>
                </a:cxn>
              </a:cxnLst>
              <a:rect l="0" t="0" r="r" b="b"/>
              <a:pathLst>
                <a:path w="262" h="244">
                  <a:moveTo>
                    <a:pt x="256" y="2"/>
                  </a:moveTo>
                  <a:cubicBezTo>
                    <a:pt x="259" y="0"/>
                    <a:pt x="262" y="1"/>
                    <a:pt x="262" y="5"/>
                  </a:cubicBezTo>
                  <a:cubicBezTo>
                    <a:pt x="214" y="120"/>
                    <a:pt x="214" y="120"/>
                    <a:pt x="214" y="120"/>
                  </a:cubicBezTo>
                  <a:cubicBezTo>
                    <a:pt x="0" y="244"/>
                    <a:pt x="0" y="244"/>
                    <a:pt x="0" y="244"/>
                  </a:cubicBezTo>
                  <a:cubicBezTo>
                    <a:pt x="48" y="129"/>
                    <a:pt x="48" y="129"/>
                    <a:pt x="48" y="129"/>
                  </a:cubicBezTo>
                  <a:cubicBezTo>
                    <a:pt x="48" y="129"/>
                    <a:pt x="49" y="122"/>
                    <a:pt x="55" y="119"/>
                  </a:cubicBezTo>
                  <a:lnTo>
                    <a:pt x="256" y="2"/>
                  </a:ln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9" name="Freeform 1214">
              <a:extLst>
                <a:ext uri="{FF2B5EF4-FFF2-40B4-BE49-F238E27FC236}">
                  <a16:creationId xmlns:a16="http://schemas.microsoft.com/office/drawing/2014/main" id="{0A318932-C485-1B0D-B195-26A0C445EA82}"/>
                </a:ext>
              </a:extLst>
            </p:cNvPr>
            <p:cNvSpPr>
              <a:spLocks/>
            </p:cNvSpPr>
            <p:nvPr/>
          </p:nvSpPr>
          <p:spPr bwMode="auto">
            <a:xfrm>
              <a:off x="11976101" y="3476625"/>
              <a:ext cx="222250" cy="277813"/>
            </a:xfrm>
            <a:custGeom>
              <a:avLst/>
              <a:gdLst>
                <a:gd name="T0" fmla="*/ 58 w 59"/>
                <a:gd name="T1" fmla="*/ 46 h 74"/>
                <a:gd name="T2" fmla="*/ 56 w 59"/>
                <a:gd name="T3" fmla="*/ 40 h 74"/>
                <a:gd name="T4" fmla="*/ 53 w 59"/>
                <a:gd name="T5" fmla="*/ 36 h 74"/>
                <a:gd name="T6" fmla="*/ 46 w 59"/>
                <a:gd name="T7" fmla="*/ 25 h 74"/>
                <a:gd name="T8" fmla="*/ 36 w 59"/>
                <a:gd name="T9" fmla="*/ 15 h 74"/>
                <a:gd name="T10" fmla="*/ 32 w 59"/>
                <a:gd name="T11" fmla="*/ 10 h 74"/>
                <a:gd name="T12" fmla="*/ 28 w 59"/>
                <a:gd name="T13" fmla="*/ 4 h 74"/>
                <a:gd name="T14" fmla="*/ 23 w 59"/>
                <a:gd name="T15" fmla="*/ 1 h 74"/>
                <a:gd name="T16" fmla="*/ 19 w 59"/>
                <a:gd name="T17" fmla="*/ 0 h 74"/>
                <a:gd name="T18" fmla="*/ 5 w 59"/>
                <a:gd name="T19" fmla="*/ 6 h 74"/>
                <a:gd name="T20" fmla="*/ 1 w 59"/>
                <a:gd name="T21" fmla="*/ 13 h 74"/>
                <a:gd name="T22" fmla="*/ 3 w 59"/>
                <a:gd name="T23" fmla="*/ 20 h 74"/>
                <a:gd name="T24" fmla="*/ 2 w 59"/>
                <a:gd name="T25" fmla="*/ 21 h 74"/>
                <a:gd name="T26" fmla="*/ 3 w 59"/>
                <a:gd name="T27" fmla="*/ 30 h 74"/>
                <a:gd name="T28" fmla="*/ 5 w 59"/>
                <a:gd name="T29" fmla="*/ 41 h 74"/>
                <a:gd name="T30" fmla="*/ 8 w 59"/>
                <a:gd name="T31" fmla="*/ 50 h 74"/>
                <a:gd name="T32" fmla="*/ 17 w 59"/>
                <a:gd name="T33" fmla="*/ 63 h 74"/>
                <a:gd name="T34" fmla="*/ 23 w 59"/>
                <a:gd name="T35" fmla="*/ 66 h 74"/>
                <a:gd name="T36" fmla="*/ 23 w 59"/>
                <a:gd name="T37" fmla="*/ 58 h 74"/>
                <a:gd name="T38" fmla="*/ 21 w 59"/>
                <a:gd name="T39" fmla="*/ 52 h 74"/>
                <a:gd name="T40" fmla="*/ 20 w 59"/>
                <a:gd name="T41" fmla="*/ 45 h 74"/>
                <a:gd name="T42" fmla="*/ 24 w 59"/>
                <a:gd name="T43" fmla="*/ 44 h 74"/>
                <a:gd name="T44" fmla="*/ 35 w 59"/>
                <a:gd name="T45" fmla="*/ 55 h 74"/>
                <a:gd name="T46" fmla="*/ 38 w 59"/>
                <a:gd name="T47" fmla="*/ 65 h 74"/>
                <a:gd name="T48" fmla="*/ 38 w 59"/>
                <a:gd name="T49" fmla="*/ 71 h 74"/>
                <a:gd name="T50" fmla="*/ 43 w 59"/>
                <a:gd name="T51" fmla="*/ 72 h 74"/>
                <a:gd name="T52" fmla="*/ 45 w 59"/>
                <a:gd name="T53" fmla="*/ 71 h 74"/>
                <a:gd name="T54" fmla="*/ 49 w 59"/>
                <a:gd name="T55" fmla="*/ 72 h 74"/>
                <a:gd name="T56" fmla="*/ 51 w 59"/>
                <a:gd name="T57" fmla="*/ 69 h 74"/>
                <a:gd name="T58" fmla="*/ 54 w 59"/>
                <a:gd name="T59" fmla="*/ 64 h 74"/>
                <a:gd name="T60" fmla="*/ 54 w 59"/>
                <a:gd name="T61" fmla="*/ 60 h 74"/>
                <a:gd name="T62" fmla="*/ 54 w 59"/>
                <a:gd name="T63" fmla="*/ 56 h 74"/>
                <a:gd name="T64" fmla="*/ 55 w 59"/>
                <a:gd name="T65" fmla="*/ 55 h 74"/>
                <a:gd name="T66" fmla="*/ 57 w 59"/>
                <a:gd name="T67" fmla="*/ 57 h 74"/>
                <a:gd name="T68" fmla="*/ 59 w 59"/>
                <a:gd name="T69" fmla="*/ 54 h 74"/>
                <a:gd name="T70" fmla="*/ 58 w 59"/>
                <a:gd name="T71" fmla="*/ 4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9" h="74">
                  <a:moveTo>
                    <a:pt x="58" y="46"/>
                  </a:moveTo>
                  <a:cubicBezTo>
                    <a:pt x="57" y="44"/>
                    <a:pt x="57" y="42"/>
                    <a:pt x="56" y="40"/>
                  </a:cubicBezTo>
                  <a:cubicBezTo>
                    <a:pt x="55" y="39"/>
                    <a:pt x="54" y="37"/>
                    <a:pt x="53" y="36"/>
                  </a:cubicBezTo>
                  <a:cubicBezTo>
                    <a:pt x="51" y="32"/>
                    <a:pt x="49" y="28"/>
                    <a:pt x="46" y="25"/>
                  </a:cubicBezTo>
                  <a:cubicBezTo>
                    <a:pt x="43" y="21"/>
                    <a:pt x="39" y="18"/>
                    <a:pt x="36" y="15"/>
                  </a:cubicBezTo>
                  <a:cubicBezTo>
                    <a:pt x="34" y="13"/>
                    <a:pt x="33" y="12"/>
                    <a:pt x="32" y="10"/>
                  </a:cubicBezTo>
                  <a:cubicBezTo>
                    <a:pt x="31" y="8"/>
                    <a:pt x="29" y="6"/>
                    <a:pt x="28" y="4"/>
                  </a:cubicBezTo>
                  <a:cubicBezTo>
                    <a:pt x="27" y="2"/>
                    <a:pt x="25" y="1"/>
                    <a:pt x="23" y="1"/>
                  </a:cubicBezTo>
                  <a:cubicBezTo>
                    <a:pt x="21" y="0"/>
                    <a:pt x="20" y="0"/>
                    <a:pt x="19" y="0"/>
                  </a:cubicBezTo>
                  <a:cubicBezTo>
                    <a:pt x="14" y="0"/>
                    <a:pt x="9" y="3"/>
                    <a:pt x="5" y="6"/>
                  </a:cubicBezTo>
                  <a:cubicBezTo>
                    <a:pt x="3" y="8"/>
                    <a:pt x="1" y="11"/>
                    <a:pt x="1" y="13"/>
                  </a:cubicBezTo>
                  <a:cubicBezTo>
                    <a:pt x="0" y="15"/>
                    <a:pt x="2" y="18"/>
                    <a:pt x="3" y="20"/>
                  </a:cubicBezTo>
                  <a:cubicBezTo>
                    <a:pt x="3" y="20"/>
                    <a:pt x="2" y="20"/>
                    <a:pt x="2" y="21"/>
                  </a:cubicBezTo>
                  <a:cubicBezTo>
                    <a:pt x="2" y="24"/>
                    <a:pt x="3" y="27"/>
                    <a:pt x="3" y="30"/>
                  </a:cubicBezTo>
                  <a:cubicBezTo>
                    <a:pt x="3" y="34"/>
                    <a:pt x="3" y="38"/>
                    <a:pt x="5" y="41"/>
                  </a:cubicBezTo>
                  <a:cubicBezTo>
                    <a:pt x="6" y="44"/>
                    <a:pt x="7" y="47"/>
                    <a:pt x="8" y="50"/>
                  </a:cubicBezTo>
                  <a:cubicBezTo>
                    <a:pt x="10" y="55"/>
                    <a:pt x="13" y="59"/>
                    <a:pt x="17" y="63"/>
                  </a:cubicBezTo>
                  <a:cubicBezTo>
                    <a:pt x="18" y="64"/>
                    <a:pt x="21" y="67"/>
                    <a:pt x="23" y="66"/>
                  </a:cubicBezTo>
                  <a:cubicBezTo>
                    <a:pt x="26" y="66"/>
                    <a:pt x="24" y="60"/>
                    <a:pt x="23" y="58"/>
                  </a:cubicBezTo>
                  <a:cubicBezTo>
                    <a:pt x="23" y="56"/>
                    <a:pt x="22" y="54"/>
                    <a:pt x="21" y="52"/>
                  </a:cubicBezTo>
                  <a:cubicBezTo>
                    <a:pt x="21" y="50"/>
                    <a:pt x="19" y="47"/>
                    <a:pt x="20" y="45"/>
                  </a:cubicBezTo>
                  <a:cubicBezTo>
                    <a:pt x="21" y="44"/>
                    <a:pt x="23" y="44"/>
                    <a:pt x="24" y="44"/>
                  </a:cubicBezTo>
                  <a:cubicBezTo>
                    <a:pt x="29" y="45"/>
                    <a:pt x="33" y="50"/>
                    <a:pt x="35" y="55"/>
                  </a:cubicBezTo>
                  <a:cubicBezTo>
                    <a:pt x="37" y="58"/>
                    <a:pt x="37" y="61"/>
                    <a:pt x="38" y="65"/>
                  </a:cubicBezTo>
                  <a:cubicBezTo>
                    <a:pt x="38" y="67"/>
                    <a:pt x="38" y="69"/>
                    <a:pt x="38" y="71"/>
                  </a:cubicBezTo>
                  <a:cubicBezTo>
                    <a:pt x="39" y="73"/>
                    <a:pt x="41" y="74"/>
                    <a:pt x="43" y="72"/>
                  </a:cubicBezTo>
                  <a:cubicBezTo>
                    <a:pt x="43" y="72"/>
                    <a:pt x="44" y="70"/>
                    <a:pt x="45" y="71"/>
                  </a:cubicBezTo>
                  <a:cubicBezTo>
                    <a:pt x="47" y="71"/>
                    <a:pt x="48" y="72"/>
                    <a:pt x="49" y="72"/>
                  </a:cubicBezTo>
                  <a:cubicBezTo>
                    <a:pt x="50" y="71"/>
                    <a:pt x="51" y="70"/>
                    <a:pt x="51" y="69"/>
                  </a:cubicBezTo>
                  <a:cubicBezTo>
                    <a:pt x="51" y="67"/>
                    <a:pt x="53" y="66"/>
                    <a:pt x="54" y="64"/>
                  </a:cubicBezTo>
                  <a:cubicBezTo>
                    <a:pt x="54" y="63"/>
                    <a:pt x="54" y="61"/>
                    <a:pt x="54" y="60"/>
                  </a:cubicBezTo>
                  <a:cubicBezTo>
                    <a:pt x="54" y="59"/>
                    <a:pt x="54" y="58"/>
                    <a:pt x="54" y="56"/>
                  </a:cubicBezTo>
                  <a:cubicBezTo>
                    <a:pt x="54" y="55"/>
                    <a:pt x="54" y="53"/>
                    <a:pt x="55" y="55"/>
                  </a:cubicBezTo>
                  <a:cubicBezTo>
                    <a:pt x="56" y="55"/>
                    <a:pt x="56" y="56"/>
                    <a:pt x="57" y="57"/>
                  </a:cubicBezTo>
                  <a:cubicBezTo>
                    <a:pt x="58" y="58"/>
                    <a:pt x="59" y="55"/>
                    <a:pt x="59" y="54"/>
                  </a:cubicBezTo>
                  <a:cubicBezTo>
                    <a:pt x="59" y="51"/>
                    <a:pt x="59" y="49"/>
                    <a:pt x="58" y="46"/>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0" name="Freeform 1215">
              <a:extLst>
                <a:ext uri="{FF2B5EF4-FFF2-40B4-BE49-F238E27FC236}">
                  <a16:creationId xmlns:a16="http://schemas.microsoft.com/office/drawing/2014/main" id="{0BF82438-25AC-EA80-FB31-3AF745330617}"/>
                </a:ext>
              </a:extLst>
            </p:cNvPr>
            <p:cNvSpPr>
              <a:spLocks/>
            </p:cNvSpPr>
            <p:nvPr/>
          </p:nvSpPr>
          <p:spPr bwMode="auto">
            <a:xfrm>
              <a:off x="11817351" y="3152775"/>
              <a:ext cx="290513" cy="436563"/>
            </a:xfrm>
            <a:custGeom>
              <a:avLst/>
              <a:gdLst>
                <a:gd name="T0" fmla="*/ 0 w 77"/>
                <a:gd name="T1" fmla="*/ 58 h 116"/>
                <a:gd name="T2" fmla="*/ 25 w 77"/>
                <a:gd name="T3" fmla="*/ 0 h 116"/>
                <a:gd name="T4" fmla="*/ 71 w 77"/>
                <a:gd name="T5" fmla="*/ 89 h 116"/>
                <a:gd name="T6" fmla="*/ 40 w 77"/>
                <a:gd name="T7" fmla="*/ 107 h 116"/>
                <a:gd name="T8" fmla="*/ 0 w 77"/>
                <a:gd name="T9" fmla="*/ 58 h 116"/>
              </a:gdLst>
              <a:ahLst/>
              <a:cxnLst>
                <a:cxn ang="0">
                  <a:pos x="T0" y="T1"/>
                </a:cxn>
                <a:cxn ang="0">
                  <a:pos x="T2" y="T3"/>
                </a:cxn>
                <a:cxn ang="0">
                  <a:pos x="T4" y="T5"/>
                </a:cxn>
                <a:cxn ang="0">
                  <a:pos x="T6" y="T7"/>
                </a:cxn>
                <a:cxn ang="0">
                  <a:pos x="T8" y="T9"/>
                </a:cxn>
              </a:cxnLst>
              <a:rect l="0" t="0" r="r" b="b"/>
              <a:pathLst>
                <a:path w="77" h="116">
                  <a:moveTo>
                    <a:pt x="0" y="58"/>
                  </a:moveTo>
                  <a:cubicBezTo>
                    <a:pt x="14" y="46"/>
                    <a:pt x="9" y="9"/>
                    <a:pt x="25" y="0"/>
                  </a:cubicBezTo>
                  <a:cubicBezTo>
                    <a:pt x="35" y="25"/>
                    <a:pt x="65" y="72"/>
                    <a:pt x="71" y="89"/>
                  </a:cubicBezTo>
                  <a:cubicBezTo>
                    <a:pt x="77" y="104"/>
                    <a:pt x="47" y="116"/>
                    <a:pt x="40" y="107"/>
                  </a:cubicBezTo>
                  <a:cubicBezTo>
                    <a:pt x="35" y="101"/>
                    <a:pt x="14" y="77"/>
                    <a:pt x="0" y="58"/>
                  </a:cubicBez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1" name="Freeform 1216">
              <a:extLst>
                <a:ext uri="{FF2B5EF4-FFF2-40B4-BE49-F238E27FC236}">
                  <a16:creationId xmlns:a16="http://schemas.microsoft.com/office/drawing/2014/main" id="{1F1367F1-6E5E-2474-42D0-D4630677A361}"/>
                </a:ext>
              </a:extLst>
            </p:cNvPr>
            <p:cNvSpPr>
              <a:spLocks/>
            </p:cNvSpPr>
            <p:nvPr/>
          </p:nvSpPr>
          <p:spPr bwMode="auto">
            <a:xfrm>
              <a:off x="11696701" y="3614738"/>
              <a:ext cx="361950" cy="241300"/>
            </a:xfrm>
            <a:custGeom>
              <a:avLst/>
              <a:gdLst>
                <a:gd name="T0" fmla="*/ 2 w 96"/>
                <a:gd name="T1" fmla="*/ 27 h 64"/>
                <a:gd name="T2" fmla="*/ 14 w 96"/>
                <a:gd name="T3" fmla="*/ 34 h 64"/>
                <a:gd name="T4" fmla="*/ 28 w 96"/>
                <a:gd name="T5" fmla="*/ 42 h 64"/>
                <a:gd name="T6" fmla="*/ 39 w 96"/>
                <a:gd name="T7" fmla="*/ 49 h 64"/>
                <a:gd name="T8" fmla="*/ 49 w 96"/>
                <a:gd name="T9" fmla="*/ 58 h 64"/>
                <a:gd name="T10" fmla="*/ 53 w 96"/>
                <a:gd name="T11" fmla="*/ 60 h 64"/>
                <a:gd name="T12" fmla="*/ 53 w 96"/>
                <a:gd name="T13" fmla="*/ 55 h 64"/>
                <a:gd name="T14" fmla="*/ 49 w 96"/>
                <a:gd name="T15" fmla="*/ 45 h 64"/>
                <a:gd name="T16" fmla="*/ 74 w 96"/>
                <a:gd name="T17" fmla="*/ 63 h 64"/>
                <a:gd name="T18" fmla="*/ 73 w 96"/>
                <a:gd name="T19" fmla="*/ 57 h 64"/>
                <a:gd name="T20" fmla="*/ 66 w 96"/>
                <a:gd name="T21" fmla="*/ 45 h 64"/>
                <a:gd name="T22" fmla="*/ 80 w 96"/>
                <a:gd name="T23" fmla="*/ 59 h 64"/>
                <a:gd name="T24" fmla="*/ 78 w 96"/>
                <a:gd name="T25" fmla="*/ 45 h 64"/>
                <a:gd name="T26" fmla="*/ 71 w 96"/>
                <a:gd name="T27" fmla="*/ 38 h 64"/>
                <a:gd name="T28" fmla="*/ 69 w 96"/>
                <a:gd name="T29" fmla="*/ 31 h 64"/>
                <a:gd name="T30" fmla="*/ 80 w 96"/>
                <a:gd name="T31" fmla="*/ 35 h 64"/>
                <a:gd name="T32" fmla="*/ 92 w 96"/>
                <a:gd name="T33" fmla="*/ 40 h 64"/>
                <a:gd name="T34" fmla="*/ 96 w 96"/>
                <a:gd name="T35" fmla="*/ 38 h 64"/>
                <a:gd name="T36" fmla="*/ 91 w 96"/>
                <a:gd name="T37" fmla="*/ 32 h 64"/>
                <a:gd name="T38" fmla="*/ 72 w 96"/>
                <a:gd name="T39" fmla="*/ 19 h 64"/>
                <a:gd name="T40" fmla="*/ 63 w 96"/>
                <a:gd name="T41" fmla="*/ 15 h 64"/>
                <a:gd name="T42" fmla="*/ 29 w 96"/>
                <a:gd name="T43" fmla="*/ 6 h 64"/>
                <a:gd name="T44" fmla="*/ 19 w 96"/>
                <a:gd name="T45" fmla="*/ 3 h 64"/>
                <a:gd name="T46" fmla="*/ 12 w 96"/>
                <a:gd name="T47" fmla="*/ 1 h 64"/>
                <a:gd name="T48" fmla="*/ 2 w 96"/>
                <a:gd name="T49" fmla="*/ 2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6" h="64">
                  <a:moveTo>
                    <a:pt x="2" y="27"/>
                  </a:moveTo>
                  <a:cubicBezTo>
                    <a:pt x="4" y="27"/>
                    <a:pt x="13" y="34"/>
                    <a:pt x="14" y="34"/>
                  </a:cubicBezTo>
                  <a:cubicBezTo>
                    <a:pt x="16" y="35"/>
                    <a:pt x="25" y="40"/>
                    <a:pt x="28" y="42"/>
                  </a:cubicBezTo>
                  <a:cubicBezTo>
                    <a:pt x="32" y="44"/>
                    <a:pt x="36" y="47"/>
                    <a:pt x="39" y="49"/>
                  </a:cubicBezTo>
                  <a:cubicBezTo>
                    <a:pt x="42" y="51"/>
                    <a:pt x="48" y="57"/>
                    <a:pt x="49" y="58"/>
                  </a:cubicBezTo>
                  <a:cubicBezTo>
                    <a:pt x="50" y="59"/>
                    <a:pt x="52" y="61"/>
                    <a:pt x="53" y="60"/>
                  </a:cubicBezTo>
                  <a:cubicBezTo>
                    <a:pt x="54" y="58"/>
                    <a:pt x="53" y="56"/>
                    <a:pt x="53" y="55"/>
                  </a:cubicBezTo>
                  <a:cubicBezTo>
                    <a:pt x="52" y="53"/>
                    <a:pt x="50" y="45"/>
                    <a:pt x="49" y="45"/>
                  </a:cubicBezTo>
                  <a:cubicBezTo>
                    <a:pt x="49" y="45"/>
                    <a:pt x="70" y="64"/>
                    <a:pt x="74" y="63"/>
                  </a:cubicBezTo>
                  <a:cubicBezTo>
                    <a:pt x="74" y="61"/>
                    <a:pt x="74" y="59"/>
                    <a:pt x="73" y="57"/>
                  </a:cubicBezTo>
                  <a:cubicBezTo>
                    <a:pt x="72" y="55"/>
                    <a:pt x="66" y="45"/>
                    <a:pt x="66" y="45"/>
                  </a:cubicBezTo>
                  <a:cubicBezTo>
                    <a:pt x="66" y="45"/>
                    <a:pt x="77" y="59"/>
                    <a:pt x="80" y="59"/>
                  </a:cubicBezTo>
                  <a:cubicBezTo>
                    <a:pt x="86" y="60"/>
                    <a:pt x="83" y="51"/>
                    <a:pt x="78" y="45"/>
                  </a:cubicBezTo>
                  <a:cubicBezTo>
                    <a:pt x="76" y="43"/>
                    <a:pt x="73" y="40"/>
                    <a:pt x="71" y="38"/>
                  </a:cubicBezTo>
                  <a:cubicBezTo>
                    <a:pt x="70" y="37"/>
                    <a:pt x="65" y="31"/>
                    <a:pt x="69" y="31"/>
                  </a:cubicBezTo>
                  <a:cubicBezTo>
                    <a:pt x="72" y="31"/>
                    <a:pt x="79" y="35"/>
                    <a:pt x="80" y="35"/>
                  </a:cubicBezTo>
                  <a:cubicBezTo>
                    <a:pt x="82" y="36"/>
                    <a:pt x="91" y="40"/>
                    <a:pt x="92" y="40"/>
                  </a:cubicBezTo>
                  <a:cubicBezTo>
                    <a:pt x="93" y="41"/>
                    <a:pt x="96" y="41"/>
                    <a:pt x="96" y="38"/>
                  </a:cubicBezTo>
                  <a:cubicBezTo>
                    <a:pt x="95" y="36"/>
                    <a:pt x="93" y="34"/>
                    <a:pt x="91" y="32"/>
                  </a:cubicBezTo>
                  <a:cubicBezTo>
                    <a:pt x="85" y="27"/>
                    <a:pt x="79" y="23"/>
                    <a:pt x="72" y="19"/>
                  </a:cubicBezTo>
                  <a:cubicBezTo>
                    <a:pt x="70" y="18"/>
                    <a:pt x="67" y="16"/>
                    <a:pt x="63" y="15"/>
                  </a:cubicBezTo>
                  <a:cubicBezTo>
                    <a:pt x="52" y="10"/>
                    <a:pt x="40" y="9"/>
                    <a:pt x="29" y="6"/>
                  </a:cubicBezTo>
                  <a:cubicBezTo>
                    <a:pt x="26" y="5"/>
                    <a:pt x="22" y="4"/>
                    <a:pt x="19" y="3"/>
                  </a:cubicBezTo>
                  <a:cubicBezTo>
                    <a:pt x="17" y="2"/>
                    <a:pt x="15" y="0"/>
                    <a:pt x="12" y="1"/>
                  </a:cubicBezTo>
                  <a:cubicBezTo>
                    <a:pt x="9" y="2"/>
                    <a:pt x="0" y="27"/>
                    <a:pt x="2" y="27"/>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2" name="Freeform 1217">
              <a:extLst>
                <a:ext uri="{FF2B5EF4-FFF2-40B4-BE49-F238E27FC236}">
                  <a16:creationId xmlns:a16="http://schemas.microsoft.com/office/drawing/2014/main" id="{7B3B32DD-E6D7-4B46-57F9-070783B85114}"/>
                </a:ext>
              </a:extLst>
            </p:cNvPr>
            <p:cNvSpPr>
              <a:spLocks/>
            </p:cNvSpPr>
            <p:nvPr/>
          </p:nvSpPr>
          <p:spPr bwMode="auto">
            <a:xfrm>
              <a:off x="11180763" y="3381375"/>
              <a:ext cx="606425" cy="366713"/>
            </a:xfrm>
            <a:custGeom>
              <a:avLst/>
              <a:gdLst>
                <a:gd name="T0" fmla="*/ 149 w 161"/>
                <a:gd name="T1" fmla="*/ 91 h 97"/>
                <a:gd name="T2" fmla="*/ 126 w 161"/>
                <a:gd name="T3" fmla="*/ 94 h 97"/>
                <a:gd name="T4" fmla="*/ 4 w 161"/>
                <a:gd name="T5" fmla="*/ 37 h 97"/>
                <a:gd name="T6" fmla="*/ 10 w 161"/>
                <a:gd name="T7" fmla="*/ 14 h 97"/>
                <a:gd name="T8" fmla="*/ 44 w 161"/>
                <a:gd name="T9" fmla="*/ 3 h 97"/>
                <a:gd name="T10" fmla="*/ 150 w 161"/>
                <a:gd name="T11" fmla="*/ 56 h 97"/>
                <a:gd name="T12" fmla="*/ 158 w 161"/>
                <a:gd name="T13" fmla="*/ 66 h 97"/>
                <a:gd name="T14" fmla="*/ 149 w 161"/>
                <a:gd name="T15" fmla="*/ 91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97">
                  <a:moveTo>
                    <a:pt x="149" y="91"/>
                  </a:moveTo>
                  <a:cubicBezTo>
                    <a:pt x="143" y="97"/>
                    <a:pt x="133" y="96"/>
                    <a:pt x="126" y="94"/>
                  </a:cubicBezTo>
                  <a:cubicBezTo>
                    <a:pt x="108" y="90"/>
                    <a:pt x="18" y="64"/>
                    <a:pt x="4" y="37"/>
                  </a:cubicBezTo>
                  <a:cubicBezTo>
                    <a:pt x="0" y="30"/>
                    <a:pt x="6" y="23"/>
                    <a:pt x="10" y="14"/>
                  </a:cubicBezTo>
                  <a:cubicBezTo>
                    <a:pt x="13" y="7"/>
                    <a:pt x="38" y="0"/>
                    <a:pt x="44" y="3"/>
                  </a:cubicBezTo>
                  <a:cubicBezTo>
                    <a:pt x="54" y="8"/>
                    <a:pt x="123" y="38"/>
                    <a:pt x="150" y="56"/>
                  </a:cubicBezTo>
                  <a:cubicBezTo>
                    <a:pt x="153" y="59"/>
                    <a:pt x="157" y="62"/>
                    <a:pt x="158" y="66"/>
                  </a:cubicBezTo>
                  <a:cubicBezTo>
                    <a:pt x="161" y="73"/>
                    <a:pt x="155" y="87"/>
                    <a:pt x="149" y="91"/>
                  </a:cubicBez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3" name="Freeform 1218">
              <a:extLst>
                <a:ext uri="{FF2B5EF4-FFF2-40B4-BE49-F238E27FC236}">
                  <a16:creationId xmlns:a16="http://schemas.microsoft.com/office/drawing/2014/main" id="{123B5110-2A67-6282-BB92-356C6328CE25}"/>
                </a:ext>
              </a:extLst>
            </p:cNvPr>
            <p:cNvSpPr>
              <a:spLocks/>
            </p:cNvSpPr>
            <p:nvPr/>
          </p:nvSpPr>
          <p:spPr bwMode="auto">
            <a:xfrm>
              <a:off x="11126788" y="2846388"/>
              <a:ext cx="254000" cy="742950"/>
            </a:xfrm>
            <a:custGeom>
              <a:avLst/>
              <a:gdLst>
                <a:gd name="T0" fmla="*/ 13 w 67"/>
                <a:gd name="T1" fmla="*/ 164 h 197"/>
                <a:gd name="T2" fmla="*/ 1 w 67"/>
                <a:gd name="T3" fmla="*/ 68 h 197"/>
                <a:gd name="T4" fmla="*/ 3 w 67"/>
                <a:gd name="T5" fmla="*/ 35 h 197"/>
                <a:gd name="T6" fmla="*/ 16 w 67"/>
                <a:gd name="T7" fmla="*/ 7 h 197"/>
                <a:gd name="T8" fmla="*/ 30 w 67"/>
                <a:gd name="T9" fmla="*/ 0 h 197"/>
                <a:gd name="T10" fmla="*/ 41 w 67"/>
                <a:gd name="T11" fmla="*/ 7 h 197"/>
                <a:gd name="T12" fmla="*/ 64 w 67"/>
                <a:gd name="T13" fmla="*/ 83 h 197"/>
                <a:gd name="T14" fmla="*/ 66 w 67"/>
                <a:gd name="T15" fmla="*/ 158 h 197"/>
                <a:gd name="T16" fmla="*/ 65 w 67"/>
                <a:gd name="T17" fmla="*/ 172 h 197"/>
                <a:gd name="T18" fmla="*/ 24 w 67"/>
                <a:gd name="T19" fmla="*/ 187 h 197"/>
                <a:gd name="T20" fmla="*/ 13 w 67"/>
                <a:gd name="T21" fmla="*/ 164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97">
                  <a:moveTo>
                    <a:pt x="13" y="164"/>
                  </a:moveTo>
                  <a:cubicBezTo>
                    <a:pt x="9" y="139"/>
                    <a:pt x="6" y="108"/>
                    <a:pt x="1" y="68"/>
                  </a:cubicBezTo>
                  <a:cubicBezTo>
                    <a:pt x="0" y="57"/>
                    <a:pt x="0" y="46"/>
                    <a:pt x="3" y="35"/>
                  </a:cubicBezTo>
                  <a:cubicBezTo>
                    <a:pt x="5" y="24"/>
                    <a:pt x="9" y="16"/>
                    <a:pt x="16" y="7"/>
                  </a:cubicBezTo>
                  <a:cubicBezTo>
                    <a:pt x="19" y="3"/>
                    <a:pt x="25" y="0"/>
                    <a:pt x="30" y="0"/>
                  </a:cubicBezTo>
                  <a:cubicBezTo>
                    <a:pt x="35" y="0"/>
                    <a:pt x="38" y="3"/>
                    <a:pt x="41" y="7"/>
                  </a:cubicBezTo>
                  <a:cubicBezTo>
                    <a:pt x="59" y="27"/>
                    <a:pt x="65" y="57"/>
                    <a:pt x="64" y="83"/>
                  </a:cubicBezTo>
                  <a:cubicBezTo>
                    <a:pt x="64" y="108"/>
                    <a:pt x="67" y="133"/>
                    <a:pt x="66" y="158"/>
                  </a:cubicBezTo>
                  <a:cubicBezTo>
                    <a:pt x="66" y="162"/>
                    <a:pt x="66" y="168"/>
                    <a:pt x="65" y="172"/>
                  </a:cubicBezTo>
                  <a:cubicBezTo>
                    <a:pt x="59" y="194"/>
                    <a:pt x="38" y="197"/>
                    <a:pt x="24" y="187"/>
                  </a:cubicBezTo>
                  <a:cubicBezTo>
                    <a:pt x="18" y="182"/>
                    <a:pt x="16" y="178"/>
                    <a:pt x="13" y="164"/>
                  </a:cubicBezTo>
                  <a:close/>
                </a:path>
              </a:pathLst>
            </a:custGeom>
            <a:solidFill>
              <a:srgbClr val="F4F5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4" name="Freeform 1219">
              <a:extLst>
                <a:ext uri="{FF2B5EF4-FFF2-40B4-BE49-F238E27FC236}">
                  <a16:creationId xmlns:a16="http://schemas.microsoft.com/office/drawing/2014/main" id="{F767C6B5-3B21-74E4-A4B6-3001BE26494D}"/>
                </a:ext>
              </a:extLst>
            </p:cNvPr>
            <p:cNvSpPr>
              <a:spLocks/>
            </p:cNvSpPr>
            <p:nvPr/>
          </p:nvSpPr>
          <p:spPr bwMode="auto">
            <a:xfrm>
              <a:off x="12696826" y="3079750"/>
              <a:ext cx="176213" cy="241300"/>
            </a:xfrm>
            <a:custGeom>
              <a:avLst/>
              <a:gdLst>
                <a:gd name="T0" fmla="*/ 31 w 47"/>
                <a:gd name="T1" fmla="*/ 1 h 64"/>
                <a:gd name="T2" fmla="*/ 19 w 47"/>
                <a:gd name="T3" fmla="*/ 0 h 64"/>
                <a:gd name="T4" fmla="*/ 9 w 47"/>
                <a:gd name="T5" fmla="*/ 4 h 64"/>
                <a:gd name="T6" fmla="*/ 6 w 47"/>
                <a:gd name="T7" fmla="*/ 11 h 64"/>
                <a:gd name="T8" fmla="*/ 1 w 47"/>
                <a:gd name="T9" fmla="*/ 41 h 64"/>
                <a:gd name="T10" fmla="*/ 0 w 47"/>
                <a:gd name="T11" fmla="*/ 44 h 64"/>
                <a:gd name="T12" fmla="*/ 3 w 47"/>
                <a:gd name="T13" fmla="*/ 48 h 64"/>
                <a:gd name="T14" fmla="*/ 30 w 47"/>
                <a:gd name="T15" fmla="*/ 61 h 64"/>
                <a:gd name="T16" fmla="*/ 46 w 47"/>
                <a:gd name="T17" fmla="*/ 24 h 64"/>
                <a:gd name="T18" fmla="*/ 47 w 47"/>
                <a:gd name="T19" fmla="*/ 16 h 64"/>
                <a:gd name="T20" fmla="*/ 44 w 47"/>
                <a:gd name="T21" fmla="*/ 8 h 64"/>
                <a:gd name="T22" fmla="*/ 35 w 47"/>
                <a:gd name="T23" fmla="*/ 2 h 64"/>
                <a:gd name="T24" fmla="*/ 31 w 47"/>
                <a:gd name="T2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64">
                  <a:moveTo>
                    <a:pt x="31" y="1"/>
                  </a:moveTo>
                  <a:cubicBezTo>
                    <a:pt x="28" y="0"/>
                    <a:pt x="23" y="0"/>
                    <a:pt x="19" y="0"/>
                  </a:cubicBezTo>
                  <a:cubicBezTo>
                    <a:pt x="15" y="0"/>
                    <a:pt x="12" y="1"/>
                    <a:pt x="9" y="4"/>
                  </a:cubicBezTo>
                  <a:cubicBezTo>
                    <a:pt x="8" y="6"/>
                    <a:pt x="7" y="8"/>
                    <a:pt x="6" y="11"/>
                  </a:cubicBezTo>
                  <a:cubicBezTo>
                    <a:pt x="3" y="21"/>
                    <a:pt x="5" y="31"/>
                    <a:pt x="1" y="41"/>
                  </a:cubicBezTo>
                  <a:cubicBezTo>
                    <a:pt x="1" y="42"/>
                    <a:pt x="0" y="43"/>
                    <a:pt x="0" y="44"/>
                  </a:cubicBezTo>
                  <a:cubicBezTo>
                    <a:pt x="0" y="46"/>
                    <a:pt x="2" y="47"/>
                    <a:pt x="3" y="48"/>
                  </a:cubicBezTo>
                  <a:cubicBezTo>
                    <a:pt x="8" y="51"/>
                    <a:pt x="29" y="64"/>
                    <a:pt x="30" y="61"/>
                  </a:cubicBezTo>
                  <a:cubicBezTo>
                    <a:pt x="34" y="52"/>
                    <a:pt x="44" y="33"/>
                    <a:pt x="46" y="24"/>
                  </a:cubicBezTo>
                  <a:cubicBezTo>
                    <a:pt x="47" y="21"/>
                    <a:pt x="47" y="19"/>
                    <a:pt x="47" y="16"/>
                  </a:cubicBezTo>
                  <a:cubicBezTo>
                    <a:pt x="47" y="13"/>
                    <a:pt x="46" y="10"/>
                    <a:pt x="44" y="8"/>
                  </a:cubicBezTo>
                  <a:cubicBezTo>
                    <a:pt x="42" y="5"/>
                    <a:pt x="38" y="3"/>
                    <a:pt x="35" y="2"/>
                  </a:cubicBezTo>
                  <a:cubicBezTo>
                    <a:pt x="34" y="2"/>
                    <a:pt x="33" y="2"/>
                    <a:pt x="31" y="1"/>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5" name="Freeform 1220">
              <a:extLst>
                <a:ext uri="{FF2B5EF4-FFF2-40B4-BE49-F238E27FC236}">
                  <a16:creationId xmlns:a16="http://schemas.microsoft.com/office/drawing/2014/main" id="{A20F2FBC-2B60-DCC9-BFA7-A82AB9A5062F}"/>
                </a:ext>
              </a:extLst>
            </p:cNvPr>
            <p:cNvSpPr>
              <a:spLocks/>
            </p:cNvSpPr>
            <p:nvPr/>
          </p:nvSpPr>
          <p:spPr bwMode="auto">
            <a:xfrm>
              <a:off x="12519026" y="3235325"/>
              <a:ext cx="293688" cy="247650"/>
            </a:xfrm>
            <a:custGeom>
              <a:avLst/>
              <a:gdLst>
                <a:gd name="T0" fmla="*/ 67 w 78"/>
                <a:gd name="T1" fmla="*/ 40 h 66"/>
                <a:gd name="T2" fmla="*/ 62 w 78"/>
                <a:gd name="T3" fmla="*/ 48 h 66"/>
                <a:gd name="T4" fmla="*/ 56 w 78"/>
                <a:gd name="T5" fmla="*/ 53 h 66"/>
                <a:gd name="T6" fmla="*/ 43 w 78"/>
                <a:gd name="T7" fmla="*/ 64 h 66"/>
                <a:gd name="T8" fmla="*/ 39 w 78"/>
                <a:gd name="T9" fmla="*/ 66 h 66"/>
                <a:gd name="T10" fmla="*/ 35 w 78"/>
                <a:gd name="T11" fmla="*/ 65 h 66"/>
                <a:gd name="T12" fmla="*/ 35 w 78"/>
                <a:gd name="T13" fmla="*/ 59 h 66"/>
                <a:gd name="T14" fmla="*/ 49 w 78"/>
                <a:gd name="T15" fmla="*/ 43 h 66"/>
                <a:gd name="T16" fmla="*/ 37 w 78"/>
                <a:gd name="T17" fmla="*/ 42 h 66"/>
                <a:gd name="T18" fmla="*/ 27 w 78"/>
                <a:gd name="T19" fmla="*/ 49 h 66"/>
                <a:gd name="T20" fmla="*/ 16 w 78"/>
                <a:gd name="T21" fmla="*/ 58 h 66"/>
                <a:gd name="T22" fmla="*/ 12 w 78"/>
                <a:gd name="T23" fmla="*/ 60 h 66"/>
                <a:gd name="T24" fmla="*/ 9 w 78"/>
                <a:gd name="T25" fmla="*/ 51 h 66"/>
                <a:gd name="T26" fmla="*/ 2 w 78"/>
                <a:gd name="T27" fmla="*/ 50 h 66"/>
                <a:gd name="T28" fmla="*/ 1 w 78"/>
                <a:gd name="T29" fmla="*/ 45 h 66"/>
                <a:gd name="T30" fmla="*/ 7 w 78"/>
                <a:gd name="T31" fmla="*/ 38 h 66"/>
                <a:gd name="T32" fmla="*/ 5 w 78"/>
                <a:gd name="T33" fmla="*/ 39 h 66"/>
                <a:gd name="T34" fmla="*/ 3 w 78"/>
                <a:gd name="T35" fmla="*/ 37 h 66"/>
                <a:gd name="T36" fmla="*/ 5 w 78"/>
                <a:gd name="T37" fmla="*/ 32 h 66"/>
                <a:gd name="T38" fmla="*/ 4 w 78"/>
                <a:gd name="T39" fmla="*/ 25 h 66"/>
                <a:gd name="T40" fmla="*/ 8 w 78"/>
                <a:gd name="T41" fmla="*/ 19 h 66"/>
                <a:gd name="T42" fmla="*/ 19 w 78"/>
                <a:gd name="T43" fmla="*/ 10 h 66"/>
                <a:gd name="T44" fmla="*/ 32 w 78"/>
                <a:gd name="T45" fmla="*/ 4 h 66"/>
                <a:gd name="T46" fmla="*/ 40 w 78"/>
                <a:gd name="T47" fmla="*/ 2 h 66"/>
                <a:gd name="T48" fmla="*/ 49 w 78"/>
                <a:gd name="T49" fmla="*/ 1 h 66"/>
                <a:gd name="T50" fmla="*/ 55 w 78"/>
                <a:gd name="T51" fmla="*/ 4 h 66"/>
                <a:gd name="T52" fmla="*/ 67 w 78"/>
                <a:gd name="T53" fmla="*/ 7 h 66"/>
                <a:gd name="T54" fmla="*/ 78 w 78"/>
                <a:gd name="T55" fmla="*/ 14 h 66"/>
                <a:gd name="T56" fmla="*/ 76 w 78"/>
                <a:gd name="T57" fmla="*/ 22 h 66"/>
                <a:gd name="T58" fmla="*/ 73 w 78"/>
                <a:gd name="T59" fmla="*/ 28 h 66"/>
                <a:gd name="T60" fmla="*/ 67 w 78"/>
                <a:gd name="T61" fmla="*/ 4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66">
                  <a:moveTo>
                    <a:pt x="67" y="40"/>
                  </a:moveTo>
                  <a:cubicBezTo>
                    <a:pt x="66" y="43"/>
                    <a:pt x="65" y="46"/>
                    <a:pt x="62" y="48"/>
                  </a:cubicBezTo>
                  <a:cubicBezTo>
                    <a:pt x="60" y="50"/>
                    <a:pt x="58" y="51"/>
                    <a:pt x="56" y="53"/>
                  </a:cubicBezTo>
                  <a:cubicBezTo>
                    <a:pt x="51" y="56"/>
                    <a:pt x="47" y="60"/>
                    <a:pt x="43" y="64"/>
                  </a:cubicBezTo>
                  <a:cubicBezTo>
                    <a:pt x="42" y="65"/>
                    <a:pt x="41" y="65"/>
                    <a:pt x="39" y="66"/>
                  </a:cubicBezTo>
                  <a:cubicBezTo>
                    <a:pt x="38" y="66"/>
                    <a:pt x="36" y="66"/>
                    <a:pt x="35" y="65"/>
                  </a:cubicBezTo>
                  <a:cubicBezTo>
                    <a:pt x="34" y="64"/>
                    <a:pt x="34" y="61"/>
                    <a:pt x="35" y="59"/>
                  </a:cubicBezTo>
                  <a:cubicBezTo>
                    <a:pt x="37" y="53"/>
                    <a:pt x="44" y="48"/>
                    <a:pt x="49" y="43"/>
                  </a:cubicBezTo>
                  <a:cubicBezTo>
                    <a:pt x="45" y="40"/>
                    <a:pt x="41" y="41"/>
                    <a:pt x="37" y="42"/>
                  </a:cubicBezTo>
                  <a:cubicBezTo>
                    <a:pt x="33" y="43"/>
                    <a:pt x="30" y="46"/>
                    <a:pt x="27" y="49"/>
                  </a:cubicBezTo>
                  <a:cubicBezTo>
                    <a:pt x="23" y="52"/>
                    <a:pt x="19" y="55"/>
                    <a:pt x="16" y="58"/>
                  </a:cubicBezTo>
                  <a:cubicBezTo>
                    <a:pt x="15" y="59"/>
                    <a:pt x="14" y="60"/>
                    <a:pt x="12" y="60"/>
                  </a:cubicBezTo>
                  <a:cubicBezTo>
                    <a:pt x="7" y="60"/>
                    <a:pt x="11" y="53"/>
                    <a:pt x="9" y="51"/>
                  </a:cubicBezTo>
                  <a:cubicBezTo>
                    <a:pt x="7" y="50"/>
                    <a:pt x="4" y="51"/>
                    <a:pt x="2" y="50"/>
                  </a:cubicBezTo>
                  <a:cubicBezTo>
                    <a:pt x="0" y="49"/>
                    <a:pt x="0" y="47"/>
                    <a:pt x="1" y="45"/>
                  </a:cubicBezTo>
                  <a:cubicBezTo>
                    <a:pt x="2" y="42"/>
                    <a:pt x="5" y="40"/>
                    <a:pt x="7" y="38"/>
                  </a:cubicBezTo>
                  <a:cubicBezTo>
                    <a:pt x="7" y="39"/>
                    <a:pt x="6" y="39"/>
                    <a:pt x="5" y="39"/>
                  </a:cubicBezTo>
                  <a:cubicBezTo>
                    <a:pt x="4" y="39"/>
                    <a:pt x="3" y="38"/>
                    <a:pt x="3" y="37"/>
                  </a:cubicBezTo>
                  <a:cubicBezTo>
                    <a:pt x="2" y="35"/>
                    <a:pt x="4" y="34"/>
                    <a:pt x="5" y="32"/>
                  </a:cubicBezTo>
                  <a:cubicBezTo>
                    <a:pt x="5" y="30"/>
                    <a:pt x="4" y="28"/>
                    <a:pt x="4" y="25"/>
                  </a:cubicBezTo>
                  <a:cubicBezTo>
                    <a:pt x="5" y="23"/>
                    <a:pt x="7" y="21"/>
                    <a:pt x="8" y="19"/>
                  </a:cubicBezTo>
                  <a:cubicBezTo>
                    <a:pt x="12" y="16"/>
                    <a:pt x="15" y="13"/>
                    <a:pt x="19" y="10"/>
                  </a:cubicBezTo>
                  <a:cubicBezTo>
                    <a:pt x="23" y="7"/>
                    <a:pt x="27" y="6"/>
                    <a:pt x="32" y="4"/>
                  </a:cubicBezTo>
                  <a:cubicBezTo>
                    <a:pt x="34" y="3"/>
                    <a:pt x="37" y="3"/>
                    <a:pt x="40" y="2"/>
                  </a:cubicBezTo>
                  <a:cubicBezTo>
                    <a:pt x="43" y="1"/>
                    <a:pt x="46" y="0"/>
                    <a:pt x="49" y="1"/>
                  </a:cubicBezTo>
                  <a:cubicBezTo>
                    <a:pt x="51" y="1"/>
                    <a:pt x="53" y="3"/>
                    <a:pt x="55" y="4"/>
                  </a:cubicBezTo>
                  <a:cubicBezTo>
                    <a:pt x="59" y="6"/>
                    <a:pt x="63" y="7"/>
                    <a:pt x="67" y="7"/>
                  </a:cubicBezTo>
                  <a:cubicBezTo>
                    <a:pt x="71" y="8"/>
                    <a:pt x="77" y="9"/>
                    <a:pt x="78" y="14"/>
                  </a:cubicBezTo>
                  <a:cubicBezTo>
                    <a:pt x="78" y="17"/>
                    <a:pt x="77" y="19"/>
                    <a:pt x="76" y="22"/>
                  </a:cubicBezTo>
                  <a:cubicBezTo>
                    <a:pt x="75" y="24"/>
                    <a:pt x="74" y="26"/>
                    <a:pt x="73" y="28"/>
                  </a:cubicBezTo>
                  <a:cubicBezTo>
                    <a:pt x="70" y="32"/>
                    <a:pt x="69" y="36"/>
                    <a:pt x="67" y="40"/>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6" name="Freeform 1221">
              <a:extLst>
                <a:ext uri="{FF2B5EF4-FFF2-40B4-BE49-F238E27FC236}">
                  <a16:creationId xmlns:a16="http://schemas.microsoft.com/office/drawing/2014/main" id="{E72FE266-D913-D889-17D6-D22B00C12BCD}"/>
                </a:ext>
              </a:extLst>
            </p:cNvPr>
            <p:cNvSpPr>
              <a:spLocks/>
            </p:cNvSpPr>
            <p:nvPr/>
          </p:nvSpPr>
          <p:spPr bwMode="auto">
            <a:xfrm>
              <a:off x="12692063" y="2582862"/>
              <a:ext cx="325438" cy="682625"/>
            </a:xfrm>
            <a:custGeom>
              <a:avLst/>
              <a:gdLst>
                <a:gd name="T0" fmla="*/ 48 w 86"/>
                <a:gd name="T1" fmla="*/ 172 h 181"/>
                <a:gd name="T2" fmla="*/ 80 w 86"/>
                <a:gd name="T3" fmla="*/ 102 h 181"/>
                <a:gd name="T4" fmla="*/ 86 w 86"/>
                <a:gd name="T5" fmla="*/ 77 h 181"/>
                <a:gd name="T6" fmla="*/ 80 w 86"/>
                <a:gd name="T7" fmla="*/ 51 h 181"/>
                <a:gd name="T8" fmla="*/ 71 w 86"/>
                <a:gd name="T9" fmla="*/ 42 h 181"/>
                <a:gd name="T10" fmla="*/ 55 w 86"/>
                <a:gd name="T11" fmla="*/ 2 h 181"/>
                <a:gd name="T12" fmla="*/ 22 w 86"/>
                <a:gd name="T13" fmla="*/ 95 h 181"/>
                <a:gd name="T14" fmla="*/ 5 w 86"/>
                <a:gd name="T15" fmla="*/ 152 h 181"/>
                <a:gd name="T16" fmla="*/ 4 w 86"/>
                <a:gd name="T17" fmla="*/ 169 h 181"/>
                <a:gd name="T18" fmla="*/ 9 w 86"/>
                <a:gd name="T19" fmla="*/ 173 h 181"/>
                <a:gd name="T20" fmla="*/ 31 w 86"/>
                <a:gd name="T21" fmla="*/ 180 h 181"/>
                <a:gd name="T22" fmla="*/ 39 w 86"/>
                <a:gd name="T23" fmla="*/ 181 h 181"/>
                <a:gd name="T24" fmla="*/ 48 w 86"/>
                <a:gd name="T25" fmla="*/ 172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181">
                  <a:moveTo>
                    <a:pt x="48" y="172"/>
                  </a:moveTo>
                  <a:cubicBezTo>
                    <a:pt x="57" y="154"/>
                    <a:pt x="67" y="131"/>
                    <a:pt x="80" y="102"/>
                  </a:cubicBezTo>
                  <a:cubicBezTo>
                    <a:pt x="83" y="94"/>
                    <a:pt x="85" y="85"/>
                    <a:pt x="86" y="77"/>
                  </a:cubicBezTo>
                  <a:cubicBezTo>
                    <a:pt x="86" y="68"/>
                    <a:pt x="84" y="60"/>
                    <a:pt x="80" y="51"/>
                  </a:cubicBezTo>
                  <a:cubicBezTo>
                    <a:pt x="78" y="47"/>
                    <a:pt x="75" y="43"/>
                    <a:pt x="71" y="42"/>
                  </a:cubicBezTo>
                  <a:cubicBezTo>
                    <a:pt x="67" y="40"/>
                    <a:pt x="58" y="0"/>
                    <a:pt x="55" y="2"/>
                  </a:cubicBezTo>
                  <a:cubicBezTo>
                    <a:pt x="35" y="12"/>
                    <a:pt x="28" y="75"/>
                    <a:pt x="22" y="95"/>
                  </a:cubicBezTo>
                  <a:cubicBezTo>
                    <a:pt x="17" y="114"/>
                    <a:pt x="9" y="132"/>
                    <a:pt x="5" y="152"/>
                  </a:cubicBezTo>
                  <a:cubicBezTo>
                    <a:pt x="3" y="157"/>
                    <a:pt x="0" y="164"/>
                    <a:pt x="4" y="169"/>
                  </a:cubicBezTo>
                  <a:cubicBezTo>
                    <a:pt x="5" y="171"/>
                    <a:pt x="7" y="172"/>
                    <a:pt x="9" y="173"/>
                  </a:cubicBezTo>
                  <a:cubicBezTo>
                    <a:pt x="15" y="177"/>
                    <a:pt x="23" y="179"/>
                    <a:pt x="31" y="180"/>
                  </a:cubicBezTo>
                  <a:cubicBezTo>
                    <a:pt x="34" y="181"/>
                    <a:pt x="36" y="181"/>
                    <a:pt x="39" y="181"/>
                  </a:cubicBezTo>
                  <a:cubicBezTo>
                    <a:pt x="44" y="180"/>
                    <a:pt x="46" y="176"/>
                    <a:pt x="48" y="172"/>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7" name="Freeform 1222">
              <a:extLst>
                <a:ext uri="{FF2B5EF4-FFF2-40B4-BE49-F238E27FC236}">
                  <a16:creationId xmlns:a16="http://schemas.microsoft.com/office/drawing/2014/main" id="{A8D7C6BC-8379-F6E8-79EC-29C7D4D0E4F5}"/>
                </a:ext>
              </a:extLst>
            </p:cNvPr>
            <p:cNvSpPr>
              <a:spLocks/>
            </p:cNvSpPr>
            <p:nvPr/>
          </p:nvSpPr>
          <p:spPr bwMode="auto">
            <a:xfrm>
              <a:off x="10287001" y="2006600"/>
              <a:ext cx="346075" cy="633413"/>
            </a:xfrm>
            <a:custGeom>
              <a:avLst/>
              <a:gdLst>
                <a:gd name="T0" fmla="*/ 57 w 92"/>
                <a:gd name="T1" fmla="*/ 160 h 168"/>
                <a:gd name="T2" fmla="*/ 4 w 92"/>
                <a:gd name="T3" fmla="*/ 59 h 168"/>
                <a:gd name="T4" fmla="*/ 4 w 92"/>
                <a:gd name="T5" fmla="*/ 37 h 168"/>
                <a:gd name="T6" fmla="*/ 8 w 92"/>
                <a:gd name="T7" fmla="*/ 11 h 168"/>
                <a:gd name="T8" fmla="*/ 17 w 92"/>
                <a:gd name="T9" fmla="*/ 2 h 168"/>
                <a:gd name="T10" fmla="*/ 28 w 92"/>
                <a:gd name="T11" fmla="*/ 3 h 168"/>
                <a:gd name="T12" fmla="*/ 53 w 92"/>
                <a:gd name="T13" fmla="*/ 30 h 168"/>
                <a:gd name="T14" fmla="*/ 64 w 92"/>
                <a:gd name="T15" fmla="*/ 57 h 168"/>
                <a:gd name="T16" fmla="*/ 83 w 92"/>
                <a:gd name="T17" fmla="*/ 109 h 168"/>
                <a:gd name="T18" fmla="*/ 92 w 92"/>
                <a:gd name="T19" fmla="*/ 146 h 168"/>
                <a:gd name="T20" fmla="*/ 73 w 92"/>
                <a:gd name="T21" fmla="*/ 163 h 168"/>
                <a:gd name="T22" fmla="*/ 57 w 92"/>
                <a:gd name="T23" fmla="*/ 16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168">
                  <a:moveTo>
                    <a:pt x="57" y="160"/>
                  </a:moveTo>
                  <a:cubicBezTo>
                    <a:pt x="43" y="145"/>
                    <a:pt x="18" y="88"/>
                    <a:pt x="4" y="59"/>
                  </a:cubicBezTo>
                  <a:cubicBezTo>
                    <a:pt x="0" y="52"/>
                    <a:pt x="5" y="46"/>
                    <a:pt x="4" y="37"/>
                  </a:cubicBezTo>
                  <a:cubicBezTo>
                    <a:pt x="3" y="28"/>
                    <a:pt x="5" y="20"/>
                    <a:pt x="8" y="11"/>
                  </a:cubicBezTo>
                  <a:cubicBezTo>
                    <a:pt x="10" y="8"/>
                    <a:pt x="12" y="3"/>
                    <a:pt x="17" y="2"/>
                  </a:cubicBezTo>
                  <a:cubicBezTo>
                    <a:pt x="21" y="0"/>
                    <a:pt x="25" y="2"/>
                    <a:pt x="28" y="3"/>
                  </a:cubicBezTo>
                  <a:cubicBezTo>
                    <a:pt x="39" y="9"/>
                    <a:pt x="48" y="20"/>
                    <a:pt x="53" y="30"/>
                  </a:cubicBezTo>
                  <a:cubicBezTo>
                    <a:pt x="57" y="39"/>
                    <a:pt x="61" y="48"/>
                    <a:pt x="64" y="57"/>
                  </a:cubicBezTo>
                  <a:cubicBezTo>
                    <a:pt x="71" y="74"/>
                    <a:pt x="77" y="91"/>
                    <a:pt x="83" y="109"/>
                  </a:cubicBezTo>
                  <a:cubicBezTo>
                    <a:pt x="87" y="121"/>
                    <a:pt x="91" y="133"/>
                    <a:pt x="92" y="146"/>
                  </a:cubicBezTo>
                  <a:cubicBezTo>
                    <a:pt x="92" y="157"/>
                    <a:pt x="84" y="166"/>
                    <a:pt x="73" y="163"/>
                  </a:cubicBezTo>
                  <a:cubicBezTo>
                    <a:pt x="66" y="161"/>
                    <a:pt x="64" y="168"/>
                    <a:pt x="57" y="160"/>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8" name="Freeform 1223">
              <a:extLst>
                <a:ext uri="{FF2B5EF4-FFF2-40B4-BE49-F238E27FC236}">
                  <a16:creationId xmlns:a16="http://schemas.microsoft.com/office/drawing/2014/main" id="{95EB89B8-D49D-BEF5-A3B2-BE199E8ACD1B}"/>
                </a:ext>
              </a:extLst>
            </p:cNvPr>
            <p:cNvSpPr>
              <a:spLocks/>
            </p:cNvSpPr>
            <p:nvPr/>
          </p:nvSpPr>
          <p:spPr bwMode="auto">
            <a:xfrm>
              <a:off x="10463213" y="2382837"/>
              <a:ext cx="374650" cy="377825"/>
            </a:xfrm>
            <a:custGeom>
              <a:avLst/>
              <a:gdLst>
                <a:gd name="T0" fmla="*/ 50 w 99"/>
                <a:gd name="T1" fmla="*/ 27 h 100"/>
                <a:gd name="T2" fmla="*/ 35 w 99"/>
                <a:gd name="T3" fmla="*/ 5 h 100"/>
                <a:gd name="T4" fmla="*/ 18 w 99"/>
                <a:gd name="T5" fmla="*/ 5 h 100"/>
                <a:gd name="T6" fmla="*/ 10 w 99"/>
                <a:gd name="T7" fmla="*/ 60 h 100"/>
                <a:gd name="T8" fmla="*/ 60 w 99"/>
                <a:gd name="T9" fmla="*/ 99 h 100"/>
                <a:gd name="T10" fmla="*/ 61 w 99"/>
                <a:gd name="T11" fmla="*/ 100 h 100"/>
                <a:gd name="T12" fmla="*/ 99 w 99"/>
                <a:gd name="T13" fmla="*/ 72 h 100"/>
                <a:gd name="T14" fmla="*/ 50 w 99"/>
                <a:gd name="T15" fmla="*/ 27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100">
                  <a:moveTo>
                    <a:pt x="50" y="27"/>
                  </a:moveTo>
                  <a:cubicBezTo>
                    <a:pt x="40" y="18"/>
                    <a:pt x="35" y="5"/>
                    <a:pt x="35" y="5"/>
                  </a:cubicBezTo>
                  <a:cubicBezTo>
                    <a:pt x="35" y="5"/>
                    <a:pt x="21" y="0"/>
                    <a:pt x="18" y="5"/>
                  </a:cubicBezTo>
                  <a:cubicBezTo>
                    <a:pt x="15" y="11"/>
                    <a:pt x="0" y="49"/>
                    <a:pt x="10" y="60"/>
                  </a:cubicBezTo>
                  <a:cubicBezTo>
                    <a:pt x="21" y="73"/>
                    <a:pt x="45" y="92"/>
                    <a:pt x="60" y="99"/>
                  </a:cubicBezTo>
                  <a:cubicBezTo>
                    <a:pt x="60" y="100"/>
                    <a:pt x="60" y="100"/>
                    <a:pt x="61" y="100"/>
                  </a:cubicBezTo>
                  <a:cubicBezTo>
                    <a:pt x="71" y="91"/>
                    <a:pt x="86" y="82"/>
                    <a:pt x="99" y="72"/>
                  </a:cubicBezTo>
                  <a:cubicBezTo>
                    <a:pt x="85" y="58"/>
                    <a:pt x="56" y="32"/>
                    <a:pt x="50" y="27"/>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9" name="Freeform 1224">
              <a:extLst>
                <a:ext uri="{FF2B5EF4-FFF2-40B4-BE49-F238E27FC236}">
                  <a16:creationId xmlns:a16="http://schemas.microsoft.com/office/drawing/2014/main" id="{ABE176AF-9F81-1D3B-F076-424624688B2E}"/>
                </a:ext>
              </a:extLst>
            </p:cNvPr>
            <p:cNvSpPr>
              <a:spLocks/>
            </p:cNvSpPr>
            <p:nvPr/>
          </p:nvSpPr>
          <p:spPr bwMode="auto">
            <a:xfrm>
              <a:off x="9829801" y="4625975"/>
              <a:ext cx="227013" cy="541338"/>
            </a:xfrm>
            <a:custGeom>
              <a:avLst/>
              <a:gdLst>
                <a:gd name="T0" fmla="*/ 54 w 60"/>
                <a:gd name="T1" fmla="*/ 22 h 144"/>
                <a:gd name="T2" fmla="*/ 57 w 60"/>
                <a:gd name="T3" fmla="*/ 101 h 144"/>
                <a:gd name="T4" fmla="*/ 59 w 60"/>
                <a:gd name="T5" fmla="*/ 125 h 144"/>
                <a:gd name="T6" fmla="*/ 53 w 60"/>
                <a:gd name="T7" fmla="*/ 139 h 144"/>
                <a:gd name="T8" fmla="*/ 39 w 60"/>
                <a:gd name="T9" fmla="*/ 143 h 144"/>
                <a:gd name="T10" fmla="*/ 12 w 60"/>
                <a:gd name="T11" fmla="*/ 129 h 144"/>
                <a:gd name="T12" fmla="*/ 3 w 60"/>
                <a:gd name="T13" fmla="*/ 84 h 144"/>
                <a:gd name="T14" fmla="*/ 1 w 60"/>
                <a:gd name="T15" fmla="*/ 52 h 144"/>
                <a:gd name="T16" fmla="*/ 15 w 60"/>
                <a:gd name="T17" fmla="*/ 24 h 144"/>
                <a:gd name="T18" fmla="*/ 39 w 60"/>
                <a:gd name="T19" fmla="*/ 3 h 144"/>
                <a:gd name="T20" fmla="*/ 52 w 60"/>
                <a:gd name="T21" fmla="*/ 5 h 144"/>
                <a:gd name="T22" fmla="*/ 58 w 60"/>
                <a:gd name="T23" fmla="*/ 19 h 144"/>
                <a:gd name="T24" fmla="*/ 54 w 60"/>
                <a:gd name="T25" fmla="*/ 2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 h="144">
                  <a:moveTo>
                    <a:pt x="54" y="22"/>
                  </a:moveTo>
                  <a:cubicBezTo>
                    <a:pt x="57" y="49"/>
                    <a:pt x="57" y="75"/>
                    <a:pt x="57" y="101"/>
                  </a:cubicBezTo>
                  <a:cubicBezTo>
                    <a:pt x="57" y="109"/>
                    <a:pt x="60" y="117"/>
                    <a:pt x="59" y="125"/>
                  </a:cubicBezTo>
                  <a:cubicBezTo>
                    <a:pt x="59" y="130"/>
                    <a:pt x="57" y="135"/>
                    <a:pt x="53" y="139"/>
                  </a:cubicBezTo>
                  <a:cubicBezTo>
                    <a:pt x="49" y="142"/>
                    <a:pt x="44" y="144"/>
                    <a:pt x="39" y="143"/>
                  </a:cubicBezTo>
                  <a:cubicBezTo>
                    <a:pt x="28" y="143"/>
                    <a:pt x="18" y="137"/>
                    <a:pt x="12" y="129"/>
                  </a:cubicBezTo>
                  <a:cubicBezTo>
                    <a:pt x="3" y="116"/>
                    <a:pt x="5" y="99"/>
                    <a:pt x="3" y="84"/>
                  </a:cubicBezTo>
                  <a:cubicBezTo>
                    <a:pt x="2" y="74"/>
                    <a:pt x="1" y="63"/>
                    <a:pt x="1" y="52"/>
                  </a:cubicBezTo>
                  <a:cubicBezTo>
                    <a:pt x="0" y="39"/>
                    <a:pt x="5" y="33"/>
                    <a:pt x="15" y="24"/>
                  </a:cubicBezTo>
                  <a:cubicBezTo>
                    <a:pt x="23" y="18"/>
                    <a:pt x="30" y="7"/>
                    <a:pt x="39" y="3"/>
                  </a:cubicBezTo>
                  <a:cubicBezTo>
                    <a:pt x="43" y="0"/>
                    <a:pt x="49" y="2"/>
                    <a:pt x="52" y="5"/>
                  </a:cubicBezTo>
                  <a:cubicBezTo>
                    <a:pt x="56" y="9"/>
                    <a:pt x="58" y="14"/>
                    <a:pt x="58" y="19"/>
                  </a:cubicBezTo>
                  <a:lnTo>
                    <a:pt x="54" y="22"/>
                  </a:ln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0" name="Freeform 1225">
              <a:extLst>
                <a:ext uri="{FF2B5EF4-FFF2-40B4-BE49-F238E27FC236}">
                  <a16:creationId xmlns:a16="http://schemas.microsoft.com/office/drawing/2014/main" id="{CC28B98F-E8A0-D1A5-563C-3471E8A46014}"/>
                </a:ext>
              </a:extLst>
            </p:cNvPr>
            <p:cNvSpPr>
              <a:spLocks/>
            </p:cNvSpPr>
            <p:nvPr/>
          </p:nvSpPr>
          <p:spPr bwMode="auto">
            <a:xfrm>
              <a:off x="10207626" y="4587875"/>
              <a:ext cx="527050" cy="350838"/>
            </a:xfrm>
            <a:custGeom>
              <a:avLst/>
              <a:gdLst>
                <a:gd name="T0" fmla="*/ 25 w 140"/>
                <a:gd name="T1" fmla="*/ 2 h 93"/>
                <a:gd name="T2" fmla="*/ 49 w 140"/>
                <a:gd name="T3" fmla="*/ 13 h 93"/>
                <a:gd name="T4" fmla="*/ 101 w 140"/>
                <a:gd name="T5" fmla="*/ 39 h 93"/>
                <a:gd name="T6" fmla="*/ 134 w 140"/>
                <a:gd name="T7" fmla="*/ 74 h 93"/>
                <a:gd name="T8" fmla="*/ 114 w 140"/>
                <a:gd name="T9" fmla="*/ 90 h 93"/>
                <a:gd name="T10" fmla="*/ 68 w 140"/>
                <a:gd name="T11" fmla="*/ 78 h 93"/>
                <a:gd name="T12" fmla="*/ 24 w 140"/>
                <a:gd name="T13" fmla="*/ 57 h 93"/>
                <a:gd name="T14" fmla="*/ 1 w 140"/>
                <a:gd name="T15" fmla="*/ 32 h 93"/>
                <a:gd name="T16" fmla="*/ 25 w 140"/>
                <a:gd name="T17" fmla="*/ 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93">
                  <a:moveTo>
                    <a:pt x="25" y="2"/>
                  </a:moveTo>
                  <a:cubicBezTo>
                    <a:pt x="33" y="4"/>
                    <a:pt x="42" y="9"/>
                    <a:pt x="49" y="13"/>
                  </a:cubicBezTo>
                  <a:cubicBezTo>
                    <a:pt x="67" y="21"/>
                    <a:pt x="84" y="30"/>
                    <a:pt x="101" y="39"/>
                  </a:cubicBezTo>
                  <a:cubicBezTo>
                    <a:pt x="113" y="45"/>
                    <a:pt x="140" y="57"/>
                    <a:pt x="134" y="74"/>
                  </a:cubicBezTo>
                  <a:cubicBezTo>
                    <a:pt x="131" y="83"/>
                    <a:pt x="123" y="88"/>
                    <a:pt x="114" y="90"/>
                  </a:cubicBezTo>
                  <a:cubicBezTo>
                    <a:pt x="97" y="93"/>
                    <a:pt x="82" y="88"/>
                    <a:pt x="68" y="78"/>
                  </a:cubicBezTo>
                  <a:cubicBezTo>
                    <a:pt x="55" y="68"/>
                    <a:pt x="40" y="61"/>
                    <a:pt x="24" y="57"/>
                  </a:cubicBezTo>
                  <a:cubicBezTo>
                    <a:pt x="10" y="54"/>
                    <a:pt x="1" y="46"/>
                    <a:pt x="1" y="32"/>
                  </a:cubicBezTo>
                  <a:cubicBezTo>
                    <a:pt x="0" y="17"/>
                    <a:pt x="8" y="0"/>
                    <a:pt x="25" y="2"/>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1" name="Freeform 1226">
              <a:extLst>
                <a:ext uri="{FF2B5EF4-FFF2-40B4-BE49-F238E27FC236}">
                  <a16:creationId xmlns:a16="http://schemas.microsoft.com/office/drawing/2014/main" id="{01B78F36-B572-4BE2-CF3A-A313EC6D59E0}"/>
                </a:ext>
              </a:extLst>
            </p:cNvPr>
            <p:cNvSpPr>
              <a:spLocks/>
            </p:cNvSpPr>
            <p:nvPr/>
          </p:nvSpPr>
          <p:spPr bwMode="auto">
            <a:xfrm>
              <a:off x="10037763" y="2947988"/>
              <a:ext cx="452438" cy="1149350"/>
            </a:xfrm>
            <a:custGeom>
              <a:avLst/>
              <a:gdLst>
                <a:gd name="T0" fmla="*/ 117 w 120"/>
                <a:gd name="T1" fmla="*/ 131 h 305"/>
                <a:gd name="T2" fmla="*/ 74 w 120"/>
                <a:gd name="T3" fmla="*/ 293 h 305"/>
                <a:gd name="T4" fmla="*/ 35 w 120"/>
                <a:gd name="T5" fmla="*/ 236 h 305"/>
                <a:gd name="T6" fmla="*/ 33 w 120"/>
                <a:gd name="T7" fmla="*/ 182 h 305"/>
                <a:gd name="T8" fmla="*/ 67 w 120"/>
                <a:gd name="T9" fmla="*/ 23 h 305"/>
                <a:gd name="T10" fmla="*/ 101 w 120"/>
                <a:gd name="T11" fmla="*/ 7 h 305"/>
                <a:gd name="T12" fmla="*/ 112 w 120"/>
                <a:gd name="T13" fmla="*/ 31 h 305"/>
                <a:gd name="T14" fmla="*/ 117 w 120"/>
                <a:gd name="T15" fmla="*/ 64 h 305"/>
                <a:gd name="T16" fmla="*/ 117 w 120"/>
                <a:gd name="T17" fmla="*/ 131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305">
                  <a:moveTo>
                    <a:pt x="117" y="131"/>
                  </a:moveTo>
                  <a:cubicBezTo>
                    <a:pt x="111" y="175"/>
                    <a:pt x="117" y="305"/>
                    <a:pt x="74" y="293"/>
                  </a:cubicBezTo>
                  <a:cubicBezTo>
                    <a:pt x="60" y="289"/>
                    <a:pt x="37" y="266"/>
                    <a:pt x="35" y="236"/>
                  </a:cubicBezTo>
                  <a:cubicBezTo>
                    <a:pt x="33" y="220"/>
                    <a:pt x="34" y="198"/>
                    <a:pt x="33" y="182"/>
                  </a:cubicBezTo>
                  <a:cubicBezTo>
                    <a:pt x="32" y="149"/>
                    <a:pt x="0" y="43"/>
                    <a:pt x="67" y="23"/>
                  </a:cubicBezTo>
                  <a:cubicBezTo>
                    <a:pt x="77" y="20"/>
                    <a:pt x="92" y="0"/>
                    <a:pt x="101" y="7"/>
                  </a:cubicBezTo>
                  <a:cubicBezTo>
                    <a:pt x="103" y="9"/>
                    <a:pt x="108" y="16"/>
                    <a:pt x="112" y="31"/>
                  </a:cubicBezTo>
                  <a:cubicBezTo>
                    <a:pt x="115" y="39"/>
                    <a:pt x="116" y="52"/>
                    <a:pt x="117" y="64"/>
                  </a:cubicBezTo>
                  <a:cubicBezTo>
                    <a:pt x="120" y="84"/>
                    <a:pt x="120" y="107"/>
                    <a:pt x="117" y="131"/>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2" name="Freeform 1227">
              <a:extLst>
                <a:ext uri="{FF2B5EF4-FFF2-40B4-BE49-F238E27FC236}">
                  <a16:creationId xmlns:a16="http://schemas.microsoft.com/office/drawing/2014/main" id="{D76C39EE-D0AD-7797-E57A-CDD90CD67BC8}"/>
                </a:ext>
              </a:extLst>
            </p:cNvPr>
            <p:cNvSpPr>
              <a:spLocks/>
            </p:cNvSpPr>
            <p:nvPr/>
          </p:nvSpPr>
          <p:spPr bwMode="auto">
            <a:xfrm>
              <a:off x="10166351" y="3770313"/>
              <a:ext cx="285750" cy="979488"/>
            </a:xfrm>
            <a:custGeom>
              <a:avLst/>
              <a:gdLst>
                <a:gd name="T0" fmla="*/ 69 w 76"/>
                <a:gd name="T1" fmla="*/ 232 h 260"/>
                <a:gd name="T2" fmla="*/ 9 w 76"/>
                <a:gd name="T3" fmla="*/ 236 h 260"/>
                <a:gd name="T4" fmla="*/ 8 w 76"/>
                <a:gd name="T5" fmla="*/ 127 h 260"/>
                <a:gd name="T6" fmla="*/ 2 w 76"/>
                <a:gd name="T7" fmla="*/ 25 h 260"/>
                <a:gd name="T8" fmla="*/ 19 w 76"/>
                <a:gd name="T9" fmla="*/ 18 h 260"/>
                <a:gd name="T10" fmla="*/ 75 w 76"/>
                <a:gd name="T11" fmla="*/ 20 h 260"/>
                <a:gd name="T12" fmla="*/ 69 w 76"/>
                <a:gd name="T13" fmla="*/ 232 h 260"/>
              </a:gdLst>
              <a:ahLst/>
              <a:cxnLst>
                <a:cxn ang="0">
                  <a:pos x="T0" y="T1"/>
                </a:cxn>
                <a:cxn ang="0">
                  <a:pos x="T2" y="T3"/>
                </a:cxn>
                <a:cxn ang="0">
                  <a:pos x="T4" y="T5"/>
                </a:cxn>
                <a:cxn ang="0">
                  <a:pos x="T6" y="T7"/>
                </a:cxn>
                <a:cxn ang="0">
                  <a:pos x="T8" y="T9"/>
                </a:cxn>
                <a:cxn ang="0">
                  <a:pos x="T10" y="T11"/>
                </a:cxn>
                <a:cxn ang="0">
                  <a:pos x="T12" y="T13"/>
                </a:cxn>
              </a:cxnLst>
              <a:rect l="0" t="0" r="r" b="b"/>
              <a:pathLst>
                <a:path w="76" h="260">
                  <a:moveTo>
                    <a:pt x="69" y="232"/>
                  </a:moveTo>
                  <a:cubicBezTo>
                    <a:pt x="64" y="255"/>
                    <a:pt x="14" y="260"/>
                    <a:pt x="9" y="236"/>
                  </a:cubicBezTo>
                  <a:cubicBezTo>
                    <a:pt x="2" y="200"/>
                    <a:pt x="10" y="163"/>
                    <a:pt x="8" y="127"/>
                  </a:cubicBezTo>
                  <a:cubicBezTo>
                    <a:pt x="5" y="80"/>
                    <a:pt x="0" y="46"/>
                    <a:pt x="2" y="25"/>
                  </a:cubicBezTo>
                  <a:cubicBezTo>
                    <a:pt x="3" y="16"/>
                    <a:pt x="14" y="25"/>
                    <a:pt x="19" y="18"/>
                  </a:cubicBezTo>
                  <a:cubicBezTo>
                    <a:pt x="31" y="0"/>
                    <a:pt x="76" y="11"/>
                    <a:pt x="75" y="20"/>
                  </a:cubicBezTo>
                  <a:cubicBezTo>
                    <a:pt x="68" y="59"/>
                    <a:pt x="69" y="231"/>
                    <a:pt x="69" y="232"/>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3" name="Freeform 1228">
              <a:extLst>
                <a:ext uri="{FF2B5EF4-FFF2-40B4-BE49-F238E27FC236}">
                  <a16:creationId xmlns:a16="http://schemas.microsoft.com/office/drawing/2014/main" id="{4AB319EE-33E4-A790-C153-51F4D605D462}"/>
                </a:ext>
              </a:extLst>
            </p:cNvPr>
            <p:cNvSpPr>
              <a:spLocks/>
            </p:cNvSpPr>
            <p:nvPr/>
          </p:nvSpPr>
          <p:spPr bwMode="auto">
            <a:xfrm>
              <a:off x="9791701" y="3924300"/>
              <a:ext cx="347663" cy="938213"/>
            </a:xfrm>
            <a:custGeom>
              <a:avLst/>
              <a:gdLst>
                <a:gd name="T0" fmla="*/ 92 w 92"/>
                <a:gd name="T1" fmla="*/ 0 h 249"/>
                <a:gd name="T2" fmla="*/ 89 w 92"/>
                <a:gd name="T3" fmla="*/ 30 h 249"/>
                <a:gd name="T4" fmla="*/ 85 w 92"/>
                <a:gd name="T5" fmla="*/ 78 h 249"/>
                <a:gd name="T6" fmla="*/ 66 w 92"/>
                <a:gd name="T7" fmla="*/ 234 h 249"/>
                <a:gd name="T8" fmla="*/ 25 w 92"/>
                <a:gd name="T9" fmla="*/ 242 h 249"/>
                <a:gd name="T10" fmla="*/ 11 w 92"/>
                <a:gd name="T11" fmla="*/ 232 h 249"/>
                <a:gd name="T12" fmla="*/ 6 w 92"/>
                <a:gd name="T13" fmla="*/ 214 h 249"/>
                <a:gd name="T14" fmla="*/ 19 w 92"/>
                <a:gd name="T15" fmla="*/ 43 h 249"/>
                <a:gd name="T16" fmla="*/ 35 w 92"/>
                <a:gd name="T17" fmla="*/ 5 h 249"/>
                <a:gd name="T18" fmla="*/ 58 w 92"/>
                <a:gd name="T19" fmla="*/ 26 h 249"/>
                <a:gd name="T20" fmla="*/ 58 w 92"/>
                <a:gd name="T21" fmla="*/ 16 h 249"/>
                <a:gd name="T22" fmla="*/ 83 w 92"/>
                <a:gd name="T23" fmla="*/ 30 h 249"/>
                <a:gd name="T24" fmla="*/ 92 w 92"/>
                <a:gd name="T2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 h="249">
                  <a:moveTo>
                    <a:pt x="92" y="0"/>
                  </a:moveTo>
                  <a:cubicBezTo>
                    <a:pt x="91" y="10"/>
                    <a:pt x="90" y="20"/>
                    <a:pt x="89" y="30"/>
                  </a:cubicBezTo>
                  <a:cubicBezTo>
                    <a:pt x="88" y="46"/>
                    <a:pt x="86" y="62"/>
                    <a:pt x="85" y="78"/>
                  </a:cubicBezTo>
                  <a:cubicBezTo>
                    <a:pt x="75" y="169"/>
                    <a:pt x="74" y="215"/>
                    <a:pt x="66" y="234"/>
                  </a:cubicBezTo>
                  <a:cubicBezTo>
                    <a:pt x="59" y="249"/>
                    <a:pt x="39" y="247"/>
                    <a:pt x="25" y="242"/>
                  </a:cubicBezTo>
                  <a:cubicBezTo>
                    <a:pt x="20" y="240"/>
                    <a:pt x="14" y="237"/>
                    <a:pt x="11" y="232"/>
                  </a:cubicBezTo>
                  <a:cubicBezTo>
                    <a:pt x="8" y="226"/>
                    <a:pt x="7" y="220"/>
                    <a:pt x="6" y="214"/>
                  </a:cubicBezTo>
                  <a:cubicBezTo>
                    <a:pt x="0" y="156"/>
                    <a:pt x="4" y="99"/>
                    <a:pt x="19" y="43"/>
                  </a:cubicBezTo>
                  <a:cubicBezTo>
                    <a:pt x="23" y="30"/>
                    <a:pt x="27" y="16"/>
                    <a:pt x="35" y="5"/>
                  </a:cubicBezTo>
                  <a:cubicBezTo>
                    <a:pt x="38" y="1"/>
                    <a:pt x="54" y="29"/>
                    <a:pt x="58" y="26"/>
                  </a:cubicBezTo>
                  <a:cubicBezTo>
                    <a:pt x="63" y="24"/>
                    <a:pt x="52" y="16"/>
                    <a:pt x="58" y="16"/>
                  </a:cubicBezTo>
                  <a:cubicBezTo>
                    <a:pt x="67" y="17"/>
                    <a:pt x="77" y="22"/>
                    <a:pt x="83" y="30"/>
                  </a:cubicBezTo>
                  <a:lnTo>
                    <a:pt x="92" y="0"/>
                  </a:ln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4" name="Freeform 1229">
              <a:extLst>
                <a:ext uri="{FF2B5EF4-FFF2-40B4-BE49-F238E27FC236}">
                  <a16:creationId xmlns:a16="http://schemas.microsoft.com/office/drawing/2014/main" id="{28796643-C351-CD62-1758-07F53D08B7C0}"/>
                </a:ext>
              </a:extLst>
            </p:cNvPr>
            <p:cNvSpPr>
              <a:spLocks/>
            </p:cNvSpPr>
            <p:nvPr/>
          </p:nvSpPr>
          <p:spPr bwMode="auto">
            <a:xfrm>
              <a:off x="9788526" y="3027363"/>
              <a:ext cx="561975" cy="1171575"/>
            </a:xfrm>
            <a:custGeom>
              <a:avLst/>
              <a:gdLst>
                <a:gd name="T0" fmla="*/ 26 w 149"/>
                <a:gd name="T1" fmla="*/ 5 h 311"/>
                <a:gd name="T2" fmla="*/ 30 w 149"/>
                <a:gd name="T3" fmla="*/ 0 h 311"/>
                <a:gd name="T4" fmla="*/ 80 w 149"/>
                <a:gd name="T5" fmla="*/ 9 h 311"/>
                <a:gd name="T6" fmla="*/ 145 w 149"/>
                <a:gd name="T7" fmla="*/ 5 h 311"/>
                <a:gd name="T8" fmla="*/ 142 w 149"/>
                <a:gd name="T9" fmla="*/ 61 h 311"/>
                <a:gd name="T10" fmla="*/ 114 w 149"/>
                <a:gd name="T11" fmla="*/ 108 h 311"/>
                <a:gd name="T12" fmla="*/ 97 w 149"/>
                <a:gd name="T13" fmla="*/ 251 h 311"/>
                <a:gd name="T14" fmla="*/ 84 w 149"/>
                <a:gd name="T15" fmla="*/ 291 h 311"/>
                <a:gd name="T16" fmla="*/ 43 w 149"/>
                <a:gd name="T17" fmla="*/ 309 h 311"/>
                <a:gd name="T18" fmla="*/ 32 w 149"/>
                <a:gd name="T19" fmla="*/ 304 h 311"/>
                <a:gd name="T20" fmla="*/ 18 w 149"/>
                <a:gd name="T21" fmla="*/ 290 h 311"/>
                <a:gd name="T22" fmla="*/ 14 w 149"/>
                <a:gd name="T23" fmla="*/ 193 h 311"/>
                <a:gd name="T24" fmla="*/ 26 w 149"/>
                <a:gd name="T25" fmla="*/ 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311">
                  <a:moveTo>
                    <a:pt x="26" y="5"/>
                  </a:moveTo>
                  <a:cubicBezTo>
                    <a:pt x="26" y="5"/>
                    <a:pt x="30" y="0"/>
                    <a:pt x="30" y="0"/>
                  </a:cubicBezTo>
                  <a:cubicBezTo>
                    <a:pt x="45" y="8"/>
                    <a:pt x="63" y="7"/>
                    <a:pt x="80" y="9"/>
                  </a:cubicBezTo>
                  <a:cubicBezTo>
                    <a:pt x="117" y="15"/>
                    <a:pt x="120" y="21"/>
                    <a:pt x="145" y="5"/>
                  </a:cubicBezTo>
                  <a:cubicBezTo>
                    <a:pt x="149" y="31"/>
                    <a:pt x="142" y="55"/>
                    <a:pt x="142" y="61"/>
                  </a:cubicBezTo>
                  <a:cubicBezTo>
                    <a:pt x="143" y="91"/>
                    <a:pt x="115" y="92"/>
                    <a:pt x="114" y="108"/>
                  </a:cubicBezTo>
                  <a:cubicBezTo>
                    <a:pt x="110" y="144"/>
                    <a:pt x="103" y="215"/>
                    <a:pt x="97" y="251"/>
                  </a:cubicBezTo>
                  <a:cubicBezTo>
                    <a:pt x="94" y="265"/>
                    <a:pt x="91" y="279"/>
                    <a:pt x="84" y="291"/>
                  </a:cubicBezTo>
                  <a:cubicBezTo>
                    <a:pt x="75" y="304"/>
                    <a:pt x="59" y="311"/>
                    <a:pt x="43" y="309"/>
                  </a:cubicBezTo>
                  <a:cubicBezTo>
                    <a:pt x="39" y="309"/>
                    <a:pt x="35" y="307"/>
                    <a:pt x="32" y="304"/>
                  </a:cubicBezTo>
                  <a:cubicBezTo>
                    <a:pt x="24" y="298"/>
                    <a:pt x="17" y="299"/>
                    <a:pt x="18" y="290"/>
                  </a:cubicBezTo>
                  <a:cubicBezTo>
                    <a:pt x="22" y="261"/>
                    <a:pt x="19" y="221"/>
                    <a:pt x="14" y="193"/>
                  </a:cubicBezTo>
                  <a:cubicBezTo>
                    <a:pt x="3" y="136"/>
                    <a:pt x="0" y="74"/>
                    <a:pt x="26" y="5"/>
                  </a:cubicBezTo>
                  <a:close/>
                </a:path>
              </a:pathLst>
            </a:custGeom>
            <a:solidFill>
              <a:srgbClr val="4C1F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5" name="Freeform 1230">
              <a:extLst>
                <a:ext uri="{FF2B5EF4-FFF2-40B4-BE49-F238E27FC236}">
                  <a16:creationId xmlns:a16="http://schemas.microsoft.com/office/drawing/2014/main" id="{7A16D37F-E3AC-C889-847A-329644127E01}"/>
                </a:ext>
              </a:extLst>
            </p:cNvPr>
            <p:cNvSpPr>
              <a:spLocks/>
            </p:cNvSpPr>
            <p:nvPr/>
          </p:nvSpPr>
          <p:spPr bwMode="auto">
            <a:xfrm>
              <a:off x="9747251" y="1946275"/>
              <a:ext cx="739775" cy="1187450"/>
            </a:xfrm>
            <a:custGeom>
              <a:avLst/>
              <a:gdLst>
                <a:gd name="T0" fmla="*/ 38 w 196"/>
                <a:gd name="T1" fmla="*/ 262 h 315"/>
                <a:gd name="T2" fmla="*/ 36 w 196"/>
                <a:gd name="T3" fmla="*/ 234 h 315"/>
                <a:gd name="T4" fmla="*/ 36 w 196"/>
                <a:gd name="T5" fmla="*/ 234 h 315"/>
                <a:gd name="T6" fmla="*/ 29 w 196"/>
                <a:gd name="T7" fmla="*/ 198 h 315"/>
                <a:gd name="T8" fmla="*/ 13 w 196"/>
                <a:gd name="T9" fmla="*/ 139 h 315"/>
                <a:gd name="T10" fmla="*/ 2 w 196"/>
                <a:gd name="T11" fmla="*/ 102 h 315"/>
                <a:gd name="T12" fmla="*/ 36 w 196"/>
                <a:gd name="T13" fmla="*/ 51 h 315"/>
                <a:gd name="T14" fmla="*/ 118 w 196"/>
                <a:gd name="T15" fmla="*/ 15 h 315"/>
                <a:gd name="T16" fmla="*/ 184 w 196"/>
                <a:gd name="T17" fmla="*/ 54 h 315"/>
                <a:gd name="T18" fmla="*/ 187 w 196"/>
                <a:gd name="T19" fmla="*/ 180 h 315"/>
                <a:gd name="T20" fmla="*/ 182 w 196"/>
                <a:gd name="T21" fmla="*/ 238 h 315"/>
                <a:gd name="T22" fmla="*/ 186 w 196"/>
                <a:gd name="T23" fmla="*/ 287 h 315"/>
                <a:gd name="T24" fmla="*/ 36 w 196"/>
                <a:gd name="T25" fmla="*/ 295 h 315"/>
                <a:gd name="T26" fmla="*/ 38 w 196"/>
                <a:gd name="T27" fmla="*/ 262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6" h="315">
                  <a:moveTo>
                    <a:pt x="38" y="262"/>
                  </a:moveTo>
                  <a:cubicBezTo>
                    <a:pt x="38" y="253"/>
                    <a:pt x="37" y="243"/>
                    <a:pt x="36" y="234"/>
                  </a:cubicBezTo>
                  <a:cubicBezTo>
                    <a:pt x="36" y="234"/>
                    <a:pt x="36" y="234"/>
                    <a:pt x="36" y="234"/>
                  </a:cubicBezTo>
                  <a:cubicBezTo>
                    <a:pt x="34" y="222"/>
                    <a:pt x="32" y="210"/>
                    <a:pt x="29" y="198"/>
                  </a:cubicBezTo>
                  <a:cubicBezTo>
                    <a:pt x="24" y="177"/>
                    <a:pt x="19" y="160"/>
                    <a:pt x="13" y="139"/>
                  </a:cubicBezTo>
                  <a:cubicBezTo>
                    <a:pt x="10" y="128"/>
                    <a:pt x="3" y="110"/>
                    <a:pt x="2" y="102"/>
                  </a:cubicBezTo>
                  <a:cubicBezTo>
                    <a:pt x="0" y="83"/>
                    <a:pt x="11" y="68"/>
                    <a:pt x="36" y="51"/>
                  </a:cubicBezTo>
                  <a:cubicBezTo>
                    <a:pt x="52" y="40"/>
                    <a:pt x="86" y="25"/>
                    <a:pt x="118" y="15"/>
                  </a:cubicBezTo>
                  <a:cubicBezTo>
                    <a:pt x="164" y="0"/>
                    <a:pt x="171" y="17"/>
                    <a:pt x="184" y="54"/>
                  </a:cubicBezTo>
                  <a:cubicBezTo>
                    <a:pt x="196" y="88"/>
                    <a:pt x="193" y="144"/>
                    <a:pt x="187" y="180"/>
                  </a:cubicBezTo>
                  <a:cubicBezTo>
                    <a:pt x="184" y="199"/>
                    <a:pt x="182" y="218"/>
                    <a:pt x="182" y="238"/>
                  </a:cubicBezTo>
                  <a:cubicBezTo>
                    <a:pt x="181" y="255"/>
                    <a:pt x="183" y="270"/>
                    <a:pt x="186" y="287"/>
                  </a:cubicBezTo>
                  <a:cubicBezTo>
                    <a:pt x="146" y="315"/>
                    <a:pt x="39" y="296"/>
                    <a:pt x="36" y="295"/>
                  </a:cubicBezTo>
                  <a:cubicBezTo>
                    <a:pt x="37" y="284"/>
                    <a:pt x="38" y="273"/>
                    <a:pt x="38" y="262"/>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6" name="Freeform 1231">
              <a:extLst>
                <a:ext uri="{FF2B5EF4-FFF2-40B4-BE49-F238E27FC236}">
                  <a16:creationId xmlns:a16="http://schemas.microsoft.com/office/drawing/2014/main" id="{D468E035-3DB6-37F2-9685-E4595E7B5FDE}"/>
                </a:ext>
              </a:extLst>
            </p:cNvPr>
            <p:cNvSpPr>
              <a:spLocks/>
            </p:cNvSpPr>
            <p:nvPr/>
          </p:nvSpPr>
          <p:spPr bwMode="auto">
            <a:xfrm>
              <a:off x="9882188" y="2974975"/>
              <a:ext cx="566738" cy="169863"/>
            </a:xfrm>
            <a:custGeom>
              <a:avLst/>
              <a:gdLst>
                <a:gd name="T0" fmla="*/ 1 w 150"/>
                <a:gd name="T1" fmla="*/ 7 h 45"/>
                <a:gd name="T2" fmla="*/ 0 w 150"/>
                <a:gd name="T3" fmla="*/ 22 h 45"/>
                <a:gd name="T4" fmla="*/ 150 w 150"/>
                <a:gd name="T5" fmla="*/ 14 h 45"/>
                <a:gd name="T6" fmla="*/ 148 w 150"/>
                <a:gd name="T7" fmla="*/ 0 h 45"/>
                <a:gd name="T8" fmla="*/ 1 w 150"/>
                <a:gd name="T9" fmla="*/ 7 h 45"/>
              </a:gdLst>
              <a:ahLst/>
              <a:cxnLst>
                <a:cxn ang="0">
                  <a:pos x="T0" y="T1"/>
                </a:cxn>
                <a:cxn ang="0">
                  <a:pos x="T2" y="T3"/>
                </a:cxn>
                <a:cxn ang="0">
                  <a:pos x="T4" y="T5"/>
                </a:cxn>
                <a:cxn ang="0">
                  <a:pos x="T6" y="T7"/>
                </a:cxn>
                <a:cxn ang="0">
                  <a:pos x="T8" y="T9"/>
                </a:cxn>
              </a:cxnLst>
              <a:rect l="0" t="0" r="r" b="b"/>
              <a:pathLst>
                <a:path w="150" h="45">
                  <a:moveTo>
                    <a:pt x="1" y="7"/>
                  </a:moveTo>
                  <a:cubicBezTo>
                    <a:pt x="1" y="10"/>
                    <a:pt x="0" y="18"/>
                    <a:pt x="0" y="22"/>
                  </a:cubicBezTo>
                  <a:cubicBezTo>
                    <a:pt x="3" y="23"/>
                    <a:pt x="107" y="45"/>
                    <a:pt x="150" y="14"/>
                  </a:cubicBezTo>
                  <a:cubicBezTo>
                    <a:pt x="149" y="9"/>
                    <a:pt x="148" y="5"/>
                    <a:pt x="148" y="0"/>
                  </a:cubicBezTo>
                  <a:cubicBezTo>
                    <a:pt x="96" y="18"/>
                    <a:pt x="53" y="15"/>
                    <a:pt x="1" y="7"/>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7" name="Freeform 1232">
              <a:extLst>
                <a:ext uri="{FF2B5EF4-FFF2-40B4-BE49-F238E27FC236}">
                  <a16:creationId xmlns:a16="http://schemas.microsoft.com/office/drawing/2014/main" id="{8F793BFA-5680-4EB7-9DE1-A0186CBCC723}"/>
                </a:ext>
              </a:extLst>
            </p:cNvPr>
            <p:cNvSpPr>
              <a:spLocks/>
            </p:cNvSpPr>
            <p:nvPr/>
          </p:nvSpPr>
          <p:spPr bwMode="auto">
            <a:xfrm>
              <a:off x="9920288" y="3005138"/>
              <a:ext cx="49213" cy="68263"/>
            </a:xfrm>
            <a:custGeom>
              <a:avLst/>
              <a:gdLst>
                <a:gd name="T0" fmla="*/ 0 w 13"/>
                <a:gd name="T1" fmla="*/ 0 h 18"/>
                <a:gd name="T2" fmla="*/ 0 w 13"/>
                <a:gd name="T3" fmla="*/ 16 h 18"/>
                <a:gd name="T4" fmla="*/ 13 w 13"/>
                <a:gd name="T5" fmla="*/ 18 h 18"/>
                <a:gd name="T6" fmla="*/ 13 w 13"/>
                <a:gd name="T7" fmla="*/ 2 h 18"/>
                <a:gd name="T8" fmla="*/ 0 w 13"/>
                <a:gd name="T9" fmla="*/ 0 h 18"/>
              </a:gdLst>
              <a:ahLst/>
              <a:cxnLst>
                <a:cxn ang="0">
                  <a:pos x="T0" y="T1"/>
                </a:cxn>
                <a:cxn ang="0">
                  <a:pos x="T2" y="T3"/>
                </a:cxn>
                <a:cxn ang="0">
                  <a:pos x="T4" y="T5"/>
                </a:cxn>
                <a:cxn ang="0">
                  <a:pos x="T6" y="T7"/>
                </a:cxn>
                <a:cxn ang="0">
                  <a:pos x="T8" y="T9"/>
                </a:cxn>
              </a:cxnLst>
              <a:rect l="0" t="0" r="r" b="b"/>
              <a:pathLst>
                <a:path w="13" h="18">
                  <a:moveTo>
                    <a:pt x="0" y="0"/>
                  </a:moveTo>
                  <a:cubicBezTo>
                    <a:pt x="0" y="5"/>
                    <a:pt x="0" y="11"/>
                    <a:pt x="0" y="16"/>
                  </a:cubicBezTo>
                  <a:cubicBezTo>
                    <a:pt x="3" y="17"/>
                    <a:pt x="8" y="17"/>
                    <a:pt x="13" y="18"/>
                  </a:cubicBezTo>
                  <a:cubicBezTo>
                    <a:pt x="13" y="13"/>
                    <a:pt x="13" y="7"/>
                    <a:pt x="13" y="2"/>
                  </a:cubicBezTo>
                  <a:cubicBezTo>
                    <a:pt x="8" y="1"/>
                    <a:pt x="4" y="1"/>
                    <a:pt x="0" y="0"/>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8" name="Freeform 1233">
              <a:extLst>
                <a:ext uri="{FF2B5EF4-FFF2-40B4-BE49-F238E27FC236}">
                  <a16:creationId xmlns:a16="http://schemas.microsoft.com/office/drawing/2014/main" id="{2804ABC9-5C29-5908-7FED-6DD25E4F8F83}"/>
                </a:ext>
              </a:extLst>
            </p:cNvPr>
            <p:cNvSpPr>
              <a:spLocks/>
            </p:cNvSpPr>
            <p:nvPr/>
          </p:nvSpPr>
          <p:spPr bwMode="auto">
            <a:xfrm>
              <a:off x="10207626" y="3019425"/>
              <a:ext cx="49213" cy="68263"/>
            </a:xfrm>
            <a:custGeom>
              <a:avLst/>
              <a:gdLst>
                <a:gd name="T0" fmla="*/ 0 w 13"/>
                <a:gd name="T1" fmla="*/ 1 h 18"/>
                <a:gd name="T2" fmla="*/ 0 w 13"/>
                <a:gd name="T3" fmla="*/ 18 h 18"/>
                <a:gd name="T4" fmla="*/ 13 w 13"/>
                <a:gd name="T5" fmla="*/ 18 h 18"/>
                <a:gd name="T6" fmla="*/ 13 w 13"/>
                <a:gd name="T7" fmla="*/ 0 h 18"/>
                <a:gd name="T8" fmla="*/ 0 w 13"/>
                <a:gd name="T9" fmla="*/ 1 h 18"/>
              </a:gdLst>
              <a:ahLst/>
              <a:cxnLst>
                <a:cxn ang="0">
                  <a:pos x="T0" y="T1"/>
                </a:cxn>
                <a:cxn ang="0">
                  <a:pos x="T2" y="T3"/>
                </a:cxn>
                <a:cxn ang="0">
                  <a:pos x="T4" y="T5"/>
                </a:cxn>
                <a:cxn ang="0">
                  <a:pos x="T6" y="T7"/>
                </a:cxn>
                <a:cxn ang="0">
                  <a:pos x="T8" y="T9"/>
                </a:cxn>
              </a:cxnLst>
              <a:rect l="0" t="0" r="r" b="b"/>
              <a:pathLst>
                <a:path w="13" h="18">
                  <a:moveTo>
                    <a:pt x="0" y="1"/>
                  </a:moveTo>
                  <a:cubicBezTo>
                    <a:pt x="0" y="7"/>
                    <a:pt x="0" y="13"/>
                    <a:pt x="0" y="18"/>
                  </a:cubicBezTo>
                  <a:cubicBezTo>
                    <a:pt x="5" y="18"/>
                    <a:pt x="9" y="18"/>
                    <a:pt x="13" y="18"/>
                  </a:cubicBezTo>
                  <a:cubicBezTo>
                    <a:pt x="13" y="11"/>
                    <a:pt x="13" y="5"/>
                    <a:pt x="13" y="0"/>
                  </a:cubicBezTo>
                  <a:cubicBezTo>
                    <a:pt x="9" y="0"/>
                    <a:pt x="5" y="1"/>
                    <a:pt x="0" y="1"/>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9" name="Freeform 1234">
              <a:extLst>
                <a:ext uri="{FF2B5EF4-FFF2-40B4-BE49-F238E27FC236}">
                  <a16:creationId xmlns:a16="http://schemas.microsoft.com/office/drawing/2014/main" id="{9B1ED9F7-A866-CEBC-573D-35781E20632A}"/>
                </a:ext>
              </a:extLst>
            </p:cNvPr>
            <p:cNvSpPr>
              <a:spLocks/>
            </p:cNvSpPr>
            <p:nvPr/>
          </p:nvSpPr>
          <p:spPr bwMode="auto">
            <a:xfrm>
              <a:off x="10256838" y="2974975"/>
              <a:ext cx="192088" cy="112713"/>
            </a:xfrm>
            <a:custGeom>
              <a:avLst/>
              <a:gdLst>
                <a:gd name="T0" fmla="*/ 49 w 51"/>
                <a:gd name="T1" fmla="*/ 0 h 30"/>
                <a:gd name="T2" fmla="*/ 0 w 51"/>
                <a:gd name="T3" fmla="*/ 12 h 30"/>
                <a:gd name="T4" fmla="*/ 0 w 51"/>
                <a:gd name="T5" fmla="*/ 30 h 30"/>
                <a:gd name="T6" fmla="*/ 51 w 51"/>
                <a:gd name="T7" fmla="*/ 14 h 30"/>
                <a:gd name="T8" fmla="*/ 49 w 51"/>
                <a:gd name="T9" fmla="*/ 0 h 30"/>
              </a:gdLst>
              <a:ahLst/>
              <a:cxnLst>
                <a:cxn ang="0">
                  <a:pos x="T0" y="T1"/>
                </a:cxn>
                <a:cxn ang="0">
                  <a:pos x="T2" y="T3"/>
                </a:cxn>
                <a:cxn ang="0">
                  <a:pos x="T4" y="T5"/>
                </a:cxn>
                <a:cxn ang="0">
                  <a:pos x="T6" y="T7"/>
                </a:cxn>
                <a:cxn ang="0">
                  <a:pos x="T8" y="T9"/>
                </a:cxn>
              </a:cxnLst>
              <a:rect l="0" t="0" r="r" b="b"/>
              <a:pathLst>
                <a:path w="51" h="30">
                  <a:moveTo>
                    <a:pt x="49" y="0"/>
                  </a:moveTo>
                  <a:cubicBezTo>
                    <a:pt x="32" y="6"/>
                    <a:pt x="16" y="10"/>
                    <a:pt x="0" y="12"/>
                  </a:cubicBezTo>
                  <a:cubicBezTo>
                    <a:pt x="0" y="17"/>
                    <a:pt x="0" y="23"/>
                    <a:pt x="0" y="30"/>
                  </a:cubicBezTo>
                  <a:cubicBezTo>
                    <a:pt x="20" y="28"/>
                    <a:pt x="38" y="23"/>
                    <a:pt x="51" y="14"/>
                  </a:cubicBezTo>
                  <a:cubicBezTo>
                    <a:pt x="50" y="9"/>
                    <a:pt x="49" y="5"/>
                    <a:pt x="49" y="0"/>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0" name="Freeform 1235">
              <a:extLst>
                <a:ext uri="{FF2B5EF4-FFF2-40B4-BE49-F238E27FC236}">
                  <a16:creationId xmlns:a16="http://schemas.microsoft.com/office/drawing/2014/main" id="{13EC6E7D-CC52-92AF-2AB8-447CBDC5F728}"/>
                </a:ext>
              </a:extLst>
            </p:cNvPr>
            <p:cNvSpPr>
              <a:spLocks/>
            </p:cNvSpPr>
            <p:nvPr/>
          </p:nvSpPr>
          <p:spPr bwMode="auto">
            <a:xfrm>
              <a:off x="10180638" y="2179637"/>
              <a:ext cx="128588" cy="809625"/>
            </a:xfrm>
            <a:custGeom>
              <a:avLst/>
              <a:gdLst>
                <a:gd name="T0" fmla="*/ 4 w 34"/>
                <a:gd name="T1" fmla="*/ 202 h 215"/>
                <a:gd name="T2" fmla="*/ 20 w 34"/>
                <a:gd name="T3" fmla="*/ 215 h 215"/>
                <a:gd name="T4" fmla="*/ 34 w 34"/>
                <a:gd name="T5" fmla="*/ 192 h 215"/>
                <a:gd name="T6" fmla="*/ 15 w 34"/>
                <a:gd name="T7" fmla="*/ 0 h 215"/>
                <a:gd name="T8" fmla="*/ 0 w 34"/>
                <a:gd name="T9" fmla="*/ 11 h 215"/>
                <a:gd name="T10" fmla="*/ 4 w 34"/>
                <a:gd name="T11" fmla="*/ 202 h 215"/>
              </a:gdLst>
              <a:ahLst/>
              <a:cxnLst>
                <a:cxn ang="0">
                  <a:pos x="T0" y="T1"/>
                </a:cxn>
                <a:cxn ang="0">
                  <a:pos x="T2" y="T3"/>
                </a:cxn>
                <a:cxn ang="0">
                  <a:pos x="T4" y="T5"/>
                </a:cxn>
                <a:cxn ang="0">
                  <a:pos x="T6" y="T7"/>
                </a:cxn>
                <a:cxn ang="0">
                  <a:pos x="T8" y="T9"/>
                </a:cxn>
                <a:cxn ang="0">
                  <a:pos x="T10" y="T11"/>
                </a:cxn>
              </a:cxnLst>
              <a:rect l="0" t="0" r="r" b="b"/>
              <a:pathLst>
                <a:path w="34" h="215">
                  <a:moveTo>
                    <a:pt x="4" y="202"/>
                  </a:moveTo>
                  <a:cubicBezTo>
                    <a:pt x="9" y="206"/>
                    <a:pt x="15" y="211"/>
                    <a:pt x="20" y="215"/>
                  </a:cubicBezTo>
                  <a:cubicBezTo>
                    <a:pt x="27" y="204"/>
                    <a:pt x="27" y="203"/>
                    <a:pt x="34" y="192"/>
                  </a:cubicBezTo>
                  <a:cubicBezTo>
                    <a:pt x="34" y="126"/>
                    <a:pt x="31" y="63"/>
                    <a:pt x="15" y="0"/>
                  </a:cubicBezTo>
                  <a:cubicBezTo>
                    <a:pt x="9" y="4"/>
                    <a:pt x="6" y="7"/>
                    <a:pt x="0" y="11"/>
                  </a:cubicBezTo>
                  <a:cubicBezTo>
                    <a:pt x="8" y="72"/>
                    <a:pt x="13" y="135"/>
                    <a:pt x="4" y="202"/>
                  </a:cubicBezTo>
                  <a:close/>
                </a:path>
              </a:pathLst>
            </a:custGeom>
            <a:solidFill>
              <a:srgbClr val="3912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1" name="Freeform 1236">
              <a:extLst>
                <a:ext uri="{FF2B5EF4-FFF2-40B4-BE49-F238E27FC236}">
                  <a16:creationId xmlns:a16="http://schemas.microsoft.com/office/drawing/2014/main" id="{99E07191-6ED8-674B-1C79-6BD15F826E9D}"/>
                </a:ext>
              </a:extLst>
            </p:cNvPr>
            <p:cNvSpPr>
              <a:spLocks/>
            </p:cNvSpPr>
            <p:nvPr/>
          </p:nvSpPr>
          <p:spPr bwMode="auto">
            <a:xfrm>
              <a:off x="10166351" y="2130425"/>
              <a:ext cx="96838" cy="131763"/>
            </a:xfrm>
            <a:custGeom>
              <a:avLst/>
              <a:gdLst>
                <a:gd name="T0" fmla="*/ 26 w 26"/>
                <a:gd name="T1" fmla="*/ 11 h 35"/>
                <a:gd name="T2" fmla="*/ 26 w 26"/>
                <a:gd name="T3" fmla="*/ 12 h 35"/>
                <a:gd name="T4" fmla="*/ 24 w 26"/>
                <a:gd name="T5" fmla="*/ 18 h 35"/>
                <a:gd name="T6" fmla="*/ 19 w 26"/>
                <a:gd name="T7" fmla="*/ 29 h 35"/>
                <a:gd name="T8" fmla="*/ 15 w 26"/>
                <a:gd name="T9" fmla="*/ 34 h 35"/>
                <a:gd name="T10" fmla="*/ 7 w 26"/>
                <a:gd name="T11" fmla="*/ 33 h 35"/>
                <a:gd name="T12" fmla="*/ 1 w 26"/>
                <a:gd name="T13" fmla="*/ 26 h 35"/>
                <a:gd name="T14" fmla="*/ 3 w 26"/>
                <a:gd name="T15" fmla="*/ 19 h 35"/>
                <a:gd name="T16" fmla="*/ 12 w 26"/>
                <a:gd name="T17" fmla="*/ 3 h 35"/>
                <a:gd name="T18" fmla="*/ 25 w 26"/>
                <a:gd name="T19" fmla="*/ 9 h 35"/>
                <a:gd name="T20" fmla="*/ 26 w 26"/>
                <a:gd name="T21" fmla="*/ 1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35">
                  <a:moveTo>
                    <a:pt x="26" y="11"/>
                  </a:moveTo>
                  <a:cubicBezTo>
                    <a:pt x="26" y="12"/>
                    <a:pt x="26" y="12"/>
                    <a:pt x="26" y="12"/>
                  </a:cubicBezTo>
                  <a:cubicBezTo>
                    <a:pt x="26" y="14"/>
                    <a:pt x="25" y="17"/>
                    <a:pt x="24" y="18"/>
                  </a:cubicBezTo>
                  <a:cubicBezTo>
                    <a:pt x="23" y="22"/>
                    <a:pt x="21" y="26"/>
                    <a:pt x="19" y="29"/>
                  </a:cubicBezTo>
                  <a:cubicBezTo>
                    <a:pt x="18" y="31"/>
                    <a:pt x="17" y="33"/>
                    <a:pt x="15" y="34"/>
                  </a:cubicBezTo>
                  <a:cubicBezTo>
                    <a:pt x="12" y="35"/>
                    <a:pt x="10" y="34"/>
                    <a:pt x="7" y="33"/>
                  </a:cubicBezTo>
                  <a:cubicBezTo>
                    <a:pt x="5" y="32"/>
                    <a:pt x="0" y="30"/>
                    <a:pt x="1" y="26"/>
                  </a:cubicBezTo>
                  <a:cubicBezTo>
                    <a:pt x="2" y="24"/>
                    <a:pt x="2" y="21"/>
                    <a:pt x="3" y="19"/>
                  </a:cubicBezTo>
                  <a:cubicBezTo>
                    <a:pt x="5" y="13"/>
                    <a:pt x="8" y="7"/>
                    <a:pt x="12" y="3"/>
                  </a:cubicBezTo>
                  <a:cubicBezTo>
                    <a:pt x="18" y="0"/>
                    <a:pt x="22" y="5"/>
                    <a:pt x="25" y="9"/>
                  </a:cubicBezTo>
                  <a:cubicBezTo>
                    <a:pt x="25" y="10"/>
                    <a:pt x="26" y="11"/>
                    <a:pt x="26" y="11"/>
                  </a:cubicBezTo>
                  <a:close/>
                </a:path>
              </a:pathLst>
            </a:custGeom>
            <a:solidFill>
              <a:srgbClr val="2B0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2" name="Freeform 1237">
              <a:extLst>
                <a:ext uri="{FF2B5EF4-FFF2-40B4-BE49-F238E27FC236}">
                  <a16:creationId xmlns:a16="http://schemas.microsoft.com/office/drawing/2014/main" id="{FD1DCC0A-EC92-0AA4-B680-B416289737B2}"/>
                </a:ext>
              </a:extLst>
            </p:cNvPr>
            <p:cNvSpPr>
              <a:spLocks/>
            </p:cNvSpPr>
            <p:nvPr/>
          </p:nvSpPr>
          <p:spPr bwMode="auto">
            <a:xfrm>
              <a:off x="9988551" y="1836737"/>
              <a:ext cx="271463" cy="377825"/>
            </a:xfrm>
            <a:custGeom>
              <a:avLst/>
              <a:gdLst>
                <a:gd name="T0" fmla="*/ 4 w 72"/>
                <a:gd name="T1" fmla="*/ 63 h 100"/>
                <a:gd name="T2" fmla="*/ 71 w 72"/>
                <a:gd name="T3" fmla="*/ 65 h 100"/>
                <a:gd name="T4" fmla="*/ 44 w 72"/>
                <a:gd name="T5" fmla="*/ 4 h 100"/>
                <a:gd name="T6" fmla="*/ 24 w 72"/>
                <a:gd name="T7" fmla="*/ 0 h 100"/>
                <a:gd name="T8" fmla="*/ 11 w 72"/>
                <a:gd name="T9" fmla="*/ 20 h 100"/>
                <a:gd name="T10" fmla="*/ 4 w 72"/>
                <a:gd name="T11" fmla="*/ 63 h 100"/>
              </a:gdLst>
              <a:ahLst/>
              <a:cxnLst>
                <a:cxn ang="0">
                  <a:pos x="T0" y="T1"/>
                </a:cxn>
                <a:cxn ang="0">
                  <a:pos x="T2" y="T3"/>
                </a:cxn>
                <a:cxn ang="0">
                  <a:pos x="T4" y="T5"/>
                </a:cxn>
                <a:cxn ang="0">
                  <a:pos x="T6" y="T7"/>
                </a:cxn>
                <a:cxn ang="0">
                  <a:pos x="T8" y="T9"/>
                </a:cxn>
                <a:cxn ang="0">
                  <a:pos x="T10" y="T11"/>
                </a:cxn>
              </a:cxnLst>
              <a:rect l="0" t="0" r="r" b="b"/>
              <a:pathLst>
                <a:path w="72" h="100">
                  <a:moveTo>
                    <a:pt x="4" y="63"/>
                  </a:moveTo>
                  <a:cubicBezTo>
                    <a:pt x="3" y="100"/>
                    <a:pt x="72" y="100"/>
                    <a:pt x="71" y="65"/>
                  </a:cubicBezTo>
                  <a:cubicBezTo>
                    <a:pt x="70" y="17"/>
                    <a:pt x="67" y="11"/>
                    <a:pt x="44" y="4"/>
                  </a:cubicBezTo>
                  <a:cubicBezTo>
                    <a:pt x="38" y="2"/>
                    <a:pt x="31" y="0"/>
                    <a:pt x="24" y="0"/>
                  </a:cubicBezTo>
                  <a:cubicBezTo>
                    <a:pt x="0" y="0"/>
                    <a:pt x="10" y="12"/>
                    <a:pt x="11" y="20"/>
                  </a:cubicBezTo>
                  <a:cubicBezTo>
                    <a:pt x="13" y="46"/>
                    <a:pt x="4" y="49"/>
                    <a:pt x="4" y="63"/>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3" name="Freeform 1238">
              <a:extLst>
                <a:ext uri="{FF2B5EF4-FFF2-40B4-BE49-F238E27FC236}">
                  <a16:creationId xmlns:a16="http://schemas.microsoft.com/office/drawing/2014/main" id="{6DA1592F-C79F-9081-E23F-C610FC9B01C8}"/>
                </a:ext>
              </a:extLst>
            </p:cNvPr>
            <p:cNvSpPr>
              <a:spLocks/>
            </p:cNvSpPr>
            <p:nvPr/>
          </p:nvSpPr>
          <p:spPr bwMode="auto">
            <a:xfrm>
              <a:off x="10215563" y="1979612"/>
              <a:ext cx="101600" cy="219075"/>
            </a:xfrm>
            <a:custGeom>
              <a:avLst/>
              <a:gdLst>
                <a:gd name="T0" fmla="*/ 0 w 27"/>
                <a:gd name="T1" fmla="*/ 47 h 58"/>
                <a:gd name="T2" fmla="*/ 10 w 27"/>
                <a:gd name="T3" fmla="*/ 55 h 58"/>
                <a:gd name="T4" fmla="*/ 16 w 27"/>
                <a:gd name="T5" fmla="*/ 58 h 58"/>
                <a:gd name="T6" fmla="*/ 20 w 27"/>
                <a:gd name="T7" fmla="*/ 53 h 58"/>
                <a:gd name="T8" fmla="*/ 27 w 27"/>
                <a:gd name="T9" fmla="*/ 15 h 58"/>
                <a:gd name="T10" fmla="*/ 24 w 27"/>
                <a:gd name="T11" fmla="*/ 3 h 58"/>
                <a:gd name="T12" fmla="*/ 12 w 27"/>
                <a:gd name="T13" fmla="*/ 2 h 58"/>
                <a:gd name="T14" fmla="*/ 9 w 27"/>
                <a:gd name="T15" fmla="*/ 14 h 58"/>
                <a:gd name="T16" fmla="*/ 0 w 27"/>
                <a:gd name="T17" fmla="*/ 4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58">
                  <a:moveTo>
                    <a:pt x="0" y="47"/>
                  </a:moveTo>
                  <a:cubicBezTo>
                    <a:pt x="1" y="51"/>
                    <a:pt x="6" y="53"/>
                    <a:pt x="10" y="55"/>
                  </a:cubicBezTo>
                  <a:cubicBezTo>
                    <a:pt x="11" y="56"/>
                    <a:pt x="14" y="58"/>
                    <a:pt x="16" y="58"/>
                  </a:cubicBezTo>
                  <a:cubicBezTo>
                    <a:pt x="18" y="57"/>
                    <a:pt x="19" y="55"/>
                    <a:pt x="20" y="53"/>
                  </a:cubicBezTo>
                  <a:cubicBezTo>
                    <a:pt x="24" y="41"/>
                    <a:pt x="27" y="28"/>
                    <a:pt x="27" y="15"/>
                  </a:cubicBezTo>
                  <a:cubicBezTo>
                    <a:pt x="27" y="11"/>
                    <a:pt x="27" y="6"/>
                    <a:pt x="24" y="3"/>
                  </a:cubicBezTo>
                  <a:cubicBezTo>
                    <a:pt x="21" y="1"/>
                    <a:pt x="16" y="0"/>
                    <a:pt x="12" y="2"/>
                  </a:cubicBezTo>
                  <a:cubicBezTo>
                    <a:pt x="8" y="4"/>
                    <a:pt x="7" y="11"/>
                    <a:pt x="9" y="14"/>
                  </a:cubicBezTo>
                  <a:cubicBezTo>
                    <a:pt x="14" y="27"/>
                    <a:pt x="8" y="41"/>
                    <a:pt x="0" y="47"/>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4" name="Freeform 1239">
              <a:extLst>
                <a:ext uri="{FF2B5EF4-FFF2-40B4-BE49-F238E27FC236}">
                  <a16:creationId xmlns:a16="http://schemas.microsoft.com/office/drawing/2014/main" id="{586D2DAB-37E4-1C35-C10F-5999E35B112A}"/>
                </a:ext>
              </a:extLst>
            </p:cNvPr>
            <p:cNvSpPr>
              <a:spLocks/>
            </p:cNvSpPr>
            <p:nvPr/>
          </p:nvSpPr>
          <p:spPr bwMode="auto">
            <a:xfrm>
              <a:off x="9977438" y="2006600"/>
              <a:ext cx="238125" cy="225425"/>
            </a:xfrm>
            <a:custGeom>
              <a:avLst/>
              <a:gdLst>
                <a:gd name="T0" fmla="*/ 63 w 63"/>
                <a:gd name="T1" fmla="*/ 41 h 60"/>
                <a:gd name="T2" fmla="*/ 50 w 63"/>
                <a:gd name="T3" fmla="*/ 57 h 60"/>
                <a:gd name="T4" fmla="*/ 44 w 63"/>
                <a:gd name="T5" fmla="*/ 60 h 60"/>
                <a:gd name="T6" fmla="*/ 2 w 63"/>
                <a:gd name="T7" fmla="*/ 21 h 60"/>
                <a:gd name="T8" fmla="*/ 7 w 63"/>
                <a:gd name="T9" fmla="*/ 7 h 60"/>
                <a:gd name="T10" fmla="*/ 12 w 63"/>
                <a:gd name="T11" fmla="*/ 0 h 60"/>
                <a:gd name="T12" fmla="*/ 19 w 63"/>
                <a:gd name="T13" fmla="*/ 17 h 60"/>
                <a:gd name="T14" fmla="*/ 63 w 63"/>
                <a:gd name="T15" fmla="*/ 41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60">
                  <a:moveTo>
                    <a:pt x="63" y="41"/>
                  </a:moveTo>
                  <a:cubicBezTo>
                    <a:pt x="63" y="41"/>
                    <a:pt x="57" y="50"/>
                    <a:pt x="50" y="57"/>
                  </a:cubicBezTo>
                  <a:cubicBezTo>
                    <a:pt x="48" y="58"/>
                    <a:pt x="46" y="60"/>
                    <a:pt x="44" y="60"/>
                  </a:cubicBezTo>
                  <a:cubicBezTo>
                    <a:pt x="32" y="56"/>
                    <a:pt x="7" y="35"/>
                    <a:pt x="2" y="21"/>
                  </a:cubicBezTo>
                  <a:cubicBezTo>
                    <a:pt x="0" y="16"/>
                    <a:pt x="4" y="11"/>
                    <a:pt x="7" y="7"/>
                  </a:cubicBezTo>
                  <a:cubicBezTo>
                    <a:pt x="7" y="6"/>
                    <a:pt x="11" y="1"/>
                    <a:pt x="12" y="0"/>
                  </a:cubicBezTo>
                  <a:cubicBezTo>
                    <a:pt x="12" y="1"/>
                    <a:pt x="15" y="11"/>
                    <a:pt x="19" y="17"/>
                  </a:cubicBezTo>
                  <a:cubicBezTo>
                    <a:pt x="28" y="31"/>
                    <a:pt x="46" y="38"/>
                    <a:pt x="63" y="41"/>
                  </a:cubicBezTo>
                  <a:close/>
                </a:path>
              </a:pathLst>
            </a:custGeom>
            <a:solidFill>
              <a:srgbClr val="CED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5" name="Freeform 1240">
              <a:extLst>
                <a:ext uri="{FF2B5EF4-FFF2-40B4-BE49-F238E27FC236}">
                  <a16:creationId xmlns:a16="http://schemas.microsoft.com/office/drawing/2014/main" id="{CF1A211A-B337-C1A2-B043-B212E8B13388}"/>
                </a:ext>
              </a:extLst>
            </p:cNvPr>
            <p:cNvSpPr>
              <a:spLocks/>
            </p:cNvSpPr>
            <p:nvPr/>
          </p:nvSpPr>
          <p:spPr bwMode="auto">
            <a:xfrm>
              <a:off x="9961563" y="1520825"/>
              <a:ext cx="452438" cy="584200"/>
            </a:xfrm>
            <a:custGeom>
              <a:avLst/>
              <a:gdLst>
                <a:gd name="T0" fmla="*/ 110 w 120"/>
                <a:gd name="T1" fmla="*/ 30 h 155"/>
                <a:gd name="T2" fmla="*/ 118 w 120"/>
                <a:gd name="T3" fmla="*/ 59 h 155"/>
                <a:gd name="T4" fmla="*/ 116 w 120"/>
                <a:gd name="T5" fmla="*/ 72 h 155"/>
                <a:gd name="T6" fmla="*/ 112 w 120"/>
                <a:gd name="T7" fmla="*/ 83 h 155"/>
                <a:gd name="T8" fmla="*/ 117 w 120"/>
                <a:gd name="T9" fmla="*/ 99 h 155"/>
                <a:gd name="T10" fmla="*/ 118 w 120"/>
                <a:gd name="T11" fmla="*/ 112 h 155"/>
                <a:gd name="T12" fmla="*/ 114 w 120"/>
                <a:gd name="T13" fmla="*/ 119 h 155"/>
                <a:gd name="T14" fmla="*/ 102 w 120"/>
                <a:gd name="T15" fmla="*/ 152 h 155"/>
                <a:gd name="T16" fmla="*/ 92 w 120"/>
                <a:gd name="T17" fmla="*/ 155 h 155"/>
                <a:gd name="T18" fmla="*/ 61 w 120"/>
                <a:gd name="T19" fmla="*/ 146 h 155"/>
                <a:gd name="T20" fmla="*/ 39 w 120"/>
                <a:gd name="T21" fmla="*/ 126 h 155"/>
                <a:gd name="T22" fmla="*/ 23 w 120"/>
                <a:gd name="T23" fmla="*/ 108 h 155"/>
                <a:gd name="T24" fmla="*/ 23 w 120"/>
                <a:gd name="T25" fmla="*/ 105 h 155"/>
                <a:gd name="T26" fmla="*/ 18 w 120"/>
                <a:gd name="T27" fmla="*/ 96 h 155"/>
                <a:gd name="T28" fmla="*/ 13 w 120"/>
                <a:gd name="T29" fmla="*/ 93 h 155"/>
                <a:gd name="T30" fmla="*/ 9 w 120"/>
                <a:gd name="T31" fmla="*/ 95 h 155"/>
                <a:gd name="T32" fmla="*/ 1 w 120"/>
                <a:gd name="T33" fmla="*/ 56 h 155"/>
                <a:gd name="T34" fmla="*/ 9 w 120"/>
                <a:gd name="T35" fmla="*/ 22 h 155"/>
                <a:gd name="T36" fmla="*/ 33 w 120"/>
                <a:gd name="T37" fmla="*/ 5 h 155"/>
                <a:gd name="T38" fmla="*/ 77 w 120"/>
                <a:gd name="T39" fmla="*/ 4 h 155"/>
                <a:gd name="T40" fmla="*/ 110 w 120"/>
                <a:gd name="T41" fmla="*/ 3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 h="155">
                  <a:moveTo>
                    <a:pt x="110" y="30"/>
                  </a:moveTo>
                  <a:cubicBezTo>
                    <a:pt x="115" y="39"/>
                    <a:pt x="118" y="48"/>
                    <a:pt x="118" y="59"/>
                  </a:cubicBezTo>
                  <a:cubicBezTo>
                    <a:pt x="118" y="63"/>
                    <a:pt x="118" y="67"/>
                    <a:pt x="116" y="72"/>
                  </a:cubicBezTo>
                  <a:cubicBezTo>
                    <a:pt x="115" y="75"/>
                    <a:pt x="112" y="79"/>
                    <a:pt x="112" y="83"/>
                  </a:cubicBezTo>
                  <a:cubicBezTo>
                    <a:pt x="112" y="89"/>
                    <a:pt x="116" y="94"/>
                    <a:pt x="117" y="99"/>
                  </a:cubicBezTo>
                  <a:cubicBezTo>
                    <a:pt x="119" y="103"/>
                    <a:pt x="120" y="108"/>
                    <a:pt x="118" y="112"/>
                  </a:cubicBezTo>
                  <a:cubicBezTo>
                    <a:pt x="117" y="115"/>
                    <a:pt x="115" y="117"/>
                    <a:pt x="114" y="119"/>
                  </a:cubicBezTo>
                  <a:cubicBezTo>
                    <a:pt x="107" y="129"/>
                    <a:pt x="114" y="145"/>
                    <a:pt x="102" y="152"/>
                  </a:cubicBezTo>
                  <a:cubicBezTo>
                    <a:pt x="99" y="154"/>
                    <a:pt x="96" y="154"/>
                    <a:pt x="92" y="155"/>
                  </a:cubicBezTo>
                  <a:cubicBezTo>
                    <a:pt x="88" y="155"/>
                    <a:pt x="69" y="149"/>
                    <a:pt x="61" y="146"/>
                  </a:cubicBezTo>
                  <a:cubicBezTo>
                    <a:pt x="53" y="143"/>
                    <a:pt x="45" y="133"/>
                    <a:pt x="39" y="126"/>
                  </a:cubicBezTo>
                  <a:cubicBezTo>
                    <a:pt x="34" y="121"/>
                    <a:pt x="26" y="114"/>
                    <a:pt x="23" y="108"/>
                  </a:cubicBezTo>
                  <a:cubicBezTo>
                    <a:pt x="22" y="106"/>
                    <a:pt x="25" y="105"/>
                    <a:pt x="23" y="105"/>
                  </a:cubicBezTo>
                  <a:cubicBezTo>
                    <a:pt x="21" y="104"/>
                    <a:pt x="20" y="96"/>
                    <a:pt x="18" y="96"/>
                  </a:cubicBezTo>
                  <a:cubicBezTo>
                    <a:pt x="17" y="96"/>
                    <a:pt x="15" y="94"/>
                    <a:pt x="13" y="93"/>
                  </a:cubicBezTo>
                  <a:cubicBezTo>
                    <a:pt x="11" y="92"/>
                    <a:pt x="10" y="98"/>
                    <a:pt x="9" y="95"/>
                  </a:cubicBezTo>
                  <a:cubicBezTo>
                    <a:pt x="5" y="82"/>
                    <a:pt x="0" y="69"/>
                    <a:pt x="1" y="56"/>
                  </a:cubicBezTo>
                  <a:cubicBezTo>
                    <a:pt x="1" y="43"/>
                    <a:pt x="1" y="33"/>
                    <a:pt x="9" y="22"/>
                  </a:cubicBezTo>
                  <a:cubicBezTo>
                    <a:pt x="15" y="14"/>
                    <a:pt x="24" y="9"/>
                    <a:pt x="33" y="5"/>
                  </a:cubicBezTo>
                  <a:cubicBezTo>
                    <a:pt x="47" y="0"/>
                    <a:pt x="63" y="0"/>
                    <a:pt x="77" y="4"/>
                  </a:cubicBezTo>
                  <a:cubicBezTo>
                    <a:pt x="91" y="9"/>
                    <a:pt x="103" y="18"/>
                    <a:pt x="110" y="30"/>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6" name="Freeform 1241">
              <a:extLst>
                <a:ext uri="{FF2B5EF4-FFF2-40B4-BE49-F238E27FC236}">
                  <a16:creationId xmlns:a16="http://schemas.microsoft.com/office/drawing/2014/main" id="{1FF88615-751D-5291-D0FD-AFDDD3539B2A}"/>
                </a:ext>
              </a:extLst>
            </p:cNvPr>
            <p:cNvSpPr>
              <a:spLocks/>
            </p:cNvSpPr>
            <p:nvPr/>
          </p:nvSpPr>
          <p:spPr bwMode="auto">
            <a:xfrm>
              <a:off x="9955213" y="1614487"/>
              <a:ext cx="203200" cy="312738"/>
            </a:xfrm>
            <a:custGeom>
              <a:avLst/>
              <a:gdLst>
                <a:gd name="T0" fmla="*/ 23 w 54"/>
                <a:gd name="T1" fmla="*/ 23 h 83"/>
                <a:gd name="T2" fmla="*/ 54 w 54"/>
                <a:gd name="T3" fmla="*/ 34 h 83"/>
                <a:gd name="T4" fmla="*/ 50 w 54"/>
                <a:gd name="T5" fmla="*/ 68 h 83"/>
                <a:gd name="T6" fmla="*/ 38 w 54"/>
                <a:gd name="T7" fmla="*/ 75 h 83"/>
                <a:gd name="T8" fmla="*/ 33 w 54"/>
                <a:gd name="T9" fmla="*/ 69 h 83"/>
                <a:gd name="T10" fmla="*/ 26 w 54"/>
                <a:gd name="T11" fmla="*/ 65 h 83"/>
                <a:gd name="T12" fmla="*/ 19 w 54"/>
                <a:gd name="T13" fmla="*/ 69 h 83"/>
                <a:gd name="T14" fmla="*/ 20 w 54"/>
                <a:gd name="T15" fmla="*/ 72 h 83"/>
                <a:gd name="T16" fmla="*/ 18 w 54"/>
                <a:gd name="T17" fmla="*/ 75 h 83"/>
                <a:gd name="T18" fmla="*/ 14 w 54"/>
                <a:gd name="T19" fmla="*/ 73 h 83"/>
                <a:gd name="T20" fmla="*/ 5 w 54"/>
                <a:gd name="T21" fmla="*/ 59 h 83"/>
                <a:gd name="T22" fmla="*/ 0 w 54"/>
                <a:gd name="T23" fmla="*/ 31 h 83"/>
                <a:gd name="T24" fmla="*/ 3 w 54"/>
                <a:gd name="T25" fmla="*/ 13 h 83"/>
                <a:gd name="T26" fmla="*/ 9 w 54"/>
                <a:gd name="T27" fmla="*/ 0 h 83"/>
                <a:gd name="T28" fmla="*/ 23 w 54"/>
                <a:gd name="T29" fmla="*/ 2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83">
                  <a:moveTo>
                    <a:pt x="23" y="23"/>
                  </a:moveTo>
                  <a:cubicBezTo>
                    <a:pt x="32" y="30"/>
                    <a:pt x="38" y="32"/>
                    <a:pt x="54" y="34"/>
                  </a:cubicBezTo>
                  <a:cubicBezTo>
                    <a:pt x="51" y="45"/>
                    <a:pt x="51" y="56"/>
                    <a:pt x="50" y="68"/>
                  </a:cubicBezTo>
                  <a:cubicBezTo>
                    <a:pt x="49" y="75"/>
                    <a:pt x="45" y="83"/>
                    <a:pt x="38" y="75"/>
                  </a:cubicBezTo>
                  <a:cubicBezTo>
                    <a:pt x="36" y="73"/>
                    <a:pt x="34" y="71"/>
                    <a:pt x="33" y="69"/>
                  </a:cubicBezTo>
                  <a:cubicBezTo>
                    <a:pt x="31" y="67"/>
                    <a:pt x="29" y="66"/>
                    <a:pt x="26" y="65"/>
                  </a:cubicBezTo>
                  <a:cubicBezTo>
                    <a:pt x="24" y="65"/>
                    <a:pt x="21" y="66"/>
                    <a:pt x="19" y="69"/>
                  </a:cubicBezTo>
                  <a:cubicBezTo>
                    <a:pt x="19" y="71"/>
                    <a:pt x="19" y="71"/>
                    <a:pt x="20" y="72"/>
                  </a:cubicBezTo>
                  <a:cubicBezTo>
                    <a:pt x="20" y="74"/>
                    <a:pt x="19" y="75"/>
                    <a:pt x="18" y="75"/>
                  </a:cubicBezTo>
                  <a:cubicBezTo>
                    <a:pt x="16" y="75"/>
                    <a:pt x="15" y="74"/>
                    <a:pt x="14" y="73"/>
                  </a:cubicBezTo>
                  <a:cubicBezTo>
                    <a:pt x="9" y="70"/>
                    <a:pt x="7" y="64"/>
                    <a:pt x="5" y="59"/>
                  </a:cubicBezTo>
                  <a:cubicBezTo>
                    <a:pt x="2" y="50"/>
                    <a:pt x="0" y="40"/>
                    <a:pt x="0" y="31"/>
                  </a:cubicBezTo>
                  <a:cubicBezTo>
                    <a:pt x="0" y="25"/>
                    <a:pt x="1" y="19"/>
                    <a:pt x="3" y="13"/>
                  </a:cubicBezTo>
                  <a:cubicBezTo>
                    <a:pt x="5" y="8"/>
                    <a:pt x="7" y="4"/>
                    <a:pt x="9" y="0"/>
                  </a:cubicBezTo>
                  <a:cubicBezTo>
                    <a:pt x="12" y="11"/>
                    <a:pt x="17" y="18"/>
                    <a:pt x="23" y="23"/>
                  </a:cubicBez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7" name="Freeform 1242">
              <a:extLst>
                <a:ext uri="{FF2B5EF4-FFF2-40B4-BE49-F238E27FC236}">
                  <a16:creationId xmlns:a16="http://schemas.microsoft.com/office/drawing/2014/main" id="{526E04A2-CA5D-A3A5-FF12-42AFD59D85DA}"/>
                </a:ext>
              </a:extLst>
            </p:cNvPr>
            <p:cNvSpPr>
              <a:spLocks/>
            </p:cNvSpPr>
            <p:nvPr/>
          </p:nvSpPr>
          <p:spPr bwMode="auto">
            <a:xfrm>
              <a:off x="9988551" y="1822450"/>
              <a:ext cx="150813" cy="176213"/>
            </a:xfrm>
            <a:custGeom>
              <a:avLst/>
              <a:gdLst>
                <a:gd name="T0" fmla="*/ 14 w 40"/>
                <a:gd name="T1" fmla="*/ 0 h 47"/>
                <a:gd name="T2" fmla="*/ 8 w 40"/>
                <a:gd name="T3" fmla="*/ 23 h 47"/>
                <a:gd name="T4" fmla="*/ 16 w 40"/>
                <a:gd name="T5" fmla="*/ 31 h 47"/>
                <a:gd name="T6" fmla="*/ 34 w 40"/>
                <a:gd name="T7" fmla="*/ 24 h 47"/>
                <a:gd name="T8" fmla="*/ 14 w 40"/>
                <a:gd name="T9" fmla="*/ 0 h 47"/>
              </a:gdLst>
              <a:ahLst/>
              <a:cxnLst>
                <a:cxn ang="0">
                  <a:pos x="T0" y="T1"/>
                </a:cxn>
                <a:cxn ang="0">
                  <a:pos x="T2" y="T3"/>
                </a:cxn>
                <a:cxn ang="0">
                  <a:pos x="T4" y="T5"/>
                </a:cxn>
                <a:cxn ang="0">
                  <a:pos x="T6" y="T7"/>
                </a:cxn>
                <a:cxn ang="0">
                  <a:pos x="T8" y="T9"/>
                </a:cxn>
              </a:cxnLst>
              <a:rect l="0" t="0" r="r" b="b"/>
              <a:pathLst>
                <a:path w="40" h="47">
                  <a:moveTo>
                    <a:pt x="14" y="0"/>
                  </a:moveTo>
                  <a:cubicBezTo>
                    <a:pt x="3" y="0"/>
                    <a:pt x="0" y="13"/>
                    <a:pt x="8" y="23"/>
                  </a:cubicBezTo>
                  <a:cubicBezTo>
                    <a:pt x="10" y="26"/>
                    <a:pt x="14" y="29"/>
                    <a:pt x="16" y="31"/>
                  </a:cubicBezTo>
                  <a:cubicBezTo>
                    <a:pt x="35" y="47"/>
                    <a:pt x="40" y="30"/>
                    <a:pt x="34" y="24"/>
                  </a:cubicBezTo>
                  <a:cubicBezTo>
                    <a:pt x="20" y="11"/>
                    <a:pt x="27" y="1"/>
                    <a:pt x="14" y="0"/>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8" name="Freeform 1243">
              <a:extLst>
                <a:ext uri="{FF2B5EF4-FFF2-40B4-BE49-F238E27FC236}">
                  <a16:creationId xmlns:a16="http://schemas.microsoft.com/office/drawing/2014/main" id="{694A2593-4E71-DDB8-3691-4893A66C5C42}"/>
                </a:ext>
              </a:extLst>
            </p:cNvPr>
            <p:cNvSpPr>
              <a:spLocks/>
            </p:cNvSpPr>
            <p:nvPr/>
          </p:nvSpPr>
          <p:spPr bwMode="auto">
            <a:xfrm>
              <a:off x="10015538" y="1863725"/>
              <a:ext cx="71438" cy="71438"/>
            </a:xfrm>
            <a:custGeom>
              <a:avLst/>
              <a:gdLst>
                <a:gd name="T0" fmla="*/ 13 w 19"/>
                <a:gd name="T1" fmla="*/ 15 h 19"/>
                <a:gd name="T2" fmla="*/ 8 w 19"/>
                <a:gd name="T3" fmla="*/ 1 h 19"/>
                <a:gd name="T4" fmla="*/ 13 w 19"/>
                <a:gd name="T5" fmla="*/ 5 h 19"/>
                <a:gd name="T6" fmla="*/ 13 w 19"/>
                <a:gd name="T7" fmla="*/ 8 h 19"/>
                <a:gd name="T8" fmla="*/ 14 w 19"/>
                <a:gd name="T9" fmla="*/ 10 h 19"/>
                <a:gd name="T10" fmla="*/ 18 w 19"/>
                <a:gd name="T11" fmla="*/ 16 h 19"/>
                <a:gd name="T12" fmla="*/ 13 w 19"/>
                <a:gd name="T13" fmla="*/ 15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15"/>
                  </a:moveTo>
                  <a:cubicBezTo>
                    <a:pt x="12" y="14"/>
                    <a:pt x="0" y="6"/>
                    <a:pt x="8" y="1"/>
                  </a:cubicBezTo>
                  <a:cubicBezTo>
                    <a:pt x="10" y="0"/>
                    <a:pt x="13" y="2"/>
                    <a:pt x="13" y="5"/>
                  </a:cubicBezTo>
                  <a:cubicBezTo>
                    <a:pt x="13" y="6"/>
                    <a:pt x="13" y="7"/>
                    <a:pt x="13" y="8"/>
                  </a:cubicBezTo>
                  <a:cubicBezTo>
                    <a:pt x="13" y="9"/>
                    <a:pt x="14" y="10"/>
                    <a:pt x="14" y="10"/>
                  </a:cubicBezTo>
                  <a:cubicBezTo>
                    <a:pt x="15" y="12"/>
                    <a:pt x="19" y="14"/>
                    <a:pt x="18" y="16"/>
                  </a:cubicBezTo>
                  <a:cubicBezTo>
                    <a:pt x="17" y="19"/>
                    <a:pt x="14" y="15"/>
                    <a:pt x="13" y="15"/>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9" name="Freeform 1244">
              <a:extLst>
                <a:ext uri="{FF2B5EF4-FFF2-40B4-BE49-F238E27FC236}">
                  <a16:creationId xmlns:a16="http://schemas.microsoft.com/office/drawing/2014/main" id="{13B902DB-23D4-5DE2-0004-E1B797B7FE8E}"/>
                </a:ext>
              </a:extLst>
            </p:cNvPr>
            <p:cNvSpPr>
              <a:spLocks/>
            </p:cNvSpPr>
            <p:nvPr/>
          </p:nvSpPr>
          <p:spPr bwMode="auto">
            <a:xfrm>
              <a:off x="10758488" y="2689225"/>
              <a:ext cx="217488" cy="233363"/>
            </a:xfrm>
            <a:custGeom>
              <a:avLst/>
              <a:gdLst>
                <a:gd name="T0" fmla="*/ 42 w 58"/>
                <a:gd name="T1" fmla="*/ 20 h 62"/>
                <a:gd name="T2" fmla="*/ 55 w 58"/>
                <a:gd name="T3" fmla="*/ 36 h 62"/>
                <a:gd name="T4" fmla="*/ 52 w 58"/>
                <a:gd name="T5" fmla="*/ 56 h 62"/>
                <a:gd name="T6" fmla="*/ 33 w 58"/>
                <a:gd name="T7" fmla="*/ 56 h 62"/>
                <a:gd name="T8" fmla="*/ 28 w 58"/>
                <a:gd name="T9" fmla="*/ 44 h 62"/>
                <a:gd name="T10" fmla="*/ 18 w 58"/>
                <a:gd name="T11" fmla="*/ 31 h 62"/>
                <a:gd name="T12" fmla="*/ 9 w 58"/>
                <a:gd name="T13" fmla="*/ 26 h 62"/>
                <a:gd name="T14" fmla="*/ 0 w 58"/>
                <a:gd name="T15" fmla="*/ 15 h 62"/>
                <a:gd name="T16" fmla="*/ 17 w 58"/>
                <a:gd name="T17" fmla="*/ 0 h 62"/>
                <a:gd name="T18" fmla="*/ 29 w 58"/>
                <a:gd name="T19" fmla="*/ 5 h 62"/>
                <a:gd name="T20" fmla="*/ 34 w 58"/>
                <a:gd name="T21" fmla="*/ 11 h 62"/>
                <a:gd name="T22" fmla="*/ 42 w 58"/>
                <a:gd name="T23" fmla="*/ 2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62">
                  <a:moveTo>
                    <a:pt x="42" y="20"/>
                  </a:moveTo>
                  <a:cubicBezTo>
                    <a:pt x="47" y="25"/>
                    <a:pt x="53" y="29"/>
                    <a:pt x="55" y="36"/>
                  </a:cubicBezTo>
                  <a:cubicBezTo>
                    <a:pt x="58" y="42"/>
                    <a:pt x="57" y="50"/>
                    <a:pt x="52" y="56"/>
                  </a:cubicBezTo>
                  <a:cubicBezTo>
                    <a:pt x="47" y="61"/>
                    <a:pt x="38" y="62"/>
                    <a:pt x="33" y="56"/>
                  </a:cubicBezTo>
                  <a:cubicBezTo>
                    <a:pt x="31" y="53"/>
                    <a:pt x="30" y="49"/>
                    <a:pt x="28" y="44"/>
                  </a:cubicBezTo>
                  <a:cubicBezTo>
                    <a:pt x="26" y="39"/>
                    <a:pt x="22" y="34"/>
                    <a:pt x="18" y="31"/>
                  </a:cubicBezTo>
                  <a:cubicBezTo>
                    <a:pt x="15" y="29"/>
                    <a:pt x="12" y="28"/>
                    <a:pt x="9" y="26"/>
                  </a:cubicBezTo>
                  <a:cubicBezTo>
                    <a:pt x="7" y="24"/>
                    <a:pt x="0" y="18"/>
                    <a:pt x="0" y="15"/>
                  </a:cubicBezTo>
                  <a:cubicBezTo>
                    <a:pt x="0" y="8"/>
                    <a:pt x="11" y="1"/>
                    <a:pt x="17" y="0"/>
                  </a:cubicBezTo>
                  <a:cubicBezTo>
                    <a:pt x="20" y="0"/>
                    <a:pt x="27" y="4"/>
                    <a:pt x="29" y="5"/>
                  </a:cubicBezTo>
                  <a:cubicBezTo>
                    <a:pt x="31" y="7"/>
                    <a:pt x="32" y="9"/>
                    <a:pt x="34" y="11"/>
                  </a:cubicBezTo>
                  <a:cubicBezTo>
                    <a:pt x="36" y="15"/>
                    <a:pt x="39" y="17"/>
                    <a:pt x="42" y="20"/>
                  </a:cubicBezTo>
                  <a:close/>
                </a:path>
              </a:pathLst>
            </a:custGeom>
            <a:solidFill>
              <a:srgbClr val="F3A9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0" name="Freeform 1245">
              <a:extLst>
                <a:ext uri="{FF2B5EF4-FFF2-40B4-BE49-F238E27FC236}">
                  <a16:creationId xmlns:a16="http://schemas.microsoft.com/office/drawing/2014/main" id="{9D8AC86F-7E87-5589-C4EC-0425ADD5F2BA}"/>
                </a:ext>
              </a:extLst>
            </p:cNvPr>
            <p:cNvSpPr>
              <a:spLocks/>
            </p:cNvSpPr>
            <p:nvPr/>
          </p:nvSpPr>
          <p:spPr bwMode="auto">
            <a:xfrm>
              <a:off x="10693401" y="2654300"/>
              <a:ext cx="174625" cy="136525"/>
            </a:xfrm>
            <a:custGeom>
              <a:avLst/>
              <a:gdLst>
                <a:gd name="T0" fmla="*/ 38 w 46"/>
                <a:gd name="T1" fmla="*/ 0 h 36"/>
                <a:gd name="T2" fmla="*/ 0 w 46"/>
                <a:gd name="T3" fmla="*/ 28 h 36"/>
                <a:gd name="T4" fmla="*/ 7 w 46"/>
                <a:gd name="T5" fmla="*/ 32 h 36"/>
                <a:gd name="T6" fmla="*/ 45 w 46"/>
                <a:gd name="T7" fmla="*/ 8 h 36"/>
                <a:gd name="T8" fmla="*/ 38 w 46"/>
                <a:gd name="T9" fmla="*/ 0 h 36"/>
              </a:gdLst>
              <a:ahLst/>
              <a:cxnLst>
                <a:cxn ang="0">
                  <a:pos x="T0" y="T1"/>
                </a:cxn>
                <a:cxn ang="0">
                  <a:pos x="T2" y="T3"/>
                </a:cxn>
                <a:cxn ang="0">
                  <a:pos x="T4" y="T5"/>
                </a:cxn>
                <a:cxn ang="0">
                  <a:pos x="T6" y="T7"/>
                </a:cxn>
                <a:cxn ang="0">
                  <a:pos x="T8" y="T9"/>
                </a:cxn>
              </a:cxnLst>
              <a:rect l="0" t="0" r="r" b="b"/>
              <a:pathLst>
                <a:path w="46" h="36">
                  <a:moveTo>
                    <a:pt x="38" y="0"/>
                  </a:moveTo>
                  <a:cubicBezTo>
                    <a:pt x="25" y="10"/>
                    <a:pt x="10" y="19"/>
                    <a:pt x="0" y="28"/>
                  </a:cubicBezTo>
                  <a:cubicBezTo>
                    <a:pt x="2" y="29"/>
                    <a:pt x="2" y="29"/>
                    <a:pt x="7" y="32"/>
                  </a:cubicBezTo>
                  <a:cubicBezTo>
                    <a:pt x="15" y="36"/>
                    <a:pt x="46" y="18"/>
                    <a:pt x="45" y="8"/>
                  </a:cubicBezTo>
                  <a:cubicBezTo>
                    <a:pt x="44" y="6"/>
                    <a:pt x="41" y="4"/>
                    <a:pt x="38" y="0"/>
                  </a:cubicBezTo>
                  <a:close/>
                </a:path>
              </a:pathLst>
            </a:custGeom>
            <a:solidFill>
              <a:srgbClr val="B4B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1" name="Freeform 1246">
              <a:extLst>
                <a:ext uri="{FF2B5EF4-FFF2-40B4-BE49-F238E27FC236}">
                  <a16:creationId xmlns:a16="http://schemas.microsoft.com/office/drawing/2014/main" id="{FDF3DB69-B1AD-73B9-385D-79C46F18D643}"/>
                </a:ext>
              </a:extLst>
            </p:cNvPr>
            <p:cNvSpPr>
              <a:spLocks/>
            </p:cNvSpPr>
            <p:nvPr/>
          </p:nvSpPr>
          <p:spPr bwMode="auto">
            <a:xfrm>
              <a:off x="10361613" y="3073400"/>
              <a:ext cx="173038" cy="85725"/>
            </a:xfrm>
            <a:custGeom>
              <a:avLst/>
              <a:gdLst>
                <a:gd name="T0" fmla="*/ 38 w 46"/>
                <a:gd name="T1" fmla="*/ 1 h 23"/>
                <a:gd name="T2" fmla="*/ 43 w 46"/>
                <a:gd name="T3" fmla="*/ 1 h 23"/>
                <a:gd name="T4" fmla="*/ 45 w 46"/>
                <a:gd name="T5" fmla="*/ 3 h 23"/>
                <a:gd name="T6" fmla="*/ 46 w 46"/>
                <a:gd name="T7" fmla="*/ 6 h 23"/>
                <a:gd name="T8" fmla="*/ 42 w 46"/>
                <a:gd name="T9" fmla="*/ 11 h 23"/>
                <a:gd name="T10" fmla="*/ 35 w 46"/>
                <a:gd name="T11" fmla="*/ 16 h 23"/>
                <a:gd name="T12" fmla="*/ 21 w 46"/>
                <a:gd name="T13" fmla="*/ 22 h 23"/>
                <a:gd name="T14" fmla="*/ 8 w 46"/>
                <a:gd name="T15" fmla="*/ 18 h 23"/>
                <a:gd name="T16" fmla="*/ 0 w 46"/>
                <a:gd name="T17" fmla="*/ 12 h 23"/>
                <a:gd name="T18" fmla="*/ 28 w 46"/>
                <a:gd name="T19" fmla="*/ 4 h 23"/>
                <a:gd name="T20" fmla="*/ 33 w 46"/>
                <a:gd name="T21" fmla="*/ 5 h 23"/>
                <a:gd name="T22" fmla="*/ 38 w 46"/>
                <a:gd name="T23" fmla="*/ 1 h 23"/>
                <a:gd name="T24" fmla="*/ 38 w 46"/>
                <a:gd name="T25"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23">
                  <a:moveTo>
                    <a:pt x="38" y="1"/>
                  </a:moveTo>
                  <a:cubicBezTo>
                    <a:pt x="40" y="0"/>
                    <a:pt x="41" y="0"/>
                    <a:pt x="43" y="1"/>
                  </a:cubicBezTo>
                  <a:cubicBezTo>
                    <a:pt x="44" y="1"/>
                    <a:pt x="45" y="2"/>
                    <a:pt x="45" y="3"/>
                  </a:cubicBezTo>
                  <a:cubicBezTo>
                    <a:pt x="46" y="4"/>
                    <a:pt x="46" y="5"/>
                    <a:pt x="46" y="6"/>
                  </a:cubicBezTo>
                  <a:cubicBezTo>
                    <a:pt x="45" y="8"/>
                    <a:pt x="43" y="9"/>
                    <a:pt x="42" y="11"/>
                  </a:cubicBezTo>
                  <a:cubicBezTo>
                    <a:pt x="40" y="13"/>
                    <a:pt x="38" y="14"/>
                    <a:pt x="35" y="16"/>
                  </a:cubicBezTo>
                  <a:cubicBezTo>
                    <a:pt x="31" y="19"/>
                    <a:pt x="26" y="21"/>
                    <a:pt x="21" y="22"/>
                  </a:cubicBezTo>
                  <a:cubicBezTo>
                    <a:pt x="16" y="23"/>
                    <a:pt x="12" y="20"/>
                    <a:pt x="8" y="18"/>
                  </a:cubicBezTo>
                  <a:cubicBezTo>
                    <a:pt x="5" y="16"/>
                    <a:pt x="2" y="14"/>
                    <a:pt x="0" y="12"/>
                  </a:cubicBezTo>
                  <a:cubicBezTo>
                    <a:pt x="8" y="7"/>
                    <a:pt x="17" y="4"/>
                    <a:pt x="28" y="4"/>
                  </a:cubicBezTo>
                  <a:cubicBezTo>
                    <a:pt x="30" y="4"/>
                    <a:pt x="31" y="6"/>
                    <a:pt x="33" y="5"/>
                  </a:cubicBezTo>
                  <a:cubicBezTo>
                    <a:pt x="34" y="4"/>
                    <a:pt x="36" y="2"/>
                    <a:pt x="38" y="1"/>
                  </a:cubicBezTo>
                  <a:cubicBezTo>
                    <a:pt x="38" y="1"/>
                    <a:pt x="38" y="1"/>
                    <a:pt x="38" y="1"/>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2" name="Freeform 1247">
              <a:extLst>
                <a:ext uri="{FF2B5EF4-FFF2-40B4-BE49-F238E27FC236}">
                  <a16:creationId xmlns:a16="http://schemas.microsoft.com/office/drawing/2014/main" id="{4745868F-61B9-95F8-41BE-4F8B4F0412FB}"/>
                </a:ext>
              </a:extLst>
            </p:cNvPr>
            <p:cNvSpPr>
              <a:spLocks/>
            </p:cNvSpPr>
            <p:nvPr/>
          </p:nvSpPr>
          <p:spPr bwMode="auto">
            <a:xfrm>
              <a:off x="10312401" y="2733675"/>
              <a:ext cx="965200" cy="474663"/>
            </a:xfrm>
            <a:custGeom>
              <a:avLst/>
              <a:gdLst>
                <a:gd name="T0" fmla="*/ 608 w 608"/>
                <a:gd name="T1" fmla="*/ 119 h 299"/>
                <a:gd name="T2" fmla="*/ 302 w 608"/>
                <a:gd name="T3" fmla="*/ 299 h 299"/>
                <a:gd name="T4" fmla="*/ 0 w 608"/>
                <a:gd name="T5" fmla="*/ 159 h 299"/>
                <a:gd name="T6" fmla="*/ 233 w 608"/>
                <a:gd name="T7" fmla="*/ 0 h 299"/>
                <a:gd name="T8" fmla="*/ 608 w 608"/>
                <a:gd name="T9" fmla="*/ 119 h 299"/>
              </a:gdLst>
              <a:ahLst/>
              <a:cxnLst>
                <a:cxn ang="0">
                  <a:pos x="T0" y="T1"/>
                </a:cxn>
                <a:cxn ang="0">
                  <a:pos x="T2" y="T3"/>
                </a:cxn>
                <a:cxn ang="0">
                  <a:pos x="T4" y="T5"/>
                </a:cxn>
                <a:cxn ang="0">
                  <a:pos x="T6" y="T7"/>
                </a:cxn>
                <a:cxn ang="0">
                  <a:pos x="T8" y="T9"/>
                </a:cxn>
              </a:cxnLst>
              <a:rect l="0" t="0" r="r" b="b"/>
              <a:pathLst>
                <a:path w="608" h="299">
                  <a:moveTo>
                    <a:pt x="608" y="119"/>
                  </a:moveTo>
                  <a:lnTo>
                    <a:pt x="302" y="299"/>
                  </a:lnTo>
                  <a:lnTo>
                    <a:pt x="0" y="159"/>
                  </a:lnTo>
                  <a:lnTo>
                    <a:pt x="233" y="0"/>
                  </a:lnTo>
                  <a:lnTo>
                    <a:pt x="608" y="119"/>
                  </a:lnTo>
                  <a:close/>
                </a:path>
              </a:pathLst>
            </a:custGeom>
            <a:solidFill>
              <a:srgbClr val="E0DD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3" name="Freeform 1248">
              <a:extLst>
                <a:ext uri="{FF2B5EF4-FFF2-40B4-BE49-F238E27FC236}">
                  <a16:creationId xmlns:a16="http://schemas.microsoft.com/office/drawing/2014/main" id="{C4CF4048-877A-3B5F-ACD0-8303108ABCC3}"/>
                </a:ext>
              </a:extLst>
            </p:cNvPr>
            <p:cNvSpPr>
              <a:spLocks/>
            </p:cNvSpPr>
            <p:nvPr/>
          </p:nvSpPr>
          <p:spPr bwMode="auto">
            <a:xfrm>
              <a:off x="10252076" y="2794000"/>
              <a:ext cx="1022350" cy="400050"/>
            </a:xfrm>
            <a:custGeom>
              <a:avLst/>
              <a:gdLst>
                <a:gd name="T0" fmla="*/ 644 w 644"/>
                <a:gd name="T1" fmla="*/ 116 h 252"/>
                <a:gd name="T2" fmla="*/ 409 w 644"/>
                <a:gd name="T3" fmla="*/ 252 h 252"/>
                <a:gd name="T4" fmla="*/ 0 w 644"/>
                <a:gd name="T5" fmla="*/ 157 h 252"/>
                <a:gd name="T6" fmla="*/ 273 w 644"/>
                <a:gd name="T7" fmla="*/ 0 h 252"/>
                <a:gd name="T8" fmla="*/ 644 w 644"/>
                <a:gd name="T9" fmla="*/ 116 h 252"/>
              </a:gdLst>
              <a:ahLst/>
              <a:cxnLst>
                <a:cxn ang="0">
                  <a:pos x="T0" y="T1"/>
                </a:cxn>
                <a:cxn ang="0">
                  <a:pos x="T2" y="T3"/>
                </a:cxn>
                <a:cxn ang="0">
                  <a:pos x="T4" y="T5"/>
                </a:cxn>
                <a:cxn ang="0">
                  <a:pos x="T6" y="T7"/>
                </a:cxn>
                <a:cxn ang="0">
                  <a:pos x="T8" y="T9"/>
                </a:cxn>
              </a:cxnLst>
              <a:rect l="0" t="0" r="r" b="b"/>
              <a:pathLst>
                <a:path w="644" h="252">
                  <a:moveTo>
                    <a:pt x="644" y="116"/>
                  </a:moveTo>
                  <a:lnTo>
                    <a:pt x="409" y="252"/>
                  </a:lnTo>
                  <a:lnTo>
                    <a:pt x="0" y="157"/>
                  </a:lnTo>
                  <a:lnTo>
                    <a:pt x="273" y="0"/>
                  </a:lnTo>
                  <a:lnTo>
                    <a:pt x="644" y="116"/>
                  </a:lnTo>
                  <a:close/>
                </a:path>
              </a:pathLst>
            </a:custGeom>
            <a:solidFill>
              <a:srgbClr val="B4A4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4" name="Freeform 1249">
              <a:extLst>
                <a:ext uri="{FF2B5EF4-FFF2-40B4-BE49-F238E27FC236}">
                  <a16:creationId xmlns:a16="http://schemas.microsoft.com/office/drawing/2014/main" id="{1D6288B4-38D7-B615-C987-8369E06C715A}"/>
                </a:ext>
              </a:extLst>
            </p:cNvPr>
            <p:cNvSpPr>
              <a:spLocks/>
            </p:cNvSpPr>
            <p:nvPr/>
          </p:nvSpPr>
          <p:spPr bwMode="auto">
            <a:xfrm>
              <a:off x="10252076" y="2752725"/>
              <a:ext cx="1022350" cy="436563"/>
            </a:xfrm>
            <a:custGeom>
              <a:avLst/>
              <a:gdLst>
                <a:gd name="T0" fmla="*/ 644 w 644"/>
                <a:gd name="T1" fmla="*/ 119 h 275"/>
                <a:gd name="T2" fmla="*/ 371 w 644"/>
                <a:gd name="T3" fmla="*/ 275 h 275"/>
                <a:gd name="T4" fmla="*/ 0 w 644"/>
                <a:gd name="T5" fmla="*/ 157 h 275"/>
                <a:gd name="T6" fmla="*/ 273 w 644"/>
                <a:gd name="T7" fmla="*/ 0 h 275"/>
                <a:gd name="T8" fmla="*/ 644 w 644"/>
                <a:gd name="T9" fmla="*/ 119 h 275"/>
              </a:gdLst>
              <a:ahLst/>
              <a:cxnLst>
                <a:cxn ang="0">
                  <a:pos x="T0" y="T1"/>
                </a:cxn>
                <a:cxn ang="0">
                  <a:pos x="T2" y="T3"/>
                </a:cxn>
                <a:cxn ang="0">
                  <a:pos x="T4" y="T5"/>
                </a:cxn>
                <a:cxn ang="0">
                  <a:pos x="T6" y="T7"/>
                </a:cxn>
                <a:cxn ang="0">
                  <a:pos x="T8" y="T9"/>
                </a:cxn>
              </a:cxnLst>
              <a:rect l="0" t="0" r="r" b="b"/>
              <a:pathLst>
                <a:path w="644" h="275">
                  <a:moveTo>
                    <a:pt x="644" y="119"/>
                  </a:moveTo>
                  <a:lnTo>
                    <a:pt x="371" y="275"/>
                  </a:lnTo>
                  <a:lnTo>
                    <a:pt x="0" y="157"/>
                  </a:lnTo>
                  <a:lnTo>
                    <a:pt x="273" y="0"/>
                  </a:lnTo>
                  <a:lnTo>
                    <a:pt x="644" y="119"/>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5" name="Freeform 1250">
              <a:extLst>
                <a:ext uri="{FF2B5EF4-FFF2-40B4-BE49-F238E27FC236}">
                  <a16:creationId xmlns:a16="http://schemas.microsoft.com/office/drawing/2014/main" id="{D6FBDD1A-EA55-60D5-69D6-19714DD123A0}"/>
                </a:ext>
              </a:extLst>
            </p:cNvPr>
            <p:cNvSpPr>
              <a:spLocks/>
            </p:cNvSpPr>
            <p:nvPr/>
          </p:nvSpPr>
          <p:spPr bwMode="auto">
            <a:xfrm>
              <a:off x="10818813" y="2725737"/>
              <a:ext cx="82550" cy="155575"/>
            </a:xfrm>
            <a:custGeom>
              <a:avLst/>
              <a:gdLst>
                <a:gd name="T0" fmla="*/ 22 w 22"/>
                <a:gd name="T1" fmla="*/ 13 h 41"/>
                <a:gd name="T2" fmla="*/ 20 w 22"/>
                <a:gd name="T3" fmla="*/ 34 h 41"/>
                <a:gd name="T4" fmla="*/ 18 w 22"/>
                <a:gd name="T5" fmla="*/ 38 h 41"/>
                <a:gd name="T6" fmla="*/ 15 w 22"/>
                <a:gd name="T7" fmla="*/ 41 h 41"/>
                <a:gd name="T8" fmla="*/ 11 w 22"/>
                <a:gd name="T9" fmla="*/ 38 h 41"/>
                <a:gd name="T10" fmla="*/ 10 w 22"/>
                <a:gd name="T11" fmla="*/ 29 h 41"/>
                <a:gd name="T12" fmla="*/ 8 w 22"/>
                <a:gd name="T13" fmla="*/ 21 h 41"/>
                <a:gd name="T14" fmla="*/ 5 w 22"/>
                <a:gd name="T15" fmla="*/ 19 h 41"/>
                <a:gd name="T16" fmla="*/ 3 w 22"/>
                <a:gd name="T17" fmla="*/ 5 h 41"/>
                <a:gd name="T18" fmla="*/ 17 w 22"/>
                <a:gd name="T19" fmla="*/ 2 h 41"/>
                <a:gd name="T20" fmla="*/ 22 w 22"/>
                <a:gd name="T21" fmla="*/ 1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1">
                  <a:moveTo>
                    <a:pt x="22" y="13"/>
                  </a:moveTo>
                  <a:cubicBezTo>
                    <a:pt x="22" y="20"/>
                    <a:pt x="21" y="27"/>
                    <a:pt x="20" y="34"/>
                  </a:cubicBezTo>
                  <a:cubicBezTo>
                    <a:pt x="19" y="35"/>
                    <a:pt x="19" y="37"/>
                    <a:pt x="18" y="38"/>
                  </a:cubicBezTo>
                  <a:cubicBezTo>
                    <a:pt x="17" y="40"/>
                    <a:pt x="16" y="41"/>
                    <a:pt x="15" y="41"/>
                  </a:cubicBezTo>
                  <a:cubicBezTo>
                    <a:pt x="13" y="41"/>
                    <a:pt x="12" y="39"/>
                    <a:pt x="11" y="38"/>
                  </a:cubicBezTo>
                  <a:cubicBezTo>
                    <a:pt x="9" y="35"/>
                    <a:pt x="10" y="32"/>
                    <a:pt x="10" y="29"/>
                  </a:cubicBezTo>
                  <a:cubicBezTo>
                    <a:pt x="11" y="26"/>
                    <a:pt x="10" y="23"/>
                    <a:pt x="8" y="21"/>
                  </a:cubicBezTo>
                  <a:cubicBezTo>
                    <a:pt x="7" y="20"/>
                    <a:pt x="6" y="20"/>
                    <a:pt x="5" y="19"/>
                  </a:cubicBezTo>
                  <a:cubicBezTo>
                    <a:pt x="1" y="16"/>
                    <a:pt x="0" y="9"/>
                    <a:pt x="3" y="5"/>
                  </a:cubicBezTo>
                  <a:cubicBezTo>
                    <a:pt x="6" y="2"/>
                    <a:pt x="12" y="0"/>
                    <a:pt x="17" y="2"/>
                  </a:cubicBezTo>
                  <a:cubicBezTo>
                    <a:pt x="22" y="3"/>
                    <a:pt x="22" y="9"/>
                    <a:pt x="22" y="13"/>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6" name="Freeform 1251">
              <a:extLst>
                <a:ext uri="{FF2B5EF4-FFF2-40B4-BE49-F238E27FC236}">
                  <a16:creationId xmlns:a16="http://schemas.microsoft.com/office/drawing/2014/main" id="{E11FD54A-229D-5578-6795-EEBDC737AE9C}"/>
                </a:ext>
              </a:extLst>
            </p:cNvPr>
            <p:cNvSpPr>
              <a:spLocks/>
            </p:cNvSpPr>
            <p:nvPr/>
          </p:nvSpPr>
          <p:spPr bwMode="auto">
            <a:xfrm>
              <a:off x="10237788" y="2978150"/>
              <a:ext cx="293688" cy="139700"/>
            </a:xfrm>
            <a:custGeom>
              <a:avLst/>
              <a:gdLst>
                <a:gd name="T0" fmla="*/ 1 w 78"/>
                <a:gd name="T1" fmla="*/ 12 h 37"/>
                <a:gd name="T2" fmla="*/ 9 w 78"/>
                <a:gd name="T3" fmla="*/ 7 h 37"/>
                <a:gd name="T4" fmla="*/ 43 w 78"/>
                <a:gd name="T5" fmla="*/ 5 h 37"/>
                <a:gd name="T6" fmla="*/ 58 w 78"/>
                <a:gd name="T7" fmla="*/ 12 h 37"/>
                <a:gd name="T8" fmla="*/ 65 w 78"/>
                <a:gd name="T9" fmla="*/ 13 h 37"/>
                <a:gd name="T10" fmla="*/ 73 w 78"/>
                <a:gd name="T11" fmla="*/ 15 h 37"/>
                <a:gd name="T12" fmla="*/ 78 w 78"/>
                <a:gd name="T13" fmla="*/ 18 h 37"/>
                <a:gd name="T14" fmla="*/ 75 w 78"/>
                <a:gd name="T15" fmla="*/ 22 h 37"/>
                <a:gd name="T16" fmla="*/ 60 w 78"/>
                <a:gd name="T17" fmla="*/ 23 h 37"/>
                <a:gd name="T18" fmla="*/ 60 w 78"/>
                <a:gd name="T19" fmla="*/ 28 h 37"/>
                <a:gd name="T20" fmla="*/ 63 w 78"/>
                <a:gd name="T21" fmla="*/ 31 h 37"/>
                <a:gd name="T22" fmla="*/ 33 w 78"/>
                <a:gd name="T23" fmla="*/ 37 h 37"/>
                <a:gd name="T24" fmla="*/ 28 w 78"/>
                <a:gd name="T25" fmla="*/ 33 h 37"/>
                <a:gd name="T26" fmla="*/ 23 w 78"/>
                <a:gd name="T27" fmla="*/ 27 h 37"/>
                <a:gd name="T28" fmla="*/ 17 w 78"/>
                <a:gd name="T29" fmla="*/ 25 h 37"/>
                <a:gd name="T30" fmla="*/ 5 w 78"/>
                <a:gd name="T31" fmla="*/ 20 h 37"/>
                <a:gd name="T32" fmla="*/ 1 w 78"/>
                <a:gd name="T33" fmla="*/ 1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8" h="37">
                  <a:moveTo>
                    <a:pt x="1" y="12"/>
                  </a:moveTo>
                  <a:cubicBezTo>
                    <a:pt x="2" y="9"/>
                    <a:pt x="6" y="8"/>
                    <a:pt x="9" y="7"/>
                  </a:cubicBezTo>
                  <a:cubicBezTo>
                    <a:pt x="20" y="2"/>
                    <a:pt x="32" y="0"/>
                    <a:pt x="43" y="5"/>
                  </a:cubicBezTo>
                  <a:cubicBezTo>
                    <a:pt x="48" y="7"/>
                    <a:pt x="53" y="10"/>
                    <a:pt x="58" y="12"/>
                  </a:cubicBezTo>
                  <a:cubicBezTo>
                    <a:pt x="60" y="13"/>
                    <a:pt x="63" y="12"/>
                    <a:pt x="65" y="13"/>
                  </a:cubicBezTo>
                  <a:cubicBezTo>
                    <a:pt x="68" y="14"/>
                    <a:pt x="71" y="14"/>
                    <a:pt x="73" y="15"/>
                  </a:cubicBezTo>
                  <a:cubicBezTo>
                    <a:pt x="75" y="15"/>
                    <a:pt x="78" y="16"/>
                    <a:pt x="78" y="18"/>
                  </a:cubicBezTo>
                  <a:cubicBezTo>
                    <a:pt x="78" y="20"/>
                    <a:pt x="77" y="21"/>
                    <a:pt x="75" y="22"/>
                  </a:cubicBezTo>
                  <a:cubicBezTo>
                    <a:pt x="70" y="24"/>
                    <a:pt x="65" y="22"/>
                    <a:pt x="60" y="23"/>
                  </a:cubicBezTo>
                  <a:cubicBezTo>
                    <a:pt x="58" y="23"/>
                    <a:pt x="59" y="27"/>
                    <a:pt x="60" y="28"/>
                  </a:cubicBezTo>
                  <a:cubicBezTo>
                    <a:pt x="61" y="29"/>
                    <a:pt x="63" y="31"/>
                    <a:pt x="63" y="31"/>
                  </a:cubicBezTo>
                  <a:cubicBezTo>
                    <a:pt x="52" y="30"/>
                    <a:pt x="41" y="32"/>
                    <a:pt x="33" y="37"/>
                  </a:cubicBezTo>
                  <a:cubicBezTo>
                    <a:pt x="31" y="35"/>
                    <a:pt x="30" y="34"/>
                    <a:pt x="28" y="33"/>
                  </a:cubicBezTo>
                  <a:cubicBezTo>
                    <a:pt x="27" y="31"/>
                    <a:pt x="25" y="29"/>
                    <a:pt x="23" y="27"/>
                  </a:cubicBezTo>
                  <a:cubicBezTo>
                    <a:pt x="21" y="27"/>
                    <a:pt x="19" y="26"/>
                    <a:pt x="17" y="25"/>
                  </a:cubicBezTo>
                  <a:cubicBezTo>
                    <a:pt x="13" y="23"/>
                    <a:pt x="9" y="23"/>
                    <a:pt x="5" y="20"/>
                  </a:cubicBezTo>
                  <a:cubicBezTo>
                    <a:pt x="3" y="18"/>
                    <a:pt x="0" y="15"/>
                    <a:pt x="1" y="12"/>
                  </a:cubicBezTo>
                  <a:close/>
                </a:path>
              </a:pathLst>
            </a:custGeom>
            <a:solidFill>
              <a:srgbClr val="FFC7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7" name="Freeform 1252">
              <a:extLst>
                <a:ext uri="{FF2B5EF4-FFF2-40B4-BE49-F238E27FC236}">
                  <a16:creationId xmlns:a16="http://schemas.microsoft.com/office/drawing/2014/main" id="{AB294DE1-B535-61EE-B5AF-6F85C2B35086}"/>
                </a:ext>
              </a:extLst>
            </p:cNvPr>
            <p:cNvSpPr>
              <a:spLocks/>
            </p:cNvSpPr>
            <p:nvPr/>
          </p:nvSpPr>
          <p:spPr bwMode="auto">
            <a:xfrm>
              <a:off x="9701213" y="2165350"/>
              <a:ext cx="627063" cy="952500"/>
            </a:xfrm>
            <a:custGeom>
              <a:avLst/>
              <a:gdLst>
                <a:gd name="T0" fmla="*/ 147 w 166"/>
                <a:gd name="T1" fmla="*/ 199 h 253"/>
                <a:gd name="T2" fmla="*/ 112 w 166"/>
                <a:gd name="T3" fmla="*/ 182 h 253"/>
                <a:gd name="T4" fmla="*/ 76 w 166"/>
                <a:gd name="T5" fmla="*/ 161 h 253"/>
                <a:gd name="T6" fmla="*/ 56 w 166"/>
                <a:gd name="T7" fmla="*/ 140 h 253"/>
                <a:gd name="T8" fmla="*/ 61 w 166"/>
                <a:gd name="T9" fmla="*/ 83 h 253"/>
                <a:gd name="T10" fmla="*/ 70 w 166"/>
                <a:gd name="T11" fmla="*/ 30 h 253"/>
                <a:gd name="T12" fmla="*/ 59 w 166"/>
                <a:gd name="T13" fmla="*/ 9 h 253"/>
                <a:gd name="T14" fmla="*/ 26 w 166"/>
                <a:gd name="T15" fmla="*/ 8 h 253"/>
                <a:gd name="T16" fmla="*/ 9 w 166"/>
                <a:gd name="T17" fmla="*/ 37 h 253"/>
                <a:gd name="T18" fmla="*/ 1 w 166"/>
                <a:gd name="T19" fmla="*/ 86 h 253"/>
                <a:gd name="T20" fmla="*/ 7 w 166"/>
                <a:gd name="T21" fmla="*/ 169 h 253"/>
                <a:gd name="T22" fmla="*/ 22 w 166"/>
                <a:gd name="T23" fmla="*/ 185 h 253"/>
                <a:gd name="T24" fmla="*/ 55 w 166"/>
                <a:gd name="T25" fmla="*/ 209 h 253"/>
                <a:gd name="T26" fmla="*/ 152 w 166"/>
                <a:gd name="T27" fmla="*/ 245 h 253"/>
                <a:gd name="T28" fmla="*/ 160 w 166"/>
                <a:gd name="T29" fmla="*/ 236 h 253"/>
                <a:gd name="T30" fmla="*/ 165 w 166"/>
                <a:gd name="T31" fmla="*/ 220 h 253"/>
                <a:gd name="T32" fmla="*/ 147 w 166"/>
                <a:gd name="T33" fmla="*/ 19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253">
                  <a:moveTo>
                    <a:pt x="147" y="199"/>
                  </a:moveTo>
                  <a:cubicBezTo>
                    <a:pt x="135" y="194"/>
                    <a:pt x="124" y="188"/>
                    <a:pt x="112" y="182"/>
                  </a:cubicBezTo>
                  <a:cubicBezTo>
                    <a:pt x="100" y="176"/>
                    <a:pt x="87" y="169"/>
                    <a:pt x="76" y="161"/>
                  </a:cubicBezTo>
                  <a:cubicBezTo>
                    <a:pt x="69" y="156"/>
                    <a:pt x="59" y="149"/>
                    <a:pt x="56" y="140"/>
                  </a:cubicBezTo>
                  <a:cubicBezTo>
                    <a:pt x="52" y="124"/>
                    <a:pt x="57" y="98"/>
                    <a:pt x="61" y="83"/>
                  </a:cubicBezTo>
                  <a:cubicBezTo>
                    <a:pt x="66" y="65"/>
                    <a:pt x="73" y="48"/>
                    <a:pt x="70" y="30"/>
                  </a:cubicBezTo>
                  <a:cubicBezTo>
                    <a:pt x="68" y="22"/>
                    <a:pt x="65" y="14"/>
                    <a:pt x="59" y="9"/>
                  </a:cubicBezTo>
                  <a:cubicBezTo>
                    <a:pt x="48" y="2"/>
                    <a:pt x="36" y="0"/>
                    <a:pt x="26" y="8"/>
                  </a:cubicBezTo>
                  <a:cubicBezTo>
                    <a:pt x="16" y="16"/>
                    <a:pt x="12" y="24"/>
                    <a:pt x="9" y="37"/>
                  </a:cubicBezTo>
                  <a:cubicBezTo>
                    <a:pt x="5" y="53"/>
                    <a:pt x="2" y="70"/>
                    <a:pt x="1" y="86"/>
                  </a:cubicBezTo>
                  <a:cubicBezTo>
                    <a:pt x="0" y="117"/>
                    <a:pt x="0" y="156"/>
                    <a:pt x="7" y="169"/>
                  </a:cubicBezTo>
                  <a:cubicBezTo>
                    <a:pt x="10" y="176"/>
                    <a:pt x="16" y="181"/>
                    <a:pt x="22" y="185"/>
                  </a:cubicBezTo>
                  <a:cubicBezTo>
                    <a:pt x="32" y="194"/>
                    <a:pt x="43" y="203"/>
                    <a:pt x="55" y="209"/>
                  </a:cubicBezTo>
                  <a:cubicBezTo>
                    <a:pt x="68" y="216"/>
                    <a:pt x="141" y="253"/>
                    <a:pt x="152" y="245"/>
                  </a:cubicBezTo>
                  <a:cubicBezTo>
                    <a:pt x="155" y="243"/>
                    <a:pt x="158" y="239"/>
                    <a:pt x="160" y="236"/>
                  </a:cubicBezTo>
                  <a:cubicBezTo>
                    <a:pt x="163" y="231"/>
                    <a:pt x="165" y="225"/>
                    <a:pt x="165" y="220"/>
                  </a:cubicBezTo>
                  <a:cubicBezTo>
                    <a:pt x="166" y="209"/>
                    <a:pt x="153" y="202"/>
                    <a:pt x="147" y="199"/>
                  </a:cubicBezTo>
                  <a:close/>
                </a:path>
              </a:pathLst>
            </a:custGeom>
            <a:solidFill>
              <a:srgbClr val="EDEC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8" name="Freeform 1253">
              <a:extLst>
                <a:ext uri="{FF2B5EF4-FFF2-40B4-BE49-F238E27FC236}">
                  <a16:creationId xmlns:a16="http://schemas.microsoft.com/office/drawing/2014/main" id="{6D0AED60-D57E-5F73-F35F-E1EAE7F1D30D}"/>
                </a:ext>
              </a:extLst>
            </p:cNvPr>
            <p:cNvSpPr>
              <a:spLocks/>
            </p:cNvSpPr>
            <p:nvPr/>
          </p:nvSpPr>
          <p:spPr bwMode="auto">
            <a:xfrm>
              <a:off x="10090151" y="1806575"/>
              <a:ext cx="282575" cy="309563"/>
            </a:xfrm>
            <a:custGeom>
              <a:avLst/>
              <a:gdLst>
                <a:gd name="T0" fmla="*/ 37 w 75"/>
                <a:gd name="T1" fmla="*/ 58 h 82"/>
                <a:gd name="T2" fmla="*/ 75 w 75"/>
                <a:gd name="T3" fmla="*/ 64 h 82"/>
                <a:gd name="T4" fmla="*/ 61 w 75"/>
                <a:gd name="T5" fmla="*/ 80 h 82"/>
                <a:gd name="T6" fmla="*/ 38 w 75"/>
                <a:gd name="T7" fmla="*/ 76 h 82"/>
                <a:gd name="T8" fmla="*/ 14 w 75"/>
                <a:gd name="T9" fmla="*/ 61 h 82"/>
                <a:gd name="T10" fmla="*/ 0 w 75"/>
                <a:gd name="T11" fmla="*/ 42 h 82"/>
                <a:gd name="T12" fmla="*/ 4 w 75"/>
                <a:gd name="T13" fmla="*/ 7 h 82"/>
                <a:gd name="T14" fmla="*/ 14 w 75"/>
                <a:gd name="T15" fmla="*/ 13 h 82"/>
                <a:gd name="T16" fmla="*/ 37 w 75"/>
                <a:gd name="T17" fmla="*/ 5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2">
                  <a:moveTo>
                    <a:pt x="37" y="58"/>
                  </a:moveTo>
                  <a:cubicBezTo>
                    <a:pt x="51" y="68"/>
                    <a:pt x="62" y="67"/>
                    <a:pt x="75" y="64"/>
                  </a:cubicBezTo>
                  <a:cubicBezTo>
                    <a:pt x="75" y="72"/>
                    <a:pt x="69" y="79"/>
                    <a:pt x="61" y="80"/>
                  </a:cubicBezTo>
                  <a:cubicBezTo>
                    <a:pt x="53" y="82"/>
                    <a:pt x="45" y="79"/>
                    <a:pt x="38" y="76"/>
                  </a:cubicBezTo>
                  <a:cubicBezTo>
                    <a:pt x="29" y="72"/>
                    <a:pt x="21" y="68"/>
                    <a:pt x="14" y="61"/>
                  </a:cubicBezTo>
                  <a:cubicBezTo>
                    <a:pt x="7" y="54"/>
                    <a:pt x="1" y="52"/>
                    <a:pt x="0" y="42"/>
                  </a:cubicBezTo>
                  <a:cubicBezTo>
                    <a:pt x="0" y="37"/>
                    <a:pt x="1" y="11"/>
                    <a:pt x="4" y="7"/>
                  </a:cubicBezTo>
                  <a:cubicBezTo>
                    <a:pt x="10" y="0"/>
                    <a:pt x="14" y="7"/>
                    <a:pt x="14" y="13"/>
                  </a:cubicBezTo>
                  <a:cubicBezTo>
                    <a:pt x="13" y="48"/>
                    <a:pt x="27" y="52"/>
                    <a:pt x="37" y="58"/>
                  </a:cubicBezTo>
                  <a:close/>
                </a:path>
              </a:pathLst>
            </a:custGeom>
            <a:solidFill>
              <a:srgbClr val="BFC7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05180440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665" y="556922"/>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369665" y="1130010"/>
            <a:ext cx="10515600" cy="4351338"/>
          </a:xfrm>
        </p:spPr>
        <p:txBody>
          <a:bodyPr>
            <a:normAutofit/>
          </a:bodyPr>
          <a:lstStyle/>
          <a:p>
            <a:pPr marL="0" indent="0">
              <a:buNone/>
            </a:pPr>
            <a:r>
              <a:rPr lang="en-US" sz="2000" dirty="0">
                <a:solidFill>
                  <a:schemeClr val="bg1"/>
                </a:solidFill>
              </a:rPr>
              <a:t>1. The Role of Teachers in Teaching Writing Classroom </a:t>
            </a:r>
          </a:p>
        </p:txBody>
      </p:sp>
      <p:sp>
        <p:nvSpPr>
          <p:cNvPr id="2" name="Rectangle 1">
            <a:extLst>
              <a:ext uri="{FF2B5EF4-FFF2-40B4-BE49-F238E27FC236}">
                <a16:creationId xmlns:a16="http://schemas.microsoft.com/office/drawing/2014/main" id="{919F8234-A540-3B10-771A-0F94D03B7428}"/>
              </a:ext>
            </a:extLst>
          </p:cNvPr>
          <p:cNvSpPr/>
          <p:nvPr/>
        </p:nvSpPr>
        <p:spPr>
          <a:xfrm>
            <a:off x="697503" y="1485329"/>
            <a:ext cx="9859923" cy="307777"/>
          </a:xfrm>
          <a:prstGeom prst="rect">
            <a:avLst/>
          </a:prstGeom>
        </p:spPr>
        <p:txBody>
          <a:bodyPr wrap="square" lIns="0" tIns="0" rIns="0" bIns="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chemeClr val="bg1"/>
                </a:solidFill>
                <a:effectLst/>
                <a:uLnTx/>
                <a:uFillTx/>
                <a:latin typeface="Segoe UI" panose="020B0502040204020203" pitchFamily="34" charset="0"/>
                <a:ea typeface="+mn-ea"/>
                <a:cs typeface="Segoe UI" panose="020B0502040204020203" pitchFamily="34" charset="0"/>
              </a:rPr>
              <a:t>In Prewriting</a:t>
            </a:r>
          </a:p>
        </p:txBody>
      </p:sp>
      <p:graphicFrame>
        <p:nvGraphicFramePr>
          <p:cNvPr id="3" name="Table 2">
            <a:extLst>
              <a:ext uri="{FF2B5EF4-FFF2-40B4-BE49-F238E27FC236}">
                <a16:creationId xmlns:a16="http://schemas.microsoft.com/office/drawing/2014/main" id="{EAF72A74-7A58-3EDD-CFD1-453B348C6FA8}"/>
              </a:ext>
            </a:extLst>
          </p:cNvPr>
          <p:cNvGraphicFramePr>
            <a:graphicFrameLocks noGrp="1"/>
          </p:cNvGraphicFramePr>
          <p:nvPr>
            <p:extLst>
              <p:ext uri="{D42A27DB-BD31-4B8C-83A1-F6EECF244321}">
                <p14:modId xmlns:p14="http://schemas.microsoft.com/office/powerpoint/2010/main" val="2361386161"/>
              </p:ext>
            </p:extLst>
          </p:nvPr>
        </p:nvGraphicFramePr>
        <p:xfrm>
          <a:off x="257221" y="1835113"/>
          <a:ext cx="11581330" cy="2122055"/>
        </p:xfrm>
        <a:graphic>
          <a:graphicData uri="http://schemas.openxmlformats.org/drawingml/2006/table">
            <a:tbl>
              <a:tblPr firstRow="1" bandRow="1">
                <a:tableStyleId>{5FD0F851-EC5A-4D38-B0AD-8093EC10F338}</a:tableStyleId>
              </a:tblPr>
              <a:tblGrid>
                <a:gridCol w="5790665">
                  <a:extLst>
                    <a:ext uri="{9D8B030D-6E8A-4147-A177-3AD203B41FA5}">
                      <a16:colId xmlns:a16="http://schemas.microsoft.com/office/drawing/2014/main" val="3269457674"/>
                    </a:ext>
                  </a:extLst>
                </a:gridCol>
                <a:gridCol w="5790665">
                  <a:extLst>
                    <a:ext uri="{9D8B030D-6E8A-4147-A177-3AD203B41FA5}">
                      <a16:colId xmlns:a16="http://schemas.microsoft.com/office/drawing/2014/main" val="687949504"/>
                    </a:ext>
                  </a:extLst>
                </a:gridCol>
              </a:tblGrid>
              <a:tr h="523240">
                <a:tc>
                  <a:txBody>
                    <a:bodyPr/>
                    <a:lstStyle/>
                    <a:p>
                      <a:r>
                        <a:rPr lang="en-US" sz="1600" b="0" dirty="0">
                          <a:solidFill>
                            <a:schemeClr val="bg1"/>
                          </a:solidFill>
                        </a:rPr>
                        <a:t>The way the teacher introduces or presents assignments to students</a:t>
                      </a:r>
                      <a:endParaRPr lang="en-ID" sz="1600" b="0" dirty="0">
                        <a:solidFill>
                          <a:schemeClr val="bg1"/>
                        </a:solidFill>
                      </a:endParaRPr>
                    </a:p>
                  </a:txBody>
                  <a:tcPr/>
                </a:tc>
                <a:tc>
                  <a:txBody>
                    <a:bodyPr/>
                    <a:lstStyle/>
                    <a:p>
                      <a:pPr algn="just"/>
                      <a:r>
                        <a:rPr lang="en-US" sz="1600" b="0" dirty="0">
                          <a:solidFill>
                            <a:schemeClr val="bg1"/>
                          </a:solidFill>
                        </a:rPr>
                        <a:t>The teacher is trying to determine the learning objectives, and she set some instruction which is adjusted to the language level of the students</a:t>
                      </a:r>
                      <a:endParaRPr lang="en-ID" sz="1600" b="0" dirty="0">
                        <a:solidFill>
                          <a:schemeClr val="bg1"/>
                        </a:solidFill>
                      </a:endParaRPr>
                    </a:p>
                  </a:txBody>
                  <a:tcPr/>
                </a:tc>
                <a:extLst>
                  <a:ext uri="{0D108BD9-81ED-4DB2-BD59-A6C34878D82A}">
                    <a16:rowId xmlns:a16="http://schemas.microsoft.com/office/drawing/2014/main" val="2795743163"/>
                  </a:ext>
                </a:extLst>
              </a:tr>
              <a:tr h="476135">
                <a:tc>
                  <a:txBody>
                    <a:bodyPr/>
                    <a:lstStyle/>
                    <a:p>
                      <a:r>
                        <a:rPr lang="en-US" sz="1600" dirty="0">
                          <a:solidFill>
                            <a:schemeClr val="bg1"/>
                          </a:solidFill>
                        </a:rPr>
                        <a:t>Does the teacher provide a model for students to follow or not</a:t>
                      </a:r>
                      <a:endParaRPr lang="en-ID" sz="1600" dirty="0">
                        <a:solidFill>
                          <a:schemeClr val="bg1"/>
                        </a:solidFill>
                      </a:endParaRPr>
                    </a:p>
                  </a:txBody>
                  <a:tcPr/>
                </a:tc>
                <a:tc>
                  <a:txBody>
                    <a:bodyPr/>
                    <a:lstStyle/>
                    <a:p>
                      <a:pPr algn="just"/>
                      <a:r>
                        <a:rPr lang="en-US" sz="1600" dirty="0">
                          <a:solidFill>
                            <a:schemeClr val="bg1"/>
                          </a:solidFill>
                        </a:rPr>
                        <a:t>The teacher usually gives them an example as a model for students</a:t>
                      </a:r>
                      <a:endParaRPr lang="en-ID" sz="1600" dirty="0">
                        <a:solidFill>
                          <a:schemeClr val="bg1"/>
                        </a:solidFill>
                      </a:endParaRPr>
                    </a:p>
                  </a:txBody>
                  <a:tcPr/>
                </a:tc>
                <a:extLst>
                  <a:ext uri="{0D108BD9-81ED-4DB2-BD59-A6C34878D82A}">
                    <a16:rowId xmlns:a16="http://schemas.microsoft.com/office/drawing/2014/main" val="526467972"/>
                  </a:ext>
                </a:extLst>
              </a:tr>
              <a:tr h="370840">
                <a:tc>
                  <a:txBody>
                    <a:bodyPr/>
                    <a:lstStyle/>
                    <a:p>
                      <a:endParaRPr lang="en-US" sz="1600" dirty="0">
                        <a:solidFill>
                          <a:schemeClr val="bg1"/>
                        </a:solidFill>
                      </a:endParaRPr>
                    </a:p>
                    <a:p>
                      <a:r>
                        <a:rPr lang="en-US" sz="1600" dirty="0">
                          <a:solidFill>
                            <a:schemeClr val="bg1"/>
                          </a:solidFill>
                        </a:rPr>
                        <a:t>The way the teacher will provide instruction in the skills and concepts needed for the task</a:t>
                      </a:r>
                      <a:endParaRPr lang="en-ID" sz="1600" dirty="0">
                        <a:solidFill>
                          <a:schemeClr val="bg1"/>
                        </a:solidFill>
                      </a:endParaRPr>
                    </a:p>
                  </a:txBody>
                  <a:tcPr/>
                </a:tc>
                <a:tc>
                  <a:txBody>
                    <a:bodyPr/>
                    <a:lstStyle/>
                    <a:p>
                      <a:pPr algn="just"/>
                      <a:r>
                        <a:rPr lang="en-US" sz="1600" dirty="0">
                          <a:solidFill>
                            <a:schemeClr val="bg1"/>
                          </a:solidFill>
                        </a:rPr>
                        <a:t>For the concept, teacher usually gives them written instructions, completed with further explanations, and examples. Then for the skill, she usually gives them a rubric of evaluation </a:t>
                      </a:r>
                      <a:endParaRPr lang="en-ID" sz="1600" dirty="0">
                        <a:solidFill>
                          <a:schemeClr val="bg1"/>
                        </a:solidFill>
                      </a:endParaRPr>
                    </a:p>
                  </a:txBody>
                  <a:tcPr/>
                </a:tc>
                <a:extLst>
                  <a:ext uri="{0D108BD9-81ED-4DB2-BD59-A6C34878D82A}">
                    <a16:rowId xmlns:a16="http://schemas.microsoft.com/office/drawing/2014/main" val="4029088240"/>
                  </a:ext>
                </a:extLst>
              </a:tr>
            </a:tbl>
          </a:graphicData>
        </a:graphic>
      </p:graphicFrame>
      <p:sp>
        <p:nvSpPr>
          <p:cNvPr id="6" name="Rectangle 5">
            <a:extLst>
              <a:ext uri="{FF2B5EF4-FFF2-40B4-BE49-F238E27FC236}">
                <a16:creationId xmlns:a16="http://schemas.microsoft.com/office/drawing/2014/main" id="{0155A4D4-88E7-27D8-305B-46733D5467B9}"/>
              </a:ext>
            </a:extLst>
          </p:cNvPr>
          <p:cNvSpPr/>
          <p:nvPr/>
        </p:nvSpPr>
        <p:spPr>
          <a:xfrm>
            <a:off x="548888" y="3995418"/>
            <a:ext cx="9859923" cy="923330"/>
          </a:xfrm>
          <a:prstGeom prst="rect">
            <a:avLst/>
          </a:prstGeom>
        </p:spPr>
        <p:txBody>
          <a:bodyPr wrap="square" lIns="0" tIns="0" rIns="0" bIns="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chemeClr val="bg1"/>
                </a:solidFill>
                <a:effectLst/>
                <a:uLnTx/>
                <a:uFillTx/>
                <a:latin typeface="Segoe UI" panose="020B0502040204020203" pitchFamily="34" charset="0"/>
                <a:ea typeface="+mn-ea"/>
                <a:cs typeface="Segoe UI" panose="020B0502040204020203" pitchFamily="34" charset="0"/>
              </a:rPr>
              <a:t>In Composing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000" i="1" dirty="0">
              <a:solidFill>
                <a:schemeClr val="bg1"/>
              </a:solidFill>
              <a:latin typeface="Segoe UI" panose="020B0502040204020203"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i="1" u="none" strike="noStrike" kern="1200" cap="none" spc="0" normalizeH="0" baseline="0" noProof="0" dirty="0">
              <a:ln>
                <a:noFill/>
              </a:ln>
              <a:solidFill>
                <a:schemeClr val="bg1"/>
              </a:solidFill>
              <a:effectLst/>
              <a:uLnTx/>
              <a:uFillTx/>
              <a:latin typeface="Segoe UI" panose="020B0502040204020203" pitchFamily="34" charset="0"/>
              <a:ea typeface="+mn-ea"/>
              <a:cs typeface="Segoe UI" panose="020B0502040204020203" pitchFamily="34" charset="0"/>
            </a:endParaRPr>
          </a:p>
        </p:txBody>
      </p:sp>
      <p:pic>
        <p:nvPicPr>
          <p:cNvPr id="7" name="Picture 6">
            <a:extLst>
              <a:ext uri="{FF2B5EF4-FFF2-40B4-BE49-F238E27FC236}">
                <a16:creationId xmlns:a16="http://schemas.microsoft.com/office/drawing/2014/main" id="{4B0477D9-ADDF-D4A0-B75C-ABD70F1FBC57}"/>
              </a:ext>
            </a:extLst>
          </p:cNvPr>
          <p:cNvPicPr>
            <a:picLocks noChangeAspect="1"/>
          </p:cNvPicPr>
          <p:nvPr/>
        </p:nvPicPr>
        <p:blipFill>
          <a:blip r:embed="rId2"/>
          <a:stretch>
            <a:fillRect/>
          </a:stretch>
        </p:blipFill>
        <p:spPr>
          <a:xfrm>
            <a:off x="257221" y="4417624"/>
            <a:ext cx="11565114" cy="1999661"/>
          </a:xfrm>
          <a:prstGeom prst="rect">
            <a:avLst/>
          </a:prstGeom>
        </p:spPr>
      </p:pic>
    </p:spTree>
    <p:extLst>
      <p:ext uri="{BB962C8B-B14F-4D97-AF65-F5344CB8AC3E}">
        <p14:creationId xmlns:p14="http://schemas.microsoft.com/office/powerpoint/2010/main" val="59995267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a:solidFill>
                <a:schemeClr val="bg1"/>
              </a:solidFill>
            </a:endParaRPr>
          </a:p>
          <a:p>
            <a:pPr marL="0" indent="0">
              <a:buNone/>
            </a:pPr>
            <a:endParaRPr lang="en-US" sz="2000" dirty="0">
              <a:solidFill>
                <a:schemeClr val="bg1"/>
              </a:solidFill>
            </a:endParaRPr>
          </a:p>
        </p:txBody>
      </p:sp>
      <p:sp>
        <p:nvSpPr>
          <p:cNvPr id="2" name="Rectangle 1">
            <a:extLst>
              <a:ext uri="{FF2B5EF4-FFF2-40B4-BE49-F238E27FC236}">
                <a16:creationId xmlns:a16="http://schemas.microsoft.com/office/drawing/2014/main" id="{919F8234-A540-3B10-771A-0F94D03B7428}"/>
              </a:ext>
            </a:extLst>
          </p:cNvPr>
          <p:cNvSpPr/>
          <p:nvPr/>
        </p:nvSpPr>
        <p:spPr>
          <a:xfrm>
            <a:off x="740274" y="1415040"/>
            <a:ext cx="9859923" cy="923330"/>
          </a:xfrm>
          <a:prstGeom prst="rect">
            <a:avLst/>
          </a:prstGeom>
        </p:spPr>
        <p:txBody>
          <a:bodyPr wrap="square" lIns="0" tIns="0" rIns="0" bIns="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chemeClr val="bg1"/>
                </a:solidFill>
                <a:effectLst/>
                <a:uLnTx/>
                <a:uFillTx/>
                <a:latin typeface="Segoe UI" panose="020B0502040204020203" pitchFamily="34" charset="0"/>
                <a:ea typeface="+mn-ea"/>
                <a:cs typeface="Segoe UI" panose="020B0502040204020203" pitchFamily="34" charset="0"/>
              </a:rPr>
              <a:t>In Editing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000" i="1" dirty="0">
              <a:solidFill>
                <a:schemeClr val="bg1"/>
              </a:solidFill>
              <a:latin typeface="Segoe UI" panose="020B0502040204020203"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i="1" u="none" strike="noStrike" kern="1200" cap="none" spc="0" normalizeH="0" baseline="0" noProof="0" dirty="0">
              <a:ln>
                <a:noFill/>
              </a:ln>
              <a:solidFill>
                <a:schemeClr val="bg1"/>
              </a:solidFill>
              <a:effectLst/>
              <a:uLnTx/>
              <a:uFillTx/>
              <a:latin typeface="Segoe UI" panose="020B0502040204020203" pitchFamily="34" charset="0"/>
              <a:ea typeface="+mn-ea"/>
              <a:cs typeface="Segoe UI" panose="020B0502040204020203" pitchFamily="34" charset="0"/>
            </a:endParaRPr>
          </a:p>
        </p:txBody>
      </p:sp>
      <p:graphicFrame>
        <p:nvGraphicFramePr>
          <p:cNvPr id="8" name="Table 7">
            <a:extLst>
              <a:ext uri="{FF2B5EF4-FFF2-40B4-BE49-F238E27FC236}">
                <a16:creationId xmlns:a16="http://schemas.microsoft.com/office/drawing/2014/main" id="{77075016-C71E-56BD-25F0-E4415789277F}"/>
              </a:ext>
            </a:extLst>
          </p:cNvPr>
          <p:cNvGraphicFramePr>
            <a:graphicFrameLocks noGrp="1"/>
          </p:cNvGraphicFramePr>
          <p:nvPr>
            <p:extLst>
              <p:ext uri="{D42A27DB-BD31-4B8C-83A1-F6EECF244321}">
                <p14:modId xmlns:p14="http://schemas.microsoft.com/office/powerpoint/2010/main" val="1988564640"/>
              </p:ext>
            </p:extLst>
          </p:nvPr>
        </p:nvGraphicFramePr>
        <p:xfrm>
          <a:off x="329609" y="1876705"/>
          <a:ext cx="11557056" cy="2860041"/>
        </p:xfrm>
        <a:graphic>
          <a:graphicData uri="http://schemas.openxmlformats.org/drawingml/2006/table">
            <a:tbl>
              <a:tblPr firstRow="1" bandRow="1">
                <a:tableStyleId>{5FD0F851-EC5A-4D38-B0AD-8093EC10F338}</a:tableStyleId>
              </a:tblPr>
              <a:tblGrid>
                <a:gridCol w="5778528">
                  <a:extLst>
                    <a:ext uri="{9D8B030D-6E8A-4147-A177-3AD203B41FA5}">
                      <a16:colId xmlns:a16="http://schemas.microsoft.com/office/drawing/2014/main" val="3269457674"/>
                    </a:ext>
                  </a:extLst>
                </a:gridCol>
                <a:gridCol w="5778528">
                  <a:extLst>
                    <a:ext uri="{9D8B030D-6E8A-4147-A177-3AD203B41FA5}">
                      <a16:colId xmlns:a16="http://schemas.microsoft.com/office/drawing/2014/main" val="687949504"/>
                    </a:ext>
                  </a:extLst>
                </a:gridCol>
              </a:tblGrid>
              <a:tr h="887760">
                <a:tc>
                  <a:txBody>
                    <a:bodyPr/>
                    <a:lstStyle/>
                    <a:p>
                      <a:r>
                        <a:rPr lang="en-US" sz="1600" b="0" dirty="0">
                          <a:solidFill>
                            <a:schemeClr val="bg1"/>
                          </a:solidFill>
                        </a:rPr>
                        <a:t>Does the teacher use proofreading techniques or not, and how does the teacher use the technique</a:t>
                      </a:r>
                    </a:p>
                    <a:p>
                      <a:endParaRPr lang="en-ID" sz="1600" b="0" dirty="0">
                        <a:solidFill>
                          <a:schemeClr val="bg1"/>
                        </a:solidFill>
                      </a:endParaRPr>
                    </a:p>
                  </a:txBody>
                  <a:tcPr/>
                </a:tc>
                <a:tc>
                  <a:txBody>
                    <a:bodyPr/>
                    <a:lstStyle/>
                    <a:p>
                      <a:pPr algn="just"/>
                      <a:r>
                        <a:rPr lang="en-US" sz="1600" b="0" dirty="0">
                          <a:solidFill>
                            <a:schemeClr val="bg1"/>
                          </a:solidFill>
                        </a:rPr>
                        <a:t>The teacher does, usually, she allows her students opportunity to be a proofreader for one and other, so let's say they do by work</a:t>
                      </a:r>
                    </a:p>
                    <a:p>
                      <a:pPr algn="just"/>
                      <a:endParaRPr lang="en-ID" sz="1600" b="0" dirty="0">
                        <a:solidFill>
                          <a:schemeClr val="bg1"/>
                        </a:solidFill>
                      </a:endParaRPr>
                    </a:p>
                  </a:txBody>
                  <a:tcPr/>
                </a:tc>
                <a:extLst>
                  <a:ext uri="{0D108BD9-81ED-4DB2-BD59-A6C34878D82A}">
                    <a16:rowId xmlns:a16="http://schemas.microsoft.com/office/drawing/2014/main" val="2795743163"/>
                  </a:ext>
                </a:extLst>
              </a:tr>
              <a:tr h="905481">
                <a:tc>
                  <a:txBody>
                    <a:bodyPr/>
                    <a:lstStyle/>
                    <a:p>
                      <a:r>
                        <a:rPr lang="en-US" sz="1600" dirty="0">
                          <a:solidFill>
                            <a:schemeClr val="bg1"/>
                          </a:solidFill>
                        </a:rPr>
                        <a:t>Does the teacher give students responsibility for editing their work or not</a:t>
                      </a:r>
                    </a:p>
                    <a:p>
                      <a:endParaRPr lang="en-ID" sz="1600" dirty="0">
                        <a:solidFill>
                          <a:schemeClr val="bg1"/>
                        </a:solidFill>
                      </a:endParaRPr>
                    </a:p>
                  </a:txBody>
                  <a:tcPr/>
                </a:tc>
                <a:tc>
                  <a:txBody>
                    <a:bodyPr/>
                    <a:lstStyle/>
                    <a:p>
                      <a:pPr algn="just"/>
                      <a:r>
                        <a:rPr lang="en-US" sz="1600" dirty="0">
                          <a:solidFill>
                            <a:schemeClr val="bg1"/>
                          </a:solidFill>
                        </a:rPr>
                        <a:t>The teacher does, usually, she gives them time to recheck their work before submitting it</a:t>
                      </a:r>
                    </a:p>
                    <a:p>
                      <a:pPr algn="just"/>
                      <a:endParaRPr lang="en-US" sz="1600" dirty="0">
                        <a:solidFill>
                          <a:schemeClr val="bg1"/>
                        </a:solidFill>
                      </a:endParaRPr>
                    </a:p>
                  </a:txBody>
                  <a:tcPr/>
                </a:tc>
                <a:extLst>
                  <a:ext uri="{0D108BD9-81ED-4DB2-BD59-A6C34878D82A}">
                    <a16:rowId xmlns:a16="http://schemas.microsoft.com/office/drawing/2014/main" val="526467972"/>
                  </a:ext>
                </a:extLst>
              </a:tr>
              <a:tr h="905481">
                <a:tc>
                  <a:txBody>
                    <a:bodyPr/>
                    <a:lstStyle/>
                    <a:p>
                      <a:r>
                        <a:rPr lang="en-US" sz="1600" dirty="0">
                          <a:solidFill>
                            <a:schemeClr val="bg1"/>
                          </a:solidFill>
                        </a:rPr>
                        <a:t>Her way of encouraging students to be flexible and objective in changing and improving their work</a:t>
                      </a:r>
                    </a:p>
                    <a:p>
                      <a:endParaRPr lang="en-ID" sz="1600" dirty="0">
                        <a:solidFill>
                          <a:schemeClr val="bg1"/>
                        </a:solidFill>
                      </a:endParaRPr>
                    </a:p>
                  </a:txBody>
                  <a:tcPr/>
                </a:tc>
                <a:tc>
                  <a:txBody>
                    <a:bodyPr/>
                    <a:lstStyle/>
                    <a:p>
                      <a:pPr algn="just"/>
                      <a:r>
                        <a:rPr lang="en-US" sz="1600" dirty="0">
                          <a:solidFill>
                            <a:schemeClr val="bg1"/>
                          </a:solidFill>
                        </a:rPr>
                        <a:t>The teacher guesses by giving more questions, more input, and also more examples, especially in the writing process, she also gives feedback to the students and gives them time to revise it in directly</a:t>
                      </a:r>
                    </a:p>
                    <a:p>
                      <a:pPr algn="just"/>
                      <a:endParaRPr lang="en-US" sz="1600" dirty="0">
                        <a:solidFill>
                          <a:schemeClr val="bg1"/>
                        </a:solidFill>
                      </a:endParaRPr>
                    </a:p>
                  </a:txBody>
                  <a:tcPr/>
                </a:tc>
                <a:extLst>
                  <a:ext uri="{0D108BD9-81ED-4DB2-BD59-A6C34878D82A}">
                    <a16:rowId xmlns:a16="http://schemas.microsoft.com/office/drawing/2014/main" val="3355835572"/>
                  </a:ext>
                </a:extLst>
              </a:tr>
            </a:tbl>
          </a:graphicData>
        </a:graphic>
      </p:graphicFrame>
    </p:spTree>
    <p:extLst>
      <p:ext uri="{BB962C8B-B14F-4D97-AF65-F5344CB8AC3E}">
        <p14:creationId xmlns:p14="http://schemas.microsoft.com/office/powerpoint/2010/main" val="269498291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a:solidFill>
                <a:schemeClr val="bg1"/>
              </a:solidFill>
            </a:endParaRPr>
          </a:p>
          <a:p>
            <a:pPr marL="0" indent="0">
              <a:buNone/>
            </a:pPr>
            <a:endParaRPr lang="en-US" sz="2000" dirty="0">
              <a:solidFill>
                <a:schemeClr val="bg1"/>
              </a:solidFill>
            </a:endParaRPr>
          </a:p>
        </p:txBody>
      </p:sp>
      <p:sp>
        <p:nvSpPr>
          <p:cNvPr id="2" name="Rectangle 1">
            <a:extLst>
              <a:ext uri="{FF2B5EF4-FFF2-40B4-BE49-F238E27FC236}">
                <a16:creationId xmlns:a16="http://schemas.microsoft.com/office/drawing/2014/main" id="{919F8234-A540-3B10-771A-0F94D03B7428}"/>
              </a:ext>
            </a:extLst>
          </p:cNvPr>
          <p:cNvSpPr/>
          <p:nvPr/>
        </p:nvSpPr>
        <p:spPr>
          <a:xfrm>
            <a:off x="740274" y="1415040"/>
            <a:ext cx="9859923" cy="923330"/>
          </a:xfrm>
          <a:prstGeom prst="rect">
            <a:avLst/>
          </a:prstGeom>
        </p:spPr>
        <p:txBody>
          <a:bodyPr wrap="square" lIns="0" tIns="0" rIns="0" bIns="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chemeClr val="bg1"/>
                </a:solidFill>
                <a:effectLst/>
                <a:uLnTx/>
                <a:uFillTx/>
                <a:latin typeface="Segoe UI" panose="020B0502040204020203" pitchFamily="34" charset="0"/>
                <a:ea typeface="+mn-ea"/>
                <a:cs typeface="Segoe UI" panose="020B0502040204020203" pitchFamily="34" charset="0"/>
              </a:rPr>
              <a:t>In </a:t>
            </a:r>
            <a:r>
              <a:rPr lang="en-US" sz="2000" i="1" dirty="0">
                <a:solidFill>
                  <a:schemeClr val="bg1"/>
                </a:solidFill>
                <a:latin typeface="Segoe UI" panose="020B0502040204020203" pitchFamily="34" charset="0"/>
                <a:cs typeface="Segoe UI" panose="020B0502040204020203" pitchFamily="34" charset="0"/>
              </a:rPr>
              <a:t>Follow Up</a:t>
            </a:r>
            <a:endParaRPr kumimoji="0" lang="en-US" sz="2000" i="1" u="none" strike="noStrike" kern="1200" cap="none" spc="0" normalizeH="0" baseline="0" noProof="0" dirty="0">
              <a:ln>
                <a:noFill/>
              </a:ln>
              <a:solidFill>
                <a:schemeClr val="bg1"/>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000" i="1" dirty="0">
              <a:solidFill>
                <a:schemeClr val="bg1"/>
              </a:solidFill>
              <a:latin typeface="Segoe UI" panose="020B0502040204020203"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i="1" u="none" strike="noStrike" kern="1200" cap="none" spc="0" normalizeH="0" baseline="0" noProof="0" dirty="0">
              <a:ln>
                <a:noFill/>
              </a:ln>
              <a:solidFill>
                <a:schemeClr val="bg1"/>
              </a:solidFill>
              <a:effectLst/>
              <a:uLnTx/>
              <a:uFillTx/>
              <a:latin typeface="Segoe UI" panose="020B0502040204020203" pitchFamily="34" charset="0"/>
              <a:ea typeface="+mn-ea"/>
              <a:cs typeface="Segoe UI" panose="020B0502040204020203" pitchFamily="34" charset="0"/>
            </a:endParaRPr>
          </a:p>
        </p:txBody>
      </p:sp>
      <p:graphicFrame>
        <p:nvGraphicFramePr>
          <p:cNvPr id="8" name="Table 7">
            <a:extLst>
              <a:ext uri="{FF2B5EF4-FFF2-40B4-BE49-F238E27FC236}">
                <a16:creationId xmlns:a16="http://schemas.microsoft.com/office/drawing/2014/main" id="{77075016-C71E-56BD-25F0-E4415789277F}"/>
              </a:ext>
            </a:extLst>
          </p:cNvPr>
          <p:cNvGraphicFramePr>
            <a:graphicFrameLocks noGrp="1"/>
          </p:cNvGraphicFramePr>
          <p:nvPr>
            <p:extLst>
              <p:ext uri="{D42A27DB-BD31-4B8C-83A1-F6EECF244321}">
                <p14:modId xmlns:p14="http://schemas.microsoft.com/office/powerpoint/2010/main" val="416824594"/>
              </p:ext>
            </p:extLst>
          </p:nvPr>
        </p:nvGraphicFramePr>
        <p:xfrm>
          <a:off x="317472" y="2227580"/>
          <a:ext cx="11557056" cy="1954560"/>
        </p:xfrm>
        <a:graphic>
          <a:graphicData uri="http://schemas.openxmlformats.org/drawingml/2006/table">
            <a:tbl>
              <a:tblPr firstRow="1" bandRow="1">
                <a:tableStyleId>{5FD0F851-EC5A-4D38-B0AD-8093EC10F338}</a:tableStyleId>
              </a:tblPr>
              <a:tblGrid>
                <a:gridCol w="5778528">
                  <a:extLst>
                    <a:ext uri="{9D8B030D-6E8A-4147-A177-3AD203B41FA5}">
                      <a16:colId xmlns:a16="http://schemas.microsoft.com/office/drawing/2014/main" val="3269457674"/>
                    </a:ext>
                  </a:extLst>
                </a:gridCol>
                <a:gridCol w="5778528">
                  <a:extLst>
                    <a:ext uri="{9D8B030D-6E8A-4147-A177-3AD203B41FA5}">
                      <a16:colId xmlns:a16="http://schemas.microsoft.com/office/drawing/2014/main" val="687949504"/>
                    </a:ext>
                  </a:extLst>
                </a:gridCol>
              </a:tblGrid>
              <a:tr h="887760">
                <a:tc>
                  <a:txBody>
                    <a:bodyPr/>
                    <a:lstStyle/>
                    <a:p>
                      <a:r>
                        <a:rPr lang="en-US" sz="1600" b="0" dirty="0">
                          <a:solidFill>
                            <a:schemeClr val="bg1"/>
                          </a:solidFill>
                        </a:rPr>
                        <a:t>Does the teacher always evaluate or give grades to student work</a:t>
                      </a:r>
                    </a:p>
                    <a:p>
                      <a:endParaRPr lang="en-ID" sz="1600" b="0" dirty="0">
                        <a:solidFill>
                          <a:schemeClr val="bg1"/>
                        </a:solidFill>
                      </a:endParaRPr>
                    </a:p>
                  </a:txBody>
                  <a:tcPr/>
                </a:tc>
                <a:tc>
                  <a:txBody>
                    <a:bodyPr/>
                    <a:lstStyle/>
                    <a:p>
                      <a:pPr algn="just"/>
                      <a:r>
                        <a:rPr lang="en-US" sz="1600" b="0" dirty="0">
                          <a:solidFill>
                            <a:schemeClr val="bg1"/>
                          </a:solidFill>
                        </a:rPr>
                        <a:t>The teacher always evaluates or gives grades to student work</a:t>
                      </a:r>
                    </a:p>
                    <a:p>
                      <a:pPr algn="just"/>
                      <a:endParaRPr lang="en-ID" sz="1600" b="0" dirty="0">
                        <a:solidFill>
                          <a:schemeClr val="bg1"/>
                        </a:solidFill>
                      </a:endParaRPr>
                    </a:p>
                  </a:txBody>
                  <a:tcPr/>
                </a:tc>
                <a:extLst>
                  <a:ext uri="{0D108BD9-81ED-4DB2-BD59-A6C34878D82A}">
                    <a16:rowId xmlns:a16="http://schemas.microsoft.com/office/drawing/2014/main" val="2795743163"/>
                  </a:ext>
                </a:extLst>
              </a:tr>
              <a:tr h="905481">
                <a:tc>
                  <a:txBody>
                    <a:bodyPr/>
                    <a:lstStyle/>
                    <a:p>
                      <a:r>
                        <a:rPr lang="en-US" sz="1600" dirty="0">
                          <a:solidFill>
                            <a:schemeClr val="bg1"/>
                          </a:solidFill>
                        </a:rPr>
                        <a:t>Does this school have school publications, If so, are the results of student writing published there</a:t>
                      </a:r>
                    </a:p>
                    <a:p>
                      <a:endParaRPr lang="en-ID" sz="1600" dirty="0">
                        <a:solidFill>
                          <a:schemeClr val="bg1"/>
                        </a:solidFill>
                      </a:endParaRPr>
                    </a:p>
                  </a:txBody>
                  <a:tcPr/>
                </a:tc>
                <a:tc>
                  <a:txBody>
                    <a:bodyPr/>
                    <a:lstStyle/>
                    <a:p>
                      <a:pPr algn="just"/>
                      <a:r>
                        <a:rPr lang="en-US" sz="1600" dirty="0">
                          <a:solidFill>
                            <a:schemeClr val="bg1"/>
                          </a:solidFill>
                        </a:rPr>
                        <a:t>The school has school publications, like a google site. The teacher means that they usually collect all the student's work on the google site or in the physical one they also have "</a:t>
                      </a:r>
                      <a:r>
                        <a:rPr lang="en-US" sz="1600" dirty="0" err="1">
                          <a:solidFill>
                            <a:schemeClr val="bg1"/>
                          </a:solidFill>
                        </a:rPr>
                        <a:t>mading</a:t>
                      </a:r>
                      <a:r>
                        <a:rPr lang="en-US" sz="1600" dirty="0">
                          <a:solidFill>
                            <a:schemeClr val="bg1"/>
                          </a:solidFill>
                        </a:rPr>
                        <a:t>"</a:t>
                      </a:r>
                    </a:p>
                    <a:p>
                      <a:pPr algn="just"/>
                      <a:endParaRPr lang="en-US" sz="1600" dirty="0">
                        <a:solidFill>
                          <a:schemeClr val="bg1"/>
                        </a:solidFill>
                      </a:endParaRPr>
                    </a:p>
                  </a:txBody>
                  <a:tcPr/>
                </a:tc>
                <a:extLst>
                  <a:ext uri="{0D108BD9-81ED-4DB2-BD59-A6C34878D82A}">
                    <a16:rowId xmlns:a16="http://schemas.microsoft.com/office/drawing/2014/main" val="526467972"/>
                  </a:ext>
                </a:extLst>
              </a:tr>
            </a:tbl>
          </a:graphicData>
        </a:graphic>
      </p:graphicFrame>
    </p:spTree>
    <p:extLst>
      <p:ext uri="{BB962C8B-B14F-4D97-AF65-F5344CB8AC3E}">
        <p14:creationId xmlns:p14="http://schemas.microsoft.com/office/powerpoint/2010/main" val="34555264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1" y="1376652"/>
            <a:ext cx="11371413" cy="4351338"/>
          </a:xfrm>
        </p:spPr>
        <p:txBody>
          <a:bodyPr>
            <a:normAutofit/>
          </a:bodyPr>
          <a:lstStyle/>
          <a:p>
            <a:pPr marL="265113" indent="-265113">
              <a:buNone/>
            </a:pPr>
            <a:r>
              <a:rPr lang="en-US" sz="2000" dirty="0">
                <a:solidFill>
                  <a:schemeClr val="bg1"/>
                </a:solidFill>
              </a:rPr>
              <a:t>2. The Problems and Solutions Have Done by EFL Teacher Towards Their Role in Teaching Writing Based on the implementation of Independent Curriculum </a:t>
            </a:r>
          </a:p>
          <a:p>
            <a:pPr marL="0" indent="0">
              <a:buNone/>
            </a:pPr>
            <a:endParaRPr lang="en-US" sz="2000" dirty="0">
              <a:solidFill>
                <a:schemeClr val="bg1"/>
              </a:solidFill>
            </a:endParaRPr>
          </a:p>
        </p:txBody>
      </p:sp>
      <p:sp>
        <p:nvSpPr>
          <p:cNvPr id="2" name="Rectangle 1">
            <a:extLst>
              <a:ext uri="{FF2B5EF4-FFF2-40B4-BE49-F238E27FC236}">
                <a16:creationId xmlns:a16="http://schemas.microsoft.com/office/drawing/2014/main" id="{919F8234-A540-3B10-771A-0F94D03B7428}"/>
              </a:ext>
            </a:extLst>
          </p:cNvPr>
          <p:cNvSpPr/>
          <p:nvPr/>
        </p:nvSpPr>
        <p:spPr>
          <a:xfrm>
            <a:off x="740274" y="1415040"/>
            <a:ext cx="9859923" cy="615553"/>
          </a:xfrm>
          <a:prstGeom prst="rect">
            <a:avLst/>
          </a:prstGeom>
        </p:spPr>
        <p:txBody>
          <a:bodyPr wrap="square" lIns="0" tIns="0" rIns="0" bIns="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000" i="1" dirty="0">
              <a:solidFill>
                <a:schemeClr val="bg1"/>
              </a:solidFill>
              <a:latin typeface="Segoe UI" panose="020B0502040204020203"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i="1" u="none" strike="noStrike" kern="1200" cap="none" spc="0" normalizeH="0" baseline="0" noProof="0" dirty="0">
              <a:ln>
                <a:noFill/>
              </a:ln>
              <a:solidFill>
                <a:schemeClr val="bg1"/>
              </a:solidFill>
              <a:effectLst/>
              <a:uLnTx/>
              <a:uFillTx/>
              <a:latin typeface="Segoe UI" panose="020B0502040204020203" pitchFamily="34" charset="0"/>
              <a:ea typeface="+mn-ea"/>
              <a:cs typeface="Segoe UI" panose="020B0502040204020203" pitchFamily="34" charset="0"/>
            </a:endParaRPr>
          </a:p>
        </p:txBody>
      </p:sp>
      <p:graphicFrame>
        <p:nvGraphicFramePr>
          <p:cNvPr id="8" name="Table 7">
            <a:extLst>
              <a:ext uri="{FF2B5EF4-FFF2-40B4-BE49-F238E27FC236}">
                <a16:creationId xmlns:a16="http://schemas.microsoft.com/office/drawing/2014/main" id="{77075016-C71E-56BD-25F0-E4415789277F}"/>
              </a:ext>
            </a:extLst>
          </p:cNvPr>
          <p:cNvGraphicFramePr>
            <a:graphicFrameLocks noGrp="1"/>
          </p:cNvGraphicFramePr>
          <p:nvPr>
            <p:extLst>
              <p:ext uri="{D42A27DB-BD31-4B8C-83A1-F6EECF244321}">
                <p14:modId xmlns:p14="http://schemas.microsoft.com/office/powerpoint/2010/main" val="602157869"/>
              </p:ext>
            </p:extLst>
          </p:nvPr>
        </p:nvGraphicFramePr>
        <p:xfrm>
          <a:off x="317472" y="2068981"/>
          <a:ext cx="11557056" cy="3931920"/>
        </p:xfrm>
        <a:graphic>
          <a:graphicData uri="http://schemas.openxmlformats.org/drawingml/2006/table">
            <a:tbl>
              <a:tblPr firstRow="1" bandRow="1">
                <a:tableStyleId>{5FD0F851-EC5A-4D38-B0AD-8093EC10F338}</a:tableStyleId>
              </a:tblPr>
              <a:tblGrid>
                <a:gridCol w="5778528">
                  <a:extLst>
                    <a:ext uri="{9D8B030D-6E8A-4147-A177-3AD203B41FA5}">
                      <a16:colId xmlns:a16="http://schemas.microsoft.com/office/drawing/2014/main" val="3269457674"/>
                    </a:ext>
                  </a:extLst>
                </a:gridCol>
                <a:gridCol w="5778528">
                  <a:extLst>
                    <a:ext uri="{9D8B030D-6E8A-4147-A177-3AD203B41FA5}">
                      <a16:colId xmlns:a16="http://schemas.microsoft.com/office/drawing/2014/main" val="687949504"/>
                    </a:ext>
                  </a:extLst>
                </a:gridCol>
              </a:tblGrid>
              <a:tr h="887760">
                <a:tc>
                  <a:txBody>
                    <a:bodyPr/>
                    <a:lstStyle/>
                    <a:p>
                      <a:r>
                        <a:rPr lang="en-US" sz="2000" b="0" dirty="0">
                          <a:solidFill>
                            <a:schemeClr val="bg1"/>
                          </a:solidFill>
                        </a:rPr>
                        <a:t>The misconception between her explanation with the student's understanding</a:t>
                      </a:r>
                    </a:p>
                    <a:p>
                      <a:endParaRPr lang="en-ID" sz="2000" b="0" dirty="0">
                        <a:solidFill>
                          <a:schemeClr val="bg1"/>
                        </a:solidFill>
                      </a:endParaRPr>
                    </a:p>
                  </a:txBody>
                  <a:tcPr/>
                </a:tc>
                <a:tc>
                  <a:txBody>
                    <a:bodyPr/>
                    <a:lstStyle/>
                    <a:p>
                      <a:pPr algn="just"/>
                      <a:r>
                        <a:rPr lang="en-US" sz="2000" b="0" dirty="0">
                          <a:solidFill>
                            <a:schemeClr val="bg1"/>
                          </a:solidFill>
                        </a:rPr>
                        <a:t>The teacher needs to simplify the instruction, or probably she also needs to give more example for students</a:t>
                      </a:r>
                    </a:p>
                    <a:p>
                      <a:pPr algn="just"/>
                      <a:endParaRPr lang="en-US" sz="2000" b="0" dirty="0">
                        <a:solidFill>
                          <a:schemeClr val="bg1"/>
                        </a:solidFill>
                      </a:endParaRPr>
                    </a:p>
                    <a:p>
                      <a:pPr algn="just"/>
                      <a:endParaRPr lang="en-ID" sz="2000" b="0" dirty="0">
                        <a:solidFill>
                          <a:schemeClr val="bg1"/>
                        </a:solidFill>
                      </a:endParaRPr>
                    </a:p>
                  </a:txBody>
                  <a:tcPr/>
                </a:tc>
                <a:extLst>
                  <a:ext uri="{0D108BD9-81ED-4DB2-BD59-A6C34878D82A}">
                    <a16:rowId xmlns:a16="http://schemas.microsoft.com/office/drawing/2014/main" val="2795743163"/>
                  </a:ext>
                </a:extLst>
              </a:tr>
              <a:tr h="905481">
                <a:tc>
                  <a:txBody>
                    <a:bodyPr/>
                    <a:lstStyle/>
                    <a:p>
                      <a:r>
                        <a:rPr lang="en-US" sz="2000" dirty="0">
                          <a:solidFill>
                            <a:schemeClr val="bg1"/>
                          </a:solidFill>
                        </a:rPr>
                        <a:t>Teacher does not focus on with one approach but many approach</a:t>
                      </a:r>
                    </a:p>
                    <a:p>
                      <a:endParaRPr lang="en-ID" sz="2000" dirty="0">
                        <a:solidFill>
                          <a:schemeClr val="bg1"/>
                        </a:solidFill>
                      </a:endParaRPr>
                    </a:p>
                  </a:txBody>
                  <a:tcPr/>
                </a:tc>
                <a:tc>
                  <a:txBody>
                    <a:bodyPr/>
                    <a:lstStyle/>
                    <a:p>
                      <a:pPr algn="just"/>
                      <a:r>
                        <a:rPr lang="en-US" sz="2000" dirty="0">
                          <a:solidFill>
                            <a:schemeClr val="bg1"/>
                          </a:solidFill>
                        </a:rPr>
                        <a:t>The teacher uses different approaches in each learning process that adapted to the students’ need</a:t>
                      </a:r>
                    </a:p>
                    <a:p>
                      <a:pPr algn="just"/>
                      <a:endParaRPr lang="en-US" sz="2000" dirty="0">
                        <a:solidFill>
                          <a:schemeClr val="bg1"/>
                        </a:solidFill>
                      </a:endParaRPr>
                    </a:p>
                  </a:txBody>
                  <a:tcPr/>
                </a:tc>
                <a:extLst>
                  <a:ext uri="{0D108BD9-81ED-4DB2-BD59-A6C34878D82A}">
                    <a16:rowId xmlns:a16="http://schemas.microsoft.com/office/drawing/2014/main" val="526467972"/>
                  </a:ext>
                </a:extLst>
              </a:tr>
              <a:tr h="905481">
                <a:tc>
                  <a:txBody>
                    <a:bodyPr/>
                    <a:lstStyle/>
                    <a:p>
                      <a:r>
                        <a:rPr lang="en-US" sz="2000" dirty="0">
                          <a:solidFill>
                            <a:schemeClr val="bg1"/>
                          </a:solidFill>
                        </a:rPr>
                        <a:t>If the problem relies on the student like they are feel stuck in writing process</a:t>
                      </a:r>
                    </a:p>
                    <a:p>
                      <a:endParaRPr lang="en-ID" sz="2000" dirty="0">
                        <a:solidFill>
                          <a:schemeClr val="bg1"/>
                        </a:solidFill>
                      </a:endParaRPr>
                    </a:p>
                  </a:txBody>
                  <a:tcPr/>
                </a:tc>
                <a:tc>
                  <a:txBody>
                    <a:bodyPr/>
                    <a:lstStyle/>
                    <a:p>
                      <a:pPr algn="just"/>
                      <a:r>
                        <a:rPr lang="en-US" sz="2000" dirty="0">
                          <a:solidFill>
                            <a:schemeClr val="bg1"/>
                          </a:solidFill>
                        </a:rPr>
                        <a:t>The teacher usually tried to give them more questions as a leading question to make them aware what they need to write</a:t>
                      </a:r>
                    </a:p>
                    <a:p>
                      <a:pPr algn="just"/>
                      <a:endParaRPr lang="en-US" sz="2000" dirty="0">
                        <a:solidFill>
                          <a:schemeClr val="bg1"/>
                        </a:solidFill>
                      </a:endParaRPr>
                    </a:p>
                  </a:txBody>
                  <a:tcPr/>
                </a:tc>
                <a:extLst>
                  <a:ext uri="{0D108BD9-81ED-4DB2-BD59-A6C34878D82A}">
                    <a16:rowId xmlns:a16="http://schemas.microsoft.com/office/drawing/2014/main" val="3355835572"/>
                  </a:ext>
                </a:extLst>
              </a:tr>
            </a:tbl>
          </a:graphicData>
        </a:graphic>
      </p:graphicFrame>
    </p:spTree>
    <p:extLst>
      <p:ext uri="{BB962C8B-B14F-4D97-AF65-F5344CB8AC3E}">
        <p14:creationId xmlns:p14="http://schemas.microsoft.com/office/powerpoint/2010/main" val="407722167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652699"/>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a:solidFill>
                <a:schemeClr val="bg1"/>
              </a:solidFill>
            </a:endParaRPr>
          </a:p>
        </p:txBody>
      </p:sp>
      <p:grpSp>
        <p:nvGrpSpPr>
          <p:cNvPr id="2" name="Group 1">
            <a:extLst>
              <a:ext uri="{FF2B5EF4-FFF2-40B4-BE49-F238E27FC236}">
                <a16:creationId xmlns:a16="http://schemas.microsoft.com/office/drawing/2014/main" id="{B83A94D7-5A7F-C255-5215-7F18176B8668}"/>
              </a:ext>
            </a:extLst>
          </p:cNvPr>
          <p:cNvGrpSpPr/>
          <p:nvPr/>
        </p:nvGrpSpPr>
        <p:grpSpPr>
          <a:xfrm>
            <a:off x="597913" y="1346951"/>
            <a:ext cx="10515600" cy="2448679"/>
            <a:chOff x="5531143" y="1283156"/>
            <a:chExt cx="10515600" cy="2448679"/>
          </a:xfrm>
        </p:grpSpPr>
        <p:grpSp>
          <p:nvGrpSpPr>
            <p:cNvPr id="6" name="Group 5">
              <a:extLst>
                <a:ext uri="{FF2B5EF4-FFF2-40B4-BE49-F238E27FC236}">
                  <a16:creationId xmlns:a16="http://schemas.microsoft.com/office/drawing/2014/main" id="{51389892-8807-1764-E33B-781DE422C1AC}"/>
                </a:ext>
              </a:extLst>
            </p:cNvPr>
            <p:cNvGrpSpPr/>
            <p:nvPr/>
          </p:nvGrpSpPr>
          <p:grpSpPr>
            <a:xfrm>
              <a:off x="5531143" y="1334576"/>
              <a:ext cx="740205" cy="545543"/>
              <a:chOff x="6280574" y="1334576"/>
              <a:chExt cx="740205" cy="545543"/>
            </a:xfrm>
          </p:grpSpPr>
          <p:sp>
            <p:nvSpPr>
              <p:cNvPr id="10" name="Rectangle: Top Corners Rounded 9">
                <a:extLst>
                  <a:ext uri="{FF2B5EF4-FFF2-40B4-BE49-F238E27FC236}">
                    <a16:creationId xmlns:a16="http://schemas.microsoft.com/office/drawing/2014/main" id="{2147CD3F-3FC1-A7ED-99A8-4AADE497B02B}"/>
                  </a:ext>
                </a:extLst>
              </p:cNvPr>
              <p:cNvSpPr/>
              <p:nvPr/>
            </p:nvSpPr>
            <p:spPr>
              <a:xfrm flipH="1">
                <a:off x="6280574" y="1334576"/>
                <a:ext cx="740205" cy="545543"/>
              </a:xfrm>
              <a:prstGeom prst="round2SameRect">
                <a:avLst>
                  <a:gd name="adj1" fmla="val 0"/>
                  <a:gd name="adj2" fmla="val 9930"/>
                </a:avLst>
              </a:prstGeom>
              <a:solidFill>
                <a:srgbClr val="551790"/>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A4401605-8861-8325-52AB-566CC8A1826F}"/>
                  </a:ext>
                </a:extLst>
              </p:cNvPr>
              <p:cNvSpPr/>
              <p:nvPr/>
            </p:nvSpPr>
            <p:spPr>
              <a:xfrm>
                <a:off x="6485231" y="1417193"/>
                <a:ext cx="384241" cy="290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Bahnschrift" panose="020B0502040204020203" pitchFamily="34" charset="0"/>
                    <a:ea typeface="+mn-ea"/>
                    <a:cs typeface="+mn-cs"/>
                  </a:rPr>
                  <a:t>01</a:t>
                </a:r>
              </a:p>
            </p:txBody>
          </p:sp>
        </p:grpSp>
        <p:sp>
          <p:nvSpPr>
            <p:cNvPr id="7" name="Rectangle 6">
              <a:extLst>
                <a:ext uri="{FF2B5EF4-FFF2-40B4-BE49-F238E27FC236}">
                  <a16:creationId xmlns:a16="http://schemas.microsoft.com/office/drawing/2014/main" id="{E64D5DD9-AAEF-0E6C-FF4D-65D886A2126A}"/>
                </a:ext>
              </a:extLst>
            </p:cNvPr>
            <p:cNvSpPr/>
            <p:nvPr/>
          </p:nvSpPr>
          <p:spPr>
            <a:xfrm>
              <a:off x="6486637" y="1283156"/>
              <a:ext cx="9560106" cy="859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latin typeface="Calibri" panose="020F0502020204030204"/>
                </a:rPr>
                <a:t>T</a:t>
              </a:r>
              <a:r>
                <a:rPr kumimoji="0" lang="en-US" b="0" i="0" u="none" strike="noStrike" kern="1200" cap="none" spc="0" normalizeH="0" baseline="0" noProof="0" dirty="0">
                  <a:ln>
                    <a:noFill/>
                  </a:ln>
                  <a:solidFill>
                    <a:schemeClr val="bg1"/>
                  </a:solidFill>
                  <a:effectLst/>
                  <a:uLnTx/>
                  <a:uFillTx/>
                  <a:latin typeface="Calibri" panose="020F0502020204030204"/>
                  <a:ea typeface="+mn-ea"/>
                  <a:cs typeface="+mn-cs"/>
                </a:rPr>
                <a:t>he EFL Teachers carried out their role in teaching writing as well, namely as the facilitator, controller, prompter, resource, tutor, motivator and evaluator. </a:t>
              </a:r>
            </a:p>
          </p:txBody>
        </p:sp>
        <p:sp>
          <p:nvSpPr>
            <p:cNvPr id="9" name="Rectangle 8">
              <a:extLst>
                <a:ext uri="{FF2B5EF4-FFF2-40B4-BE49-F238E27FC236}">
                  <a16:creationId xmlns:a16="http://schemas.microsoft.com/office/drawing/2014/main" id="{BCD646F4-BB14-F916-A823-E36DB83FED65}"/>
                </a:ext>
              </a:extLst>
            </p:cNvPr>
            <p:cNvSpPr/>
            <p:nvPr/>
          </p:nvSpPr>
          <p:spPr>
            <a:xfrm>
              <a:off x="6580846" y="2871981"/>
              <a:ext cx="9447566" cy="859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chemeClr val="bg1"/>
                  </a:solidFill>
                  <a:effectLst/>
                  <a:uLnTx/>
                  <a:uFillTx/>
                  <a:latin typeface="Calibri" panose="020F0502020204030204"/>
                  <a:ea typeface="+mn-ea"/>
                  <a:cs typeface="+mn-cs"/>
                </a:rPr>
                <a:t>The teacher also uses a genre-based approach in teaching writing class but the problem faced by teacher is using different approach in each teaching and learning process, so the role of the teacher will adjust to the learning method. Other problems faced are such as students’ misconception and feel stuck in writing process, then the solution done by the EFL teacher is simplified the instruction, or giving more examples and questions. </a:t>
              </a:r>
            </a:p>
          </p:txBody>
        </p:sp>
      </p:grpSp>
      <p:grpSp>
        <p:nvGrpSpPr>
          <p:cNvPr id="12" name="Group 11">
            <a:extLst>
              <a:ext uri="{FF2B5EF4-FFF2-40B4-BE49-F238E27FC236}">
                <a16:creationId xmlns:a16="http://schemas.microsoft.com/office/drawing/2014/main" id="{66EF55A7-8861-5621-FF3D-D1ADC2BF2431}"/>
              </a:ext>
            </a:extLst>
          </p:cNvPr>
          <p:cNvGrpSpPr/>
          <p:nvPr/>
        </p:nvGrpSpPr>
        <p:grpSpPr>
          <a:xfrm>
            <a:off x="637635" y="3009467"/>
            <a:ext cx="740205" cy="545543"/>
            <a:chOff x="-128254" y="-362290"/>
            <a:chExt cx="740205" cy="545543"/>
          </a:xfrm>
        </p:grpSpPr>
        <p:sp>
          <p:nvSpPr>
            <p:cNvPr id="13" name="Rectangle: Top Corners Rounded 12">
              <a:extLst>
                <a:ext uri="{FF2B5EF4-FFF2-40B4-BE49-F238E27FC236}">
                  <a16:creationId xmlns:a16="http://schemas.microsoft.com/office/drawing/2014/main" id="{FAC5D468-F0F3-6A2F-A26B-81AD9BD6557D}"/>
                </a:ext>
              </a:extLst>
            </p:cNvPr>
            <p:cNvSpPr/>
            <p:nvPr/>
          </p:nvSpPr>
          <p:spPr>
            <a:xfrm flipH="1">
              <a:off x="-128254" y="-362290"/>
              <a:ext cx="740205" cy="545543"/>
            </a:xfrm>
            <a:prstGeom prst="round2SameRect">
              <a:avLst>
                <a:gd name="adj1" fmla="val 0"/>
                <a:gd name="adj2" fmla="val 9930"/>
              </a:avLst>
            </a:prstGeom>
            <a:solidFill>
              <a:srgbClr val="7030A0"/>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5318985-B766-203A-CDB5-6EEC934B0F10}"/>
                </a:ext>
              </a:extLst>
            </p:cNvPr>
            <p:cNvSpPr/>
            <p:nvPr/>
          </p:nvSpPr>
          <p:spPr>
            <a:xfrm>
              <a:off x="49728" y="-234690"/>
              <a:ext cx="384241" cy="290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Bahnschrift" panose="020B0502040204020203" pitchFamily="34" charset="0"/>
                  <a:ea typeface="+mn-ea"/>
                  <a:cs typeface="+mn-cs"/>
                </a:rPr>
                <a:t>02</a:t>
              </a:r>
            </a:p>
          </p:txBody>
        </p:sp>
      </p:grpSp>
    </p:spTree>
    <p:extLst>
      <p:ext uri="{BB962C8B-B14F-4D97-AF65-F5344CB8AC3E}">
        <p14:creationId xmlns:p14="http://schemas.microsoft.com/office/powerpoint/2010/main" val="2965204266"/>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1515</Words>
  <Application>Microsoft Office PowerPoint</Application>
  <PresentationFormat>Widescreen</PresentationFormat>
  <Paragraphs>89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Bahnschrift</vt:lpstr>
      <vt:lpstr>Calibri</vt:lpstr>
      <vt:lpstr>Calibri Light</vt:lpstr>
      <vt:lpstr>Segoe UI</vt:lpstr>
      <vt:lpstr>Office Theme</vt:lpstr>
      <vt:lpstr>INVESTIGATING EFL TEACHERS’ ROLE ON TEACHING WRITING IN IMPLEMENTATION OF INDEPENDENT CURRICULUM  (KURIKULUM MERDEKA)</vt:lpstr>
      <vt:lpstr>INTRODUCTION</vt:lpstr>
      <vt:lpstr>LITERATURE REVIEW</vt:lpstr>
      <vt:lpstr>PowerPoint Presentation</vt:lpstr>
      <vt:lpstr>FINDING AND DISCUSSION</vt:lpstr>
      <vt:lpstr>FINDING AND DISCUSSION</vt:lpstr>
      <vt:lpstr>FINDING AND DISCUSSION</vt:lpstr>
      <vt:lpstr>FINDING AND DISCUSSION</vt:lpstr>
      <vt:lpstr>CONCLUSION</vt:lpstr>
      <vt:lpstr>REFERENCES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DESTIYANA DESTIYANA</cp:lastModifiedBy>
  <cp:revision>5</cp:revision>
  <dcterms:created xsi:type="dcterms:W3CDTF">2023-04-14T06:04:15Z</dcterms:created>
  <dcterms:modified xsi:type="dcterms:W3CDTF">2023-07-27T12:26:41Z</dcterms:modified>
</cp:coreProperties>
</file>