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.org/gb/academic/subjects/languages-linguistics/applied-linguistics-and-second-language-acquisition/second-language-acquisition-and-universal-grammar#bookPeople" TargetMode="External"/><Relationship Id="rId7" Type="http://schemas.openxmlformats.org/officeDocument/2006/relationships/hyperlink" Target="https://www.researchgate.net/deref/http:/dx.doi.org/10.1007/978-3-642-29557-7_1" TargetMode="External"/><Relationship Id="rId2" Type="http://schemas.openxmlformats.org/officeDocument/2006/relationships/hyperlink" Target="http://www.nflrc.hawaii.edu/networks/NW09/whit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248392382_Interlingual_Identifications_and_Assessment_of_Similarities_Between_L1_L2_and_L3_Croatian_Learners'_use_of_Modal_Particles_and_Equivalent_Modal_Elements" TargetMode="External"/><Relationship Id="rId5" Type="http://schemas.openxmlformats.org/officeDocument/2006/relationships/hyperlink" Target="https://www.researchgate.net/scientific-contributions/Suzanne-Flynn-82890468" TargetMode="External"/><Relationship Id="rId4" Type="http://schemas.openxmlformats.org/officeDocument/2006/relationships/hyperlink" Target="https://www.researchgate.net/profile/Eva_Berkes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-US" sz="20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The</a:t>
            </a:r>
            <a:r>
              <a:rPr lang="en-US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Acquisition of French Verb Movement as a Third Language Acquisition by Indonesian Learners</a:t>
            </a:r>
            <a:br>
              <a:rPr lang="en-US" sz="20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3"/>
            <a:ext cx="11089177" cy="22474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chemeClr val="bg1"/>
                </a:solidFill>
              </a:rPr>
              <a:t>Dudung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Gumilar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chemeClr val="bg1"/>
                </a:solidFill>
              </a:rPr>
              <a:t>Dadang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Sudana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chemeClr val="bg1"/>
                </a:solidFill>
              </a:rPr>
              <a:t>Aceng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Ruhendi</a:t>
            </a:r>
            <a:r>
              <a:rPr lang="en-US" sz="1800" b="1" dirty="0">
                <a:solidFill>
                  <a:schemeClr val="bg1"/>
                </a:solidFill>
              </a:rPr>
              <a:t>  Saifullah </a:t>
            </a:r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chemeClr val="bg1"/>
                </a:solidFill>
              </a:rPr>
              <a:t>Universitas</a:t>
            </a:r>
            <a:r>
              <a:rPr lang="en-US" sz="1800" b="1" dirty="0">
                <a:solidFill>
                  <a:schemeClr val="bg1"/>
                </a:solidFill>
              </a:rPr>
              <a:t>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chemeClr val="bg1"/>
                </a:solidFill>
              </a:rPr>
              <a:t>ABS-ICOLLITE-23244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1.MTayyebi, </a:t>
            </a:r>
            <a:r>
              <a:rPr lang="en-US" sz="2000" dirty="0" err="1">
                <a:solidFill>
                  <a:schemeClr val="bg1"/>
                </a:solidFill>
              </a:rPr>
              <a:t>Ghasem</a:t>
            </a:r>
            <a:r>
              <a:rPr lang="en-US" sz="2000" dirty="0">
                <a:solidFill>
                  <a:schemeClr val="bg1"/>
                </a:solidFill>
              </a:rPr>
              <a:t>. 2012. The Availability of Universal Grammar to Second Language </a:t>
            </a:r>
            <a:r>
              <a:rPr lang="en-US" sz="2000" dirty="0" err="1">
                <a:solidFill>
                  <a:schemeClr val="bg1"/>
                </a:solidFill>
              </a:rPr>
              <a:t>Learners:A</a:t>
            </a:r>
            <a:r>
              <a:rPr lang="en-US" sz="2000" dirty="0">
                <a:solidFill>
                  <a:schemeClr val="bg1"/>
                </a:solidFill>
              </a:rPr>
              <a:t> Case of Wh-movement. International Journal of English Linguistics Vol. 2, No. 3; June 2012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 2. White, Lydia. Universal Grammar in Second Language Acquisition: the Nature of Interlanguage Representation.  </a:t>
            </a:r>
            <a:r>
              <a:rPr lang="en-US" sz="20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http://www.nflrc.hawaii.edu/networks/nw09/white.pdf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  White</a:t>
            </a:r>
            <a:r>
              <a:rPr lang="en-US" sz="2000" dirty="0">
                <a:solidFill>
                  <a:schemeClr val="bg1"/>
                </a:solidFill>
              </a:rPr>
              <a:t>, Lydia. 2003. Second Language Acquisition and Universal Grammar. Cambridge: Cambridge University Press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references are in the APA style,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edition.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4. </a:t>
            </a:r>
            <a:r>
              <a:rPr lang="en-US" sz="2000" dirty="0" err="1">
                <a:solidFill>
                  <a:schemeClr val="bg1"/>
                </a:solidFill>
              </a:rPr>
              <a:t>Fufen</a:t>
            </a:r>
            <a:r>
              <a:rPr lang="en-US" sz="2000" dirty="0">
                <a:solidFill>
                  <a:schemeClr val="bg1"/>
                </a:solidFill>
              </a:rPr>
              <a:t>, J. (2009). Third language acquisition of Norwegian Objects: Interlanguage transfer or L1 influence? In Y.-k I. Leung (ed.),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Third Language Acquisition and Universal Grammar: Second Language Acquisition, pp. 144-161. Bristol, UK: Multilingual Matters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5. </a:t>
            </a:r>
            <a:r>
              <a:rPr lang="en-US" sz="2000" dirty="0" err="1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Berkes</a:t>
            </a:r>
            <a:r>
              <a:rPr lang="en-US" sz="2000" dirty="0">
                <a:solidFill>
                  <a:schemeClr val="bg1"/>
                </a:solidFill>
              </a:rPr>
              <a:t>, Eva and </a:t>
            </a:r>
            <a:r>
              <a:rPr lang="en-US" sz="20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Flynn</a:t>
            </a:r>
            <a:r>
              <a:rPr lang="en-US" sz="2000" dirty="0">
                <a:solidFill>
                  <a:schemeClr val="bg1"/>
                </a:solidFill>
              </a:rPr>
              <a:t>. Suzanne. 2012. Enhanced L3…Ln </a:t>
            </a:r>
            <a:r>
              <a:rPr lang="en-US" sz="2000" dirty="0" err="1">
                <a:solidFill>
                  <a:schemeClr val="bg1"/>
                </a:solidFill>
              </a:rPr>
              <a:t>Acquistion</a:t>
            </a:r>
            <a:r>
              <a:rPr lang="en-US" sz="2000" dirty="0">
                <a:solidFill>
                  <a:schemeClr val="bg1"/>
                </a:solidFill>
              </a:rPr>
              <a:t> and its Implications for Language Teaching. </a:t>
            </a:r>
            <a:r>
              <a:rPr lang="en-US" sz="20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Cross-linguistic Influences in Multilingual Language Acquisition (pp.1-22)</a:t>
            </a:r>
            <a:r>
              <a:rPr lang="en-US" sz="2000" dirty="0">
                <a:solidFill>
                  <a:schemeClr val="bg1"/>
                </a:solidFill>
              </a:rPr>
              <a:t>. December 2012.  DOI: </a:t>
            </a:r>
            <a:r>
              <a:rPr lang="en-US" sz="20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10.1007/978-3-642-29557-7_1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6.Leung, Y.-k. I. (2001). The initial state of L3A: Full transfer and failed features? The Past, Present and Future of Second Language Research: Selected Proceedings of SLRF 2000, pp. 55-75. Somerville, MA: </a:t>
            </a:r>
            <a:r>
              <a:rPr lang="en-US" sz="2000" dirty="0" err="1">
                <a:solidFill>
                  <a:schemeClr val="bg1"/>
                </a:solidFill>
              </a:rPr>
              <a:t>Cascadilla</a:t>
            </a:r>
            <a:r>
              <a:rPr lang="en-US" sz="2000" dirty="0">
                <a:solidFill>
                  <a:schemeClr val="bg1"/>
                </a:solidFill>
              </a:rPr>
              <a:t> Press.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7.Leung, Y.-k. I. (2002). Functional Categories in Second and Third Language Acquisition: A Cross-linguistics Study of the Acquisition of English and French by Chinese and Vietnamese Speakers. PhD dissertation, McGill University, Montréal, Québec. 89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8.Leung, Y.-k. I. (2005). L2 vs. L3 initial state: A comparative study of the acquisition of French DPs by Vietnamese monolinguals and Cantonese–English bilinguals. Bilingualism: Language and Cognition 8(1), 39-61.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9.Leung, Y.-k. I. (2006a). Full transfer vs. partial transfer in L2 and L3 acquisition. In R. </a:t>
            </a:r>
            <a:r>
              <a:rPr lang="en-US" sz="2000" dirty="0" err="1">
                <a:solidFill>
                  <a:schemeClr val="bg1"/>
                </a:solidFill>
              </a:rPr>
              <a:t>Slabakova</a:t>
            </a:r>
            <a:r>
              <a:rPr lang="en-US" sz="2000" dirty="0">
                <a:solidFill>
                  <a:schemeClr val="bg1"/>
                </a:solidFill>
              </a:rPr>
              <a:t>, S. </a:t>
            </a:r>
            <a:r>
              <a:rPr lang="en-US" sz="2000" dirty="0" err="1">
                <a:solidFill>
                  <a:schemeClr val="bg1"/>
                </a:solidFill>
              </a:rPr>
              <a:t>Montrul</a:t>
            </a:r>
            <a:r>
              <a:rPr lang="en-US" sz="2000" dirty="0">
                <a:solidFill>
                  <a:schemeClr val="bg1"/>
                </a:solidFill>
              </a:rPr>
              <a:t>, P. </a:t>
            </a:r>
            <a:r>
              <a:rPr lang="en-US" sz="2000" dirty="0" err="1">
                <a:solidFill>
                  <a:schemeClr val="bg1"/>
                </a:solidFill>
              </a:rPr>
              <a:t>Prévost</a:t>
            </a:r>
            <a:r>
              <a:rPr lang="en-US" sz="2000" dirty="0">
                <a:solidFill>
                  <a:schemeClr val="bg1"/>
                </a:solidFill>
              </a:rPr>
              <a:t> and S. </a:t>
            </a:r>
            <a:r>
              <a:rPr lang="en-US" sz="2000" dirty="0" err="1">
                <a:solidFill>
                  <a:schemeClr val="bg1"/>
                </a:solidFill>
              </a:rPr>
              <a:t>Slabakova</a:t>
            </a:r>
            <a:r>
              <a:rPr lang="en-US" sz="2000" dirty="0">
                <a:solidFill>
                  <a:schemeClr val="bg1"/>
                </a:solidFill>
              </a:rPr>
              <a:t>, (eds.), Inquiries in Linguistic Development: in Honor of Lydia White, pp. 157-187. Amsterdam: John Benjamins Publishing Company.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10Leung, Y.-k. I. (2006b). Verb morphology in L2A vs. L3A: the representation of regular and irregular past participles in English-Spanish and Chinese-English-Spanish interlanguage. In S. Foster-Cohen, M. </a:t>
            </a:r>
            <a:r>
              <a:rPr lang="en-US" sz="2000" dirty="0" err="1">
                <a:solidFill>
                  <a:schemeClr val="bg1"/>
                </a:solidFill>
              </a:rPr>
              <a:t>Medved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Krajnovic</a:t>
            </a:r>
            <a:r>
              <a:rPr lang="en-US" sz="2000" dirty="0">
                <a:solidFill>
                  <a:schemeClr val="bg1"/>
                </a:solidFill>
              </a:rPr>
              <a:t> and J. </a:t>
            </a:r>
            <a:r>
              <a:rPr lang="en-US" sz="2000" dirty="0" err="1">
                <a:solidFill>
                  <a:schemeClr val="bg1"/>
                </a:solidFill>
              </a:rPr>
              <a:t>Mihaljevic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Djigunovic</a:t>
            </a:r>
            <a:r>
              <a:rPr lang="en-US" sz="2000" dirty="0">
                <a:solidFill>
                  <a:schemeClr val="bg1"/>
                </a:solidFill>
              </a:rPr>
              <a:t> (eds.), EUROSLA Yearbook 6, pp. 27-56. Amsterdam: John Benjamins Publishing Company. Leung, Y.-k. I. (2007). Third language acquisition: why it is interesting to generative linguists. Second Language Research 23, 95-114.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@...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1"/>
            <a:ext cx="10515600" cy="4918131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An initial research in the context of the Universal Grammar version of language acquisition theory for Verb Movement of French by A2 level learners of French in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Indonesian (L1)/English (L2) is a Non Verb Movement (Subject Adverb Verb Object) language while French (L3) has Verb Movement (Subject Verb Adverb Object) competence.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Competence of Non Verb Movement and Verb Movement based on their structure and properties.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Parameter setting of L1/L2: The functional category Inflection formed by the features Tense [-Strong], Number, Person does not trigger Verb Movement (Non Verb Movement).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Parameter setting of L3:  The functional category Inflection formed by the features Tense [+Strong], Number, Person triggers Verb Movement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4.Structure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L1  [IP] [Spec]  [I’] [I] [VP] 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[V’] [V]               [DP]]]]]]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    Saya                       </a:t>
            </a:r>
            <a:r>
              <a:rPr lang="en-US" sz="2000" dirty="0" err="1">
                <a:solidFill>
                  <a:schemeClr val="bg1"/>
                </a:solidFill>
              </a:rPr>
              <a:t>jarang</a:t>
            </a:r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sz="2000" dirty="0" err="1">
                <a:solidFill>
                  <a:schemeClr val="bg1"/>
                </a:solidFill>
              </a:rPr>
              <a:t>menonton</a:t>
            </a:r>
            <a:r>
              <a:rPr lang="en-US" sz="2000" dirty="0">
                <a:solidFill>
                  <a:schemeClr val="bg1"/>
                </a:solidFill>
              </a:rPr>
              <a:t> tv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L2 [IP] [Spec]  [I’] [I  ][VP][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 [V’][V   ]  [DP]]]]]]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   I                              rarely           watch tv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L3 [IP] [Spec]  [I’] [I  ]          [VP]                 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 [V’][V   ]  [DP]]]]]]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   Je              </a:t>
            </a:r>
            <a:r>
              <a:rPr lang="en-US" sz="2000" dirty="0" err="1">
                <a:solidFill>
                  <a:schemeClr val="bg1"/>
                </a:solidFill>
              </a:rPr>
              <a:t>regarde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sz="2000" dirty="0" err="1">
                <a:solidFill>
                  <a:schemeClr val="bg1"/>
                </a:solidFill>
              </a:rPr>
              <a:t>souvent</a:t>
            </a:r>
            <a:r>
              <a:rPr lang="en-US" sz="2000" dirty="0">
                <a:solidFill>
                  <a:schemeClr val="bg1"/>
                </a:solidFill>
              </a:rPr>
              <a:t>       </a:t>
            </a:r>
            <a:r>
              <a:rPr lang="en-US" sz="2000" dirty="0" err="1">
                <a:solidFill>
                  <a:schemeClr val="bg1"/>
                </a:solidFill>
              </a:rPr>
              <a:t>ti</a:t>
            </a:r>
            <a:r>
              <a:rPr lang="en-US" sz="2000" dirty="0">
                <a:solidFill>
                  <a:schemeClr val="bg1"/>
                </a:solidFill>
              </a:rPr>
              <a:t>          la television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 *Je                                      </a:t>
            </a:r>
            <a:r>
              <a:rPr lang="en-US" sz="2000" dirty="0" err="1">
                <a:solidFill>
                  <a:schemeClr val="bg1"/>
                </a:solidFill>
              </a:rPr>
              <a:t>souvent</a:t>
            </a:r>
            <a:r>
              <a:rPr lang="en-US" sz="2000" dirty="0">
                <a:solidFill>
                  <a:schemeClr val="bg1"/>
                </a:solidFill>
              </a:rPr>
              <a:t>        </a:t>
            </a:r>
            <a:r>
              <a:rPr lang="en-US" sz="2000" dirty="0" err="1">
                <a:solidFill>
                  <a:schemeClr val="bg1"/>
                </a:solidFill>
              </a:rPr>
              <a:t>regarde</a:t>
            </a:r>
            <a:r>
              <a:rPr lang="en-US" sz="2000" dirty="0">
                <a:solidFill>
                  <a:schemeClr val="bg1"/>
                </a:solidFill>
              </a:rPr>
              <a:t> la television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IP (Inflection Phase) = A clause. The symbol (</a:t>
            </a:r>
            <a:r>
              <a:rPr lang="en-US" sz="2000" dirty="0" err="1">
                <a:solidFill>
                  <a:schemeClr val="bg1"/>
                </a:solidFill>
              </a:rPr>
              <a:t>ti</a:t>
            </a:r>
            <a:r>
              <a:rPr lang="en-US" sz="2000" dirty="0">
                <a:solidFill>
                  <a:schemeClr val="bg1"/>
                </a:solidFill>
              </a:rPr>
              <a:t>) is trace. The symbol (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) is the index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5. Objective: How UG explains interlanguage grammar Verb Movement in L3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</a:rPr>
              <a:t>LITERATURE REVIEW: Three models of Third Language </a:t>
            </a:r>
            <a:r>
              <a:rPr lang="en-US" sz="2800" b="1" dirty="0" err="1">
                <a:solidFill>
                  <a:schemeClr val="bg1"/>
                </a:solidFill>
                <a:latin typeface="+mn-lt"/>
              </a:rPr>
              <a:t>Acqusition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Generative Grammar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 1.Full Transfer Full Access (UG full accessed in SLA/TLA)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Initial state: parameter setting Non -Verb Movement of L1/L2 in Third Language Acquisition (TLA).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Transitional state: Universal Grammar helps learners parameter re-setting from Non Verb Movement of L1/L2 to Verb Movement of L3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Final State: prediction: (a) Well-formed  or (b) Ill-formed.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2. L1 Factor (Partial UG from L1 )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Initial state: parameter setting Non -Verb Movement of L1 in Third Language Acquisition (TLA).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Transitional state: Universal Grammar applied in L1 does not help learners to acquire Verb Movement of L3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Final State: prediction: Ill-formed is explained but no explanation for well formed.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3. Cumulative-Enhancement Model (Partial UG from L1/L2 )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Initial state: parameter setting Non -Verb Movement of L1/L2  in TLA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Transitional state: Positive Transfer + Facilitative to acquire Verb Movement of L3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Final State: prediction: well -formed (unexplained) Ill-formed (fully explained).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4.Structure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Indonesian: [IP] [Spec]  [I’] [I] [VP] 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[V’] [V]        [DP]]]]]]   English:       [IP] [Spec]  [I’] [I  ][VP][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 [V’][V   ]  [DP]]]]]]  French:       [IP] [Spec]  [I’] [I  ]  [VP][</a:t>
            </a:r>
            <a:r>
              <a:rPr lang="en-US" sz="2000" dirty="0" err="1">
                <a:solidFill>
                  <a:schemeClr val="bg1"/>
                </a:solidFill>
              </a:rPr>
              <a:t>AdvP</a:t>
            </a:r>
            <a:r>
              <a:rPr lang="en-US" sz="2000" dirty="0">
                <a:solidFill>
                  <a:schemeClr val="bg1"/>
                </a:solidFill>
              </a:rPr>
              <a:t>]  [V’][V   ]  [DP]]]]]]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Saya                    </a:t>
            </a:r>
            <a:r>
              <a:rPr lang="en-US" sz="2000" dirty="0" err="1">
                <a:solidFill>
                  <a:schemeClr val="bg1"/>
                </a:solidFill>
              </a:rPr>
              <a:t>sering</a:t>
            </a:r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sz="2000" dirty="0" err="1">
                <a:solidFill>
                  <a:schemeClr val="bg1"/>
                </a:solidFill>
              </a:rPr>
              <a:t>makan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 err="1">
                <a:solidFill>
                  <a:schemeClr val="bg1"/>
                </a:solidFill>
              </a:rPr>
              <a:t>keju</a:t>
            </a:r>
            <a:r>
              <a:rPr lang="en-US" sz="2000" dirty="0">
                <a:solidFill>
                  <a:schemeClr val="bg1"/>
                </a:solidFill>
              </a:rPr>
              <a:t>                                             I                          often           eat  cheese                                              Je           mange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souvent</a:t>
            </a:r>
            <a:r>
              <a:rPr lang="en-US" sz="2000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ti</a:t>
            </a:r>
            <a:r>
              <a:rPr lang="en-US" sz="2000" dirty="0">
                <a:solidFill>
                  <a:schemeClr val="bg1"/>
                </a:solidFill>
              </a:rPr>
              <a:t>  du fromage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IP (Inflection Phase) = A clause    I   (Inflection) formed by Tense, Number, Person features      Tense [±Strong].   [+Strong] Verb Movement       [-Strong]     Non Verb Movement</a:t>
            </a: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Qualitative Data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Participant: 30 students at A2 Level of French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Place: at a university in Bandung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Data gathering: Rearrangement Test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Data Analysis: Triangulation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                       Table 1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         The Acquisition of  French Verb </a:t>
            </a:r>
            <a:r>
              <a:rPr lang="en-US" sz="2000" dirty="0" err="1">
                <a:solidFill>
                  <a:schemeClr val="bg1"/>
                </a:solidFill>
              </a:rPr>
              <a:t>MOvement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_______________________________________________________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Questions                                                                         Students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_______________________________________________________</a:t>
            </a:r>
          </a:p>
          <a:p>
            <a:pPr marL="0" lv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1.Il court </a:t>
            </a:r>
            <a:r>
              <a:rPr lang="en-US" sz="2000" dirty="0" err="1">
                <a:solidFill>
                  <a:schemeClr val="bg1"/>
                </a:solidFill>
              </a:rPr>
              <a:t>souvent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l’ecole</a:t>
            </a:r>
            <a:r>
              <a:rPr lang="en-US" sz="2000" dirty="0">
                <a:solidFill>
                  <a:schemeClr val="bg1"/>
                </a:solidFill>
              </a:rPr>
              <a:t>	                                  70%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2. Tu </a:t>
            </a:r>
            <a:r>
              <a:rPr lang="en-US" sz="2000" dirty="0" err="1">
                <a:solidFill>
                  <a:schemeClr val="bg1"/>
                </a:solidFill>
              </a:rPr>
              <a:t>manges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toujours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vite</a:t>
            </a:r>
            <a:r>
              <a:rPr lang="en-US" sz="2000" dirty="0">
                <a:solidFill>
                  <a:schemeClr val="bg1"/>
                </a:solidFill>
              </a:rPr>
              <a:t>	                                   76%    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3. Je </a:t>
            </a:r>
            <a:r>
              <a:rPr lang="en-US" sz="2000" dirty="0" err="1">
                <a:solidFill>
                  <a:schemeClr val="bg1"/>
                </a:solidFill>
              </a:rPr>
              <a:t>vais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parfois</a:t>
            </a:r>
            <a:r>
              <a:rPr lang="en-US" sz="2000" dirty="0">
                <a:solidFill>
                  <a:schemeClr val="bg1"/>
                </a:solidFill>
              </a:rPr>
              <a:t> a la piscine avec </a:t>
            </a:r>
            <a:r>
              <a:rPr lang="en-US" sz="2000" dirty="0" err="1">
                <a:solidFill>
                  <a:schemeClr val="bg1"/>
                </a:solidFill>
              </a:rPr>
              <a:t>mes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amies</a:t>
            </a:r>
            <a:r>
              <a:rPr lang="en-US" sz="2000" dirty="0">
                <a:solidFill>
                  <a:schemeClr val="bg1"/>
                </a:solidFill>
              </a:rPr>
              <a:t>             63%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4. </a:t>
            </a:r>
            <a:r>
              <a:rPr lang="en-US" sz="2000" dirty="0" err="1">
                <a:solidFill>
                  <a:schemeClr val="bg1"/>
                </a:solidFill>
              </a:rPr>
              <a:t>Elles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achetent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rarement</a:t>
            </a:r>
            <a:r>
              <a:rPr lang="en-US" sz="2000" dirty="0">
                <a:solidFill>
                  <a:schemeClr val="bg1"/>
                </a:solidFill>
              </a:rPr>
              <a:t> des </a:t>
            </a:r>
            <a:r>
              <a:rPr lang="en-US" sz="2000" dirty="0" err="1">
                <a:solidFill>
                  <a:schemeClr val="bg1"/>
                </a:solidFill>
              </a:rPr>
              <a:t>parappluies</a:t>
            </a:r>
            <a:r>
              <a:rPr lang="en-US" sz="2000" dirty="0">
                <a:solidFill>
                  <a:schemeClr val="bg1"/>
                </a:solidFill>
              </a:rPr>
              <a:t>                76%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5. Nous </a:t>
            </a:r>
            <a:r>
              <a:rPr lang="en-US" sz="2000" dirty="0" err="1">
                <a:solidFill>
                  <a:schemeClr val="bg1"/>
                </a:solidFill>
              </a:rPr>
              <a:t>partons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toupjours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vacance</a:t>
            </a:r>
            <a:r>
              <a:rPr lang="en-US" sz="2000" dirty="0">
                <a:solidFill>
                  <a:schemeClr val="bg1"/>
                </a:solidFill>
              </a:rPr>
              <a:t>                         86 %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6. </a:t>
            </a:r>
            <a:r>
              <a:rPr lang="en-US" sz="2000" dirty="0" err="1">
                <a:solidFill>
                  <a:schemeClr val="bg1"/>
                </a:solidFill>
              </a:rPr>
              <a:t>Vous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ecoutez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parfois</a:t>
            </a:r>
            <a:r>
              <a:rPr lang="en-US" sz="2000" dirty="0">
                <a:solidFill>
                  <a:schemeClr val="bg1"/>
                </a:solidFill>
              </a:rPr>
              <a:t> la radio                                     83 % 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7. Tu  </a:t>
            </a:r>
            <a:r>
              <a:rPr lang="en-US" sz="2000" dirty="0" err="1">
                <a:solidFill>
                  <a:schemeClr val="bg1"/>
                </a:solidFill>
              </a:rPr>
              <a:t>apportes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rarement</a:t>
            </a:r>
            <a:r>
              <a:rPr lang="en-US" sz="2000" dirty="0">
                <a:solidFill>
                  <a:schemeClr val="bg1"/>
                </a:solidFill>
              </a:rPr>
              <a:t> des fleurs                             70%             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8.Je </a:t>
            </a:r>
            <a:r>
              <a:rPr lang="en-US" sz="2000" dirty="0" err="1">
                <a:solidFill>
                  <a:schemeClr val="bg1"/>
                </a:solidFill>
              </a:rPr>
              <a:t>commande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souvent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soupe</a:t>
            </a:r>
            <a:r>
              <a:rPr lang="en-US" sz="2000" dirty="0">
                <a:solidFill>
                  <a:schemeClr val="bg1"/>
                </a:solidFill>
              </a:rPr>
              <a:t> 	      83 %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9. </a:t>
            </a:r>
            <a:r>
              <a:rPr lang="en-US" sz="2000" dirty="0" err="1">
                <a:solidFill>
                  <a:schemeClr val="bg1"/>
                </a:solidFill>
              </a:rPr>
              <a:t>Ils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habitent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toujours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Normandie                        90 % 			</a:t>
            </a:r>
          </a:p>
          <a:p>
            <a:pPr marL="0" lv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10.Elles </a:t>
            </a:r>
            <a:r>
              <a:rPr lang="en-US" sz="2000" dirty="0" err="1">
                <a:solidFill>
                  <a:schemeClr val="bg1"/>
                </a:solidFill>
              </a:rPr>
              <a:t>dorment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toujours</a:t>
            </a:r>
            <a:r>
              <a:rPr lang="en-US" sz="2000" dirty="0">
                <a:solidFill>
                  <a:schemeClr val="bg1"/>
                </a:solidFill>
              </a:rPr>
              <a:t> chez </a:t>
            </a:r>
            <a:r>
              <a:rPr lang="en-US" sz="2000" dirty="0" err="1">
                <a:solidFill>
                  <a:schemeClr val="bg1"/>
                </a:solidFill>
              </a:rPr>
              <a:t>elle</a:t>
            </a:r>
            <a:r>
              <a:rPr lang="en-US" sz="2000" dirty="0">
                <a:solidFill>
                  <a:schemeClr val="bg1"/>
                </a:solidFill>
              </a:rPr>
              <a:t> 	      80 % 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_______________________________________________________</a:t>
            </a:r>
          </a:p>
          <a:p>
            <a:pPr marL="0" lv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D0A3-DF4A-4BE6-8573-9CB945C4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FINDING AND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66F0-7DEE-4251-BDD9-8771D7549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Full Transfer Full Access  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FTFA model shows that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there is a logical reason how the majority of students acquire L1 verbs in L1/L2 adhering to Non Verb Movement: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the parameter setting for Non Verb Movement in L1/L2 is in the initial state L3.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the parameter resetting done by the students using [±Strong]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the role of UG is seen in the number of students who mostly achieve well-formed Verb Movement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the ill-formed Verb Movement caused by is mapping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3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871-40AD-49C1-8101-12197338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FINDING AND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FFBAA-29E7-45EB-B50E-94C405BFF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2. L1 Factor (Partial UG from L1 )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L1 Factor relies heavily on L1's Non Verb Movement which is then used to derive L3's Verb Movement. Some disadvantages;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L1 Factor could not provide reasons to explain the success of the students in acquiring Verb Movement L3.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2) L1 Factor is very strong in explaining ill-formed Verb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6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6AB6-FDD9-46B4-9451-6287F305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FINDING AND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24BEF-2CB0-4880-A9BA-2A14DDA4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 Cumulative-Enhancement Model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1)The role of positive transfer is difficult to identify because L1/L2 are non Verb Movement languages so there is no explanation of the elements transferred from Non Verb Movement to acquisition Verb Movement that the majority of students successfully mastered,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2) The concept of positive transfer is not suitable to explain the existence of ILG (ill-formed) of Verb Movement in L3.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3) The facilitative role is difficult to identify because Non Verb Movement grammar is difficult to provide facilities for the acquisition of Verb Movement in French,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bg1"/>
                </a:solidFill>
              </a:rPr>
              <a:t>4) CEM is more suitable for L3 language acquisition whose grammar structure is similar to L1/L2 grammar,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Verb Movement of L3 is acquirable grammar by Indonesian students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 Most students are successful in acquiring Verb Movement of L3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FTFA model with parameter resetting provides more comprehensive explanation,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L1 Factor model is very strong in accounting for ill-formed Verb Movement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Cumulative-Enhancement Model needs more efforts to define the concepts of positive transfer and facilitative nature.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672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TThe Acquisition of French Verb Movement as a Third Language Acquisition by Indonesian Learners </vt:lpstr>
      <vt:lpstr>INTRODUCTION</vt:lpstr>
      <vt:lpstr>LITERATURE REVIEW: Three models of Third Language Acqusition</vt:lpstr>
      <vt:lpstr>METHOD</vt:lpstr>
      <vt:lpstr>FINDING AND DISCUSSION</vt:lpstr>
      <vt:lpstr>FINDING AND DISCUSSION</vt:lpstr>
      <vt:lpstr>FINDING AND DISCUSSION</vt:lpstr>
      <vt:lpstr>FINDING AND DISCUSSION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ACER</cp:lastModifiedBy>
  <cp:revision>21</cp:revision>
  <dcterms:created xsi:type="dcterms:W3CDTF">2023-04-14T06:04:15Z</dcterms:created>
  <dcterms:modified xsi:type="dcterms:W3CDTF">2023-08-03T01:35:43Z</dcterms:modified>
</cp:coreProperties>
</file>