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7" d="100"/>
          <a:sy n="107"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30845/ijll.v5n2p1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Times-Bold"/>
              </a:rPr>
              <a:t>Enaction Model and </a:t>
            </a:r>
            <a:r>
              <a:rPr lang="en-US" sz="2800" b="1" dirty="0" err="1">
                <a:solidFill>
                  <a:schemeClr val="bg1"/>
                </a:solidFill>
                <a:latin typeface="Times-Bold"/>
              </a:rPr>
              <a:t>Impositive</a:t>
            </a:r>
            <a:r>
              <a:rPr lang="en-US" sz="2800" b="1" dirty="0">
                <a:solidFill>
                  <a:schemeClr val="bg1"/>
                </a:solidFill>
                <a:latin typeface="Times-Bold"/>
              </a:rPr>
              <a:t> Strategy of Directive Verbs </a:t>
            </a:r>
            <a:br>
              <a:rPr lang="en-US" sz="2800" b="1" dirty="0">
                <a:solidFill>
                  <a:schemeClr val="bg1"/>
                </a:solidFill>
                <a:latin typeface="Times-Bold"/>
              </a:rPr>
            </a:br>
            <a:r>
              <a:rPr lang="en-US" sz="2800" b="1" dirty="0">
                <a:solidFill>
                  <a:schemeClr val="bg1"/>
                </a:solidFill>
                <a:latin typeface="Times-Bold"/>
              </a:rPr>
              <a:t>in Progressive Relaxation: A Pragmatic Analysis</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err="1">
                <a:solidFill>
                  <a:schemeClr val="bg1"/>
                </a:solidFill>
              </a:rPr>
              <a:t>Jatmika</a:t>
            </a:r>
            <a:r>
              <a:rPr lang="en-US" sz="1600" b="1" dirty="0">
                <a:solidFill>
                  <a:schemeClr val="bg1"/>
                </a:solidFill>
              </a:rPr>
              <a:t> </a:t>
            </a:r>
            <a:r>
              <a:rPr lang="en-US" sz="1600" b="1" dirty="0" err="1">
                <a:solidFill>
                  <a:schemeClr val="bg1"/>
                </a:solidFill>
              </a:rPr>
              <a:t>Nurhadi</a:t>
            </a:r>
            <a:r>
              <a:rPr lang="en-US" sz="1600" b="1" dirty="0">
                <a:solidFill>
                  <a:schemeClr val="bg1"/>
                </a:solidFill>
              </a:rPr>
              <a:t>, Eka </a:t>
            </a:r>
            <a:r>
              <a:rPr lang="en-US" sz="1600" b="1" dirty="0" err="1">
                <a:solidFill>
                  <a:schemeClr val="bg1"/>
                </a:solidFill>
              </a:rPr>
              <a:t>Rahmat</a:t>
            </a:r>
            <a:r>
              <a:rPr lang="en-US" sz="1600" b="1" dirty="0">
                <a:solidFill>
                  <a:schemeClr val="bg1"/>
                </a:solidFill>
              </a:rPr>
              <a:t> </a:t>
            </a:r>
            <a:r>
              <a:rPr lang="en-US" sz="1600" b="1" dirty="0" err="1">
                <a:solidFill>
                  <a:schemeClr val="bg1"/>
                </a:solidFill>
              </a:rPr>
              <a:t>Fauzy</a:t>
            </a:r>
            <a:r>
              <a:rPr lang="en-US" sz="1600" b="1" dirty="0">
                <a:solidFill>
                  <a:schemeClr val="bg1"/>
                </a:solidFill>
              </a:rPr>
              <a:t>, </a:t>
            </a:r>
            <a:r>
              <a:rPr lang="en-US" sz="1600" b="1" dirty="0" err="1">
                <a:solidFill>
                  <a:schemeClr val="bg1"/>
                </a:solidFill>
              </a:rPr>
              <a:t>Sintia</a:t>
            </a:r>
            <a:r>
              <a:rPr lang="en-US" sz="1600" b="1" dirty="0">
                <a:solidFill>
                  <a:schemeClr val="bg1"/>
                </a:solidFill>
              </a:rPr>
              <a:t> </a:t>
            </a:r>
            <a:r>
              <a:rPr lang="en-US" sz="1600" b="1" dirty="0" err="1">
                <a:solidFill>
                  <a:schemeClr val="bg1"/>
                </a:solidFill>
              </a:rPr>
              <a:t>Hapsyah</a:t>
            </a:r>
            <a:r>
              <a:rPr lang="en-US" sz="1600" b="1" dirty="0">
                <a:solidFill>
                  <a:schemeClr val="bg1"/>
                </a:solidFill>
              </a:rPr>
              <a:t> Rahman, Nurul </a:t>
            </a:r>
            <a:r>
              <a:rPr lang="en-US" sz="1600" b="1" dirty="0" err="1">
                <a:solidFill>
                  <a:schemeClr val="bg1"/>
                </a:solidFill>
              </a:rPr>
              <a:t>Ashyfa</a:t>
            </a:r>
            <a:r>
              <a:rPr lang="en-US" sz="1600" b="1" dirty="0">
                <a:solidFill>
                  <a:schemeClr val="bg1"/>
                </a:solidFill>
              </a:rPr>
              <a:t> </a:t>
            </a:r>
            <a:r>
              <a:rPr lang="en-US" sz="1600" b="1" dirty="0" err="1">
                <a:solidFill>
                  <a:schemeClr val="bg1"/>
                </a:solidFill>
              </a:rPr>
              <a:t>Khotima</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ABS-ICOLLITE-23167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r>
              <a:rPr lang="en-US" sz="2000" dirty="0">
                <a:solidFill>
                  <a:schemeClr val="bg1"/>
                </a:solidFill>
              </a:rPr>
              <a:t>In hypnosis, the process of moving consciousness from a conscious state to a subconscious state is referred to as Wong and Hakim (2009) induction.</a:t>
            </a:r>
          </a:p>
          <a:p>
            <a:pPr algn="just"/>
            <a:r>
              <a:rPr lang="en-US" sz="2000" dirty="0">
                <a:solidFill>
                  <a:schemeClr val="bg1"/>
                </a:solidFill>
              </a:rPr>
              <a:t>This process is also referred to as trance.</a:t>
            </a:r>
          </a:p>
          <a:p>
            <a:pPr algn="just"/>
            <a:r>
              <a:rPr lang="en-US" sz="2000" dirty="0">
                <a:solidFill>
                  <a:schemeClr val="bg1"/>
                </a:solidFill>
              </a:rPr>
              <a:t>The induction in hypnosis to bring individuals into a trance state is Progressive Relaxation.</a:t>
            </a:r>
          </a:p>
          <a:p>
            <a:pPr algn="just"/>
            <a:r>
              <a:rPr lang="en-US" sz="2000" dirty="0">
                <a:solidFill>
                  <a:schemeClr val="bg1"/>
                </a:solidFill>
              </a:rPr>
              <a:t>To achieve trance state in Progressive Relaxation, a number of speeches are utilized, these speeches in hypnosis are also referred to as suggestions. </a:t>
            </a:r>
          </a:p>
          <a:p>
            <a:pPr algn="just"/>
            <a:r>
              <a:rPr lang="en-US" sz="2000" dirty="0">
                <a:solidFill>
                  <a:schemeClr val="bg1"/>
                </a:solidFill>
              </a:rPr>
              <a:t>Suggestions can have the power of influence or the power of persuasion.</a:t>
            </a:r>
          </a:p>
          <a:p>
            <a:pPr algn="just"/>
            <a:r>
              <a:rPr lang="en-US" sz="2000" dirty="0">
                <a:solidFill>
                  <a:schemeClr val="bg1"/>
                </a:solidFill>
              </a:rPr>
              <a:t>The power of influence or power of persuasion in speech is studied in pragmatics. </a:t>
            </a:r>
          </a:p>
          <a:p>
            <a:pPr algn="just"/>
            <a:r>
              <a:rPr lang="en-US" sz="2000" dirty="0">
                <a:solidFill>
                  <a:schemeClr val="bg1"/>
                </a:solidFill>
              </a:rPr>
              <a:t>This power is contained in an action called a perlocutionary act.</a:t>
            </a:r>
          </a:p>
          <a:p>
            <a:pPr algn="just"/>
            <a:r>
              <a:rPr lang="en-US" sz="2000" dirty="0">
                <a:solidFill>
                  <a:schemeClr val="bg1"/>
                </a:solidFill>
              </a:rPr>
              <a:t>The perlocutionary act in the speech of Progressive Relaxation in this study is limited to the verb of directive speech acts. </a:t>
            </a:r>
          </a:p>
          <a:p>
            <a:pPr algn="just"/>
            <a:r>
              <a:rPr lang="en-US" sz="2000" dirty="0">
                <a:solidFill>
                  <a:schemeClr val="bg1"/>
                </a:solidFill>
              </a:rPr>
              <a:t>These directive speech acts will be classified into Enaction Model and </a:t>
            </a:r>
            <a:r>
              <a:rPr lang="en-US" sz="2000" dirty="0" err="1">
                <a:solidFill>
                  <a:schemeClr val="bg1"/>
                </a:solidFill>
              </a:rPr>
              <a:t>Impositive</a:t>
            </a:r>
            <a:r>
              <a:rPr lang="en-US" sz="2000" dirty="0">
                <a:solidFill>
                  <a:schemeClr val="bg1"/>
                </a:solidFill>
              </a:rPr>
              <a:t> Strategy.</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85000" lnSpcReduction="20000"/>
          </a:bodyPr>
          <a:lstStyle/>
          <a:p>
            <a:r>
              <a:rPr lang="en-US" sz="2000" dirty="0">
                <a:solidFill>
                  <a:schemeClr val="bg1"/>
                </a:solidFill>
              </a:rPr>
              <a:t>To classify the verbs of directive speech acts in this study, the Enaction Model of Ballmer and </a:t>
            </a:r>
            <a:r>
              <a:rPr lang="en-US" sz="2000" dirty="0" err="1">
                <a:solidFill>
                  <a:schemeClr val="bg1"/>
                </a:solidFill>
              </a:rPr>
              <a:t>Brennenstuhl</a:t>
            </a:r>
            <a:r>
              <a:rPr lang="en-US" sz="2000" dirty="0">
                <a:solidFill>
                  <a:schemeClr val="bg1"/>
                </a:solidFill>
              </a:rPr>
              <a:t> (1981) will be used.</a:t>
            </a:r>
          </a:p>
          <a:p>
            <a:r>
              <a:rPr lang="en-US" sz="2000" dirty="0">
                <a:solidFill>
                  <a:schemeClr val="bg1"/>
                </a:solidFill>
              </a:rPr>
              <a:t>Meanwhile, to classify the </a:t>
            </a:r>
            <a:r>
              <a:rPr lang="en-US" sz="2000" dirty="0" err="1">
                <a:solidFill>
                  <a:schemeClr val="bg1"/>
                </a:solidFill>
              </a:rPr>
              <a:t>Impositive</a:t>
            </a:r>
            <a:r>
              <a:rPr lang="en-US" sz="2000" dirty="0">
                <a:solidFill>
                  <a:schemeClr val="bg1"/>
                </a:solidFill>
              </a:rPr>
              <a:t> Strategy in this study will use the Straightforwardness Scale of Blum-</a:t>
            </a:r>
            <a:r>
              <a:rPr lang="en-US" sz="2000" dirty="0" err="1">
                <a:solidFill>
                  <a:schemeClr val="bg1"/>
                </a:solidFill>
              </a:rPr>
              <a:t>Kulka</a:t>
            </a:r>
            <a:r>
              <a:rPr lang="en-US" sz="2000" dirty="0">
                <a:solidFill>
                  <a:schemeClr val="bg1"/>
                </a:solidFill>
              </a:rPr>
              <a:t> &amp; </a:t>
            </a:r>
            <a:r>
              <a:rPr lang="en-US" sz="2000" dirty="0" err="1">
                <a:solidFill>
                  <a:schemeClr val="bg1"/>
                </a:solidFill>
              </a:rPr>
              <a:t>Olshtain</a:t>
            </a:r>
            <a:r>
              <a:rPr lang="en-US" sz="2000" dirty="0">
                <a:solidFill>
                  <a:schemeClr val="bg1"/>
                </a:solidFill>
              </a:rPr>
              <a:t> (1984) and Blum-</a:t>
            </a:r>
            <a:r>
              <a:rPr lang="en-US" sz="2000" dirty="0" err="1">
                <a:solidFill>
                  <a:schemeClr val="bg1"/>
                </a:solidFill>
              </a:rPr>
              <a:t>Kulka</a:t>
            </a:r>
            <a:r>
              <a:rPr lang="en-US" sz="2000" dirty="0">
                <a:solidFill>
                  <a:schemeClr val="bg1"/>
                </a:solidFill>
              </a:rPr>
              <a:t> et al. (1989).</a:t>
            </a:r>
          </a:p>
          <a:p>
            <a:endParaRPr lang="en-US" sz="2000" dirty="0">
              <a:solidFill>
                <a:schemeClr val="bg1"/>
              </a:solidFill>
            </a:endParaRPr>
          </a:p>
          <a:p>
            <a:pPr marL="0" indent="0">
              <a:buNone/>
            </a:pPr>
            <a:r>
              <a:rPr lang="en-US" sz="2000" dirty="0">
                <a:solidFill>
                  <a:schemeClr val="bg1"/>
                </a:solidFill>
              </a:rPr>
              <a:t>Some Previous Research:</a:t>
            </a:r>
          </a:p>
          <a:p>
            <a:r>
              <a:rPr lang="en-US" sz="2000" dirty="0">
                <a:solidFill>
                  <a:schemeClr val="bg1"/>
                </a:solidFill>
              </a:rPr>
              <a:t>Roth et al. (2017) studied "Diabetes and the Motivated Patient: Understanding Perlocutionary Effect in Health Communication". </a:t>
            </a:r>
          </a:p>
          <a:p>
            <a:r>
              <a:rPr lang="en-US" sz="2000" dirty="0" err="1">
                <a:solidFill>
                  <a:schemeClr val="bg1"/>
                </a:solidFill>
              </a:rPr>
              <a:t>Darmayanti</a:t>
            </a:r>
            <a:r>
              <a:rPr lang="en-US" sz="2000" dirty="0">
                <a:solidFill>
                  <a:schemeClr val="bg1"/>
                </a:solidFill>
              </a:rPr>
              <a:t> et al. (2018) conducted a study entitled "Language Aspects in Hypnosis Dental Therapy: Pragmatic and Stylistic Studies". </a:t>
            </a:r>
          </a:p>
          <a:p>
            <a:r>
              <a:rPr lang="en-US" sz="2000" dirty="0" err="1">
                <a:solidFill>
                  <a:schemeClr val="bg1"/>
                </a:solidFill>
              </a:rPr>
              <a:t>Bigunova</a:t>
            </a:r>
            <a:r>
              <a:rPr lang="en-US" sz="2000" dirty="0">
                <a:solidFill>
                  <a:schemeClr val="bg1"/>
                </a:solidFill>
              </a:rPr>
              <a:t> (2018) conducted a study entitled "Illocutionary Aims and Perlocutionary Effect of Praise and Compliment Speech Acts in Modern English Literary Discourse". </a:t>
            </a:r>
          </a:p>
          <a:p>
            <a:r>
              <a:rPr lang="en-US" sz="2000" dirty="0" err="1">
                <a:solidFill>
                  <a:schemeClr val="bg1"/>
                </a:solidFill>
              </a:rPr>
              <a:t>Dewi</a:t>
            </a:r>
            <a:r>
              <a:rPr lang="en-US" sz="2000" dirty="0">
                <a:solidFill>
                  <a:schemeClr val="bg1"/>
                </a:solidFill>
              </a:rPr>
              <a:t> (2021) studied "An Analysis of Illocutionary and Perlocutionary Speech Acts of An Instagram Online Shopping Account". </a:t>
            </a:r>
          </a:p>
          <a:p>
            <a:r>
              <a:rPr lang="en-US" sz="2000" dirty="0" err="1">
                <a:solidFill>
                  <a:schemeClr val="bg1"/>
                </a:solidFill>
              </a:rPr>
              <a:t>Annisa</a:t>
            </a:r>
            <a:r>
              <a:rPr lang="en-US" sz="2000" dirty="0">
                <a:solidFill>
                  <a:schemeClr val="bg1"/>
                </a:solidFill>
              </a:rPr>
              <a:t> &amp; </a:t>
            </a:r>
            <a:r>
              <a:rPr lang="en-US" sz="2000" dirty="0" err="1">
                <a:solidFill>
                  <a:schemeClr val="bg1"/>
                </a:solidFill>
              </a:rPr>
              <a:t>Suparto</a:t>
            </a:r>
            <a:r>
              <a:rPr lang="en-US" sz="2000" dirty="0">
                <a:solidFill>
                  <a:schemeClr val="bg1"/>
                </a:solidFill>
              </a:rPr>
              <a:t> (2022) conducted a study entitled "Directive Illocutionary and Perlocutionary Act in Now You See Me 1 Movie".</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The method used in this research is qualitative method.</a:t>
            </a:r>
          </a:p>
          <a:p>
            <a:r>
              <a:rPr lang="en-US" sz="2000" dirty="0">
                <a:solidFill>
                  <a:schemeClr val="bg1"/>
                </a:solidFill>
              </a:rPr>
              <a:t>The data source in this research comes from the Progressive Relaxation Induction Script contained in the Hypnotherapy Module of Indonesian Board of Hypnotherapy.</a:t>
            </a:r>
          </a:p>
          <a:p>
            <a:r>
              <a:rPr lang="en-US" sz="2000" dirty="0">
                <a:solidFill>
                  <a:schemeClr val="bg1"/>
                </a:solidFill>
              </a:rPr>
              <a:t>There are 34 utterances that contain directive speech acts in Progressive Relaxation induction.</a:t>
            </a:r>
          </a:p>
          <a:p>
            <a:r>
              <a:rPr lang="en-US" sz="2000" dirty="0">
                <a:solidFill>
                  <a:schemeClr val="bg1"/>
                </a:solidFill>
              </a:rPr>
              <a:t>The data were collected using documentation technique.</a:t>
            </a:r>
          </a:p>
          <a:p>
            <a:r>
              <a:rPr lang="en-US" sz="2000" dirty="0">
                <a:solidFill>
                  <a:schemeClr val="bg1"/>
                </a:solidFill>
              </a:rPr>
              <a:t>The data that has been collected is then classified by Enaction Model and </a:t>
            </a:r>
            <a:r>
              <a:rPr lang="en-US" sz="2000" dirty="0" err="1">
                <a:solidFill>
                  <a:schemeClr val="bg1"/>
                </a:solidFill>
              </a:rPr>
              <a:t>Impositive</a:t>
            </a:r>
            <a:r>
              <a:rPr lang="en-US" sz="2000" dirty="0">
                <a:solidFill>
                  <a:schemeClr val="bg1"/>
                </a:solidFill>
              </a:rPr>
              <a:t> Strategy.</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Based on the analysis, it is found that the Progressive Relaxation script contains 34 directive speech acts. Then the 34 speech acts were classified using the Enaction Model and the speech act verbs (SAV) were found as follows.</a:t>
            </a:r>
          </a:p>
          <a:p>
            <a:pPr algn="just"/>
            <a:r>
              <a:rPr lang="en-US" sz="2000" dirty="0">
                <a:solidFill>
                  <a:schemeClr val="bg1"/>
                </a:solidFill>
              </a:rPr>
              <a:t>Focusing Directive Speech Verbs 		=  13 utterances</a:t>
            </a:r>
          </a:p>
          <a:p>
            <a:pPr algn="just"/>
            <a:r>
              <a:rPr lang="en-US" sz="2000" dirty="0">
                <a:solidFill>
                  <a:schemeClr val="bg1"/>
                </a:solidFill>
              </a:rPr>
              <a:t>Commanding Directive Action Verb 	=    1 utterance</a:t>
            </a:r>
          </a:p>
          <a:p>
            <a:pPr algn="just"/>
            <a:r>
              <a:rPr lang="en-US" sz="2000" dirty="0">
                <a:solidFill>
                  <a:schemeClr val="bg1"/>
                </a:solidFill>
              </a:rPr>
              <a:t>Soothing Directive Action Verbs		 = 20 utterances</a:t>
            </a:r>
          </a:p>
          <a:p>
            <a:pPr marL="0" indent="0" algn="just">
              <a:buNone/>
            </a:pPr>
            <a:endParaRPr lang="en-US" sz="2000" dirty="0">
              <a:solidFill>
                <a:schemeClr val="bg1"/>
              </a:solidFill>
            </a:endParaRPr>
          </a:p>
          <a:p>
            <a:pPr marL="0" indent="0" algn="just">
              <a:buNone/>
            </a:pPr>
            <a:r>
              <a:rPr lang="en-US" sz="2000" dirty="0">
                <a:solidFill>
                  <a:schemeClr val="bg1"/>
                </a:solidFill>
              </a:rPr>
              <a:t>The following are examples of the utterances containing SAV above.</a:t>
            </a:r>
          </a:p>
          <a:p>
            <a:pPr marL="0" indent="0" algn="just">
              <a:buNone/>
            </a:pPr>
            <a:r>
              <a:rPr lang="en-US" sz="2000" dirty="0">
                <a:solidFill>
                  <a:schemeClr val="bg1"/>
                </a:solidFill>
              </a:rPr>
              <a:t>(01) "Pay attention to the muscles and nerves around your eyes!" (002/PR)</a:t>
            </a:r>
          </a:p>
          <a:p>
            <a:pPr marL="0" indent="0" algn="just">
              <a:buNone/>
            </a:pPr>
            <a:r>
              <a:rPr lang="en-US" sz="2000" dirty="0">
                <a:solidFill>
                  <a:schemeClr val="bg1"/>
                </a:solidFill>
              </a:rPr>
              <a:t>(02) "Please take a deep breath and close your eyes as you exhale!" (001/PR)</a:t>
            </a:r>
          </a:p>
          <a:p>
            <a:pPr marL="0" indent="0" algn="just">
              <a:buNone/>
            </a:pPr>
            <a:r>
              <a:rPr lang="en-US" sz="2000" dirty="0">
                <a:solidFill>
                  <a:schemeClr val="bg1"/>
                </a:solidFill>
              </a:rPr>
              <a:t>(03) "Relax and release all the tension that is there!" (003/PR)</a:t>
            </a: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663264"/>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1"/>
            <a:ext cx="10515600" cy="5036023"/>
          </a:xfrm>
        </p:spPr>
        <p:txBody>
          <a:bodyPr>
            <a:normAutofit fontScale="92500" lnSpcReduction="20000"/>
          </a:bodyPr>
          <a:lstStyle/>
          <a:p>
            <a:pPr marL="0" indent="0" algn="just">
              <a:buNone/>
            </a:pPr>
            <a:r>
              <a:rPr lang="en-US" sz="2000" dirty="0">
                <a:solidFill>
                  <a:schemeClr val="bg1"/>
                </a:solidFill>
              </a:rPr>
              <a:t>Then the directive speech acts are reclassified using the </a:t>
            </a:r>
            <a:r>
              <a:rPr lang="en-US" sz="2000" dirty="0" err="1">
                <a:solidFill>
                  <a:schemeClr val="bg1"/>
                </a:solidFill>
              </a:rPr>
              <a:t>Impositive</a:t>
            </a:r>
            <a:r>
              <a:rPr lang="en-US" sz="2000" dirty="0">
                <a:solidFill>
                  <a:schemeClr val="bg1"/>
                </a:solidFill>
              </a:rPr>
              <a:t> Strategy. Out of 34 utterances, 32 utterances use </a:t>
            </a:r>
            <a:r>
              <a:rPr lang="en-US" sz="2000" dirty="0" err="1">
                <a:solidFill>
                  <a:schemeClr val="bg1"/>
                </a:solidFill>
              </a:rPr>
              <a:t>Impositive</a:t>
            </a:r>
            <a:r>
              <a:rPr lang="en-US" sz="2000" dirty="0">
                <a:solidFill>
                  <a:schemeClr val="bg1"/>
                </a:solidFill>
              </a:rPr>
              <a:t> Strategy, while 2 utterances do not use </a:t>
            </a:r>
            <a:r>
              <a:rPr lang="en-US" sz="2000" dirty="0" err="1">
                <a:solidFill>
                  <a:schemeClr val="bg1"/>
                </a:solidFill>
              </a:rPr>
              <a:t>Impositive</a:t>
            </a:r>
            <a:r>
              <a:rPr lang="en-US" sz="2000" dirty="0">
                <a:solidFill>
                  <a:schemeClr val="bg1"/>
                </a:solidFill>
              </a:rPr>
              <a:t> Strategy. All </a:t>
            </a:r>
            <a:r>
              <a:rPr lang="en-US" sz="2000" dirty="0" err="1">
                <a:solidFill>
                  <a:schemeClr val="bg1"/>
                </a:solidFill>
              </a:rPr>
              <a:t>Impositive</a:t>
            </a:r>
            <a:r>
              <a:rPr lang="en-US" sz="2000" dirty="0">
                <a:solidFill>
                  <a:schemeClr val="bg1"/>
                </a:solidFill>
              </a:rPr>
              <a:t> Strategies used are Mood Derivable (MD).</a:t>
            </a:r>
          </a:p>
          <a:p>
            <a:pPr marL="0" indent="0" algn="just">
              <a:buNone/>
            </a:pPr>
            <a:endParaRPr lang="en-US" sz="2000" dirty="0">
              <a:solidFill>
                <a:schemeClr val="bg1"/>
              </a:solidFill>
            </a:endParaRPr>
          </a:p>
          <a:p>
            <a:pPr marL="0" indent="0" algn="just">
              <a:buNone/>
            </a:pPr>
            <a:r>
              <a:rPr lang="en-US" sz="2000" b="1" dirty="0" err="1">
                <a:solidFill>
                  <a:schemeClr val="bg1"/>
                </a:solidFill>
              </a:rPr>
              <a:t>Impositive</a:t>
            </a:r>
            <a:r>
              <a:rPr lang="en-US" sz="2000" b="1" dirty="0">
                <a:solidFill>
                  <a:schemeClr val="bg1"/>
                </a:solidFill>
              </a:rPr>
              <a:t> Strategy:</a:t>
            </a:r>
          </a:p>
          <a:p>
            <a:pPr marL="0" indent="0" algn="just">
              <a:buNone/>
            </a:pPr>
            <a:r>
              <a:rPr lang="en-US" sz="2000" dirty="0">
                <a:solidFill>
                  <a:schemeClr val="bg1"/>
                </a:solidFill>
              </a:rPr>
              <a:t>Utterances with MD SAV Focusing 		=   2</a:t>
            </a:r>
          </a:p>
          <a:p>
            <a:pPr marL="0" indent="0" algn="just">
              <a:buNone/>
            </a:pPr>
            <a:r>
              <a:rPr lang="en-US" sz="2000" dirty="0">
                <a:solidFill>
                  <a:schemeClr val="bg1"/>
                </a:solidFill>
              </a:rPr>
              <a:t>(04) "Now look at your face!" (009/PR)</a:t>
            </a:r>
          </a:p>
          <a:p>
            <a:pPr marL="0" indent="0" algn="just">
              <a:buNone/>
            </a:pPr>
            <a:r>
              <a:rPr lang="en-US" sz="2000" dirty="0">
                <a:solidFill>
                  <a:schemeClr val="bg1"/>
                </a:solidFill>
              </a:rPr>
              <a:t>Utterances with MD SAV Commanding 	=   1</a:t>
            </a:r>
          </a:p>
          <a:p>
            <a:pPr marL="0" indent="0" algn="just">
              <a:buNone/>
            </a:pPr>
            <a:r>
              <a:rPr lang="en-US" sz="2000" dirty="0">
                <a:solidFill>
                  <a:schemeClr val="bg1"/>
                </a:solidFill>
              </a:rPr>
              <a:t>(05) "Please take a deep breath and close your eyes as you exhale!" (001/PR)</a:t>
            </a:r>
          </a:p>
          <a:p>
            <a:pPr marL="0" indent="0" algn="just">
              <a:buNone/>
            </a:pPr>
            <a:r>
              <a:rPr lang="en-US" sz="2000" dirty="0">
                <a:solidFill>
                  <a:schemeClr val="bg1"/>
                </a:solidFill>
              </a:rPr>
              <a:t>Speech with MD SAV Soothing 		= 20</a:t>
            </a:r>
          </a:p>
          <a:p>
            <a:pPr marL="0" indent="0" algn="just">
              <a:buNone/>
            </a:pPr>
            <a:r>
              <a:rPr lang="en-US" sz="2000" dirty="0">
                <a:solidFill>
                  <a:schemeClr val="bg1"/>
                </a:solidFill>
              </a:rPr>
              <a:t>(06) "Relax, relax your forehead!" (007/PR)</a:t>
            </a:r>
          </a:p>
          <a:p>
            <a:pPr marL="0" indent="0" algn="just">
              <a:buNone/>
            </a:pPr>
            <a:endParaRPr lang="en-US" sz="2000" dirty="0">
              <a:solidFill>
                <a:schemeClr val="bg1"/>
              </a:solidFill>
            </a:endParaRPr>
          </a:p>
          <a:p>
            <a:pPr marL="0" indent="0" algn="just">
              <a:buNone/>
            </a:pPr>
            <a:r>
              <a:rPr lang="en-US" sz="2000" b="1" dirty="0" err="1">
                <a:solidFill>
                  <a:schemeClr val="bg1"/>
                </a:solidFill>
              </a:rPr>
              <a:t>Nonimpositive</a:t>
            </a:r>
            <a:r>
              <a:rPr lang="en-US" sz="2000" b="1" dirty="0">
                <a:solidFill>
                  <a:schemeClr val="bg1"/>
                </a:solidFill>
              </a:rPr>
              <a:t> Strategy:</a:t>
            </a:r>
          </a:p>
          <a:p>
            <a:pPr marL="0" indent="0" algn="just">
              <a:buNone/>
            </a:pPr>
            <a:r>
              <a:rPr lang="en-US" sz="2000" dirty="0">
                <a:solidFill>
                  <a:schemeClr val="bg1"/>
                </a:solidFill>
              </a:rPr>
              <a:t>Utterance with Strong Hint (SH) SAV Focusing 	=   2</a:t>
            </a:r>
          </a:p>
          <a:p>
            <a:pPr marL="0" indent="0" algn="just">
              <a:buNone/>
            </a:pPr>
            <a:r>
              <a:rPr lang="en-US" sz="2000" dirty="0">
                <a:solidFill>
                  <a:schemeClr val="bg1"/>
                </a:solidFill>
              </a:rPr>
              <a:t>(07) When you look at your hands, when you look at every bone and muscle, that relaxed feeling spreads to your hands." (022/PR)</a:t>
            </a:r>
          </a:p>
        </p:txBody>
      </p:sp>
    </p:spTree>
    <p:extLst>
      <p:ext uri="{BB962C8B-B14F-4D97-AF65-F5344CB8AC3E}">
        <p14:creationId xmlns:p14="http://schemas.microsoft.com/office/powerpoint/2010/main" val="322212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The utilization of Enaction Model and </a:t>
            </a:r>
            <a:r>
              <a:rPr lang="en-US" sz="2000" dirty="0" err="1">
                <a:solidFill>
                  <a:schemeClr val="bg1"/>
                </a:solidFill>
              </a:rPr>
              <a:t>Impositive</a:t>
            </a:r>
            <a:r>
              <a:rPr lang="en-US" sz="2000" dirty="0">
                <a:solidFill>
                  <a:schemeClr val="bg1"/>
                </a:solidFill>
              </a:rPr>
              <a:t> Strategy can produce the classification of directive speech acts in Progressive Relaxation.</a:t>
            </a:r>
          </a:p>
          <a:p>
            <a:pPr algn="just"/>
            <a:r>
              <a:rPr lang="en-US" sz="2000" dirty="0">
                <a:solidFill>
                  <a:schemeClr val="bg1"/>
                </a:solidFill>
              </a:rPr>
              <a:t>Based on the results of the analysis that has been done in the induction of Progressive Relaxation, it utilizes a number of Speech Action Verbs (SAV) and utilizes strategies in speech. </a:t>
            </a:r>
          </a:p>
          <a:p>
            <a:pPr algn="just"/>
            <a:r>
              <a:rPr lang="en-US" sz="2000" dirty="0">
                <a:solidFill>
                  <a:schemeClr val="bg1"/>
                </a:solidFill>
              </a:rPr>
              <a:t>There are three SAVs used in the induction of Progressive Relaxation, namely Focusing, Commanding, and Calming. </a:t>
            </a:r>
          </a:p>
          <a:p>
            <a:pPr algn="just"/>
            <a:r>
              <a:rPr lang="en-US" sz="2000" dirty="0">
                <a:solidFill>
                  <a:schemeClr val="bg1"/>
                </a:solidFill>
              </a:rPr>
              <a:t>Calming SAV is the most dominant SAV used. </a:t>
            </a:r>
          </a:p>
          <a:p>
            <a:pPr algn="just"/>
            <a:r>
              <a:rPr lang="en-US" sz="2000" dirty="0">
                <a:solidFill>
                  <a:schemeClr val="bg1"/>
                </a:solidFill>
              </a:rPr>
              <a:t>There is one type of </a:t>
            </a:r>
            <a:r>
              <a:rPr lang="en-US" sz="2000" dirty="0" err="1">
                <a:solidFill>
                  <a:schemeClr val="bg1"/>
                </a:solidFill>
              </a:rPr>
              <a:t>Impositive</a:t>
            </a:r>
            <a:r>
              <a:rPr lang="en-US" sz="2000" dirty="0">
                <a:solidFill>
                  <a:schemeClr val="bg1"/>
                </a:solidFill>
              </a:rPr>
              <a:t> Strategy used, namely Mood Derivable.</a:t>
            </a:r>
          </a:p>
          <a:p>
            <a:pPr algn="just"/>
            <a:r>
              <a:rPr lang="en-US" sz="2000" dirty="0">
                <a:solidFill>
                  <a:schemeClr val="bg1"/>
                </a:solidFill>
              </a:rPr>
              <a:t>Meanwhile, there is one type of </a:t>
            </a:r>
            <a:r>
              <a:rPr lang="en-US" sz="2000" dirty="0" err="1">
                <a:solidFill>
                  <a:schemeClr val="bg1"/>
                </a:solidFill>
              </a:rPr>
              <a:t>Nonimpositive</a:t>
            </a:r>
            <a:r>
              <a:rPr lang="en-US" sz="2000" dirty="0">
                <a:solidFill>
                  <a:schemeClr val="bg1"/>
                </a:solidFill>
              </a:rPr>
              <a:t> Strategy used, namely Strong Hints.</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pPr marL="676275" indent="-676275" algn="just">
              <a:buNone/>
            </a:pPr>
            <a:r>
              <a:rPr lang="en-US" sz="2000" dirty="0" err="1">
                <a:solidFill>
                  <a:schemeClr val="bg1"/>
                </a:solidFill>
              </a:rPr>
              <a:t>Annisa</a:t>
            </a:r>
            <a:r>
              <a:rPr lang="en-US" sz="2000" dirty="0">
                <a:solidFill>
                  <a:schemeClr val="bg1"/>
                </a:solidFill>
              </a:rPr>
              <a:t>, H., &amp; </a:t>
            </a:r>
            <a:r>
              <a:rPr lang="en-US" sz="2000" dirty="0" err="1">
                <a:solidFill>
                  <a:schemeClr val="bg1"/>
                </a:solidFill>
              </a:rPr>
              <a:t>Suparto</a:t>
            </a:r>
            <a:r>
              <a:rPr lang="en-US" sz="2000" dirty="0">
                <a:solidFill>
                  <a:schemeClr val="bg1"/>
                </a:solidFill>
              </a:rPr>
              <a:t>, S. (2022). Directive Illocutionary and Perlocutionary Act in Now You See Me 1 Movie. </a:t>
            </a:r>
            <a:r>
              <a:rPr lang="en-US" sz="2000" dirty="0" err="1">
                <a:solidFill>
                  <a:schemeClr val="bg1"/>
                </a:solidFill>
              </a:rPr>
              <a:t>JEdu</a:t>
            </a:r>
            <a:r>
              <a:rPr lang="en-US" sz="2000" dirty="0">
                <a:solidFill>
                  <a:schemeClr val="bg1"/>
                </a:solidFill>
              </a:rPr>
              <a:t>: Journal of English Education, 2(3), 223–231. https://</a:t>
            </a:r>
            <a:r>
              <a:rPr lang="en-US" sz="2000" dirty="0" err="1">
                <a:solidFill>
                  <a:schemeClr val="bg1"/>
                </a:solidFill>
              </a:rPr>
              <a:t>doi.org</a:t>
            </a:r>
            <a:r>
              <a:rPr lang="en-US" sz="2000" dirty="0">
                <a:solidFill>
                  <a:schemeClr val="bg1"/>
                </a:solidFill>
              </a:rPr>
              <a:t>/10.30998/jedu.v2i3.7160</a:t>
            </a:r>
          </a:p>
          <a:p>
            <a:pPr marL="676275" indent="-676275" algn="just">
              <a:buNone/>
            </a:pPr>
            <a:r>
              <a:rPr lang="en-US" sz="2000" dirty="0" err="1">
                <a:solidFill>
                  <a:schemeClr val="bg1"/>
                </a:solidFill>
              </a:rPr>
              <a:t>Dewi</a:t>
            </a:r>
            <a:r>
              <a:rPr lang="en-US" sz="2000" dirty="0">
                <a:solidFill>
                  <a:schemeClr val="bg1"/>
                </a:solidFill>
              </a:rPr>
              <a:t>, C. W. (2021). An Analysis of Illocutionary and Perlocutionary Speech Acts of An Instagram Online Shopping Account. Professional Journal of English Education, 4(3).</a:t>
            </a:r>
          </a:p>
          <a:p>
            <a:pPr marL="676275" indent="-676275" algn="just">
              <a:buNone/>
            </a:pPr>
            <a:r>
              <a:rPr lang="en-US" sz="2000" dirty="0">
                <a:solidFill>
                  <a:schemeClr val="bg1"/>
                </a:solidFill>
              </a:rPr>
              <a:t>Ballmer, T. T., &amp; </a:t>
            </a:r>
            <a:r>
              <a:rPr lang="en-US" sz="2000" dirty="0" err="1">
                <a:solidFill>
                  <a:schemeClr val="bg1"/>
                </a:solidFill>
              </a:rPr>
              <a:t>Brennenstuhl</a:t>
            </a:r>
            <a:r>
              <a:rPr lang="en-US" sz="2000" dirty="0">
                <a:solidFill>
                  <a:schemeClr val="bg1"/>
                </a:solidFill>
              </a:rPr>
              <a:t>, W. (1981). Speech Act Classification (Vol. 8). Springer Berlin Heidelberg. https://</a:t>
            </a:r>
            <a:r>
              <a:rPr lang="en-US" sz="2000" dirty="0" err="1">
                <a:solidFill>
                  <a:schemeClr val="bg1"/>
                </a:solidFill>
              </a:rPr>
              <a:t>doi.org</a:t>
            </a:r>
            <a:r>
              <a:rPr lang="en-US" sz="2000" dirty="0">
                <a:solidFill>
                  <a:schemeClr val="bg1"/>
                </a:solidFill>
              </a:rPr>
              <a:t>/10.1007/978-3-642-67758-8</a:t>
            </a:r>
          </a:p>
          <a:p>
            <a:pPr marL="676275" indent="-676275" algn="just">
              <a:buNone/>
            </a:pPr>
            <a:r>
              <a:rPr lang="en-US" sz="2000" dirty="0" err="1">
                <a:solidFill>
                  <a:schemeClr val="bg1"/>
                </a:solidFill>
              </a:rPr>
              <a:t>Bigunova</a:t>
            </a:r>
            <a:r>
              <a:rPr lang="en-US" sz="2000" dirty="0">
                <a:solidFill>
                  <a:schemeClr val="bg1"/>
                </a:solidFill>
              </a:rPr>
              <a:t>, N. (2018). Illocutionary Aims and Perlocutionary Effect of Praise and Compliment Speech Acts in Modern English Literary Discourse. Odessa Linguistic Journal, 11, 12–20.</a:t>
            </a:r>
          </a:p>
          <a:p>
            <a:pPr marL="676275" indent="-676275" algn="just">
              <a:buNone/>
            </a:pPr>
            <a:r>
              <a:rPr lang="en-US" sz="2000" dirty="0">
                <a:solidFill>
                  <a:schemeClr val="bg1"/>
                </a:solidFill>
              </a:rPr>
              <a:t>Blum-</a:t>
            </a:r>
            <a:r>
              <a:rPr lang="en-US" sz="2000" dirty="0" err="1">
                <a:solidFill>
                  <a:schemeClr val="bg1"/>
                </a:solidFill>
              </a:rPr>
              <a:t>Kulka</a:t>
            </a:r>
            <a:r>
              <a:rPr lang="en-US" sz="2000" dirty="0">
                <a:solidFill>
                  <a:schemeClr val="bg1"/>
                </a:solidFill>
              </a:rPr>
              <a:t>, S., House, J., &amp; Kasper, G. (1989). Investigating cross-cultural pragmatics: An introductory overview. Cross-cultural pragmatics: Requests and apologies, 31, 1–34.</a:t>
            </a:r>
          </a:p>
          <a:p>
            <a:pPr marL="676275" indent="-676275" algn="just">
              <a:buNone/>
            </a:pPr>
            <a:r>
              <a:rPr lang="en-US" sz="2000" dirty="0">
                <a:solidFill>
                  <a:schemeClr val="bg1"/>
                </a:solidFill>
              </a:rPr>
              <a:t>Blum-</a:t>
            </a:r>
            <a:r>
              <a:rPr lang="en-US" sz="2000" dirty="0" err="1">
                <a:solidFill>
                  <a:schemeClr val="bg1"/>
                </a:solidFill>
              </a:rPr>
              <a:t>Kulka</a:t>
            </a:r>
            <a:r>
              <a:rPr lang="en-US" sz="2000" dirty="0">
                <a:solidFill>
                  <a:schemeClr val="bg1"/>
                </a:solidFill>
              </a:rPr>
              <a:t>, S., &amp; </a:t>
            </a:r>
            <a:r>
              <a:rPr lang="en-US" sz="2000" dirty="0" err="1">
                <a:solidFill>
                  <a:schemeClr val="bg1"/>
                </a:solidFill>
              </a:rPr>
              <a:t>Olshtain</a:t>
            </a:r>
            <a:r>
              <a:rPr lang="en-US" sz="2000" dirty="0">
                <a:solidFill>
                  <a:schemeClr val="bg1"/>
                </a:solidFill>
              </a:rPr>
              <a:t>, E. (1984). Requests and apologies: A cross-cultural study of speech act realization patterns (CCSARP). Applied linguistics, 5(3), 196–213</a:t>
            </a:r>
          </a:p>
          <a:p>
            <a:pPr marL="676275" indent="-676275" algn="just">
              <a:buNone/>
            </a:pPr>
            <a:r>
              <a:rPr lang="en-US" sz="2000" dirty="0" err="1">
                <a:solidFill>
                  <a:schemeClr val="bg1"/>
                </a:solidFill>
              </a:rPr>
              <a:t>Darmayanti</a:t>
            </a:r>
            <a:r>
              <a:rPr lang="en-US" sz="2000" dirty="0">
                <a:solidFill>
                  <a:schemeClr val="bg1"/>
                </a:solidFill>
              </a:rPr>
              <a:t>, N., </a:t>
            </a:r>
            <a:r>
              <a:rPr lang="en-US" sz="2000" dirty="0" err="1">
                <a:solidFill>
                  <a:schemeClr val="bg1"/>
                </a:solidFill>
              </a:rPr>
              <a:t>Ekawati</a:t>
            </a:r>
            <a:r>
              <a:rPr lang="en-US" sz="2000" dirty="0">
                <a:solidFill>
                  <a:schemeClr val="bg1"/>
                </a:solidFill>
              </a:rPr>
              <a:t>, D., &amp; </a:t>
            </a:r>
            <a:r>
              <a:rPr lang="en-US" sz="2000" dirty="0" err="1">
                <a:solidFill>
                  <a:schemeClr val="bg1"/>
                </a:solidFill>
              </a:rPr>
              <a:t>Erlina</a:t>
            </a:r>
            <a:r>
              <a:rPr lang="en-US" sz="2000" dirty="0">
                <a:solidFill>
                  <a:schemeClr val="bg1"/>
                </a:solidFill>
              </a:rPr>
              <a:t>, W. (2018). Language Aspects in Hypnosis Dental Therapy: Pragmatic and Stylistic Studies. International Journal of Language and Linguistics, 5(2). </a:t>
            </a:r>
            <a:r>
              <a:rPr lang="en-US" sz="2000" dirty="0">
                <a:solidFill>
                  <a:schemeClr val="bg1"/>
                </a:solidFill>
                <a:hlinkClick r:id="rId2"/>
              </a:rPr>
              <a:t>https://doi.org/10.30845/ijll.v5n2p10</a:t>
            </a:r>
            <a:endParaRPr lang="en-US" sz="2000" dirty="0">
              <a:solidFill>
                <a:schemeClr val="bg1"/>
              </a:solidFill>
            </a:endParaRPr>
          </a:p>
          <a:p>
            <a:pPr marL="676275" indent="-676275" algn="just">
              <a:buNone/>
            </a:pPr>
            <a:r>
              <a:rPr lang="en-US" sz="2000" dirty="0">
                <a:solidFill>
                  <a:schemeClr val="bg1"/>
                </a:solidFill>
              </a:rPr>
              <a:t>Roth, E. G., Girling, L. M., Chard, S., Wallace, B. H., &amp; Eckert, J. K. (2017). Diabetes and the Motivated Patient: Understanding Perlocutionary Effect in Health Communication. Health Communication, 32(4), 502–508. https://</a:t>
            </a:r>
            <a:r>
              <a:rPr lang="en-US" sz="2000" dirty="0" err="1">
                <a:solidFill>
                  <a:schemeClr val="bg1"/>
                </a:solidFill>
              </a:rPr>
              <a:t>doi.org</a:t>
            </a:r>
            <a:r>
              <a:rPr lang="en-US" sz="2000" dirty="0">
                <a:solidFill>
                  <a:schemeClr val="bg1"/>
                </a:solidFill>
              </a:rPr>
              <a:t>/10.1080/10410236.2016.1140270</a:t>
            </a:r>
          </a:p>
          <a:p>
            <a:pPr marL="676275" indent="-676275" algn="just">
              <a:buNone/>
            </a:pPr>
            <a:r>
              <a:rPr lang="en-US" sz="2000" dirty="0">
                <a:solidFill>
                  <a:schemeClr val="bg1"/>
                </a:solidFill>
              </a:rPr>
              <a:t>Wong, W., &amp; Hakim, A. (2009). </a:t>
            </a:r>
            <a:r>
              <a:rPr lang="en-US" sz="2000" dirty="0" err="1">
                <a:solidFill>
                  <a:schemeClr val="bg1"/>
                </a:solidFill>
              </a:rPr>
              <a:t>Dahsyatnya</a:t>
            </a:r>
            <a:r>
              <a:rPr lang="en-US" sz="2000" dirty="0">
                <a:solidFill>
                  <a:schemeClr val="bg1"/>
                </a:solidFill>
              </a:rPr>
              <a:t> </a:t>
            </a:r>
            <a:r>
              <a:rPr lang="en-US" sz="2000" dirty="0" err="1">
                <a:solidFill>
                  <a:schemeClr val="bg1"/>
                </a:solidFill>
              </a:rPr>
              <a:t>hipnosis</a:t>
            </a:r>
            <a:r>
              <a:rPr lang="en-US" sz="2000" dirty="0">
                <a:solidFill>
                  <a:schemeClr val="bg1"/>
                </a:solidFill>
              </a:rPr>
              <a:t>. </a:t>
            </a:r>
            <a:r>
              <a:rPr lang="en-US" sz="2000" dirty="0" err="1">
                <a:solidFill>
                  <a:schemeClr val="bg1"/>
                </a:solidFill>
              </a:rPr>
              <a:t>Visimedia</a:t>
            </a:r>
            <a:r>
              <a:rPr lang="en-US" sz="2000" dirty="0">
                <a:solidFill>
                  <a:schemeClr val="bg1"/>
                </a:solidFill>
              </a:rPr>
              <a:t>.</a:t>
            </a: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r>
              <a:rPr lang="en-US" sz="2000" b="1" dirty="0" err="1">
                <a:solidFill>
                  <a:schemeClr val="bg1"/>
                </a:solidFill>
              </a:rPr>
              <a:t>jatmikanurhadi</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1220</Words>
  <Application>Microsoft Macintosh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Times-Bold</vt:lpstr>
      <vt:lpstr>Office Theme</vt:lpstr>
      <vt:lpstr>Enaction Model and Impositive Strategy of Directive Verbs  in Progressive Relaxation: A Pragmatic Analysis</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Jatmika Nurhadi</cp:lastModifiedBy>
  <cp:revision>6</cp:revision>
  <dcterms:created xsi:type="dcterms:W3CDTF">2023-04-14T06:04:15Z</dcterms:created>
  <dcterms:modified xsi:type="dcterms:W3CDTF">2023-07-30T12:38:10Z</dcterms:modified>
</cp:coreProperties>
</file>