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Libre Franklin"/>
      <p:regular r:id="rId15"/>
      <p:bold r:id="rId16"/>
      <p:italic r:id="rId17"/>
      <p:boldItalic r:id="rId18"/>
    </p:embeddedFont>
    <p:embeddedFont>
      <p:font typeface="Libre Franklin Medium"/>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ibreFranklinMedium-bold.fntdata"/><Relationship Id="rId11" Type="http://schemas.openxmlformats.org/officeDocument/2006/relationships/slide" Target="slides/slide7.xml"/><Relationship Id="rId22" Type="http://schemas.openxmlformats.org/officeDocument/2006/relationships/font" Target="fonts/LibreFranklinMedium-boldItalic.fntdata"/><Relationship Id="rId10" Type="http://schemas.openxmlformats.org/officeDocument/2006/relationships/slide" Target="slides/slide6.xml"/><Relationship Id="rId21" Type="http://schemas.openxmlformats.org/officeDocument/2006/relationships/font" Target="fonts/LibreFranklinMedium-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LibreFranklin-regular.fntdata"/><Relationship Id="rId14" Type="http://schemas.openxmlformats.org/officeDocument/2006/relationships/slide" Target="slides/slide10.xml"/><Relationship Id="rId17" Type="http://schemas.openxmlformats.org/officeDocument/2006/relationships/font" Target="fonts/LibreFranklin-italic.fntdata"/><Relationship Id="rId16" Type="http://schemas.openxmlformats.org/officeDocument/2006/relationships/font" Target="fonts/LibreFranklin-bold.fntdata"/><Relationship Id="rId5" Type="http://schemas.openxmlformats.org/officeDocument/2006/relationships/slide" Target="slides/slide1.xml"/><Relationship Id="rId19" Type="http://schemas.openxmlformats.org/officeDocument/2006/relationships/font" Target="fonts/LibreFranklinMedium-regular.fntdata"/><Relationship Id="rId6" Type="http://schemas.openxmlformats.org/officeDocument/2006/relationships/slide" Target="slides/slide2.xml"/><Relationship Id="rId18" Type="http://schemas.openxmlformats.org/officeDocument/2006/relationships/font" Target="fonts/LibreFranklin-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72cde590d9_0_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372cde590d9_0_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72cde590d9_0_1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372cde590d9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FEFEFE"/>
              </a:buClr>
              <a:buSzPts val="6000"/>
              <a:buFont typeface="Libre Franklin"/>
              <a:buNone/>
              <a:defRPr b="1" sz="6000" cap="none">
                <a:solidFill>
                  <a:srgbClr val="FEFEFE"/>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rgbClr val="F2F2F2"/>
              </a:buClr>
              <a:buSzPts val="2400"/>
              <a:buNone/>
              <a:defRPr sz="2400">
                <a:solidFill>
                  <a:srgbClr val="F2F2F2"/>
                </a:solidFill>
                <a:latin typeface="Libre Franklin Medium"/>
                <a:ea typeface="Libre Franklin Medium"/>
                <a:cs typeface="Libre Franklin Medium"/>
                <a:sym typeface="Libre Franklin Medium"/>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343371" y="2166533"/>
            <a:ext cx="5391959" cy="262889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2028420" y="-405217"/>
            <a:ext cx="5391959" cy="7772399"/>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1" y="1709740"/>
            <a:ext cx="10515600" cy="285273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FFFFFF"/>
              </a:buClr>
              <a:buSzPts val="6000"/>
              <a:buFont typeface="Libre Franklin"/>
              <a:buNone/>
              <a:defRPr b="1" sz="6000"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1851" y="4589465"/>
            <a:ext cx="10515600" cy="1500187"/>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2400"/>
              <a:buNone/>
              <a:defRPr sz="2400">
                <a:solidFill>
                  <a:schemeClr val="lt1"/>
                </a:solidFill>
                <a:latin typeface="Libre Franklin Medium"/>
                <a:ea typeface="Libre Franklin Medium"/>
                <a:cs typeface="Libre Franklin Medium"/>
                <a:sym typeface="Libre Franklin Medium"/>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solidFill>
                  <a:schemeClr val="lt1"/>
                </a:solidFill>
                <a:latin typeface="Libre Franklin Medium"/>
                <a:ea typeface="Libre Franklin Medium"/>
                <a:cs typeface="Libre Franklin Medium"/>
                <a:sym typeface="Libre Franklin Medium"/>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9" y="2505075"/>
            <a:ext cx="5157787" cy="3684588"/>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1"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solidFill>
                  <a:schemeClr val="lt1"/>
                </a:solidFill>
                <a:latin typeface="Libre Franklin Medium"/>
                <a:ea typeface="Libre Franklin Medium"/>
                <a:cs typeface="Libre Franklin Medium"/>
                <a:sym typeface="Libre Franklin Medium"/>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1" y="2505075"/>
            <a:ext cx="5183188" cy="3684588"/>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4400"/>
              <a:buFont typeface="Libre Franklin"/>
              <a:buNone/>
              <a:defRPr b="1"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Libre Franklin"/>
              <a:buNone/>
              <a:defRPr b="1" sz="3200"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7"/>
            <a:ext cx="6172200" cy="4873625"/>
          </a:xfrm>
          <a:prstGeom prst="rect">
            <a:avLst/>
          </a:prstGeom>
          <a:solidFill>
            <a:srgbClr val="FFFFFF">
              <a:alpha val="49803"/>
            </a:srgbClr>
          </a:solid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solidFill>
                  <a:schemeClr val="lt1"/>
                </a:solidFill>
                <a:latin typeface="Libre Franklin Medium"/>
                <a:ea typeface="Libre Franklin Medium"/>
                <a:cs typeface="Libre Franklin Medium"/>
                <a:sym typeface="Libre Franklin Medium"/>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Libre Franklin"/>
              <a:buNone/>
              <a:defRPr b="1" sz="3200" cap="none">
                <a:solidFill>
                  <a:srgbClr val="FFFFFF"/>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7"/>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solidFill>
                  <a:schemeClr val="lt1"/>
                </a:solidFill>
                <a:latin typeface="Libre Franklin Medium"/>
                <a:ea typeface="Libre Franklin Medium"/>
                <a:cs typeface="Libre Franklin Medium"/>
                <a:sym typeface="Libre Franklin Medium"/>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doi.org/10.17509/jlb.v12i2.40613"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189808" y="2258379"/>
            <a:ext cx="11812385" cy="879475"/>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Calibri"/>
              <a:buNone/>
            </a:pPr>
            <a:r>
              <a:rPr b="1" lang="en-US" sz="4800">
                <a:solidFill>
                  <a:schemeClr val="lt1"/>
                </a:solidFill>
                <a:latin typeface="Calibri"/>
                <a:ea typeface="Calibri"/>
                <a:cs typeface="Calibri"/>
                <a:sym typeface="Calibri"/>
              </a:rPr>
              <a:t>TH</a:t>
            </a:r>
            <a:r>
              <a:rPr lang="en-US" sz="4800">
                <a:solidFill>
                  <a:schemeClr val="lt1"/>
                </a:solidFill>
                <a:latin typeface="Calibri"/>
                <a:ea typeface="Calibri"/>
                <a:cs typeface="Calibri"/>
                <a:sym typeface="Calibri"/>
              </a:rPr>
              <a:t>E CHARACTER VALUE OF LOCAL WISDOM IN WAWACAN JAYALALANA MANUSCRIPT</a:t>
            </a:r>
            <a:endParaRPr/>
          </a:p>
        </p:txBody>
      </p:sp>
      <p:sp>
        <p:nvSpPr>
          <p:cNvPr id="89" name="Google Shape;89;p13"/>
          <p:cNvSpPr txBox="1"/>
          <p:nvPr>
            <p:ph idx="1" type="subTitle"/>
          </p:nvPr>
        </p:nvSpPr>
        <p:spPr>
          <a:xfrm>
            <a:off x="551411" y="3329669"/>
            <a:ext cx="11089177" cy="940248"/>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lt1"/>
              </a:buClr>
              <a:buSzPts val="1600"/>
              <a:buNone/>
            </a:pPr>
            <a:r>
              <a:rPr b="1" lang="en-US" sz="1600">
                <a:solidFill>
                  <a:schemeClr val="lt1"/>
                </a:solidFill>
              </a:rPr>
              <a:t>Erin Irtanti</a:t>
            </a:r>
            <a:endParaRPr/>
          </a:p>
          <a:p>
            <a:pPr indent="0" lvl="0" marL="0" rtl="0" algn="ctr">
              <a:lnSpc>
                <a:spcPct val="100000"/>
              </a:lnSpc>
              <a:spcBef>
                <a:spcPts val="1000"/>
              </a:spcBef>
              <a:spcAft>
                <a:spcPts val="0"/>
              </a:spcAft>
              <a:buClr>
                <a:schemeClr val="lt1"/>
              </a:buClr>
              <a:buSzPts val="1600"/>
              <a:buNone/>
            </a:pPr>
            <a:r>
              <a:rPr b="1" lang="en-US" sz="1600">
                <a:solidFill>
                  <a:schemeClr val="lt1"/>
                </a:solidFill>
              </a:rPr>
              <a:t>Universitas Pendidikan Indonesia</a:t>
            </a:r>
            <a:endParaRPr/>
          </a:p>
        </p:txBody>
      </p:sp>
      <p:sp>
        <p:nvSpPr>
          <p:cNvPr id="90" name="Google Shape;90;p13"/>
          <p:cNvSpPr txBox="1"/>
          <p:nvPr/>
        </p:nvSpPr>
        <p:spPr>
          <a:xfrm>
            <a:off x="1590500" y="3012544"/>
            <a:ext cx="9144000" cy="317125"/>
          </a:xfrm>
          <a:prstGeom prst="rect">
            <a:avLst/>
          </a:prstGeom>
          <a:solidFill>
            <a:srgbClr val="7030A0"/>
          </a:solidFill>
          <a:ln cap="flat" cmpd="sng" w="19050">
            <a:solidFill>
              <a:schemeClr val="lt1"/>
            </a:solidFill>
            <a:prstDash val="solid"/>
            <a:round/>
            <a:headEnd len="sm" w="sm" type="none"/>
            <a:tailEnd len="sm" w="sm" type="none"/>
          </a:ln>
          <a:effectLst>
            <a:outerShdw blurRad="50800" rotWithShape="0" algn="tl" dir="2700000" dist="38100">
              <a:srgbClr val="000000">
                <a:alpha val="40000"/>
              </a:srgbClr>
            </a:outerShdw>
          </a:effectLst>
        </p:spPr>
        <p:txBody>
          <a:bodyPr anchorCtr="0" anchor="b" bIns="45700" lIns="91425" spcFirstLastPara="1" rIns="91425" wrap="square" tIns="45700">
            <a:normAutofit lnSpcReduction="10000"/>
          </a:bodyPr>
          <a:lstStyle/>
          <a:p>
            <a:pPr indent="0" lvl="0" marL="0" marR="0" rtl="0" algn="ctr">
              <a:lnSpc>
                <a:spcPct val="90000"/>
              </a:lnSpc>
              <a:spcBef>
                <a:spcPts val="0"/>
              </a:spcBef>
              <a:spcAft>
                <a:spcPts val="0"/>
              </a:spcAft>
              <a:buClr>
                <a:schemeClr val="lt1"/>
              </a:buClr>
              <a:buSzPts val="1800"/>
              <a:buFont typeface="Libre Franklin"/>
              <a:buNone/>
            </a:pPr>
            <a:r>
              <a:rPr b="0" i="0" lang="en-US" sz="1800" u="none" cap="none" strike="noStrike">
                <a:solidFill>
                  <a:schemeClr val="lt1"/>
                </a:solidFill>
                <a:latin typeface="Libre Franklin"/>
                <a:ea typeface="Libre Franklin"/>
                <a:cs typeface="Libre Franklin"/>
                <a:sym typeface="Libre Franklin"/>
              </a:rPr>
              <a:t>No. Abstract: ABS</a:t>
            </a:r>
            <a:r>
              <a:rPr lang="en-US" sz="1800">
                <a:solidFill>
                  <a:schemeClr val="lt1"/>
                </a:solidFill>
                <a:latin typeface="Libre Franklin"/>
                <a:ea typeface="Libre Franklin"/>
                <a:cs typeface="Libre Franklin"/>
                <a:sym typeface="Libre Franklin"/>
              </a:rPr>
              <a:t>-ICOLLITE-25149</a:t>
            </a:r>
            <a:endParaRPr b="0" i="0" sz="1800" u="none" cap="none" strike="noStrike">
              <a:solidFill>
                <a:schemeClr val="lt1"/>
              </a:solidFill>
              <a:latin typeface="Libre Franklin"/>
              <a:ea typeface="Libre Franklin"/>
              <a:cs typeface="Libre Franklin"/>
              <a:sym typeface="Libre Frankli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2"/>
          <p:cNvSpPr txBox="1"/>
          <p:nvPr>
            <p:ph type="ctrTitle"/>
          </p:nvPr>
        </p:nvSpPr>
        <p:spPr>
          <a:xfrm>
            <a:off x="1524000" y="935789"/>
            <a:ext cx="9144000" cy="879475"/>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THANK YOU!</a:t>
            </a:r>
            <a:endParaRPr/>
          </a:p>
        </p:txBody>
      </p:sp>
      <p:sp>
        <p:nvSpPr>
          <p:cNvPr id="144" name="Google Shape;144;p22"/>
          <p:cNvSpPr txBox="1"/>
          <p:nvPr>
            <p:ph idx="1" type="subTitle"/>
          </p:nvPr>
        </p:nvSpPr>
        <p:spPr>
          <a:xfrm>
            <a:off x="1524000" y="1690889"/>
            <a:ext cx="9144000" cy="940248"/>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lt1"/>
              </a:buClr>
              <a:buSzPts val="2000"/>
              <a:buNone/>
            </a:pPr>
            <a:r>
              <a:rPr b="1" lang="en-US" sz="2000">
                <a:solidFill>
                  <a:schemeClr val="lt1"/>
                </a:solidFill>
              </a:rPr>
              <a:t>Follow us @erinirtanti</a:t>
            </a:r>
            <a:endParaRPr/>
          </a:p>
        </p:txBody>
      </p:sp>
      <p:sp>
        <p:nvSpPr>
          <p:cNvPr id="145" name="Google Shape;145;p22"/>
          <p:cNvSpPr txBox="1"/>
          <p:nvPr/>
        </p:nvSpPr>
        <p:spPr>
          <a:xfrm>
            <a:off x="1598375" y="2374388"/>
            <a:ext cx="9144000" cy="317100"/>
          </a:xfrm>
          <a:prstGeom prst="rect">
            <a:avLst/>
          </a:prstGeom>
          <a:noFill/>
          <a:ln>
            <a:noFill/>
          </a:ln>
        </p:spPr>
        <p:txBody>
          <a:bodyPr anchorCtr="0" anchor="b" bIns="45700" lIns="91425" spcFirstLastPara="1" rIns="91425" wrap="square" tIns="45700">
            <a:normAutofit fontScale="97500"/>
          </a:bodyPr>
          <a:lstStyle/>
          <a:p>
            <a:pPr indent="0" lvl="0" marL="0" marR="0" rtl="0" algn="ctr">
              <a:lnSpc>
                <a:spcPct val="90000"/>
              </a:lnSpc>
              <a:spcBef>
                <a:spcPts val="0"/>
              </a:spcBef>
              <a:spcAft>
                <a:spcPts val="0"/>
              </a:spcAft>
              <a:buClr>
                <a:schemeClr val="dk1"/>
              </a:buClr>
              <a:buSzPct val="100000"/>
              <a:buFont typeface="Calibri"/>
              <a:buNone/>
            </a:pPr>
            <a:r>
              <a:t/>
            </a:r>
            <a:endParaRPr b="0" i="0" sz="16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INTRODUCTION</a:t>
            </a:r>
            <a:endParaRPr/>
          </a:p>
        </p:txBody>
      </p:sp>
      <p:sp>
        <p:nvSpPr>
          <p:cNvPr id="96" name="Google Shape;96;p14"/>
          <p:cNvSpPr txBox="1"/>
          <p:nvPr>
            <p:ph idx="1" type="body"/>
          </p:nvPr>
        </p:nvSpPr>
        <p:spPr>
          <a:xfrm>
            <a:off x="579575" y="1376650"/>
            <a:ext cx="10515600" cy="4434000"/>
          </a:xfrm>
          <a:prstGeom prst="rect">
            <a:avLst/>
          </a:prstGeom>
          <a:solidFill>
            <a:srgbClr val="FFFFFF">
              <a:alpha val="49803"/>
            </a:srgbClr>
          </a:solid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chemeClr val="dk1"/>
              </a:buClr>
              <a:buSzPts val="1100"/>
              <a:buNone/>
            </a:pPr>
            <a:r>
              <a:rPr lang="en-US" sz="2200"/>
              <a:t>Local wisdom can be used as source of value order in society</a:t>
            </a:r>
            <a:r>
              <a:rPr lang="en-US" sz="2200"/>
              <a:t>, which can be found in the ancient manuscripts. </a:t>
            </a:r>
            <a:r>
              <a:rPr lang="en-US" sz="2200"/>
              <a:t>Analyzing character values in the manuscript is an important research study, given the increasingly concerning state of public morality. The decline in public morality and the current leadership crisis are also reasons for researchers to conduct research related to the character values contained in the Wawacan Jayalalana manuscript. Strengthening character is one of the government's main programs for revolutionizing the nation's character.  Therefore, by uncovering the character values in the Wawacan Jayalalana manuscript, it can become a literary learning material in schools that can strengthen positive character in students.</a:t>
            </a:r>
            <a:endParaRPr sz="2200"/>
          </a:p>
          <a:p>
            <a:pPr indent="0" lvl="0" marL="0" rtl="0" algn="just">
              <a:lnSpc>
                <a:spcPct val="150000"/>
              </a:lnSpc>
              <a:spcBef>
                <a:spcPts val="0"/>
              </a:spcBef>
              <a:spcAft>
                <a:spcPts val="0"/>
              </a:spcAft>
              <a:buClr>
                <a:schemeClr val="dk1"/>
              </a:buClr>
              <a:buSzPts val="1100"/>
              <a:buNone/>
            </a:pPr>
            <a:r>
              <a:t/>
            </a:r>
            <a:endParaRPr sz="2300"/>
          </a:p>
          <a:p>
            <a:pPr indent="0" lvl="0" marL="0" rtl="0" algn="just">
              <a:lnSpc>
                <a:spcPct val="150000"/>
              </a:lnSpc>
              <a:spcBef>
                <a:spcPts val="0"/>
              </a:spcBef>
              <a:spcAft>
                <a:spcPts val="0"/>
              </a:spcAft>
              <a:buClr>
                <a:schemeClr val="dk1"/>
              </a:buClr>
              <a:buSzPts val="1100"/>
              <a:buFont typeface="Arial"/>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LITERATURE REVIEW</a:t>
            </a:r>
            <a:endParaRPr/>
          </a:p>
        </p:txBody>
      </p:sp>
      <p:sp>
        <p:nvSpPr>
          <p:cNvPr id="102" name="Google Shape;102;p15"/>
          <p:cNvSpPr txBox="1"/>
          <p:nvPr>
            <p:ph idx="1" type="body"/>
          </p:nvPr>
        </p:nvSpPr>
        <p:spPr>
          <a:xfrm>
            <a:off x="579583" y="1376652"/>
            <a:ext cx="10515600" cy="4351339"/>
          </a:xfrm>
          <a:prstGeom prst="rect">
            <a:avLst/>
          </a:prstGeom>
          <a:solidFill>
            <a:srgbClr val="FFFFFF">
              <a:alpha val="49803"/>
            </a:srgbClr>
          </a:solidFill>
          <a:ln>
            <a:noFill/>
          </a:ln>
        </p:spPr>
        <p:txBody>
          <a:bodyPr anchorCtr="0" anchor="t" bIns="45700" lIns="91425" spcFirstLastPara="1" rIns="91425" wrap="square" tIns="45700">
            <a:normAutofit fontScale="32500" lnSpcReduction="20000"/>
          </a:bodyPr>
          <a:lstStyle/>
          <a:p>
            <a:pPr indent="0" lvl="0" marL="0" rtl="0" algn="just">
              <a:lnSpc>
                <a:spcPct val="150000"/>
              </a:lnSpc>
              <a:spcBef>
                <a:spcPts val="0"/>
              </a:spcBef>
              <a:spcAft>
                <a:spcPts val="0"/>
              </a:spcAft>
              <a:buClr>
                <a:schemeClr val="dk1"/>
              </a:buClr>
              <a:buSzPts val="358"/>
              <a:buNone/>
            </a:pPr>
            <a:r>
              <a:rPr lang="en-US" sz="5573"/>
              <a:t>Local wisdom can be interpreted as the source of norms that apply, lived and practiced by certain groups of people in certain places or environments. Therefore, local wisdom can be construed as ideas that exist in a certain place that are wise, full of wisdom, contain good value, embraced by certain communities. Local wisdom can be used as a source of value order in society, which is still stored in ancient manuscripts (Suherman, 2021). Ekadjati (in Ruhaliah, 2004) stated that ancient manuscripts can make a significant contribution to the study of a nation because they are documents that contain the thoughts, feelings, and knowledge of that nation or socio-cultural group. To instill and build national character values, this can be done by exploring and uncovering the character values contained in the text (Supriyono, Wardani, and Saddhono 2018; T. U. Dewi 2018). Wawacan is a narrative literary work written in the form of a pupuh (Ruhaliah, 2013). Wawacan Jayalalana tells the story of Jayalalana's life journey, including the struggles and trials she faced because of her appearance.</a:t>
            </a:r>
            <a:endParaRPr sz="5573"/>
          </a:p>
          <a:p>
            <a:pPr indent="0" lvl="0" marL="0" rtl="0" algn="just">
              <a:spcBef>
                <a:spcPts val="0"/>
              </a:spcBef>
              <a:spcAft>
                <a:spcPts val="0"/>
              </a:spcAft>
              <a:buClr>
                <a:schemeClr val="dk1"/>
              </a:buClr>
              <a:buSzPct val="55000"/>
              <a:buFont typeface="Arial"/>
              <a:buNone/>
            </a:pPr>
            <a:r>
              <a:t/>
            </a:r>
            <a:endParaRPr sz="2000"/>
          </a:p>
          <a:p>
            <a:pPr indent="0" lvl="0" marL="0" rtl="0" algn="just">
              <a:lnSpc>
                <a:spcPct val="90000"/>
              </a:lnSpc>
              <a:spcBef>
                <a:spcPts val="0"/>
              </a:spcBef>
              <a:spcAft>
                <a:spcPts val="0"/>
              </a:spcAft>
              <a:buClr>
                <a:schemeClr val="dk1"/>
              </a:buClr>
              <a:buSzPct val="100000"/>
              <a:buNone/>
            </a:pPr>
            <a:r>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METHOD</a:t>
            </a:r>
            <a:endParaRPr/>
          </a:p>
        </p:txBody>
      </p:sp>
      <p:sp>
        <p:nvSpPr>
          <p:cNvPr id="108" name="Google Shape;108;p16"/>
          <p:cNvSpPr txBox="1"/>
          <p:nvPr>
            <p:ph idx="1" type="body"/>
          </p:nvPr>
        </p:nvSpPr>
        <p:spPr>
          <a:xfrm>
            <a:off x="579583" y="1376652"/>
            <a:ext cx="10515600" cy="4351200"/>
          </a:xfrm>
          <a:prstGeom prst="rect">
            <a:avLst/>
          </a:prstGeom>
          <a:solidFill>
            <a:srgbClr val="FFFFFF">
              <a:alpha val="49803"/>
            </a:srgbClr>
          </a:solid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chemeClr val="dk1"/>
              </a:buClr>
              <a:buSzPts val="1100"/>
              <a:buFont typeface="Arial"/>
              <a:buNone/>
            </a:pPr>
            <a:r>
              <a:rPr lang="en-US" sz="2400"/>
              <a:t>The method used in this research is qualitative descriptive research. This method is used to describe and interpret data in the form of words and actions or behavior of the characters in the Wawacan Jayalalana manuscript. Literature study techniques were used in this research. The analytical technique taken in analyzing character values included carefully reading to the entire contents of the Wawacan Jayalalana manuscript and taking notes on the structure of the Wawacan Jayalalana. Next, the data obtained was analyzed and described, both in the form of words spoken by the characters and their actions/behavior.</a:t>
            </a:r>
            <a:endParaRPr sz="5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FINDING AND DISCUSSION</a:t>
            </a:r>
            <a:endParaRPr/>
          </a:p>
        </p:txBody>
      </p:sp>
      <p:sp>
        <p:nvSpPr>
          <p:cNvPr id="114" name="Google Shape;114;p17"/>
          <p:cNvSpPr txBox="1"/>
          <p:nvPr>
            <p:ph idx="1" type="body"/>
          </p:nvPr>
        </p:nvSpPr>
        <p:spPr>
          <a:xfrm>
            <a:off x="579583" y="1376652"/>
            <a:ext cx="10515600" cy="4351339"/>
          </a:xfrm>
          <a:prstGeom prst="rect">
            <a:avLst/>
          </a:prstGeom>
          <a:solidFill>
            <a:srgbClr val="FFFFFF">
              <a:alpha val="49803"/>
            </a:srgbClr>
          </a:solid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Clr>
                <a:schemeClr val="dk1"/>
              </a:buClr>
              <a:buSzPts val="2000"/>
              <a:buNone/>
            </a:pPr>
            <a:r>
              <a:rPr b="1" lang="en-US" sz="2000"/>
              <a:t>Kind and Humble </a:t>
            </a:r>
            <a:endParaRPr b="1" sz="2000"/>
          </a:p>
          <a:p>
            <a:pPr indent="0" lvl="0" marL="0" rtl="0" algn="l">
              <a:lnSpc>
                <a:spcPct val="90000"/>
              </a:lnSpc>
              <a:spcBef>
                <a:spcPts val="1000"/>
              </a:spcBef>
              <a:spcAft>
                <a:spcPts val="0"/>
              </a:spcAft>
              <a:buClr>
                <a:schemeClr val="dk1"/>
              </a:buClr>
              <a:buSzPts val="2000"/>
              <a:buNone/>
            </a:pPr>
            <a:r>
              <a:t/>
            </a:r>
            <a:endParaRPr sz="2000"/>
          </a:p>
          <a:p>
            <a:pPr indent="0" lvl="0" marL="0" rtl="0" algn="l">
              <a:lnSpc>
                <a:spcPct val="90000"/>
              </a:lnSpc>
              <a:spcBef>
                <a:spcPts val="1000"/>
              </a:spcBef>
              <a:spcAft>
                <a:spcPts val="0"/>
              </a:spcAft>
              <a:buClr>
                <a:schemeClr val="dk1"/>
              </a:buClr>
              <a:buSzPts val="2000"/>
              <a:buNone/>
            </a:pPr>
            <a:r>
              <a:rPr lang="en-US" sz="2000"/>
              <a:t>Nu ngangluh henteu dicatur,	The one whose complaints were not told,</a:t>
            </a:r>
            <a:endParaRPr sz="2000"/>
          </a:p>
          <a:p>
            <a:pPr indent="0" lvl="0" marL="0" rtl="0" algn="l">
              <a:lnSpc>
                <a:spcPct val="90000"/>
              </a:lnSpc>
              <a:spcBef>
                <a:spcPts val="1000"/>
              </a:spcBef>
              <a:spcAft>
                <a:spcPts val="0"/>
              </a:spcAft>
              <a:buClr>
                <a:schemeClr val="dk1"/>
              </a:buClr>
              <a:buSzPts val="2000"/>
              <a:buNone/>
            </a:pPr>
            <a:r>
              <a:rPr lang="en-US" sz="2000"/>
              <a:t>dipapaler siang wengi, 		treated day and night,</a:t>
            </a:r>
            <a:endParaRPr sz="2000"/>
          </a:p>
          <a:p>
            <a:pPr indent="0" lvl="0" marL="0" rtl="0" algn="l">
              <a:lnSpc>
                <a:spcPct val="90000"/>
              </a:lnSpc>
              <a:spcBef>
                <a:spcPts val="1000"/>
              </a:spcBef>
              <a:spcAft>
                <a:spcPts val="0"/>
              </a:spcAft>
              <a:buClr>
                <a:schemeClr val="dk1"/>
              </a:buClr>
              <a:buSzPts val="2000"/>
              <a:buNone/>
            </a:pPr>
            <a:r>
              <a:rPr lang="en-US" sz="2000"/>
              <a:t>dinasehatan ku ibuna,			advised by his mother,</a:t>
            </a:r>
            <a:endParaRPr sz="2000"/>
          </a:p>
          <a:p>
            <a:pPr indent="0" lvl="0" marL="0" rtl="0" algn="l">
              <a:lnSpc>
                <a:spcPct val="90000"/>
              </a:lnSpc>
              <a:spcBef>
                <a:spcPts val="1000"/>
              </a:spcBef>
              <a:spcAft>
                <a:spcPts val="0"/>
              </a:spcAft>
              <a:buClr>
                <a:schemeClr val="dk1"/>
              </a:buClr>
              <a:buSzPts val="2000"/>
              <a:buNone/>
            </a:pPr>
            <a:r>
              <a:rPr lang="en-US" sz="2000"/>
              <a:t>Den Lalana geus lali, 			Den Lalana had forgotten,</a:t>
            </a:r>
            <a:endParaRPr sz="2000"/>
          </a:p>
          <a:p>
            <a:pPr indent="0" lvl="0" marL="0" rtl="0" algn="l">
              <a:lnSpc>
                <a:spcPct val="90000"/>
              </a:lnSpc>
              <a:spcBef>
                <a:spcPts val="1000"/>
              </a:spcBef>
              <a:spcAft>
                <a:spcPts val="0"/>
              </a:spcAft>
              <a:buClr>
                <a:schemeClr val="dk1"/>
              </a:buClr>
              <a:buSzPts val="2000"/>
              <a:buNone/>
            </a:pPr>
            <a:r>
              <a:rPr lang="en-US" sz="2000"/>
              <a:t>ku panghina saderekna,		due to his brother's insults,</a:t>
            </a:r>
            <a:endParaRPr sz="2000"/>
          </a:p>
          <a:p>
            <a:pPr indent="0" lvl="0" marL="0" rtl="0" algn="l">
              <a:lnSpc>
                <a:spcPct val="90000"/>
              </a:lnSpc>
              <a:spcBef>
                <a:spcPts val="1000"/>
              </a:spcBef>
              <a:spcAft>
                <a:spcPts val="0"/>
              </a:spcAft>
              <a:buClr>
                <a:schemeClr val="dk1"/>
              </a:buClr>
              <a:buSzPts val="2000"/>
              <a:buNone/>
            </a:pPr>
            <a:r>
              <a:rPr lang="en-US" sz="2000"/>
              <a:t>geus hanteu diemut deui. 		he no longer remembered.</a:t>
            </a:r>
            <a:endParaRPr sz="2000"/>
          </a:p>
          <a:p>
            <a:pPr indent="0" lvl="0" marL="0" rtl="0" algn="l">
              <a:lnSpc>
                <a:spcPct val="90000"/>
              </a:lnSpc>
              <a:spcBef>
                <a:spcPts val="1000"/>
              </a:spcBef>
              <a:spcAft>
                <a:spcPts val="0"/>
              </a:spcAft>
              <a:buClr>
                <a:schemeClr val="dk1"/>
              </a:buClr>
              <a:buSzPts val="2000"/>
              <a:buNone/>
            </a:pPr>
            <a:r>
              <a:rPr lang="en-US" sz="2000"/>
              <a:t>(WJ/2/79/35)</a:t>
            </a:r>
            <a:endParaRPr sz="2000"/>
          </a:p>
          <a:p>
            <a:pPr indent="0" lvl="0" marL="0" rtl="0" algn="l">
              <a:lnSpc>
                <a:spcPct val="90000"/>
              </a:lnSpc>
              <a:spcBef>
                <a:spcPts val="1000"/>
              </a:spcBef>
              <a:spcAft>
                <a:spcPts val="0"/>
              </a:spcAft>
              <a:buClr>
                <a:schemeClr val="dk1"/>
              </a:buClr>
              <a:buSzPts val="2000"/>
              <a:buNone/>
            </a:pPr>
            <a:r>
              <a:rPr lang="en-US" sz="2000"/>
              <a:t>The story depicts Jayalalana's attitude of forgetting the insults from his brother Jayabrahma. This attitude depicts a good character with a pure heart.</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579583" y="803564"/>
            <a:ext cx="10515600" cy="57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FINDING AND DISCUSSION</a:t>
            </a:r>
            <a:endParaRPr/>
          </a:p>
        </p:txBody>
      </p:sp>
      <p:sp>
        <p:nvSpPr>
          <p:cNvPr id="120" name="Google Shape;120;p18"/>
          <p:cNvSpPr txBox="1"/>
          <p:nvPr>
            <p:ph idx="1" type="body"/>
          </p:nvPr>
        </p:nvSpPr>
        <p:spPr>
          <a:xfrm>
            <a:off x="579583" y="1376652"/>
            <a:ext cx="10515600" cy="4351200"/>
          </a:xfrm>
          <a:prstGeom prst="rect">
            <a:avLst/>
          </a:prstGeom>
          <a:solidFill>
            <a:srgbClr val="FFFFFF">
              <a:alpha val="49800"/>
            </a:srgbClr>
          </a:solidFill>
          <a:ln>
            <a:noFill/>
          </a:ln>
        </p:spPr>
        <p:txBody>
          <a:bodyPr anchorCtr="0" anchor="t" bIns="45700" lIns="91425" spcFirstLastPara="1" rIns="91425" wrap="square" tIns="45700">
            <a:normAutofit lnSpcReduction="10000"/>
          </a:bodyPr>
          <a:lstStyle/>
          <a:p>
            <a:pPr indent="0" lvl="0" marL="0" rtl="0" algn="l">
              <a:lnSpc>
                <a:spcPct val="90000"/>
              </a:lnSpc>
              <a:spcBef>
                <a:spcPts val="1000"/>
              </a:spcBef>
              <a:spcAft>
                <a:spcPts val="0"/>
              </a:spcAft>
              <a:buClr>
                <a:schemeClr val="dk1"/>
              </a:buClr>
              <a:buSzPts val="2000"/>
              <a:buNone/>
            </a:pPr>
            <a:r>
              <a:rPr b="1" lang="en-US" sz="2000"/>
              <a:t>Caring</a:t>
            </a:r>
            <a:endParaRPr b="1" sz="2000"/>
          </a:p>
          <a:p>
            <a:pPr indent="0" lvl="0" marL="0" rtl="0" algn="l">
              <a:lnSpc>
                <a:spcPct val="90000"/>
              </a:lnSpc>
              <a:spcBef>
                <a:spcPts val="1000"/>
              </a:spcBef>
              <a:spcAft>
                <a:spcPts val="0"/>
              </a:spcAft>
              <a:buClr>
                <a:schemeClr val="dk1"/>
              </a:buClr>
              <a:buSzPts val="2000"/>
              <a:buNone/>
            </a:pPr>
            <a:r>
              <a:t/>
            </a:r>
            <a:endParaRPr sz="2000"/>
          </a:p>
          <a:p>
            <a:pPr indent="0" lvl="0" marL="0" rtl="0" algn="l">
              <a:lnSpc>
                <a:spcPct val="90000"/>
              </a:lnSpc>
              <a:spcBef>
                <a:spcPts val="1000"/>
              </a:spcBef>
              <a:spcAft>
                <a:spcPts val="0"/>
              </a:spcAft>
              <a:buClr>
                <a:schemeClr val="dk1"/>
              </a:buClr>
              <a:buSzPts val="2000"/>
              <a:buNone/>
            </a:pPr>
            <a:r>
              <a:rPr lang="en-US" sz="2000"/>
              <a:t>Eta budak dibagi duit sing rata,	T</a:t>
            </a:r>
            <a:r>
              <a:rPr lang="en-US" sz="2000"/>
              <a:t>he child was divided the money equally,</a:t>
            </a:r>
            <a:endParaRPr sz="2000"/>
          </a:p>
          <a:p>
            <a:pPr indent="0" lvl="0" marL="0" rtl="0" algn="l">
              <a:lnSpc>
                <a:spcPct val="90000"/>
              </a:lnSpc>
              <a:spcBef>
                <a:spcPts val="1000"/>
              </a:spcBef>
              <a:spcAft>
                <a:spcPts val="0"/>
              </a:spcAft>
              <a:buClr>
                <a:schemeClr val="dk1"/>
              </a:buClr>
              <a:buSzPts val="2000"/>
              <a:buNone/>
            </a:pPr>
            <a:r>
              <a:rPr lang="en-US" sz="2000"/>
              <a:t>ngariung dariuk seuri, 		</a:t>
            </a:r>
            <a:r>
              <a:rPr lang="en-US" sz="2000"/>
              <a:t>sitting together and having fun</a:t>
            </a:r>
            <a:endParaRPr sz="2000"/>
          </a:p>
          <a:p>
            <a:pPr indent="0" lvl="0" marL="0" rtl="0" algn="l">
              <a:lnSpc>
                <a:spcPct val="90000"/>
              </a:lnSpc>
              <a:spcBef>
                <a:spcPts val="1000"/>
              </a:spcBef>
              <a:spcAft>
                <a:spcPts val="0"/>
              </a:spcAft>
              <a:buClr>
                <a:schemeClr val="dk1"/>
              </a:buClr>
              <a:buSzPts val="2000"/>
              <a:buNone/>
            </a:pPr>
            <a:r>
              <a:rPr lang="en-US" sz="2000"/>
              <a:t>Raden guguyonan,			Raden joked,</a:t>
            </a:r>
            <a:endParaRPr sz="2000"/>
          </a:p>
          <a:p>
            <a:pPr indent="0" lvl="0" marL="0" rtl="0" algn="l">
              <a:lnSpc>
                <a:spcPct val="90000"/>
              </a:lnSpc>
              <a:spcBef>
                <a:spcPts val="1000"/>
              </a:spcBef>
              <a:spcAft>
                <a:spcPts val="0"/>
              </a:spcAft>
              <a:buClr>
                <a:schemeClr val="dk1"/>
              </a:buClr>
              <a:buSzPts val="2000"/>
              <a:buNone/>
            </a:pPr>
            <a:r>
              <a:rPr lang="en-US" sz="2000"/>
              <a:t>horeng padusunan, 			</a:t>
            </a:r>
            <a:r>
              <a:rPr lang="en-US" sz="2000"/>
              <a:t>apparently embarrassed,</a:t>
            </a:r>
            <a:endParaRPr sz="2000"/>
          </a:p>
          <a:p>
            <a:pPr indent="0" lvl="0" marL="0" rtl="0" algn="l">
              <a:lnSpc>
                <a:spcPct val="90000"/>
              </a:lnSpc>
              <a:spcBef>
                <a:spcPts val="1000"/>
              </a:spcBef>
              <a:spcAft>
                <a:spcPts val="0"/>
              </a:spcAft>
              <a:buClr>
                <a:schemeClr val="dk1"/>
              </a:buClr>
              <a:buSzPts val="2000"/>
              <a:buNone/>
            </a:pPr>
            <a:r>
              <a:rPr lang="en-US" sz="2000"/>
              <a:t>harita ngaromong deui,		he said again,</a:t>
            </a:r>
            <a:endParaRPr sz="2000"/>
          </a:p>
          <a:p>
            <a:pPr indent="0" lvl="0" marL="0" rtl="0" algn="l">
              <a:lnSpc>
                <a:spcPct val="90000"/>
              </a:lnSpc>
              <a:spcBef>
                <a:spcPts val="1000"/>
              </a:spcBef>
              <a:spcAft>
                <a:spcPts val="0"/>
              </a:spcAft>
              <a:buClr>
                <a:schemeClr val="dk1"/>
              </a:buClr>
              <a:buSzPts val="2000"/>
              <a:buNone/>
            </a:pPr>
            <a:r>
              <a:rPr lang="en-US" sz="2000"/>
              <a:t>basana kasar, 				with bad language,</a:t>
            </a:r>
            <a:endParaRPr sz="2000"/>
          </a:p>
          <a:p>
            <a:pPr indent="0" lvl="0" marL="0" rtl="0" algn="l">
              <a:lnSpc>
                <a:spcPct val="90000"/>
              </a:lnSpc>
              <a:spcBef>
                <a:spcPts val="1000"/>
              </a:spcBef>
              <a:spcAft>
                <a:spcPts val="0"/>
              </a:spcAft>
              <a:buClr>
                <a:schemeClr val="dk1"/>
              </a:buClr>
              <a:buSzPts val="2000"/>
              <a:buNone/>
            </a:pPr>
            <a:r>
              <a:rPr lang="en-US" sz="2000"/>
              <a:t>uing tukang ngangon munding	I’m shephered.</a:t>
            </a:r>
            <a:endParaRPr sz="2000"/>
          </a:p>
          <a:p>
            <a:pPr indent="0" lvl="0" marL="0" rtl="0" algn="l">
              <a:lnSpc>
                <a:spcPct val="90000"/>
              </a:lnSpc>
              <a:spcBef>
                <a:spcPts val="1000"/>
              </a:spcBef>
              <a:spcAft>
                <a:spcPts val="0"/>
              </a:spcAft>
              <a:buClr>
                <a:schemeClr val="dk1"/>
              </a:buClr>
              <a:buSzPts val="2000"/>
              <a:buNone/>
            </a:pPr>
            <a:r>
              <a:rPr lang="en-US" sz="2000"/>
              <a:t>(WJ/10/498/79)</a:t>
            </a:r>
            <a:endParaRPr sz="2000"/>
          </a:p>
          <a:p>
            <a:pPr indent="0" lvl="0" marL="0" rtl="0" algn="l">
              <a:lnSpc>
                <a:spcPct val="90000"/>
              </a:lnSpc>
              <a:spcBef>
                <a:spcPts val="1000"/>
              </a:spcBef>
              <a:spcAft>
                <a:spcPts val="0"/>
              </a:spcAft>
              <a:buClr>
                <a:schemeClr val="dk1"/>
              </a:buClr>
              <a:buSzPts val="2000"/>
              <a:buNone/>
            </a:pPr>
            <a:r>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579583" y="803564"/>
            <a:ext cx="10515600" cy="57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FINDING AND DISCUSSION</a:t>
            </a:r>
            <a:endParaRPr/>
          </a:p>
        </p:txBody>
      </p:sp>
      <p:sp>
        <p:nvSpPr>
          <p:cNvPr id="126" name="Google Shape;126;p19"/>
          <p:cNvSpPr txBox="1"/>
          <p:nvPr>
            <p:ph idx="1" type="body"/>
          </p:nvPr>
        </p:nvSpPr>
        <p:spPr>
          <a:xfrm>
            <a:off x="579583" y="1376652"/>
            <a:ext cx="10515600" cy="4351200"/>
          </a:xfrm>
          <a:prstGeom prst="rect">
            <a:avLst/>
          </a:prstGeom>
          <a:solidFill>
            <a:srgbClr val="FFFFFF">
              <a:alpha val="49800"/>
            </a:srgbClr>
          </a:solidFill>
          <a:ln>
            <a:noFill/>
          </a:ln>
        </p:spPr>
        <p:txBody>
          <a:bodyPr anchorCtr="0" anchor="t" bIns="45700" lIns="91425" spcFirstLastPara="1" rIns="91425" wrap="square" tIns="45700">
            <a:normAutofit lnSpcReduction="10000"/>
          </a:bodyPr>
          <a:lstStyle/>
          <a:p>
            <a:pPr indent="0" lvl="0" marL="0" rtl="0" algn="just">
              <a:lnSpc>
                <a:spcPct val="150000"/>
              </a:lnSpc>
              <a:spcBef>
                <a:spcPts val="1000"/>
              </a:spcBef>
              <a:spcAft>
                <a:spcPts val="0"/>
              </a:spcAft>
              <a:buClr>
                <a:schemeClr val="dk1"/>
              </a:buClr>
              <a:buSzPts val="2000"/>
              <a:buNone/>
            </a:pPr>
            <a:r>
              <a:rPr lang="en-US" sz="2400"/>
              <a:t>The note above illustrates Jayalalana's kindness and care in distributing money to the shepherd's children. This also depicts a simple attitude, a king's son who is willing to gather with the people. Being close to the people is one of the attitudes that a leader needs to have. </a:t>
            </a:r>
            <a:endParaRPr sz="2400"/>
          </a:p>
          <a:p>
            <a:pPr indent="0" lvl="0" marL="0" rtl="0" algn="just">
              <a:lnSpc>
                <a:spcPct val="150000"/>
              </a:lnSpc>
              <a:spcBef>
                <a:spcPts val="1000"/>
              </a:spcBef>
              <a:spcAft>
                <a:spcPts val="0"/>
              </a:spcAft>
              <a:buClr>
                <a:schemeClr val="dk1"/>
              </a:buClr>
              <a:buSzPts val="2000"/>
              <a:buNone/>
            </a:pPr>
            <a:r>
              <a:rPr i="1" lang="en-US" sz="2400"/>
              <a:t>The story in Jayalalana script is contained character values. Such as 1) Responsible; 2) Trustworthy and Honest; 3) Respect and Courtesy; 4) Compassion, Caring, and Cooperation; 5) Confident, Creative, Hard Work, and Never Give Up; 6) Fairness and Leadership; 7) Kind and Humble; and 8) Tolerant.</a:t>
            </a:r>
            <a:endParaRPr sz="4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CONCLUSION</a:t>
            </a:r>
            <a:endParaRPr/>
          </a:p>
        </p:txBody>
      </p:sp>
      <p:sp>
        <p:nvSpPr>
          <p:cNvPr id="132" name="Google Shape;132;p20"/>
          <p:cNvSpPr txBox="1"/>
          <p:nvPr>
            <p:ph idx="1" type="body"/>
          </p:nvPr>
        </p:nvSpPr>
        <p:spPr>
          <a:xfrm>
            <a:off x="579575" y="1376650"/>
            <a:ext cx="10515600" cy="4434000"/>
          </a:xfrm>
          <a:prstGeom prst="rect">
            <a:avLst/>
          </a:prstGeom>
          <a:solidFill>
            <a:srgbClr val="FFFFFF">
              <a:alpha val="49803"/>
            </a:srgbClr>
          </a:solid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chemeClr val="dk1"/>
              </a:buClr>
              <a:buSzPts val="1100"/>
              <a:buFont typeface="Arial"/>
              <a:buNone/>
            </a:pPr>
            <a:r>
              <a:rPr lang="en-US" sz="2200"/>
              <a:t>There are 8 character values that can serve as examples for society, especially for the younger generation of future national leaders. These character values include: 1) responsibility, 2) trustworthiness and honesty, 3) respect and courtesy, 4) compassion, caring, and cooperation,5) self-confidence, creativity, hard work, and perseverance, 6) justice and leadership, 7) kindness and humility, and 8) tolerance. Therefore, it is recommended to be used as literature learning material in schools, so the nation's future generation can emulate these character values in their daily lives. This aligns with the government's program to implement character value strengthening through education for students at schools</a:t>
            </a:r>
            <a:endParaRPr sz="3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579583" y="803564"/>
            <a:ext cx="10515600" cy="57308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b="1" lang="en-US">
                <a:solidFill>
                  <a:schemeClr val="lt1"/>
                </a:solidFill>
                <a:latin typeface="Calibri"/>
                <a:ea typeface="Calibri"/>
                <a:cs typeface="Calibri"/>
                <a:sym typeface="Calibri"/>
              </a:rPr>
              <a:t>REFERENCES</a:t>
            </a:r>
            <a:endParaRPr/>
          </a:p>
        </p:txBody>
      </p:sp>
      <p:sp>
        <p:nvSpPr>
          <p:cNvPr id="138" name="Google Shape;138;p21"/>
          <p:cNvSpPr txBox="1"/>
          <p:nvPr>
            <p:ph idx="1" type="body"/>
          </p:nvPr>
        </p:nvSpPr>
        <p:spPr>
          <a:xfrm>
            <a:off x="579583" y="1376652"/>
            <a:ext cx="10515600" cy="4351339"/>
          </a:xfrm>
          <a:prstGeom prst="rect">
            <a:avLst/>
          </a:prstGeom>
          <a:solidFill>
            <a:srgbClr val="FFFFFF">
              <a:alpha val="49803"/>
            </a:srgbClr>
          </a:solidFill>
          <a:ln>
            <a:noFill/>
          </a:ln>
        </p:spPr>
        <p:txBody>
          <a:bodyPr anchorCtr="0" anchor="t" bIns="45700" lIns="91425" spcFirstLastPara="1" rIns="91425" wrap="square" tIns="45700">
            <a:normAutofit lnSpcReduction="20000"/>
          </a:bodyPr>
          <a:lstStyle/>
          <a:p>
            <a:pPr indent="0" lvl="0" marL="0" rtl="0" algn="just">
              <a:spcBef>
                <a:spcPts val="1000"/>
              </a:spcBef>
              <a:spcAft>
                <a:spcPts val="0"/>
              </a:spcAft>
              <a:buClr>
                <a:schemeClr val="dk1"/>
              </a:buClr>
              <a:buSzPts val="1100"/>
              <a:buNone/>
            </a:pPr>
            <a:r>
              <a:rPr lang="en-US" sz="2000"/>
              <a:t>Dewi, Trie Utari. (2018). “Pembelajaran Filologi Sebagai Salah Satu Upaya Dalam Mengungkap Dan Membangun Karakter Suatu Bangsa.” KAGANGA: Jurnal Pendidikan Sejarah Dan Riset Sosial Humaniora 1 (1): 48–61.</a:t>
            </a:r>
            <a:endParaRPr sz="2000"/>
          </a:p>
          <a:p>
            <a:pPr indent="0" lvl="0" marL="0" rtl="0" algn="just">
              <a:spcBef>
                <a:spcPts val="1000"/>
              </a:spcBef>
              <a:spcAft>
                <a:spcPts val="0"/>
              </a:spcAft>
              <a:buClr>
                <a:schemeClr val="dk1"/>
              </a:buClr>
              <a:buSzPts val="1100"/>
              <a:buNone/>
            </a:pPr>
            <a:r>
              <a:rPr lang="en-US" sz="2000"/>
              <a:t>Luthfiyarahmatillah, A. (2016). Wawacan Jayalalana (Kajian Struktural dan Etnopedagogik)</a:t>
            </a:r>
            <a:endParaRPr sz="2000"/>
          </a:p>
          <a:p>
            <a:pPr indent="0" lvl="0" marL="0" rtl="0" algn="just">
              <a:spcBef>
                <a:spcPts val="1000"/>
              </a:spcBef>
              <a:spcAft>
                <a:spcPts val="0"/>
              </a:spcAft>
              <a:buClr>
                <a:schemeClr val="dk1"/>
              </a:buClr>
              <a:buSzPts val="1100"/>
              <a:buNone/>
            </a:pPr>
            <a:r>
              <a:rPr lang="en-US" sz="2000"/>
              <a:t>Ruhaliah. (2004). Analisis Struktur dan Nilai Budaya Naskah Sunda. Sonagar 2: 1–17.</a:t>
            </a:r>
            <a:endParaRPr sz="2000"/>
          </a:p>
          <a:p>
            <a:pPr indent="0" lvl="0" marL="0" rtl="0" algn="just">
              <a:spcBef>
                <a:spcPts val="1000"/>
              </a:spcBef>
              <a:spcAft>
                <a:spcPts val="0"/>
              </a:spcAft>
              <a:buClr>
                <a:schemeClr val="dk1"/>
              </a:buClr>
              <a:buSzPts val="1100"/>
              <a:buNone/>
            </a:pPr>
            <a:r>
              <a:rPr lang="en-US" sz="2000"/>
              <a:t>Ruhaliah. (2013). Wawacan: Sebuah Genre Sastra Sunda. Bandung: Jurusan Pendidikan Bahasa Daerah.</a:t>
            </a:r>
            <a:endParaRPr sz="2000"/>
          </a:p>
          <a:p>
            <a:pPr indent="0" lvl="0" marL="0" rtl="0" algn="just">
              <a:spcBef>
                <a:spcPts val="1000"/>
              </a:spcBef>
              <a:spcAft>
                <a:spcPts val="0"/>
              </a:spcAft>
              <a:buClr>
                <a:schemeClr val="dk1"/>
              </a:buClr>
              <a:buSzPts val="1100"/>
              <a:buNone/>
            </a:pPr>
            <a:r>
              <a:rPr lang="en-US" sz="2000"/>
              <a:t>Suherman, A., et al. (2021). The Values of Local Wisdom in Wawacan Pandita Sawang Manuscripts. Lokabasa, 12(2), 233-243. doi: </a:t>
            </a:r>
            <a:r>
              <a:rPr lang="en-US" sz="2000" u="sng">
                <a:solidFill>
                  <a:schemeClr val="hlink"/>
                </a:solidFill>
                <a:hlinkClick r:id="rId3"/>
              </a:rPr>
              <a:t>https://doi.org/10.17509/jlb.v12i2.40613</a:t>
            </a:r>
            <a:endParaRPr sz="2000"/>
          </a:p>
          <a:p>
            <a:pPr indent="0" lvl="0" marL="0" rtl="0" algn="just">
              <a:spcBef>
                <a:spcPts val="1000"/>
              </a:spcBef>
              <a:spcAft>
                <a:spcPts val="0"/>
              </a:spcAft>
              <a:buClr>
                <a:schemeClr val="dk1"/>
              </a:buClr>
              <a:buSzPts val="1100"/>
              <a:buNone/>
            </a:pPr>
            <a:r>
              <a:rPr lang="en-US" sz="2000"/>
              <a:t>Supriyono, Sugeng, Nugraheni Eko Wardani, dan Kundharu Saddhono. (2018). “Nilai Pendidikan Karakter Sajak ‘Bulan Ruwah’ Karya Subagio Sastrowardoyo dalam Pembelajaran Sastra.” Scholaria: Jurnal Pendidikan Dan Kebudayaan 8 (2): 120–31.</a:t>
            </a:r>
            <a:endParaRPr sz="2000"/>
          </a:p>
          <a:p>
            <a:pPr indent="0" lvl="0" marL="0" rtl="0" algn="l">
              <a:spcBef>
                <a:spcPts val="1000"/>
              </a:spcBef>
              <a:spcAft>
                <a:spcPts val="0"/>
              </a:spcAft>
              <a:buClr>
                <a:schemeClr val="dk1"/>
              </a:buClr>
              <a:buSzPts val="1100"/>
              <a:buNone/>
            </a:pPr>
            <a:r>
              <a:t/>
            </a:r>
            <a:endParaRPr sz="2000"/>
          </a:p>
          <a:p>
            <a:pPr indent="0" lvl="0" marL="0" rtl="0" algn="l">
              <a:spcBef>
                <a:spcPts val="1000"/>
              </a:spcBef>
              <a:spcAft>
                <a:spcPts val="0"/>
              </a:spcAft>
              <a:buClr>
                <a:schemeClr val="dk1"/>
              </a:buClr>
              <a:buSzPts val="1100"/>
              <a:buFont typeface="Arial"/>
              <a:buNone/>
            </a:pPr>
            <a:r>
              <a:t/>
            </a:r>
            <a:endParaRPr sz="2000"/>
          </a:p>
          <a:p>
            <a:pPr indent="0" lvl="0" marL="0" rtl="0" algn="l">
              <a:lnSpc>
                <a:spcPct val="90000"/>
              </a:lnSpc>
              <a:spcBef>
                <a:spcPts val="1000"/>
              </a:spcBef>
              <a:spcAft>
                <a:spcPts val="0"/>
              </a:spcAft>
              <a:buClr>
                <a:schemeClr val="dk1"/>
              </a:buClr>
              <a:buSzPts val="2000"/>
              <a:buNone/>
            </a:pPr>
            <a:r>
              <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