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5" r:id="rId8"/>
    <p:sldId id="266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0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6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8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3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9801" y="2345967"/>
            <a:ext cx="11812385" cy="87947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Application of Assembler-assisted Discovery Learning Model in Sundanese Language Learning at Elementary School Level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1404" y="3926109"/>
            <a:ext cx="11089177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ERNI ENDAH SARI, SHOOFII NURRIZKI DZAKIAH, WALID MUHAMMAD TAUFIK, FAJAR GARSELA, TEMMY WIDYASTUTI 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Indonesian University of Education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646771" y="3438526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ABS-ICOLLITE-23235</a:t>
            </a:r>
            <a:endParaRPr lang="en-US" sz="18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1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lang="en-ID" sz="2400" dirty="0" err="1">
                <a:solidFill>
                  <a:schemeClr val="bg1"/>
                </a:solidFill>
              </a:rPr>
              <a:t>Aljamaliah</a:t>
            </a:r>
            <a:r>
              <a:rPr lang="en-ID" sz="2400" dirty="0">
                <a:solidFill>
                  <a:schemeClr val="bg1"/>
                </a:solidFill>
              </a:rPr>
              <a:t>, S. N. M., &amp; </a:t>
            </a:r>
            <a:r>
              <a:rPr lang="en-ID" sz="2400" dirty="0" err="1">
                <a:solidFill>
                  <a:schemeClr val="bg1"/>
                </a:solidFill>
              </a:rPr>
              <a:t>Darmadi</a:t>
            </a:r>
            <a:r>
              <a:rPr lang="en-ID" sz="2400" dirty="0">
                <a:solidFill>
                  <a:schemeClr val="bg1"/>
                </a:solidFill>
              </a:rPr>
              <a:t>, D. M. 2021. </a:t>
            </a:r>
            <a:r>
              <a:rPr lang="en-ID" sz="2400" dirty="0" err="1">
                <a:solidFill>
                  <a:schemeClr val="bg1"/>
                </a:solidFill>
              </a:rPr>
              <a:t>Penggunaan</a:t>
            </a:r>
            <a:r>
              <a:rPr lang="en-ID" sz="2400" dirty="0">
                <a:solidFill>
                  <a:schemeClr val="bg1"/>
                </a:solidFill>
              </a:rPr>
              <a:t> Bahasa Daerah (</a:t>
            </a:r>
            <a:r>
              <a:rPr lang="en-ID" sz="2400" dirty="0" err="1">
                <a:solidFill>
                  <a:schemeClr val="bg1"/>
                </a:solidFill>
              </a:rPr>
              <a:t>Sunda</a:t>
            </a:r>
            <a:r>
              <a:rPr lang="en-ID" sz="2400" dirty="0">
                <a:solidFill>
                  <a:schemeClr val="bg1"/>
                </a:solidFill>
              </a:rPr>
              <a:t>) Di </a:t>
            </a:r>
            <a:r>
              <a:rPr lang="en-ID" sz="2400" dirty="0" err="1">
                <a:solidFill>
                  <a:schemeClr val="bg1"/>
                </a:solidFill>
              </a:rPr>
              <a:t>Kalangan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Remaja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Dalam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Melestarikan</a:t>
            </a:r>
            <a:r>
              <a:rPr lang="en-ID" sz="2400" dirty="0">
                <a:solidFill>
                  <a:schemeClr val="bg1"/>
                </a:solidFill>
              </a:rPr>
              <a:t> Bahasa Nasional </a:t>
            </a:r>
            <a:r>
              <a:rPr lang="en-ID" sz="2400" dirty="0" err="1">
                <a:solidFill>
                  <a:schemeClr val="bg1"/>
                </a:solidFill>
              </a:rPr>
              <a:t>Untuk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Membangun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Jati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Diri</a:t>
            </a:r>
            <a:r>
              <a:rPr lang="en-ID" sz="2400" dirty="0">
                <a:solidFill>
                  <a:schemeClr val="bg1"/>
                </a:solidFill>
              </a:rPr>
              <a:t> </a:t>
            </a:r>
            <a:r>
              <a:rPr lang="en-ID" sz="2400" dirty="0" err="1">
                <a:solidFill>
                  <a:schemeClr val="bg1"/>
                </a:solidFill>
              </a:rPr>
              <a:t>Bangsa</a:t>
            </a:r>
            <a:r>
              <a:rPr lang="en-ID" sz="2400" dirty="0">
                <a:solidFill>
                  <a:schemeClr val="bg1"/>
                </a:solidFill>
              </a:rPr>
              <a:t>. </a:t>
            </a:r>
            <a:r>
              <a:rPr lang="en-ID" sz="2400" dirty="0" err="1">
                <a:solidFill>
                  <a:schemeClr val="bg1"/>
                </a:solidFill>
              </a:rPr>
              <a:t>sarasvati</a:t>
            </a:r>
            <a:r>
              <a:rPr lang="en-ID" sz="2400" dirty="0">
                <a:solidFill>
                  <a:schemeClr val="bg1"/>
                </a:solidFill>
              </a:rPr>
              <a:t>, 3(2), 123-135.</a:t>
            </a:r>
          </a:p>
          <a:p>
            <a:pPr algn="just"/>
            <a:r>
              <a:rPr lang="en-ID" sz="2400" b="0" i="0" dirty="0" err="1">
                <a:solidFill>
                  <a:schemeClr val="bg1"/>
                </a:solidFill>
                <a:effectLst/>
              </a:rPr>
              <a:t>Oktapiani</a:t>
            </a:r>
            <a:r>
              <a:rPr lang="en-ID" sz="2400" b="0" i="0" dirty="0">
                <a:solidFill>
                  <a:schemeClr val="bg1"/>
                </a:solidFill>
                <a:effectLst/>
              </a:rPr>
              <a:t>, C. S., </a:t>
            </a:r>
            <a:r>
              <a:rPr lang="en-ID" sz="2400" b="0" i="0" dirty="0" err="1">
                <a:solidFill>
                  <a:schemeClr val="bg1"/>
                </a:solidFill>
                <a:effectLst/>
              </a:rPr>
              <a:t>Rudiyanto</a:t>
            </a:r>
            <a:r>
              <a:rPr lang="en-ID" sz="2400" b="0" i="0" dirty="0">
                <a:solidFill>
                  <a:schemeClr val="bg1"/>
                </a:solidFill>
                <a:effectLst/>
              </a:rPr>
              <a:t>, R., &amp; </a:t>
            </a:r>
            <a:r>
              <a:rPr lang="en-ID" sz="2400" b="0" i="0" dirty="0" err="1">
                <a:solidFill>
                  <a:schemeClr val="bg1"/>
                </a:solidFill>
                <a:effectLst/>
              </a:rPr>
              <a:t>Kurniawati</a:t>
            </a:r>
            <a:r>
              <a:rPr lang="en-ID" sz="2400" b="0" i="0" dirty="0">
                <a:solidFill>
                  <a:schemeClr val="bg1"/>
                </a:solidFill>
                <a:effectLst/>
              </a:rPr>
              <a:t>, L. (2018). </a:t>
            </a:r>
            <a:r>
              <a:rPr lang="en-ID" sz="2400" b="0" i="0" dirty="0" err="1">
                <a:solidFill>
                  <a:schemeClr val="bg1"/>
                </a:solidFill>
                <a:effectLst/>
              </a:rPr>
              <a:t>Kecepatan</a:t>
            </a:r>
            <a:r>
              <a:rPr lang="en-ID" sz="2400" b="0" i="0" dirty="0">
                <a:solidFill>
                  <a:schemeClr val="bg1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chemeClr val="bg1"/>
                </a:solidFill>
                <a:effectLst/>
              </a:rPr>
              <a:t>Menambah</a:t>
            </a:r>
            <a:r>
              <a:rPr lang="en-ID" sz="2400" b="0" i="0" dirty="0">
                <a:solidFill>
                  <a:schemeClr val="bg1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chemeClr val="bg1"/>
                </a:solidFill>
                <a:effectLst/>
              </a:rPr>
              <a:t>Kosakata</a:t>
            </a:r>
            <a:r>
              <a:rPr lang="en-ID" sz="2400" b="0" i="0" dirty="0">
                <a:solidFill>
                  <a:schemeClr val="bg1"/>
                </a:solidFill>
                <a:effectLst/>
              </a:rPr>
              <a:t> Bahasa </a:t>
            </a:r>
            <a:r>
              <a:rPr lang="en-ID" sz="2400" b="0" i="0" dirty="0" err="1">
                <a:solidFill>
                  <a:schemeClr val="bg1"/>
                </a:solidFill>
                <a:effectLst/>
              </a:rPr>
              <a:t>Sunda</a:t>
            </a:r>
            <a:r>
              <a:rPr lang="en-ID" sz="2400" b="0" i="0" dirty="0">
                <a:solidFill>
                  <a:schemeClr val="bg1"/>
                </a:solidFill>
                <a:effectLst/>
              </a:rPr>
              <a:t> Anak </a:t>
            </a:r>
            <a:r>
              <a:rPr lang="en-ID" sz="2400" b="0" i="0" dirty="0" err="1">
                <a:solidFill>
                  <a:schemeClr val="bg1"/>
                </a:solidFill>
                <a:effectLst/>
              </a:rPr>
              <a:t>Melalui</a:t>
            </a:r>
            <a:r>
              <a:rPr lang="en-ID" sz="2400" b="0" i="0" dirty="0">
                <a:solidFill>
                  <a:schemeClr val="bg1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chemeClr val="bg1"/>
                </a:solidFill>
                <a:effectLst/>
              </a:rPr>
              <a:t>Kegiatan</a:t>
            </a:r>
            <a:r>
              <a:rPr lang="en-ID" sz="2400" b="0" i="0" dirty="0">
                <a:solidFill>
                  <a:schemeClr val="bg1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chemeClr val="bg1"/>
                </a:solidFill>
                <a:effectLst/>
              </a:rPr>
              <a:t>Ngawih</a:t>
            </a:r>
            <a:r>
              <a:rPr lang="en-ID" sz="2400" b="0" i="0" dirty="0">
                <a:solidFill>
                  <a:schemeClr val="bg1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chemeClr val="bg1"/>
                </a:solidFill>
                <a:effectLst/>
              </a:rPr>
              <a:t>Pupuh</a:t>
            </a:r>
            <a:r>
              <a:rPr lang="en-ID" sz="2400" b="0" i="0" dirty="0">
                <a:solidFill>
                  <a:schemeClr val="bg1"/>
                </a:solidFill>
                <a:effectLst/>
              </a:rPr>
              <a:t> </a:t>
            </a:r>
            <a:r>
              <a:rPr lang="en-ID" sz="2400" b="0" i="0" dirty="0" err="1">
                <a:solidFill>
                  <a:schemeClr val="bg1"/>
                </a:solidFill>
                <a:effectLst/>
              </a:rPr>
              <a:t>Sunda</a:t>
            </a:r>
            <a:r>
              <a:rPr lang="en-ID" sz="2400" b="0" i="0" dirty="0">
                <a:solidFill>
                  <a:schemeClr val="bg1"/>
                </a:solidFill>
                <a:effectLst/>
              </a:rPr>
              <a:t>. </a:t>
            </a:r>
            <a:r>
              <a:rPr lang="en-ID" sz="2400" b="0" i="1" dirty="0" err="1">
                <a:solidFill>
                  <a:schemeClr val="bg1"/>
                </a:solidFill>
                <a:effectLst/>
              </a:rPr>
              <a:t>Edukids</a:t>
            </a:r>
            <a:r>
              <a:rPr lang="en-ID" sz="2400" b="0" i="1" dirty="0">
                <a:solidFill>
                  <a:schemeClr val="bg1"/>
                </a:solidFill>
                <a:effectLst/>
              </a:rPr>
              <a:t>: </a:t>
            </a:r>
            <a:r>
              <a:rPr lang="en-ID" sz="2400" b="0" i="1" dirty="0" err="1">
                <a:solidFill>
                  <a:schemeClr val="bg1"/>
                </a:solidFill>
                <a:effectLst/>
              </a:rPr>
              <a:t>Jurnal</a:t>
            </a:r>
            <a:r>
              <a:rPr lang="en-ID" sz="2400" b="0" i="1" dirty="0">
                <a:solidFill>
                  <a:schemeClr val="bg1"/>
                </a:solidFill>
                <a:effectLst/>
              </a:rPr>
              <a:t> </a:t>
            </a:r>
            <a:r>
              <a:rPr lang="en-ID" sz="2400" b="0" i="1" dirty="0" err="1">
                <a:solidFill>
                  <a:schemeClr val="bg1"/>
                </a:solidFill>
                <a:effectLst/>
              </a:rPr>
              <a:t>Pertumbuhan</a:t>
            </a:r>
            <a:r>
              <a:rPr lang="en-ID" sz="2400" b="0" i="1" dirty="0">
                <a:solidFill>
                  <a:schemeClr val="bg1"/>
                </a:solidFill>
                <a:effectLst/>
              </a:rPr>
              <a:t>, </a:t>
            </a:r>
            <a:r>
              <a:rPr lang="en-ID" sz="2400" b="0" i="1" dirty="0" err="1">
                <a:solidFill>
                  <a:schemeClr val="bg1"/>
                </a:solidFill>
                <a:effectLst/>
              </a:rPr>
              <a:t>Perkembangan</a:t>
            </a:r>
            <a:r>
              <a:rPr lang="en-ID" sz="2400" b="0" i="1" dirty="0">
                <a:solidFill>
                  <a:schemeClr val="bg1"/>
                </a:solidFill>
                <a:effectLst/>
              </a:rPr>
              <a:t>, dan Pendidikan Anak </a:t>
            </a:r>
            <a:r>
              <a:rPr lang="en-ID" sz="2400" b="0" i="1" dirty="0" err="1">
                <a:solidFill>
                  <a:schemeClr val="bg1"/>
                </a:solidFill>
                <a:effectLst/>
              </a:rPr>
              <a:t>Usia</a:t>
            </a:r>
            <a:r>
              <a:rPr lang="en-ID" sz="2400" b="0" i="1" dirty="0">
                <a:solidFill>
                  <a:schemeClr val="bg1"/>
                </a:solidFill>
                <a:effectLst/>
              </a:rPr>
              <a:t> Dini</a:t>
            </a:r>
            <a:r>
              <a:rPr lang="en-ID" sz="2400" b="0" i="0" dirty="0">
                <a:solidFill>
                  <a:schemeClr val="bg1"/>
                </a:solidFill>
                <a:effectLst/>
              </a:rPr>
              <a:t>, </a:t>
            </a:r>
            <a:r>
              <a:rPr lang="en-ID" sz="2400" b="0" i="1" dirty="0">
                <a:solidFill>
                  <a:schemeClr val="bg1"/>
                </a:solidFill>
                <a:effectLst/>
              </a:rPr>
              <a:t>15</a:t>
            </a:r>
            <a:r>
              <a:rPr lang="en-ID" sz="2400" b="0" i="0" dirty="0">
                <a:solidFill>
                  <a:schemeClr val="bg1"/>
                </a:solidFill>
                <a:effectLst/>
              </a:rPr>
              <a:t>(1), 58-73.</a:t>
            </a:r>
            <a:endParaRPr lang="sv-SE" sz="2400" dirty="0">
              <a:solidFill>
                <a:schemeClr val="bg1"/>
              </a:solidFill>
            </a:endParaRPr>
          </a:p>
          <a:p>
            <a:pPr algn="just"/>
            <a:r>
              <a:rPr lang="en-US" sz="2400" dirty="0" err="1">
                <a:solidFill>
                  <a:schemeClr val="bg1"/>
                </a:solidFill>
              </a:rPr>
              <a:t>Sugiyono</a:t>
            </a:r>
            <a:r>
              <a:rPr lang="en-US" sz="2400" dirty="0">
                <a:solidFill>
                  <a:schemeClr val="bg1"/>
                </a:solidFill>
              </a:rPr>
              <a:t>. (2022). METODE PENELITIAN KUANTITATIF KUALITATIF dan R&amp;D. </a:t>
            </a:r>
            <a:r>
              <a:rPr lang="en-US" sz="2400" dirty="0" err="1">
                <a:solidFill>
                  <a:schemeClr val="bg1"/>
                </a:solidFill>
              </a:rPr>
              <a:t>Alfabeta</a:t>
            </a:r>
            <a:r>
              <a:rPr lang="en-US" sz="2400" dirty="0">
                <a:solidFill>
                  <a:schemeClr val="bg1"/>
                </a:solidFill>
              </a:rPr>
              <a:t>. Bandung.</a:t>
            </a:r>
          </a:p>
          <a:p>
            <a:pPr algn="just"/>
            <a:r>
              <a:rPr lang="en-US" sz="2400" b="0" i="0" dirty="0">
                <a:solidFill>
                  <a:schemeClr val="bg1"/>
                </a:solidFill>
                <a:effectLst/>
              </a:rPr>
              <a:t>Khan, T., Johnston, K., &amp; </a:t>
            </a:r>
            <a:r>
              <a:rPr lang="en-US" sz="2400" b="0" i="0" dirty="0" err="1">
                <a:solidFill>
                  <a:schemeClr val="bg1"/>
                </a:solidFill>
                <a:effectLst/>
              </a:rPr>
              <a:t>Ophoff</a:t>
            </a:r>
            <a:r>
              <a:rPr lang="en-US" sz="2400" b="0" i="0" dirty="0">
                <a:solidFill>
                  <a:schemeClr val="bg1"/>
                </a:solidFill>
                <a:effectLst/>
              </a:rPr>
              <a:t>, J. (2019). The impact of an augmented reality application on learning motivation of students. </a:t>
            </a:r>
            <a:r>
              <a:rPr lang="en-US" sz="2400" b="0" i="1" dirty="0">
                <a:solidFill>
                  <a:schemeClr val="bg1"/>
                </a:solidFill>
                <a:effectLst/>
              </a:rPr>
              <a:t>Advances in human-computer interaction</a:t>
            </a:r>
            <a:r>
              <a:rPr lang="en-US" sz="2400" b="0" i="0" dirty="0">
                <a:solidFill>
                  <a:schemeClr val="bg1"/>
                </a:solidFill>
                <a:effectLst/>
              </a:rPr>
              <a:t>, </a:t>
            </a:r>
            <a:r>
              <a:rPr lang="en-US" sz="2400" b="0" i="1" dirty="0">
                <a:solidFill>
                  <a:schemeClr val="bg1"/>
                </a:solidFill>
                <a:effectLst/>
              </a:rPr>
              <a:t>2019</a:t>
            </a:r>
            <a:r>
              <a:rPr lang="en-US" sz="2400" b="0" i="0" dirty="0">
                <a:solidFill>
                  <a:schemeClr val="bg1"/>
                </a:solidFill>
                <a:effectLst/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828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35788"/>
            <a:ext cx="9144000" cy="8794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THANK YOU!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690889"/>
            <a:ext cx="9144000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</a:rPr>
              <a:t>Follow us @diajareality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4000" y="1656700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1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bg1"/>
                </a:solidFill>
              </a:rPr>
              <a:t>According to </a:t>
            </a:r>
            <a:r>
              <a:rPr lang="en-US" sz="2400" dirty="0" err="1">
                <a:solidFill>
                  <a:schemeClr val="bg1"/>
                </a:solidFill>
              </a:rPr>
              <a:t>Aljamaliah</a:t>
            </a:r>
            <a:r>
              <a:rPr lang="en-US" sz="2400" dirty="0">
                <a:solidFill>
                  <a:schemeClr val="bg1"/>
                </a:solidFill>
              </a:rPr>
              <a:t> and </a:t>
            </a:r>
            <a:r>
              <a:rPr lang="en-US" sz="2400" dirty="0" err="1">
                <a:solidFill>
                  <a:schemeClr val="bg1"/>
                </a:solidFill>
              </a:rPr>
              <a:t>Darmadi's</a:t>
            </a:r>
            <a:r>
              <a:rPr lang="en-US" sz="2400" dirty="0">
                <a:solidFill>
                  <a:schemeClr val="bg1"/>
                </a:solidFill>
              </a:rPr>
              <a:t> (2021) research on the use of Sundanese among children in Bandung City is quite high, but its mastery is categorized as low.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As </a:t>
            </a:r>
            <a:r>
              <a:rPr lang="en-US" sz="2400" dirty="0" err="1">
                <a:solidFill>
                  <a:schemeClr val="bg1"/>
                </a:solidFill>
              </a:rPr>
              <a:t>Oktapiani</a:t>
            </a:r>
            <a:r>
              <a:rPr lang="en-US" sz="2400" dirty="0">
                <a:solidFill>
                  <a:schemeClr val="bg1"/>
                </a:solidFill>
              </a:rPr>
              <a:t> et al (2018) said in their research that there are several factors that cause children's lack of ability in Sundanese, such as a shift in language position, the use of language that is rarely used, global demands, and Sundanese language learning is still limited.</a:t>
            </a:r>
          </a:p>
          <a:p>
            <a:pPr algn="just"/>
            <a:r>
              <a:rPr lang="en-US" sz="2400" dirty="0" err="1">
                <a:solidFill>
                  <a:schemeClr val="bg1"/>
                </a:solidFill>
              </a:rPr>
              <a:t>Aljamaliah</a:t>
            </a:r>
            <a:r>
              <a:rPr lang="en-US" sz="2400" dirty="0">
                <a:solidFill>
                  <a:schemeClr val="bg1"/>
                </a:solidFill>
              </a:rPr>
              <a:t> and </a:t>
            </a:r>
            <a:r>
              <a:rPr lang="en-US" sz="2400" dirty="0" err="1">
                <a:solidFill>
                  <a:schemeClr val="bg1"/>
                </a:solidFill>
              </a:rPr>
              <a:t>Darmadi</a:t>
            </a:r>
            <a:r>
              <a:rPr lang="en-US" sz="2400" dirty="0">
                <a:solidFill>
                  <a:schemeClr val="bg1"/>
                </a:solidFill>
              </a:rPr>
              <a:t> (2021) said that there is a need for learning media that is interesting and fun so that it can improve the language attitude towards Sundanese. One of them is through AR media assisted by </a:t>
            </a:r>
            <a:r>
              <a:rPr lang="en-US" sz="2400" dirty="0" err="1">
                <a:solidFill>
                  <a:schemeClr val="bg1"/>
                </a:solidFill>
              </a:rPr>
              <a:t>Assamblr</a:t>
            </a:r>
            <a:r>
              <a:rPr lang="en-US" sz="2400" dirty="0">
                <a:solidFill>
                  <a:schemeClr val="bg1"/>
                </a:solidFill>
              </a:rPr>
              <a:t>, because besides being fun, it can explore creativity and facilitate use in learning.</a:t>
            </a:r>
          </a:p>
        </p:txBody>
      </p:sp>
    </p:spTree>
    <p:extLst>
      <p:ext uri="{BB962C8B-B14F-4D97-AF65-F5344CB8AC3E}">
        <p14:creationId xmlns:p14="http://schemas.microsoft.com/office/powerpoint/2010/main" val="295069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LITERATURE REVIEW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U</a:t>
            </a: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se the Augmented Reality (AR) media which combines the real and virtual worlds, complementing the real world with computer-generated virtual objects in real-time (Khan, et al. 2019).</a:t>
            </a:r>
            <a:endParaRPr lang="en-US" sz="3200" spc="-55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88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METHOD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solidFill>
                  <a:schemeClr val="bg1"/>
                </a:solidFill>
              </a:rPr>
              <a:t>The method used in this research is descriptive qualitative. The research data was collected through observation, interviews and literature review (</a:t>
            </a:r>
            <a:r>
              <a:rPr lang="en-US" sz="3600" dirty="0" err="1">
                <a:solidFill>
                  <a:schemeClr val="bg1"/>
                </a:solidFill>
              </a:rPr>
              <a:t>Sugiyono</a:t>
            </a:r>
            <a:r>
              <a:rPr lang="en-US" sz="3600" dirty="0">
                <a:solidFill>
                  <a:schemeClr val="bg1"/>
                </a:solidFill>
              </a:rPr>
              <a:t>, 2022).</a:t>
            </a:r>
          </a:p>
        </p:txBody>
      </p:sp>
    </p:spTree>
    <p:extLst>
      <p:ext uri="{BB962C8B-B14F-4D97-AF65-F5344CB8AC3E}">
        <p14:creationId xmlns:p14="http://schemas.microsoft.com/office/powerpoint/2010/main" val="91598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IMPLEMENTATION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Introducing AR media through fairy tale learning with the help of assembler applications.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Learners together pay attention to the AR fairy tale video that is shown through the </a:t>
            </a:r>
            <a:r>
              <a:rPr lang="en-US" sz="2400" dirty="0" err="1">
                <a:solidFill>
                  <a:schemeClr val="bg1"/>
                </a:solidFill>
              </a:rPr>
              <a:t>infocus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During the screening, learners are required to understand the contents of the fairy tale and identify language that is not understood.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After viewing the fairy tale video, learners are asked questions related to the fairy tale orally.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Learners are given a summative question sheet for learning evaluation.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Learners are given AR barcodes (fairy tale links) so that they can be viewed again at home.</a:t>
            </a:r>
          </a:p>
        </p:txBody>
      </p:sp>
    </p:spTree>
    <p:extLst>
      <p:ext uri="{BB962C8B-B14F-4D97-AF65-F5344CB8AC3E}">
        <p14:creationId xmlns:p14="http://schemas.microsoft.com/office/powerpoint/2010/main" val="59995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STUDENT BARRIERS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457200" lvl="0" indent="-457200" algn="just">
              <a:lnSpc>
                <a:spcPct val="107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effectLst/>
                <a:latin typeface="Calibri (body)"/>
                <a:ea typeface="Calibri" panose="020F0502020204030204" pitchFamily="34" charset="0"/>
                <a:cs typeface="Arial" panose="020B0604020202020204" pitchFamily="34" charset="0"/>
              </a:rPr>
              <a:t>Lack of literary understanding in Sundanese language learning.</a:t>
            </a:r>
          </a:p>
          <a:p>
            <a:pPr marL="457200" lvl="0" indent="-457200" algn="just">
              <a:lnSpc>
                <a:spcPct val="107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effectLst/>
                <a:latin typeface="Calibri (body)"/>
                <a:ea typeface="Calibri" panose="020F0502020204030204" pitchFamily="34" charset="0"/>
                <a:cs typeface="Arial" panose="020B0604020202020204" pitchFamily="34" charset="0"/>
              </a:rPr>
              <a:t>Lack of Sundanese vocabulary, because the intensity of using Sundanese is relatively less.</a:t>
            </a:r>
          </a:p>
          <a:p>
            <a:pPr marL="457200" lvl="0" indent="-457200" algn="just">
              <a:lnSpc>
                <a:spcPct val="107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effectLst/>
                <a:latin typeface="Calibri (body)"/>
                <a:ea typeface="Calibri" panose="020F0502020204030204" pitchFamily="34" charset="0"/>
                <a:cs typeface="Arial" panose="020B0604020202020204" pitchFamily="34" charset="0"/>
              </a:rPr>
              <a:t>Limited use of gadgets to support AR learning media</a:t>
            </a:r>
            <a:endParaRPr lang="en-US" sz="2400" dirty="0">
              <a:solidFill>
                <a:schemeClr val="bg1"/>
              </a:solidFill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54763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TEACHER BARRIERS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457200" lvl="0" indent="-457200" algn="just">
              <a:lnSpc>
                <a:spcPct val="107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School facilities that are not maximized to support AR learning media</a:t>
            </a:r>
          </a:p>
          <a:p>
            <a:pPr marL="457200" lvl="0" indent="-457200" algn="just">
              <a:lnSpc>
                <a:spcPct val="107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Teacher's ability to make AR learning media</a:t>
            </a:r>
          </a:p>
          <a:p>
            <a:pPr marL="457200" lvl="0" indent="-457200" algn="just">
              <a:lnSpc>
                <a:spcPct val="107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Sundanese language skills that are still lacking by the teacher himself.</a:t>
            </a:r>
          </a:p>
          <a:p>
            <a:pPr marL="457200" lvl="0" indent="-457200" algn="just">
              <a:lnSpc>
                <a:spcPct val="107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Students' diverse language backgrounds because there are several students who come from various regions.</a:t>
            </a:r>
            <a:endParaRPr lang="en-ID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92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STUDENTS' IMPRESSIONS OF THE USE OF AR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457200" lvl="0" indent="-457200" algn="just">
              <a:lnSpc>
                <a:spcPct val="107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 feel interested in the use of AR as learning media.</a:t>
            </a:r>
          </a:p>
          <a:p>
            <a:pPr marL="457200" lvl="0" indent="-457200" algn="just">
              <a:lnSpc>
                <a:spcPct val="107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 feel happy when they see AR media </a:t>
            </a:r>
          </a:p>
          <a:p>
            <a:pPr marL="457200" lvl="0" indent="-457200" algn="just">
              <a:lnSpc>
                <a:spcPct val="107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 language skills and Sundanese vocabulary</a:t>
            </a:r>
          </a:p>
          <a:p>
            <a:pPr marL="457200" lvl="0" indent="-457200" algn="just">
              <a:lnSpc>
                <a:spcPct val="107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 students' enthusiasm for learning because AR media is considered exciting and increases students' interest in learning Sundanese more deeply.</a:t>
            </a:r>
            <a:endParaRPr lang="en-ID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193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CONCLUSION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 learning media can largely increase students' interest in learning Sundanese language besides needing to be supported by supporting facilities and infrastructure at school.</a:t>
            </a:r>
            <a:endParaRPr lang="en-ID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204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664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(body)</vt:lpstr>
      <vt:lpstr>Calibri Light</vt:lpstr>
      <vt:lpstr>Office Theme</vt:lpstr>
      <vt:lpstr>Application of Assembler-assisted Discovery Learning Model in Sundanese Language Learning at Elementary School Level</vt:lpstr>
      <vt:lpstr>INTRODUCTION</vt:lpstr>
      <vt:lpstr>LITERATURE REVIEW</vt:lpstr>
      <vt:lpstr>METHOD</vt:lpstr>
      <vt:lpstr>IMPLEMENTATION</vt:lpstr>
      <vt:lpstr>STUDENT BARRIERS</vt:lpstr>
      <vt:lpstr>TEACHER BARRIERS</vt:lpstr>
      <vt:lpstr>STUDENTS' IMPRESSIONS OF THE USE OF AR</vt:lpstr>
      <vt:lpstr>CONCLUSION</vt:lpstr>
      <vt:lpstr>REFERENCES</vt:lpstr>
      <vt:lpstr>THANK YOU!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ismail - [2010]</dc:creator>
  <cp:lastModifiedBy>erni endah</cp:lastModifiedBy>
  <cp:revision>11</cp:revision>
  <dcterms:created xsi:type="dcterms:W3CDTF">2023-04-14T06:04:15Z</dcterms:created>
  <dcterms:modified xsi:type="dcterms:W3CDTF">2023-07-30T08:12:07Z</dcterms:modified>
</cp:coreProperties>
</file>