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5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48" autoAdjust="0"/>
    <p:restoredTop sz="94660"/>
  </p:normalViewPr>
  <p:slideViewPr>
    <p:cSldViewPr snapToGrid="0">
      <p:cViewPr varScale="1">
        <p:scale>
          <a:sx n="81" d="100"/>
          <a:sy n="81" d="100"/>
        </p:scale>
        <p:origin x="208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6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6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2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0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3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9807" y="895405"/>
            <a:ext cx="11812385" cy="879475"/>
          </a:xfrm>
        </p:spPr>
        <p:txBody>
          <a:bodyPr>
            <a:noAutofit/>
          </a:bodyPr>
          <a:lstStyle/>
          <a:p>
            <a:r>
              <a:rPr lang="en-ID" sz="2800" b="1">
                <a:solidFill>
                  <a:schemeClr val="bg1"/>
                </a:solidFill>
              </a:rPr>
              <a:t>Buddhist Meditation, Ascetic Education, and Emotional Intelligence : An Autoethnography as a Temporary Monk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1410" y="1966694"/>
            <a:ext cx="11089177" cy="940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</a:rPr>
              <a:t>Fuji Riang Prastowo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</a:rPr>
              <a:t>Sociology and Inter-religious Studies, Universitas Gadjah Mada 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23998" y="1712225"/>
            <a:ext cx="9144000" cy="317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No. Abstract: </a:t>
            </a:r>
            <a:r>
              <a:rPr lang="en-ID" sz="1400">
                <a:solidFill>
                  <a:schemeClr val="bg1"/>
                </a:solidFill>
              </a:rPr>
              <a:t>ABS-ICOLLITE-23085</a:t>
            </a:r>
            <a:endParaRPr lang="en-US" sz="1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1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935788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1690889"/>
            <a:ext cx="9144000" cy="940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</a:rPr>
              <a:t>Follow us @...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24000" y="1656700"/>
            <a:ext cx="9144000" cy="317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1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982" y="1505860"/>
            <a:ext cx="6139271" cy="4351338"/>
          </a:xfrm>
        </p:spPr>
        <p:txBody>
          <a:bodyPr>
            <a:normAutofit fontScale="92500" lnSpcReduction="10000"/>
          </a:bodyPr>
          <a:lstStyle/>
          <a:p>
            <a:r>
              <a:rPr lang="en-ID" sz="2400">
                <a:solidFill>
                  <a:schemeClr val="bg1"/>
                </a:solidFill>
              </a:rPr>
              <a:t>Ascetic education through meditation is one of the most critical aspects of Buddhism to observe consciousness through the process of the cognitive senses doors (Pancadvāravīthi) and inner doors (Manodvāravīthi). </a:t>
            </a:r>
          </a:p>
          <a:p>
            <a:r>
              <a:rPr lang="en-ID" sz="2400">
                <a:solidFill>
                  <a:schemeClr val="bg1"/>
                </a:solidFill>
              </a:rPr>
              <a:t>This article reviews ascetic education as a learning autonomy in inquiry-based learning and reflective practice in seeking the essence of life.</a:t>
            </a:r>
            <a:r>
              <a:rPr lang="en-ID" sz="2400"/>
              <a:t>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ID" sz="2400">
                <a:solidFill>
                  <a:schemeClr val="bg1"/>
                </a:solidFill>
              </a:rPr>
              <a:t>Emotional Intelligence : Several authors have demonstrated that meditation practice alters brain activity in areas important for sensory, cognitive and emotional processing (Lazar et al., 2000; Doraiswami and Xiong, 2007; Srinivasan and Baijal, 2007)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C4FD8-2EE2-D24B-8E4E-E2DA832CCC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157" y="1769165"/>
            <a:ext cx="5390121" cy="30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9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LITERATURE REVIEW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4986331" cy="442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D" sz="2000">
                <a:solidFill>
                  <a:schemeClr val="bg1"/>
                </a:solidFill>
              </a:rPr>
              <a:t>Lutz et al. (2008) suggested a useful framework in which meditation techniques are grouped into two main categories: </a:t>
            </a:r>
          </a:p>
          <a:p>
            <a:pPr marL="457200" indent="-457200">
              <a:buAutoNum type="arabicParenR"/>
            </a:pPr>
            <a:r>
              <a:rPr lang="en-ID" sz="2000">
                <a:solidFill>
                  <a:schemeClr val="bg1"/>
                </a:solidFill>
              </a:rPr>
              <a:t>focused attention; directing and sustaining attention on a selected object, such as breathing, scriptural passage, mantra, religious pictures, etc. A typical example is Shamatha2 , a single pointed, focusing, pacifying and calming meditation technique. The key concept is the concentration of mind. If the mind is wandering meditators show a disengagement of attention from distraction and a shift of attention back to the selected object. </a:t>
            </a:r>
          </a:p>
          <a:p>
            <a:pPr marL="457200" indent="-457200">
              <a:buAutoNum type="arabicParenR"/>
            </a:pPr>
            <a:r>
              <a:rPr lang="en-ID" sz="2000">
                <a:solidFill>
                  <a:schemeClr val="bg1"/>
                </a:solidFill>
              </a:rPr>
              <a:t>open monitoring: no explicit focus on objects. This meditation technique is characterized by meta-attention. Vipassana is an example of a form of meditation that includes any meditation technique that cultivates insight including contemplation, introspection, analytic meditation and observations about experience</a:t>
            </a:r>
            <a:r>
              <a:rPr lang="en-ID" sz="2000"/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DC3B7-2BCA-054D-B622-D220BBA00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848" y="1599282"/>
            <a:ext cx="5835090" cy="39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8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METHOD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6258540" cy="4351338"/>
          </a:xfrm>
        </p:spPr>
        <p:txBody>
          <a:bodyPr>
            <a:normAutofit lnSpcReduction="10000"/>
          </a:bodyPr>
          <a:lstStyle/>
          <a:p>
            <a:r>
              <a:rPr lang="en-ID">
                <a:solidFill>
                  <a:schemeClr val="bg1"/>
                </a:solidFill>
              </a:rPr>
              <a:t>The paper uses the autoethnographic notes of the researcher as a temporary monk when attending the Pabbaja Samanera in December 2022 at Megamendung Bogor Hermitage by Dhammavihari Buddhist Studies. </a:t>
            </a:r>
          </a:p>
          <a:p>
            <a:r>
              <a:rPr lang="en-ID">
                <a:solidFill>
                  <a:schemeClr val="bg1"/>
                </a:solidFill>
              </a:rPr>
              <a:t>This temporary monk training based on Abhidhamma education uses a 2567-year-old curriculum by Buddha Gautama in India, which emphasizes noble silence without verbal and thought interaction and lives by the monks' rules.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E0609-BF04-554C-BCCA-C4712F44D6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2006785"/>
            <a:ext cx="4740965" cy="30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8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FINDING AND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2504" y="1540565"/>
            <a:ext cx="5638600" cy="4266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>
                <a:solidFill>
                  <a:schemeClr val="bg1"/>
                </a:solidFill>
              </a:rPr>
              <a:t>The study concludes that there are fundamental differences between Western education, which is based on cognitive intelligence, and Eastern education, especially Dharma from India, which is based on emotional intelligence. </a:t>
            </a:r>
          </a:p>
          <a:p>
            <a:pPr marL="0" indent="0">
              <a:buNone/>
            </a:pPr>
            <a:endParaRPr lang="en-ID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D" sz="1400">
                <a:solidFill>
                  <a:schemeClr val="bg1"/>
                </a:solidFill>
              </a:rPr>
              <a:t>https://hbr.org/2017/02/emotional-intelligence-has-12-elements-which-do-you-need-to-work-on</a:t>
            </a:r>
          </a:p>
          <a:p>
            <a:pPr marL="0" indent="0">
              <a:buNone/>
            </a:pPr>
            <a:endParaRPr lang="en-ID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5583C-41AB-2645-A227-3CEFBD9B7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43" y="1540565"/>
            <a:ext cx="4473696" cy="48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5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81270-F050-014F-8D64-E752ACE9F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418" y="1527451"/>
            <a:ext cx="42473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>
                <a:solidFill>
                  <a:schemeClr val="bg1"/>
                </a:solidFill>
              </a:rPr>
              <a:t>Second, the reflective capacity in Buddhist ascetic education through contemplative meditation aims to let go of worldly attachments. </a:t>
            </a:r>
          </a:p>
          <a:p>
            <a:pPr marL="0" indent="0">
              <a:buNone/>
            </a:pPr>
            <a:endParaRPr lang="en-ID">
              <a:solidFill>
                <a:schemeClr val="bg1"/>
              </a:solidFill>
            </a:endParaRPr>
          </a:p>
          <a:p>
            <a:r>
              <a:rPr lang="en-US" sz="1300">
                <a:solidFill>
                  <a:schemeClr val="bg1"/>
                </a:solidFill>
              </a:rPr>
              <a:t>http://contemplative-studies.org/wp/index.php/2018/02/18/the-noble-eightfold-path-right-actions-2/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A51EA2-B3A7-934B-941F-4F2027776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39" y="1137139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4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2E7A2-34DE-2D44-83AF-829661FF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669" y="1189521"/>
            <a:ext cx="4518991" cy="4021015"/>
          </a:xfrm>
        </p:spPr>
        <p:txBody>
          <a:bodyPr>
            <a:normAutofit/>
          </a:bodyPr>
          <a:lstStyle/>
          <a:p>
            <a:r>
              <a:rPr lang="en-ID">
                <a:solidFill>
                  <a:schemeClr val="bg1"/>
                </a:solidFill>
              </a:rPr>
              <a:t>Third, the ultimate goal of Buddhist teaching is to realize Anicca (impermanence), Dukkha (suffering), and Anatta (non-self-teaching).</a:t>
            </a:r>
          </a:p>
          <a:p>
            <a:endParaRPr lang="en-ID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300">
                <a:solidFill>
                  <a:schemeClr val="bg1"/>
                </a:solidFill>
              </a:rPr>
              <a:t>Pic Resource : https://medium.com/nyc-design/buddhas-four-step-design-thinking-approach-to-deal-with-suffering-10a6fb1525f5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26385-5D0F-F14B-BCCC-661A5768D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49" y="1189521"/>
            <a:ext cx="6360928" cy="402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0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Pabajja is an ancient practice in the 2567-year-old theravada tradition of Buddhism that teaches humans to live ascetic lives, i.e. renounce the desires of the world.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basic practice in Pabajja's education is the temporary life as a monk with many fasting rites and noble silence as the basic supports of meditation practice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Meditation is a universal ascetic education by intervening in the work of the brain through a systematic exercise not to respond to fears due to competition from the neoliberal education system.</a:t>
            </a:r>
          </a:p>
        </p:txBody>
      </p:sp>
    </p:spTree>
    <p:extLst>
      <p:ext uri="{BB962C8B-B14F-4D97-AF65-F5344CB8AC3E}">
        <p14:creationId xmlns:p14="http://schemas.microsoft.com/office/powerpoint/2010/main" val="296520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10515600" cy="4348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1600">
                <a:solidFill>
                  <a:schemeClr val="bg1"/>
                </a:solidFill>
              </a:rPr>
              <a:t>Halsband U, Mueller S, Hinterberger T, Strickner S (2009) Plasticity changes in the brain in hypnosis and meditation. Contemp Hypn 26:194–215</a:t>
            </a:r>
          </a:p>
          <a:p>
            <a:pPr marL="0" indent="0">
              <a:buNone/>
            </a:pPr>
            <a:r>
              <a:rPr lang="en-ID" sz="1600">
                <a:solidFill>
                  <a:schemeClr val="bg1"/>
                </a:solidFill>
              </a:rPr>
              <a:t>Lazar SW, Bush G, Gollub RL, Fricchione GL, Khalsa G, Benson H (2000) Functional brain mapping of the relaxation response and meditation. Neuroreport 11: 1581–5. </a:t>
            </a:r>
          </a:p>
          <a:p>
            <a:pPr marL="0" indent="0">
              <a:buNone/>
            </a:pPr>
            <a:r>
              <a:rPr lang="en-ID" sz="1600">
                <a:solidFill>
                  <a:schemeClr val="bg1"/>
                </a:solidFill>
              </a:rPr>
              <a:t>Lutz A, Slagter HA, Dunne JD, Davidson RJ (2008) Attention regulation and monitoring in meditation. Trends in Cognitive Science 12: 163–9.</a:t>
            </a:r>
          </a:p>
          <a:p>
            <a:pPr marL="0" indent="0">
              <a:buNone/>
            </a:pPr>
            <a:r>
              <a:rPr lang="en-ID" sz="1600">
                <a:solidFill>
                  <a:schemeClr val="bg1"/>
                </a:solidFill>
              </a:rPr>
              <a:t>Srinivasan N, Baijal S, (2007) Concentrative meditation enhances preattentive processing: a mismatch negativity study. Neuroreport 18: 1709–12.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28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678</Words>
  <Application>Microsoft Macintosh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Buddhist Meditation, Ascetic Education, and Emotional Intelligence : An Autoethnography as a Temporary Monk</vt:lpstr>
      <vt:lpstr>INTRODUCTION</vt:lpstr>
      <vt:lpstr>LITERATURE REVIEW</vt:lpstr>
      <vt:lpstr>METHOD</vt:lpstr>
      <vt:lpstr>FINDING AND DISCUSSION</vt:lpstr>
      <vt:lpstr>PowerPoint Presentation</vt:lpstr>
      <vt:lpstr>PowerPoint Presentation</vt:lpstr>
      <vt:lpstr>CONCLUSION</vt:lpstr>
      <vt:lpstr>REFERENCES</vt:lpstr>
      <vt:lpstr>THANK YOU!</vt:lpstr>
    </vt:vector>
  </TitlesOfParts>
  <Company>home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ismail - [2010]</dc:creator>
  <cp:lastModifiedBy>Fuji Riang Prastowo</cp:lastModifiedBy>
  <cp:revision>18</cp:revision>
  <dcterms:created xsi:type="dcterms:W3CDTF">2023-04-14T06:04:15Z</dcterms:created>
  <dcterms:modified xsi:type="dcterms:W3CDTF">2023-07-27T16:30:21Z</dcterms:modified>
</cp:coreProperties>
</file>