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lkvfSABLN7RalwsRAjLdxix68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F8AC99-C90A-4F3F-9887-F687B9963682}">
  <a:tblStyle styleId="{6BF8AC99-C90A-4F3F-9887-F687B99636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7e38dea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37e38dea91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d3f7e80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5d3f7e8012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224400" y="1227150"/>
            <a:ext cx="8066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Representation of Japanese High School Students: Discourse Analysis on AKB48 Song Lyrics</a:t>
            </a:r>
            <a:endParaRPr b="1" sz="4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51400" y="3166852"/>
            <a:ext cx="110892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"/>
              <a:buNone/>
            </a:pPr>
            <a:r>
              <a:rPr b="1" lang="en-US" sz="1679">
                <a:solidFill>
                  <a:schemeClr val="lt1"/>
                </a:solidFill>
              </a:rPr>
              <a:t>Ghaida Farisya (1)</a:t>
            </a:r>
            <a:endParaRPr sz="212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80"/>
              <a:buNone/>
            </a:pPr>
            <a:r>
              <a:rPr b="1" lang="en-US" sz="1679">
                <a:solidFill>
                  <a:schemeClr val="lt1"/>
                </a:solidFill>
              </a:rPr>
              <a:t>Universitas Garut</a:t>
            </a:r>
            <a:endParaRPr b="1" sz="1679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80"/>
              <a:buNone/>
            </a:pPr>
            <a:r>
              <a:rPr b="1" lang="en-US" sz="1679">
                <a:solidFill>
                  <a:schemeClr val="lt1"/>
                </a:solidFill>
              </a:rPr>
              <a:t>Via Luviana Dewanty (2)</a:t>
            </a:r>
            <a:endParaRPr b="1" sz="1679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80"/>
              <a:buNone/>
            </a:pPr>
            <a:r>
              <a:rPr b="1" lang="en-US" sz="1679">
                <a:solidFill>
                  <a:schemeClr val="lt1"/>
                </a:solidFill>
              </a:rPr>
              <a:t>Universitas Pendidikan Indonesia</a:t>
            </a:r>
            <a:endParaRPr b="1" sz="1679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85751" y="2240119"/>
            <a:ext cx="9144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No. Abstract:</a:t>
            </a:r>
            <a:r>
              <a:rPr i="1" lang="en-US" sz="1050">
                <a:solidFill>
                  <a:srgbClr val="333333"/>
                </a:solidFill>
                <a:highlight>
                  <a:srgbClr val="FFFFFF"/>
                </a:highlight>
              </a:rPr>
              <a:t>ABS-ICOLLITE-23216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579582" y="636964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1045825" y="1209975"/>
            <a:ext cx="4772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000">
                <a:solidFill>
                  <a:schemeClr val="lt1"/>
                </a:solidFill>
              </a:rPr>
              <a:t>The main concept of Japanese idols is women who look young and have attractive characters. Singing, music and dance performance skills are only secondary for an idol (Cahoon, 1993; Lin and Lin, 2007; Yamamoto, 2019; Van-Haecke, 2020)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8" y="2566287"/>
            <a:ext cx="6659170" cy="3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idx="1" type="body"/>
          </p:nvPr>
        </p:nvSpPr>
        <p:spPr>
          <a:xfrm>
            <a:off x="579575" y="6100525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600">
                <a:solidFill>
                  <a:schemeClr val="lt1"/>
                </a:solidFill>
              </a:rPr>
              <a:t>All Images  from Apple Music. AKB48 Daily  and Wikipedia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413" y="2552863"/>
            <a:ext cx="5338574" cy="175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050" y="1021375"/>
            <a:ext cx="2187950" cy="12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 rot="-5400000">
            <a:off x="9126775" y="2036750"/>
            <a:ext cx="513600" cy="409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7056850" y="4711200"/>
            <a:ext cx="49317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are high school girls represented in 5 AKB48 song lyrics?</a:t>
            </a:r>
            <a:endParaRPr b="1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is the image of high school girls built based on the subject-object and writer-listener positions?</a:t>
            </a:r>
            <a:endParaRPr b="1" i="1"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9265888" y="4041600"/>
            <a:ext cx="513600" cy="409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" name="Google Shape;100;p2"/>
          <p:cNvCxnSpPr/>
          <p:nvPr/>
        </p:nvCxnSpPr>
        <p:spPr>
          <a:xfrm flipH="1" rot="10800000">
            <a:off x="5286375" y="4276650"/>
            <a:ext cx="2676600" cy="13050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579582" y="803564"/>
            <a:ext cx="10515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LITERATURE REVIEW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322625" y="2525975"/>
            <a:ext cx="2762400" cy="108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Representation of </a:t>
            </a:r>
            <a:r>
              <a:rPr b="1" lang="en-US" sz="1600"/>
              <a:t>JAPANESE HIGH SCHOOL GIRLS</a:t>
            </a:r>
            <a:endParaRPr b="1" sz="1600"/>
          </a:p>
        </p:txBody>
      </p:sp>
      <p:sp>
        <p:nvSpPr>
          <p:cNvPr id="107" name="Google Shape;107;p3"/>
          <p:cNvSpPr/>
          <p:nvPr/>
        </p:nvSpPr>
        <p:spPr>
          <a:xfrm>
            <a:off x="272725" y="2525975"/>
            <a:ext cx="2762400" cy="108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AKB48: IDOL CONCEPT</a:t>
            </a:r>
            <a:endParaRPr b="1" sz="1700"/>
          </a:p>
        </p:txBody>
      </p:sp>
      <p:sp>
        <p:nvSpPr>
          <p:cNvPr id="108" name="Google Shape;108;p3"/>
          <p:cNvSpPr/>
          <p:nvPr/>
        </p:nvSpPr>
        <p:spPr>
          <a:xfrm>
            <a:off x="7673625" y="2434975"/>
            <a:ext cx="2762400" cy="163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 Critical Discourse Analysis (CDA) by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</a:rPr>
              <a:t>Sara Mills (1997)</a:t>
            </a:r>
            <a:endParaRPr b="1" sz="1900">
              <a:solidFill>
                <a:schemeClr val="dk1"/>
              </a:solidFill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085025" y="4536325"/>
            <a:ext cx="2171700" cy="13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Position of subject-object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900"/>
          </a:p>
        </p:txBody>
      </p:sp>
      <p:sp>
        <p:nvSpPr>
          <p:cNvPr id="110" name="Google Shape;110;p3"/>
          <p:cNvSpPr/>
          <p:nvPr/>
        </p:nvSpPr>
        <p:spPr>
          <a:xfrm>
            <a:off x="9808675" y="4536325"/>
            <a:ext cx="2171700" cy="13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Position of SongWriter-Reader/Listener</a:t>
            </a:r>
            <a:endParaRPr sz="2900"/>
          </a:p>
        </p:txBody>
      </p:sp>
      <p:sp>
        <p:nvSpPr>
          <p:cNvPr id="111" name="Google Shape;111;p3"/>
          <p:cNvSpPr txBox="1"/>
          <p:nvPr>
            <p:ph type="title"/>
          </p:nvPr>
        </p:nvSpPr>
        <p:spPr>
          <a:xfrm>
            <a:off x="1325582" y="1861975"/>
            <a:ext cx="6567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4375482" y="1861975"/>
            <a:ext cx="6567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8795082" y="1861975"/>
            <a:ext cx="6567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3"/>
          <p:cNvCxnSpPr>
            <a:stCxn id="108" idx="1"/>
            <a:endCxn id="109" idx="0"/>
          </p:cNvCxnSpPr>
          <p:nvPr/>
        </p:nvCxnSpPr>
        <p:spPr>
          <a:xfrm flipH="1">
            <a:off x="7170825" y="3254125"/>
            <a:ext cx="502800" cy="1282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3"/>
          <p:cNvCxnSpPr>
            <a:stCxn id="108" idx="3"/>
            <a:endCxn id="110" idx="0"/>
          </p:cNvCxnSpPr>
          <p:nvPr/>
        </p:nvCxnSpPr>
        <p:spPr>
          <a:xfrm>
            <a:off x="10436025" y="3254125"/>
            <a:ext cx="458400" cy="1282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465263" y="4418400"/>
            <a:ext cx="49317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AKB48 Songs</a:t>
            </a:r>
            <a:endParaRPr b="1"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JK Nemurihime</a:t>
            </a: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 Koro no Sneakers</a:t>
            </a: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Takeuchi Senpai</a:t>
            </a: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Futari Nori no Jitensha</a:t>
            </a:r>
            <a:r>
              <a:rPr b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1" lang="en-US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Boku no Sakura</a:t>
            </a:r>
            <a:endParaRPr b="1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579582" y="803564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4775" y="1687750"/>
            <a:ext cx="2171700" cy="113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Q</a:t>
            </a:r>
            <a:r>
              <a:rPr lang="en-US" sz="2000"/>
              <a:t>ualitative Method</a:t>
            </a:r>
            <a:endParaRPr sz="2000"/>
          </a:p>
        </p:txBody>
      </p:sp>
      <p:sp>
        <p:nvSpPr>
          <p:cNvPr id="123" name="Google Shape;123;p4"/>
          <p:cNvSpPr/>
          <p:nvPr/>
        </p:nvSpPr>
        <p:spPr>
          <a:xfrm>
            <a:off x="2969875" y="1376575"/>
            <a:ext cx="3752700" cy="464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Find the lyrics of the AKB48 song with the theme of high school students.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Translate and identify </a:t>
            </a:r>
            <a:r>
              <a:rPr lang="en-US" sz="1700">
                <a:solidFill>
                  <a:schemeClr val="dk1"/>
                </a:solidFill>
              </a:rPr>
              <a:t>representation of </a:t>
            </a:r>
            <a:r>
              <a:rPr lang="en-US" sz="1700"/>
              <a:t>high school girl in song lyrics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classify the song verses in 5 AKB48 song lyrics about Japanese high school teenagers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Analyz data use Critical Discourse Analysis from Sara Mills (CDA) in micro/text analysis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conclusions</a:t>
            </a:r>
            <a:endParaRPr sz="1700"/>
          </a:p>
        </p:txBody>
      </p:sp>
      <p:sp>
        <p:nvSpPr>
          <p:cNvPr id="124" name="Google Shape;124;p4"/>
          <p:cNvSpPr/>
          <p:nvPr/>
        </p:nvSpPr>
        <p:spPr>
          <a:xfrm>
            <a:off x="8608525" y="1730613"/>
            <a:ext cx="2171700" cy="113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 Mills (1997)</a:t>
            </a:r>
            <a:endParaRPr sz="2000"/>
          </a:p>
        </p:txBody>
      </p:sp>
      <p:sp>
        <p:nvSpPr>
          <p:cNvPr id="125" name="Google Shape;125;p4"/>
          <p:cNvSpPr/>
          <p:nvPr/>
        </p:nvSpPr>
        <p:spPr>
          <a:xfrm>
            <a:off x="9894400" y="3345175"/>
            <a:ext cx="2171700" cy="13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Position of</a:t>
            </a:r>
            <a:r>
              <a:rPr b="1" lang="en-US" sz="1800">
                <a:solidFill>
                  <a:schemeClr val="dk1"/>
                </a:solidFill>
              </a:rPr>
              <a:t> Song Writer-Reader/Listener</a:t>
            </a:r>
            <a:endParaRPr sz="2700"/>
          </a:p>
        </p:txBody>
      </p:sp>
      <p:sp>
        <p:nvSpPr>
          <p:cNvPr id="126" name="Google Shape;126;p4"/>
          <p:cNvSpPr/>
          <p:nvPr/>
        </p:nvSpPr>
        <p:spPr>
          <a:xfrm>
            <a:off x="7179775" y="3408550"/>
            <a:ext cx="2171700" cy="13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Position of subject-object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900"/>
          </a:p>
        </p:txBody>
      </p:sp>
      <p:sp>
        <p:nvSpPr>
          <p:cNvPr id="127" name="Google Shape;127;p4"/>
          <p:cNvSpPr/>
          <p:nvPr/>
        </p:nvSpPr>
        <p:spPr>
          <a:xfrm>
            <a:off x="2513575" y="2215525"/>
            <a:ext cx="356400" cy="18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6876025" y="2120275"/>
            <a:ext cx="1608600" cy="2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 rot="7330775">
            <a:off x="8228544" y="2994543"/>
            <a:ext cx="533446" cy="2382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 rot="2524980">
            <a:off x="10667668" y="2910603"/>
            <a:ext cx="600263" cy="24214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7e38dea91_0_33"/>
          <p:cNvSpPr txBox="1"/>
          <p:nvPr>
            <p:ph type="title"/>
          </p:nvPr>
        </p:nvSpPr>
        <p:spPr>
          <a:xfrm>
            <a:off x="617682" y="689264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AND DISCUSSION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37e38dea91_0_33"/>
          <p:cNvSpPr txBox="1"/>
          <p:nvPr>
            <p:ph idx="1" type="body"/>
          </p:nvPr>
        </p:nvSpPr>
        <p:spPr>
          <a:xfrm>
            <a:off x="-95250" y="1167025"/>
            <a:ext cx="58785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of Subject-Object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37" name="Google Shape;137;g237e38dea91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900" y="1906075"/>
            <a:ext cx="8402198" cy="47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37e38dea91_0_33"/>
          <p:cNvSpPr txBox="1"/>
          <p:nvPr>
            <p:ph idx="1" type="body"/>
          </p:nvPr>
        </p:nvSpPr>
        <p:spPr>
          <a:xfrm>
            <a:off x="5254775" y="1582225"/>
            <a:ext cx="61371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endParaRPr b="1"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School Boys</a:t>
            </a:r>
            <a:endParaRPr b="1"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(SongWriter Perspective</a:t>
            </a:r>
            <a:endParaRPr b="1"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37e38dea91_0_33"/>
          <p:cNvSpPr txBox="1"/>
          <p:nvPr>
            <p:ph idx="1" type="body"/>
          </p:nvPr>
        </p:nvSpPr>
        <p:spPr>
          <a:xfrm>
            <a:off x="1314450" y="1753675"/>
            <a:ext cx="58785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 </a:t>
            </a:r>
            <a:endParaRPr b="1"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school girls</a:t>
            </a:r>
            <a:endParaRPr b="1" sz="2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37e38dea91_0_33"/>
          <p:cNvSpPr txBox="1"/>
          <p:nvPr>
            <p:ph idx="1" type="body"/>
          </p:nvPr>
        </p:nvSpPr>
        <p:spPr>
          <a:xfrm>
            <a:off x="2675075" y="6081475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600">
                <a:solidFill>
                  <a:schemeClr val="lt1"/>
                </a:solidFill>
              </a:rPr>
              <a:t>Figure 1 Position of Subject-Object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d3f7e8012_0_18"/>
          <p:cNvSpPr txBox="1"/>
          <p:nvPr>
            <p:ph type="title"/>
          </p:nvPr>
        </p:nvSpPr>
        <p:spPr>
          <a:xfrm>
            <a:off x="598632" y="594014"/>
            <a:ext cx="1051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AND DISCUSSION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5d3f7e8012_0_18"/>
          <p:cNvSpPr txBox="1"/>
          <p:nvPr>
            <p:ph idx="1" type="body"/>
          </p:nvPr>
        </p:nvSpPr>
        <p:spPr>
          <a:xfrm>
            <a:off x="-125275" y="970900"/>
            <a:ext cx="58785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Position of SongWriter-Listener</a:t>
            </a:r>
            <a:endParaRPr sz="2600">
              <a:solidFill>
                <a:schemeClr val="lt1"/>
              </a:solidFill>
            </a:endParaRPr>
          </a:p>
        </p:txBody>
      </p:sp>
      <p:graphicFrame>
        <p:nvGraphicFramePr>
          <p:cNvPr id="147" name="Google Shape;147;g25d3f7e8012_0_18"/>
          <p:cNvGraphicFramePr/>
          <p:nvPr/>
        </p:nvGraphicFramePr>
        <p:xfrm>
          <a:off x="184288" y="148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{6BF8AC99-C90A-4F3F-9887-F687B9963682}</a:tableStyleId>
              </a:tblPr>
              <a:tblGrid>
                <a:gridCol w="791975"/>
                <a:gridCol w="10980925"/>
              </a:tblGrid>
              <a:tr h="6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Numbers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Lyric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5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Boku wa mada aokusaku ikiteiru ano koro haiteita sunikaa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I’m still childishly living on I’ve been wearing my sneakers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(Ano koro no sunikaa-AKB48)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5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Toki ga dore dake sugite mo niatte itai no seifuku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no matter how much time passes, I still want this school uniform to fit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(JK nemurihime- AKB48)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4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Tokyo no daigaku ni icchattara mada saki no koto na noni, watashiwa hitori de fuan ni naru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If you’re really going to Tokyo University even though it’s still far ahead, when I’m by myself, i become anxious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(Takeuchi senpai - AKB48)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Go to doko demo Heaven kimi to nara, hashiritsudzuketai Cause I’m loving you.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go to no matter where, heaven while next to you, I want to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continue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 running cause I’m loving you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(Futari nori no jitensha- AKB48)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6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mezashiteita gooru made tadoritsukezu arukidasu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Aim at the goal until your struggling lets you start walking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(Boku no Sakura-AKB48)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579582" y="803564"/>
            <a:ext cx="10515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2236350" y="2358900"/>
            <a:ext cx="8603100" cy="3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Based on the analysis conducted using Critical Discourse Analysis (CDA) from Sara Mills (1997) it can be concluded that in the position of subject-object position, high school girls are represented as women who are innocent, romantic, selfish, insecure, patient, dreamers, and n</a:t>
            </a: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eeding a male companion. This representation is the point of view of the author as a man about the thoughts, feelings, behavior of high school girls. 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579582" y="803564"/>
            <a:ext cx="10515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718175" y="1476625"/>
            <a:ext cx="10978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08"/>
              <a:buFont typeface="Arial"/>
              <a:buNone/>
            </a:pPr>
            <a:r>
              <a:rPr lang="en-US" sz="3115">
                <a:solidFill>
                  <a:schemeClr val="lt1"/>
                </a:solidFill>
              </a:rPr>
              <a:t>Cahoon, K. (1993).</a:t>
            </a:r>
            <a:r>
              <a:rPr i="1" lang="en-US" sz="3115">
                <a:solidFill>
                  <a:schemeClr val="lt1"/>
                </a:solidFill>
              </a:rPr>
              <a:t> Japan: An Illustrated Encyclopedia Tokyo</a:t>
            </a:r>
            <a:r>
              <a:rPr lang="en-US" sz="3115">
                <a:solidFill>
                  <a:schemeClr val="lt1"/>
                </a:solidFill>
              </a:rPr>
              <a:t>: Kodansha.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Cole, M. W. and Zorach, R. (2009). T</a:t>
            </a:r>
            <a:r>
              <a:rPr i="1" lang="en-US" sz="3115">
                <a:solidFill>
                  <a:schemeClr val="lt1"/>
                </a:solidFill>
              </a:rPr>
              <a:t>he Idol in The Age of Art: Objects, Devotions and the Early Modern World</a:t>
            </a:r>
            <a:r>
              <a:rPr lang="en-US" sz="3115">
                <a:solidFill>
                  <a:schemeClr val="lt1"/>
                </a:solidFill>
              </a:rPr>
              <a:t>. Routledge.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Font typeface="Arial"/>
              <a:buNone/>
            </a:pPr>
            <a:r>
              <a:rPr lang="en-US" sz="3115">
                <a:solidFill>
                  <a:schemeClr val="lt1"/>
                </a:solidFill>
              </a:rPr>
              <a:t>Kinsella, S. (1995). </a:t>
            </a:r>
            <a:r>
              <a:rPr i="1" lang="en-US" sz="3115">
                <a:solidFill>
                  <a:schemeClr val="lt1"/>
                </a:solidFill>
              </a:rPr>
              <a:t>Cuties in Japan. In L. Skov &amp; B. Moeran (Eds.), Women, media, and consumption in Japan (ConsumAsiaN book series)</a:t>
            </a:r>
            <a:r>
              <a:rPr lang="en-US" sz="3115">
                <a:solidFill>
                  <a:schemeClr val="lt1"/>
                </a:solidFill>
              </a:rPr>
              <a:t>. (pp. 220-255). Curzon Press.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Font typeface="Arial"/>
              <a:buNone/>
            </a:pPr>
            <a:r>
              <a:rPr lang="en-US" sz="3115">
                <a:solidFill>
                  <a:schemeClr val="lt1"/>
                </a:solidFill>
              </a:rPr>
              <a:t>Galbraith, P. W. (2012). </a:t>
            </a:r>
            <a:r>
              <a:rPr i="1" lang="en-US" sz="3115">
                <a:solidFill>
                  <a:schemeClr val="lt1"/>
                </a:solidFill>
              </a:rPr>
              <a:t>Idols: the image of desire in Japanese consumer capitalism. In Idols and Celebrity in Japanese Media Culture, edited by Galbraith, P. W. and Karlin, J. G</a:t>
            </a:r>
            <a:r>
              <a:rPr lang="en-US" sz="3115">
                <a:solidFill>
                  <a:schemeClr val="lt1"/>
                </a:solidFill>
              </a:rPr>
              <a:t>., pp. 185-208. Palgrave Macmillan.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Galbraith, P. W. (2017). </a:t>
            </a:r>
            <a:r>
              <a:rPr i="1" lang="en-US" sz="3115">
                <a:solidFill>
                  <a:schemeClr val="lt1"/>
                </a:solidFill>
              </a:rPr>
              <a:t>AKB business: idols and affective economics in contemporary Japan. In Introducing Japanese Popular Culture, edited by Freedman, A. and Slade</a:t>
            </a:r>
            <a:r>
              <a:rPr lang="en-US" sz="3115">
                <a:solidFill>
                  <a:schemeClr val="lt1"/>
                </a:solidFill>
              </a:rPr>
              <a:t>, T., pp. 158-167. Routledge.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Haryana</a:t>
            </a:r>
            <a:r>
              <a:rPr lang="en-US" sz="3115">
                <a:solidFill>
                  <a:schemeClr val="lt1"/>
                </a:solidFill>
              </a:rPr>
              <a:t>, A, et al. (2020). </a:t>
            </a:r>
            <a:r>
              <a:rPr i="1" lang="en-US" sz="3115">
                <a:solidFill>
                  <a:schemeClr val="lt1"/>
                </a:solidFill>
              </a:rPr>
              <a:t>The Representation of Women in Pendhoza’s Bojoku Galak’s Song </a:t>
            </a:r>
            <a:r>
              <a:rPr i="1" lang="en-US" sz="3115">
                <a:solidFill>
                  <a:schemeClr val="lt1"/>
                </a:solidFill>
              </a:rPr>
              <a:t>through</a:t>
            </a:r>
            <a:r>
              <a:rPr i="1" lang="en-US" sz="3115">
                <a:solidFill>
                  <a:schemeClr val="lt1"/>
                </a:solidFill>
              </a:rPr>
              <a:t> Sara Mills’s Critical Discourse Analysis Model </a:t>
            </a:r>
            <a:r>
              <a:rPr lang="en-US" sz="3115">
                <a:solidFill>
                  <a:schemeClr val="lt1"/>
                </a:solidFill>
              </a:rPr>
              <a:t>[Paper Presentation]</a:t>
            </a:r>
            <a:r>
              <a:rPr i="1" lang="en-US" sz="3115">
                <a:solidFill>
                  <a:schemeClr val="lt1"/>
                </a:solidFill>
              </a:rPr>
              <a:t>. </a:t>
            </a:r>
            <a:r>
              <a:rPr lang="en-US" sz="3115">
                <a:solidFill>
                  <a:schemeClr val="lt1"/>
                </a:solidFill>
              </a:rPr>
              <a:t>ICHEDS. DOI 10.18502/kss.v4i14.7914</a:t>
            </a:r>
            <a:endParaRPr baseline="30000"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Font typeface="Arial"/>
              <a:buNone/>
            </a:pPr>
            <a:r>
              <a:rPr lang="en-US" sz="3115">
                <a:solidFill>
                  <a:schemeClr val="lt1"/>
                </a:solidFill>
              </a:rPr>
              <a:t>Lin, Y. C. and Lin, C. H. (2007). </a:t>
            </a:r>
            <a:r>
              <a:rPr i="1" lang="en-US" sz="3115">
                <a:solidFill>
                  <a:schemeClr val="lt1"/>
                </a:solidFill>
              </a:rPr>
              <a:t>Impetus for worship: an exploratory study of adolescents’ idol adoration behavior</a:t>
            </a:r>
            <a:r>
              <a:rPr lang="en-US" sz="3115">
                <a:solidFill>
                  <a:schemeClr val="lt1"/>
                </a:solidFill>
              </a:rPr>
              <a:t>. Adolescence 42(167): 575-588.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Font typeface="Arial"/>
              <a:buNone/>
            </a:pPr>
            <a:r>
              <a:rPr lang="en-US" sz="3115">
                <a:solidFill>
                  <a:schemeClr val="lt1"/>
                </a:solidFill>
              </a:rPr>
              <a:t>Nishiyama, Y. (2016). </a:t>
            </a:r>
            <a:r>
              <a:rPr i="1" lang="en-US" sz="3115">
                <a:solidFill>
                  <a:schemeClr val="lt1"/>
                </a:solidFill>
              </a:rPr>
              <a:t>But Iam Still a Girl After ALL: A Discourse Analysis of Femininities in Popular Japanese Manga Comics</a:t>
            </a:r>
            <a:r>
              <a:rPr lang="en-US" sz="3115">
                <a:solidFill>
                  <a:schemeClr val="lt1"/>
                </a:solidFill>
              </a:rPr>
              <a:t>. Victoria University of Wellington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McVeigh, B. (1996). </a:t>
            </a:r>
            <a:r>
              <a:rPr i="1" lang="en-US" sz="3115">
                <a:solidFill>
                  <a:schemeClr val="lt1"/>
                </a:solidFill>
              </a:rPr>
              <a:t>Commodifying affection, authority and gender in the everyday objects of Japan. Journal of Material Culture</a:t>
            </a:r>
            <a:r>
              <a:rPr lang="en-US" sz="3115">
                <a:solidFill>
                  <a:schemeClr val="lt1"/>
                </a:solidFill>
              </a:rPr>
              <a:t>, 1(3), 291-312.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Miller, L. (2004). </a:t>
            </a:r>
            <a:r>
              <a:rPr i="1" lang="en-US" sz="3115">
                <a:solidFill>
                  <a:schemeClr val="lt1"/>
                </a:solidFill>
              </a:rPr>
              <a:t>You are doing burikko!: Censoring/scrutinizing artificers of cute femininity in Japanese</a:t>
            </a:r>
            <a:r>
              <a:rPr lang="en-US" sz="3115">
                <a:solidFill>
                  <a:schemeClr val="lt1"/>
                </a:solidFill>
              </a:rPr>
              <a:t>. In S. Okamoto &amp; J. S. S. Smith (Eds.), Japanese language, gender, and ideology: Cultural models and real people (pp. 148-165).  Oxford University Press.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Mils. S (1997).  </a:t>
            </a:r>
            <a:r>
              <a:rPr i="1" lang="en-US" sz="3115">
                <a:solidFill>
                  <a:schemeClr val="lt1"/>
                </a:solidFill>
              </a:rPr>
              <a:t>Discours.</a:t>
            </a:r>
            <a:r>
              <a:rPr lang="en-US" sz="3115">
                <a:solidFill>
                  <a:schemeClr val="lt1"/>
                </a:solidFill>
              </a:rPr>
              <a:t> Routledge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Schutz, U.G. (2015). </a:t>
            </a:r>
            <a:r>
              <a:rPr i="1" lang="en-US" sz="3115">
                <a:solidFill>
                  <a:schemeClr val="lt1"/>
                </a:solidFill>
              </a:rPr>
              <a:t>What Text Can Tell Us About Male and Female Characters in Shojou and Shounen Manga</a:t>
            </a:r>
            <a:r>
              <a:rPr lang="en-US" sz="3115">
                <a:solidFill>
                  <a:schemeClr val="lt1"/>
                </a:solidFill>
              </a:rPr>
              <a:t>. EAJPC. DOI:10.1386?eapc.1.133_1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Tajima, Y. (2018). </a:t>
            </a:r>
            <a:r>
              <a:rPr i="1" lang="en-US" sz="3115">
                <a:solidFill>
                  <a:schemeClr val="lt1"/>
                </a:solidFill>
              </a:rPr>
              <a:t>Japanese idol culture for ‘contents tourism’ and regional revitalization: a case study of regional idols</a:t>
            </a:r>
            <a:r>
              <a:rPr lang="en-US" sz="3115">
                <a:solidFill>
                  <a:schemeClr val="lt1"/>
                </a:solidFill>
              </a:rPr>
              <a:t>. In Global Leisure and the Struggle for a Better World, edited by Beniwal, A., Jain, R. and Spracklen, K., pp. 117-139. Palgrave Macmillan.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308"/>
              <a:buNone/>
            </a:pPr>
            <a:r>
              <a:rPr lang="en-US" sz="3115">
                <a:solidFill>
                  <a:schemeClr val="lt1"/>
                </a:solidFill>
              </a:rPr>
              <a:t>Van-Haecke, P. J. (2020). </a:t>
            </a:r>
            <a:r>
              <a:rPr i="1" lang="en-US" sz="3115">
                <a:solidFill>
                  <a:schemeClr val="lt1"/>
                </a:solidFill>
              </a:rPr>
              <a:t>Female idols in Japan: desiring desire, fantasmatic consumption and drive satisfaction</a:t>
            </a:r>
            <a:r>
              <a:rPr lang="en-US" sz="3115">
                <a:solidFill>
                  <a:schemeClr val="lt1"/>
                </a:solidFill>
              </a:rPr>
              <a:t>. East Asian Journal of Popular Culture 6(1): 77-92.</a:t>
            </a:r>
            <a:endParaRPr sz="31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66326"/>
              <a:buNone/>
            </a:pPr>
            <a:r>
              <a:rPr lang="en-US" sz="3015">
                <a:solidFill>
                  <a:schemeClr val="lt1"/>
                </a:solidFill>
              </a:rPr>
              <a:t>Yamamoto, S. (2019). </a:t>
            </a:r>
            <a:r>
              <a:rPr i="1" lang="en-US" sz="3015">
                <a:solidFill>
                  <a:schemeClr val="lt1"/>
                </a:solidFill>
              </a:rPr>
              <a:t>Japanese Female Aidoru Identities</a:t>
            </a:r>
            <a:r>
              <a:rPr lang="en-US" sz="3015">
                <a:solidFill>
                  <a:schemeClr val="lt1"/>
                </a:solidFill>
              </a:rPr>
              <a:t>. The University of Arizona. [A Dissertation Submitted to the Faculty of the DEPARTMENT OF EAST ASIAN STUDIES].</a:t>
            </a:r>
            <a:endParaRPr sz="30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6326"/>
              <a:buNone/>
            </a:pPr>
            <a:r>
              <a:t/>
            </a:r>
            <a:endParaRPr sz="30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6326"/>
              <a:buNone/>
            </a:pPr>
            <a:r>
              <a:rPr lang="en-US" sz="3015">
                <a:solidFill>
                  <a:schemeClr val="lt1"/>
                </a:solidFill>
              </a:rPr>
              <a:t>Yu, S. (2017). </a:t>
            </a:r>
            <a:r>
              <a:rPr i="1" lang="en-US" sz="3015">
                <a:solidFill>
                  <a:schemeClr val="lt1"/>
                </a:solidFill>
              </a:rPr>
              <a:t>Japanese Anime and Woman’s Gender-Role Changing</a:t>
            </a:r>
            <a:r>
              <a:rPr lang="en-US" sz="3015">
                <a:solidFill>
                  <a:schemeClr val="lt1"/>
                </a:solidFill>
              </a:rPr>
              <a:t>. 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Jyväskylä University</a:t>
            </a:r>
            <a:r>
              <a:rPr lang="en-US" sz="3015">
                <a:solidFill>
                  <a:schemeClr val="lt1"/>
                </a:solidFill>
              </a:rPr>
              <a:t>.  [A Thesis Submitted to the Faculty of Humanities]</a:t>
            </a:r>
            <a:endParaRPr sz="3015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ctrTitle"/>
          </p:nvPr>
        </p:nvSpPr>
        <p:spPr>
          <a:xfrm>
            <a:off x="1626875" y="1750774"/>
            <a:ext cx="9144000" cy="26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181"/>
              <a:buFont typeface="Calibri"/>
              <a:buNone/>
            </a:pPr>
            <a:r>
              <a:rPr b="1" lang="en-US" sz="611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611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181"/>
              <a:buFont typeface="Calibri"/>
              <a:buNone/>
            </a:pPr>
            <a:r>
              <a:rPr b="1" lang="en-US" sz="6111">
                <a:solidFill>
                  <a:schemeClr val="lt1"/>
                </a:solidFill>
              </a:rPr>
              <a:t>ありがとうございました。</a:t>
            </a:r>
            <a:endParaRPr b="1" sz="611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2023-04-14T06:04:15Z</dcterms:created>
  <dc:creator>ismail - [2010]</dc:creator>
</cp:coreProperties>
</file>