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4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6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7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2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68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74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22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8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0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8C43-7C78-4843-9DB0-26079ABFD95C}" type="datetimeFigureOut">
              <a:rPr lang="en-US" smtClean="0"/>
              <a:t>7/31/2023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D7BE7-220C-4592-A6F3-146279601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3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n/grammar/tenses/simple-past" TargetMode="External"/><Relationship Id="rId2" Type="http://schemas.openxmlformats.org/officeDocument/2006/relationships/hyperlink" Target="https://deutsch.lingolia.com/en/grammar/tenses/simple-pas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glish.lingolia.com/en/grammar/tenses/simple-past" TargetMode="External"/><Relationship Id="rId2" Type="http://schemas.openxmlformats.org/officeDocument/2006/relationships/hyperlink" Target="https://deutsch.lingolia.com/en/grammar/tenses/simple-pas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id/books/edition/Life_2_American_English_Student_Book/nGj6DwAAQBAJ?hl=en&amp;gbpv=1&amp;dq=the+use+of+present+perfect+tense+in+german+and+englisch+E-Book&amp;pg=PA176&amp;printsec=frontcove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89805" y="709321"/>
            <a:ext cx="11812385" cy="879475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THE CONTRASTIVE ANALYSIS OF PRESENT PERFECT TENSE </a:t>
            </a:r>
            <a:b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IN GERMAN AND ENGLISH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51410" y="1966694"/>
            <a:ext cx="11089177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HAFDARANI, RIFQI FAKHRI SANTOSO, NILAM SARI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bg1"/>
                </a:solidFill>
              </a:rPr>
              <a:t>Universitas Pendidikan Indonesia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90501" y="1649569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1600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No. Abstract: ABS-ICOLLITE 23022</a:t>
            </a:r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INTRODUCTION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German and English -&gt; Germanic Languages Groups -&gt; Similarities and Differences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-&gt; Simple Perfect Tense – 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-&gt; 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  <a:r>
              <a:rPr lang="en-US" sz="2000" dirty="0" err="1">
                <a:solidFill>
                  <a:schemeClr val="bg1"/>
                </a:solidFill>
              </a:rPr>
              <a:t>Erzählform</a:t>
            </a:r>
            <a:r>
              <a:rPr lang="en-US" sz="2000" dirty="0">
                <a:solidFill>
                  <a:schemeClr val="bg1"/>
                </a:solidFill>
              </a:rPr>
              <a:t> ‘Narrative Form’ in spoken language and in letters and e-mails.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Ich </a:t>
            </a:r>
            <a:r>
              <a:rPr lang="en-US" sz="2000" dirty="0" err="1">
                <a:solidFill>
                  <a:schemeClr val="bg1"/>
                </a:solidFill>
              </a:rPr>
              <a:t>habe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gestern</a:t>
            </a:r>
            <a:r>
              <a:rPr lang="en-US" sz="2000" dirty="0">
                <a:solidFill>
                  <a:schemeClr val="bg1"/>
                </a:solidFill>
              </a:rPr>
              <a:t> das Buch </a:t>
            </a:r>
            <a:r>
              <a:rPr lang="en-US" sz="2000" dirty="0" err="1">
                <a:solidFill>
                  <a:schemeClr val="bg1"/>
                </a:solidFill>
              </a:rPr>
              <a:t>gelesen</a:t>
            </a:r>
            <a:r>
              <a:rPr lang="en-US" sz="2000" dirty="0">
                <a:solidFill>
                  <a:schemeClr val="bg1"/>
                </a:solidFill>
              </a:rPr>
              <a:t>. (= I read the book yesterday.)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-&gt; English: -&gt; to talk about an action in the past. We often use it, if we don’t know exactly, </a:t>
            </a:r>
            <a:r>
              <a:rPr lang="en-US" sz="2000" dirty="0" err="1">
                <a:solidFill>
                  <a:schemeClr val="bg1"/>
                </a:solidFill>
              </a:rPr>
              <a:t>wenn</a:t>
            </a:r>
            <a:r>
              <a:rPr lang="en-US" sz="2000" dirty="0">
                <a:solidFill>
                  <a:schemeClr val="bg1"/>
                </a:solidFill>
              </a:rPr>
              <a:t> the action happened or when the timing is not important. He has taken a German class. (= He took a class in the past, and he knows some German now.)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The questions of this research: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The form of Present Perfect Tense in German and English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The use of Present Perfect Tense in German and English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The Similarities and the differences of Present Perfect Tense in German and English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LITERATURE 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(Bußmann 2008) Perfekt ist ein Tempus, das vollendete Zeit oder Gegenwart bezeichnet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Das Perfekt wird mit dem </a:t>
            </a:r>
            <a:r>
              <a:rPr lang="de-DE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Hilfsverb (haben/sein) und das Partizip</a:t>
            </a:r>
          </a:p>
          <a:p>
            <a:pPr>
              <a:lnSpc>
                <a:spcPct val="100000"/>
              </a:lnSpc>
            </a:pPr>
            <a:r>
              <a:rPr lang="de-DE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II (Partizip Perfekt) gebildet (Elke &amp; Hentschel 2010). Welches Hilfsverb im Perfekt</a:t>
            </a:r>
          </a:p>
          <a:p>
            <a:pPr>
              <a:lnSpc>
                <a:spcPct val="100000"/>
              </a:lnSpc>
            </a:pPr>
            <a:r>
              <a:rPr lang="de-DE" sz="1800" dirty="0">
                <a:solidFill>
                  <a:schemeClr val="bg1"/>
                </a:solidFill>
                <a:latin typeface="Times New Roman" panose="02020603050405020304" pitchFamily="18" charset="0"/>
              </a:rPr>
              <a:t>benutzt wird, hängt von dem Hauptverb (das Verb ist in Form von </a:t>
            </a:r>
            <a:r>
              <a:rPr lang="de-DE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Partizip II oder</a:t>
            </a:r>
          </a:p>
          <a:p>
            <a:pPr>
              <a:lnSpc>
                <a:spcPct val="100000"/>
              </a:lnSpc>
            </a:pPr>
            <a:r>
              <a:rPr lang="en-ID" sz="1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Partizip</a:t>
            </a:r>
            <a:r>
              <a:rPr lang="en-ID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ID" sz="1800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Perfekt</a:t>
            </a:r>
            <a:r>
              <a:rPr lang="en-ID" sz="18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) ab. </a:t>
            </a:r>
          </a:p>
          <a:p>
            <a:pPr>
              <a:lnSpc>
                <a:spcPct val="100000"/>
              </a:lnSpc>
            </a:pPr>
            <a:endParaRPr lang="en-ID" sz="18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Hughes, John: We use the Present Perfect Tense to talk about an action in the past. We often use it, if we don’t know exactly, </a:t>
            </a:r>
            <a:r>
              <a:rPr lang="en-US" sz="2000" dirty="0" err="1">
                <a:solidFill>
                  <a:schemeClr val="bg1"/>
                </a:solidFill>
              </a:rPr>
              <a:t>wenn</a:t>
            </a:r>
            <a:r>
              <a:rPr lang="en-US" sz="2000" dirty="0">
                <a:solidFill>
                  <a:schemeClr val="bg1"/>
                </a:solidFill>
              </a:rPr>
              <a:t> the action happened or when the timing is not important. He has taken a German class. (= He took a class in the past, and he knows some German now.)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88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METHOD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Qualitative Research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-&gt;  descriptive analytical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-&gt;  literature study </a:t>
            </a:r>
          </a:p>
        </p:txBody>
      </p:sp>
    </p:spTree>
    <p:extLst>
      <p:ext uri="{BB962C8B-B14F-4D97-AF65-F5344CB8AC3E}">
        <p14:creationId xmlns:p14="http://schemas.microsoft.com/office/powerpoint/2010/main" val="91598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FINDING AND DISCUSSION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A. FORMS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: Auxiliary verb (</a:t>
            </a:r>
            <a:r>
              <a:rPr lang="en-US" sz="2000" dirty="0" err="1">
                <a:solidFill>
                  <a:schemeClr val="bg1"/>
                </a:solidFill>
              </a:rPr>
              <a:t>haben</a:t>
            </a:r>
            <a:r>
              <a:rPr lang="en-US" sz="2000" dirty="0">
                <a:solidFill>
                  <a:schemeClr val="bg1"/>
                </a:solidFill>
              </a:rPr>
              <a:t> ‘have’ or sein ‘be’) + main verbs in </a:t>
            </a:r>
            <a:r>
              <a:rPr lang="en-US" sz="2000" dirty="0" err="1">
                <a:solidFill>
                  <a:schemeClr val="bg1"/>
                </a:solidFill>
              </a:rPr>
              <a:t>Partizip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in the end of the sentence. 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bg1"/>
                </a:solidFill>
              </a:rPr>
              <a:t>Partizip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*Traditional Grammar: </a:t>
            </a:r>
            <a:r>
              <a:rPr lang="en-US" sz="2000" dirty="0" err="1">
                <a:solidFill>
                  <a:schemeClr val="bg1"/>
                </a:solidFill>
              </a:rPr>
              <a:t>Schwache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Verben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starke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Verben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Mischverben</a:t>
            </a:r>
            <a:r>
              <a:rPr lang="en-US" sz="2000" dirty="0">
                <a:solidFill>
                  <a:schemeClr val="bg1"/>
                </a:solidFill>
              </a:rPr>
              <a:t> ‘weak verbs, strong verbs, mixed verbs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Examples: Ich </a:t>
            </a:r>
            <a:r>
              <a:rPr lang="en-US" sz="2000" dirty="0" err="1">
                <a:solidFill>
                  <a:schemeClr val="bg1"/>
                </a:solidFill>
              </a:rPr>
              <a:t>habe</a:t>
            </a:r>
            <a:r>
              <a:rPr lang="en-US" sz="2000" dirty="0">
                <a:solidFill>
                  <a:schemeClr val="bg1"/>
                </a:solidFill>
              </a:rPr>
              <a:t> Deutsch </a:t>
            </a:r>
            <a:r>
              <a:rPr lang="en-US" sz="2000" dirty="0" err="1">
                <a:solidFill>
                  <a:schemeClr val="bg1"/>
                </a:solidFill>
              </a:rPr>
              <a:t>gelernt</a:t>
            </a:r>
            <a:r>
              <a:rPr lang="en-US" sz="2000" dirty="0">
                <a:solidFill>
                  <a:schemeClr val="bg1"/>
                </a:solidFill>
              </a:rPr>
              <a:t>. (</a:t>
            </a:r>
            <a:r>
              <a:rPr lang="en-US" sz="2000" dirty="0" err="1">
                <a:solidFill>
                  <a:schemeClr val="bg1"/>
                </a:solidFill>
              </a:rPr>
              <a:t>schwaches</a:t>
            </a:r>
            <a:r>
              <a:rPr lang="en-US" sz="2000" dirty="0">
                <a:solidFill>
                  <a:schemeClr val="bg1"/>
                </a:solidFill>
              </a:rPr>
              <a:t> Verb)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                    Mein </a:t>
            </a:r>
            <a:r>
              <a:rPr lang="en-US" sz="2000" dirty="0" err="1">
                <a:solidFill>
                  <a:schemeClr val="bg1"/>
                </a:solidFill>
              </a:rPr>
              <a:t>Vater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ist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gekommen</a:t>
            </a:r>
            <a:r>
              <a:rPr lang="en-US" sz="2000" dirty="0">
                <a:solidFill>
                  <a:schemeClr val="bg1"/>
                </a:solidFill>
              </a:rPr>
              <a:t>. (</a:t>
            </a:r>
            <a:r>
              <a:rPr lang="en-US" sz="2000" dirty="0" err="1">
                <a:solidFill>
                  <a:schemeClr val="bg1"/>
                </a:solidFill>
              </a:rPr>
              <a:t>starkes</a:t>
            </a:r>
            <a:r>
              <a:rPr lang="en-US" sz="2000" dirty="0">
                <a:solidFill>
                  <a:schemeClr val="bg1"/>
                </a:solidFill>
              </a:rPr>
              <a:t> Verb)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                    Ich </a:t>
            </a:r>
            <a:r>
              <a:rPr lang="en-US" sz="2000" dirty="0" err="1">
                <a:solidFill>
                  <a:schemeClr val="bg1"/>
                </a:solidFill>
              </a:rPr>
              <a:t>habe</a:t>
            </a:r>
            <a:r>
              <a:rPr lang="en-US" sz="2000" dirty="0">
                <a:solidFill>
                  <a:schemeClr val="bg1"/>
                </a:solidFill>
              </a:rPr>
              <a:t> an </a:t>
            </a:r>
            <a:r>
              <a:rPr lang="en-US" sz="2000" dirty="0" err="1">
                <a:solidFill>
                  <a:schemeClr val="bg1"/>
                </a:solidFill>
              </a:rPr>
              <a:t>meine</a:t>
            </a:r>
            <a:r>
              <a:rPr lang="en-US" sz="2000" dirty="0">
                <a:solidFill>
                  <a:schemeClr val="bg1"/>
                </a:solidFill>
              </a:rPr>
              <a:t> Mutter </a:t>
            </a:r>
            <a:r>
              <a:rPr lang="en-US" sz="2000" dirty="0" err="1">
                <a:solidFill>
                  <a:schemeClr val="bg1"/>
                </a:solidFill>
              </a:rPr>
              <a:t>gedacht</a:t>
            </a:r>
            <a:r>
              <a:rPr lang="en-US" sz="2000" dirty="0">
                <a:solidFill>
                  <a:schemeClr val="bg1"/>
                </a:solidFill>
              </a:rPr>
              <a:t>. (</a:t>
            </a:r>
            <a:r>
              <a:rPr lang="en-US" sz="2000" dirty="0" err="1">
                <a:solidFill>
                  <a:schemeClr val="bg1"/>
                </a:solidFill>
              </a:rPr>
              <a:t>Mischverb</a:t>
            </a:r>
            <a:r>
              <a:rPr lang="en-US" sz="2000" dirty="0">
                <a:solidFill>
                  <a:schemeClr val="bg1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*Modern Grammar: Regular and irregular verbs</a:t>
            </a:r>
          </a:p>
          <a:p>
            <a:pPr marL="457200" indent="-457200">
              <a:buAutoNum type="alphaUcPeriod"/>
            </a:pPr>
            <a:endParaRPr lang="en-US" sz="2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Present perfect tense in English: Auxiliary verb have + main verb in past </a:t>
            </a:r>
            <a:r>
              <a:rPr lang="en-US" sz="2000" dirty="0" err="1">
                <a:solidFill>
                  <a:schemeClr val="bg1"/>
                </a:solidFill>
              </a:rPr>
              <a:t>participal</a:t>
            </a:r>
            <a:r>
              <a:rPr lang="en-US" sz="2000" dirty="0">
                <a:solidFill>
                  <a:schemeClr val="bg1"/>
                </a:solidFill>
              </a:rPr>
              <a:t> (regular and irregular verbs) -&gt; I written the book since last year.</a:t>
            </a:r>
          </a:p>
          <a:p>
            <a:pPr marL="0" indent="0">
              <a:buNone/>
            </a:pP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952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A2227-8097-5F92-4EAF-0E65BA86E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i="0" dirty="0">
                <a:solidFill>
                  <a:srgbClr val="525252"/>
                </a:solidFill>
                <a:effectLst/>
                <a:latin typeface="Poppins" panose="020B0502040204020203" pitchFamily="2" charset="0"/>
              </a:rPr>
              <a:t>B. What are the uses </a:t>
            </a:r>
            <a:r>
              <a:rPr lang="en-US" sz="2800" b="1" i="0" dirty="0">
                <a:solidFill>
                  <a:srgbClr val="525252"/>
                </a:solidFill>
                <a:effectLst/>
                <a:latin typeface="Poppins" panose="020B0502040204020203" pitchFamily="2" charset="0"/>
              </a:rPr>
              <a:t>of the present perfect tense in German and English? </a:t>
            </a:r>
            <a:endParaRPr lang="en-ID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7C4A2-FF3B-6C5E-CE46-D8F42873F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</a:rPr>
              <a:t>The German </a:t>
            </a:r>
            <a:r>
              <a:rPr lang="en-US" sz="2400" b="0" i="0" dirty="0" err="1">
                <a:solidFill>
                  <a:schemeClr val="bg1"/>
                </a:solidFill>
                <a:effectLst/>
                <a:latin typeface="noway"/>
              </a:rPr>
              <a:t>Perfekt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</a:rPr>
              <a:t>: The perfect tense, also called present perfect </a:t>
            </a:r>
            <a:r>
              <a:rPr lang="en-US" sz="2400" b="0" i="1" dirty="0">
                <a:solidFill>
                  <a:schemeClr val="bg1"/>
                </a:solidFill>
                <a:effectLst/>
                <a:latin typeface="noway"/>
              </a:rPr>
              <a:t>(</a:t>
            </a:r>
            <a:r>
              <a:rPr lang="en-US" sz="2400" b="0" i="1" dirty="0" err="1">
                <a:solidFill>
                  <a:schemeClr val="bg1"/>
                </a:solidFill>
                <a:effectLst/>
                <a:latin typeface="noway"/>
              </a:rPr>
              <a:t>Perfekt</a:t>
            </a:r>
            <a:r>
              <a:rPr lang="en-US" sz="2400" b="0" i="1" dirty="0">
                <a:solidFill>
                  <a:schemeClr val="bg1"/>
                </a:solidFill>
                <a:effectLst/>
                <a:latin typeface="noway"/>
              </a:rPr>
              <a:t>)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</a:rPr>
              <a:t>, is a past tense. We use it to speak about actions completed in the recent past. In spoken German, the present perfect tense is often used instead of the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  <a:hlinkClick r:id="rId2" tooltip="Imperfekt – Past Tense in German Gramm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 tense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</a:rPr>
              <a:t>. We can translate the perfect tense using the 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  <a:hlinkClick r:id="rId3" tooltip="Simple Past Tense in English Gramm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 simple past tense</a:t>
            </a:r>
            <a:r>
              <a:rPr lang="en-US" sz="2400" b="0" i="0" dirty="0">
                <a:solidFill>
                  <a:schemeClr val="bg1"/>
                </a:solidFill>
                <a:effectLst/>
                <a:latin typeface="noway"/>
              </a:rPr>
              <a:t>. </a:t>
            </a:r>
          </a:p>
          <a:p>
            <a:pPr algn="l"/>
            <a:r>
              <a:rPr lang="en-US" sz="2400" b="0" i="0" dirty="0">
                <a:solidFill>
                  <a:schemeClr val="bg1"/>
                </a:solidFill>
                <a:effectLst/>
                <a:latin typeface="Poppins" panose="020B0502040204020203" pitchFamily="2" charset="0"/>
              </a:rPr>
              <a:t>The present perfect tense in English can be used: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bg1"/>
                </a:solidFill>
                <a:effectLst/>
                <a:latin typeface="Poppins" panose="020B0502040204020203" pitchFamily="2" charset="0"/>
              </a:rPr>
              <a:t>To denote an action or event that happened or started in the past and still has its impact or some connection to the subject in the present.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bg1"/>
                </a:solidFill>
                <a:effectLst/>
                <a:latin typeface="Poppins" panose="020B0502040204020203" pitchFamily="2" charset="0"/>
              </a:rPr>
              <a:t>To indicate an action that happened in the past and continues to occur in the present.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bg1"/>
                </a:solidFill>
                <a:effectLst/>
                <a:latin typeface="Poppins" panose="020B0502040204020203" pitchFamily="2" charset="0"/>
              </a:rPr>
              <a:t>To connect the events of the present to the events that happened in the past.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093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CONCLUSION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Similarities: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Form: The use of the auxiliary verb </a:t>
            </a:r>
            <a:r>
              <a:rPr lang="en-US" sz="2000" dirty="0" err="1">
                <a:solidFill>
                  <a:schemeClr val="bg1"/>
                </a:solidFill>
              </a:rPr>
              <a:t>haben</a:t>
            </a:r>
            <a:r>
              <a:rPr lang="en-US" sz="2000" dirty="0">
                <a:solidFill>
                  <a:schemeClr val="bg1"/>
                </a:solidFill>
              </a:rPr>
              <a:t> ‘have’ and </a:t>
            </a:r>
            <a:r>
              <a:rPr lang="en-US" sz="2000" dirty="0" err="1">
                <a:solidFill>
                  <a:schemeClr val="bg1"/>
                </a:solidFill>
              </a:rPr>
              <a:t>Partizip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‘past </a:t>
            </a:r>
            <a:r>
              <a:rPr lang="en-US" sz="2000" dirty="0" err="1">
                <a:solidFill>
                  <a:schemeClr val="bg1"/>
                </a:solidFill>
              </a:rPr>
              <a:t>participal</a:t>
            </a:r>
            <a:r>
              <a:rPr lang="en-US" sz="2000" dirty="0">
                <a:solidFill>
                  <a:schemeClr val="bg1"/>
                </a:solidFill>
              </a:rPr>
              <a:t>’ (regular and irregular verbs)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Differences: 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use two auxiliaries “</a:t>
            </a:r>
            <a:r>
              <a:rPr lang="en-US" sz="2000" dirty="0" err="1">
                <a:solidFill>
                  <a:schemeClr val="bg1"/>
                </a:solidFill>
              </a:rPr>
              <a:t>haben</a:t>
            </a:r>
            <a:r>
              <a:rPr lang="en-US" sz="2000" dirty="0">
                <a:solidFill>
                  <a:schemeClr val="bg1"/>
                </a:solidFill>
              </a:rPr>
              <a:t>” or “sein” (more “</a:t>
            </a:r>
            <a:r>
              <a:rPr lang="en-US" sz="2000" dirty="0" err="1">
                <a:solidFill>
                  <a:schemeClr val="bg1"/>
                </a:solidFill>
              </a:rPr>
              <a:t>haben</a:t>
            </a:r>
            <a:r>
              <a:rPr lang="en-US" sz="2000" dirty="0">
                <a:solidFill>
                  <a:schemeClr val="bg1"/>
                </a:solidFill>
              </a:rPr>
              <a:t>” than “sein”)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has </a:t>
            </a:r>
            <a:r>
              <a:rPr lang="en-US" sz="2000" dirty="0" err="1">
                <a:solidFill>
                  <a:schemeClr val="bg1"/>
                </a:solidFill>
              </a:rPr>
              <a:t>Partizip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in the end of the sentence.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 has three types of Past Participles: weak, strong and mixed verbs</a:t>
            </a: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bg1"/>
                </a:solidFill>
              </a:rPr>
              <a:t>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noway"/>
              </a:rPr>
              <a:t> is a past tense. We use it to speak about actions completed in the recent past. In spoken German, in letters and e-mails; the present perfect tense is often used instead of the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noway"/>
                <a:hlinkClick r:id="rId2" tooltip="Imperfekt – Past Tense in German Gramm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past tense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noway"/>
              </a:rPr>
              <a:t>. We can translate the perfect tense using the 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noway"/>
                <a:hlinkClick r:id="rId3" tooltip="Simple Past Tense in English Grammar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English simple past tense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noway"/>
              </a:rPr>
              <a:t>. </a:t>
            </a:r>
          </a:p>
          <a:p>
            <a:pPr marL="0" indent="0">
              <a:buNone/>
            </a:pPr>
            <a:endParaRPr lang="en-US" sz="2000" b="0" i="0" dirty="0">
              <a:solidFill>
                <a:schemeClr val="bg1"/>
              </a:solidFill>
              <a:effectLst/>
              <a:latin typeface="noway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1"/>
                </a:solidFill>
              </a:rPr>
              <a:t>German learners, who </a:t>
            </a:r>
            <a:r>
              <a:rPr lang="en-US" sz="2000">
                <a:solidFill>
                  <a:schemeClr val="bg1"/>
                </a:solidFill>
              </a:rPr>
              <a:t>mastered in English </a:t>
            </a:r>
            <a:r>
              <a:rPr lang="en-US" sz="2000" dirty="0">
                <a:solidFill>
                  <a:schemeClr val="bg1"/>
                </a:solidFill>
              </a:rPr>
              <a:t>Present Perfect Tense, should know about the similarities and differences of the English Present Perfect Tense and German </a:t>
            </a:r>
            <a:r>
              <a:rPr lang="en-US" sz="2000" dirty="0" err="1">
                <a:solidFill>
                  <a:schemeClr val="bg1"/>
                </a:solidFill>
              </a:rPr>
              <a:t>Perfekt</a:t>
            </a:r>
            <a:r>
              <a:rPr lang="en-US" sz="2000" dirty="0">
                <a:solidFill>
                  <a:schemeClr val="bg1"/>
                </a:solidFill>
              </a:rPr>
              <a:t>, so that they can use this tense in both languages correctly.</a:t>
            </a:r>
          </a:p>
        </p:txBody>
      </p:sp>
    </p:spTree>
    <p:extLst>
      <p:ext uri="{BB962C8B-B14F-4D97-AF65-F5344CB8AC3E}">
        <p14:creationId xmlns:p14="http://schemas.microsoft.com/office/powerpoint/2010/main" val="296520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9582" y="803564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9582" y="1376652"/>
            <a:ext cx="10515600" cy="4351338"/>
          </a:xfrm>
        </p:spPr>
        <p:txBody>
          <a:bodyPr>
            <a:norm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Bußmann, H. (2008).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Lexikon der Sprachwissenschaft. Stuttgart: Kröner.</a:t>
            </a:r>
          </a:p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Grübl, M. (2017). Vergangenheitsform – Ausdrücken, was schon vorbei ist. </a:t>
            </a:r>
          </a:p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Heruntergeladen von </a:t>
            </a:r>
            <a:r>
              <a:rPr lang="de-DE" sz="2000" dirty="0">
                <a:solidFill>
                  <a:srgbClr val="0563C1"/>
                </a:solidFill>
                <a:latin typeface="Times New Roman" panose="02020603050405020304" pitchFamily="18" charset="0"/>
              </a:rPr>
              <a:t>https://maritagruebl.de/vergangenheitsform/</a:t>
            </a:r>
            <a:endParaRPr lang="de-DE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Helbig, G., &amp; Buscha, J. (1986).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Deutsche Grammatik. Veb Verlag Enzyklopädie </a:t>
            </a:r>
          </a:p>
          <a:p>
            <a:r>
              <a:rPr lang="en-ID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Leipzig. </a:t>
            </a:r>
          </a:p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Helbig, G., &amp; Buscha, J. (2005).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Deutsche Grammatik - Ein Handbuch Für Den</a:t>
            </a:r>
          </a:p>
          <a:p>
            <a:r>
              <a:rPr lang="en-ID" sz="2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Ausländerunterricht</a:t>
            </a:r>
            <a:r>
              <a:rPr lang="en-ID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 Langenscheidt KG,. </a:t>
            </a:r>
          </a:p>
          <a:p>
            <a:r>
              <a:rPr lang="de-DE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Hentschel, &amp; Elke. (2010). </a:t>
            </a:r>
            <a:r>
              <a:rPr lang="de-DE" sz="2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Lexikon Deutsche Grammatik. Berlin: De Gruyter</a:t>
            </a:r>
          </a:p>
          <a:p>
            <a:r>
              <a:rPr lang="en-ID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Lexikon</a:t>
            </a:r>
            <a:r>
              <a:rPr lang="en-ID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ID" sz="2000" b="0" i="0" dirty="0">
                <a:solidFill>
                  <a:srgbClr val="DADCE0"/>
                </a:solidFill>
                <a:effectLst/>
                <a:latin typeface="Roboto" panose="02000000000000000000" pitchFamily="2" charset="0"/>
              </a:rPr>
              <a:t>Hughes, John: </a:t>
            </a:r>
            <a:r>
              <a:rPr lang="en-US" sz="2000" dirty="0">
                <a:hlinkClick r:id="rId2"/>
              </a:rPr>
              <a:t>Life 2, American English, Student Book - Google Books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82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24000" y="935788"/>
            <a:ext cx="9144000" cy="8794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Danke </a:t>
            </a:r>
            <a:r>
              <a:rPr lang="en-US" b="1" dirty="0" err="1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schön</a:t>
            </a:r>
            <a:r>
              <a:rPr lang="en-US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 - THANK YOU!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24000" y="1690889"/>
            <a:ext cx="9144000" cy="940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</a:rPr>
              <a:t>hafdarani@upi.edu</a:t>
            </a:r>
          </a:p>
        </p:txBody>
      </p:sp>
      <p:sp>
        <p:nvSpPr>
          <p:cNvPr id="7" name="Title 4"/>
          <p:cNvSpPr txBox="1">
            <a:spLocks/>
          </p:cNvSpPr>
          <p:nvPr/>
        </p:nvSpPr>
        <p:spPr>
          <a:xfrm>
            <a:off x="1524000" y="1656700"/>
            <a:ext cx="9144000" cy="317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516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904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noway</vt:lpstr>
      <vt:lpstr>Poppins</vt:lpstr>
      <vt:lpstr>Roboto</vt:lpstr>
      <vt:lpstr>Times New Roman</vt:lpstr>
      <vt:lpstr>Office Theme</vt:lpstr>
      <vt:lpstr>THE CONTRASTIVE ANALYSIS OF PRESENT PERFECT TENSE  IN GERMAN AND ENGLISH</vt:lpstr>
      <vt:lpstr>INTRODUCTION</vt:lpstr>
      <vt:lpstr>LITERATURE REVIEW</vt:lpstr>
      <vt:lpstr>METHOD</vt:lpstr>
      <vt:lpstr>FINDING AND DISCUSSION</vt:lpstr>
      <vt:lpstr>B. What are the uses of the present perfect tense in German and English? </vt:lpstr>
      <vt:lpstr>CONCLUSION</vt:lpstr>
      <vt:lpstr>REFERENCES</vt:lpstr>
      <vt:lpstr>Danke schön - THANK YOU!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ismail - [2010]</dc:creator>
  <cp:lastModifiedBy>hafdarani</cp:lastModifiedBy>
  <cp:revision>16</cp:revision>
  <dcterms:created xsi:type="dcterms:W3CDTF">2023-04-14T06:04:15Z</dcterms:created>
  <dcterms:modified xsi:type="dcterms:W3CDTF">2023-07-31T00:39:22Z</dcterms:modified>
</cp:coreProperties>
</file>