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>
        <p:scale>
          <a:sx n="80" d="100"/>
          <a:sy n="80" d="100"/>
        </p:scale>
        <p:origin x="13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6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7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0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2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6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6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2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8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0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8C43-7C78-4843-9DB0-26079ABFD95C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3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7509/ijal.v10i1.2499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89807" y="895405"/>
            <a:ext cx="11812385" cy="879475"/>
          </a:xfrm>
        </p:spPr>
        <p:txBody>
          <a:bodyPr>
            <a:noAutofit/>
          </a:bodyPr>
          <a:lstStyle/>
          <a:p>
            <a:r>
              <a:rPr lang="en-US" sz="2800" b="1" spc="10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IMPLEMENTATION OF COGNITIVE LITERACY DIMENSION STRATEGY </a:t>
            </a:r>
            <a:br>
              <a:rPr lang="id-ID" sz="2800" b="1" spc="10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800" b="1" spc="10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IN PROSE APPRECIATION LEARNING AT UNIVERSITY</a:t>
            </a:r>
            <a:endParaRPr lang="en-US" sz="2800" b="1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51410" y="2128619"/>
            <a:ext cx="11089177" cy="9402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d-ID" sz="1600" b="1" dirty="0">
                <a:solidFill>
                  <a:schemeClr val="bg1"/>
                </a:solidFill>
              </a:rPr>
              <a:t>Halimah¹, Suci Sundusiah¹, Aswan², Sri Ulina Br Sembiring¹</a:t>
            </a:r>
            <a:br>
              <a:rPr lang="id-ID" sz="1600" b="1" dirty="0">
                <a:solidFill>
                  <a:schemeClr val="bg1"/>
                </a:solidFill>
              </a:rPr>
            </a:br>
            <a:r>
              <a:rPr lang="id-ID" sz="1600" dirty="0">
                <a:solidFill>
                  <a:schemeClr val="bg1"/>
                </a:solidFill>
              </a:rPr>
              <a:t>¹Universitas Pendidikan Indonesia, ²Universitas Negeri Malang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90501" y="1725769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6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ABS-</a:t>
            </a:r>
            <a:r>
              <a:rPr lang="id-ID" sz="16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ICOLLITE-23031</a:t>
            </a:r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91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endParaRPr lang="id-ID" sz="2000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It is undeniable, the progress of the times marked by technological advances brings positive and negative impacts.</a:t>
            </a:r>
            <a:endParaRPr lang="id-ID" sz="2000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  <a:p>
            <a:r>
              <a:rPr lang="en-US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Ngafifi</a:t>
            </a: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(2014, p. 42-43) </a:t>
            </a:r>
            <a:r>
              <a:rPr lang="id-ID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stated</a:t>
            </a:r>
            <a:r>
              <a:rPr lang="id-ID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id-ID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even</a:t>
            </a:r>
            <a:r>
              <a:rPr lang="id-ID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though technological advances gives many various benefits for humans, however, this technological advance will give a negative impact to social culture: </a:t>
            </a:r>
            <a:br>
              <a:rPr lang="id-ID" sz="2000" dirty="0">
                <a:solidFill>
                  <a:schemeClr val="bg1"/>
                </a:solidFill>
                <a:ea typeface="Calibri" panose="020F0502020204030204" pitchFamily="34" charset="0"/>
              </a:rPr>
            </a:b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a. moral decline among community members</a:t>
            </a:r>
            <a:r>
              <a:rPr lang="id-ID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;</a:t>
            </a:r>
            <a:br>
              <a:rPr lang="id-ID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</a:br>
            <a:r>
              <a:rPr lang="id-ID" sz="2000" dirty="0">
                <a:solidFill>
                  <a:schemeClr val="bg1"/>
                </a:solidFill>
                <a:ea typeface="Calibri" panose="020F0502020204030204" pitchFamily="34" charset="0"/>
              </a:rPr>
              <a:t>b. d</a:t>
            </a:r>
            <a:r>
              <a:rPr lang="en-US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elinquency</a:t>
            </a: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and deviance among teenagers have increased</a:t>
            </a:r>
            <a:r>
              <a:rPr lang="id-ID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;</a:t>
            </a: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br>
              <a:rPr lang="id-ID" sz="2000" dirty="0">
                <a:solidFill>
                  <a:schemeClr val="bg1"/>
                </a:solidFill>
                <a:ea typeface="Calibri" panose="020F0502020204030204" pitchFamily="34" charset="0"/>
              </a:rPr>
            </a:br>
            <a:r>
              <a:rPr lang="id-ID" sz="2000" dirty="0">
                <a:solidFill>
                  <a:schemeClr val="bg1"/>
                </a:solidFill>
                <a:ea typeface="Calibri" panose="020F0502020204030204" pitchFamily="34" charset="0"/>
              </a:rPr>
              <a:t>c. </a:t>
            </a:r>
            <a:r>
              <a:rPr lang="id-ID" sz="20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n-ID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hanges</a:t>
            </a:r>
            <a:r>
              <a:rPr lang="en-ID" sz="2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in interaction patterns among humans. </a:t>
            </a:r>
            <a:endParaRPr lang="id-ID" sz="2000" dirty="0">
              <a:solidFill>
                <a:schemeClr val="bg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According to that phenomenon, it is important to provide an implementation of moral values in society, especially in education society. </a:t>
            </a:r>
            <a:endParaRPr lang="id-ID" sz="2000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  <a:p>
            <a:r>
              <a:rPr lang="en-ID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Halimah, et al (2020) stated that literary appreciation is suitable as a moral teaching tool, especially in the short story genre.</a:t>
            </a:r>
            <a:endParaRPr lang="id-ID" sz="2000" dirty="0">
              <a:solidFill>
                <a:schemeClr val="bg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d-ID" sz="2000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69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LITERATURE REVIEW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endParaRPr lang="id-ID" sz="2000" b="1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  <a:p>
            <a:r>
              <a:rPr lang="en-ID" sz="2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Literary </a:t>
            </a:r>
            <a:r>
              <a:rPr lang="id-ID" sz="2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A</a:t>
            </a:r>
            <a:r>
              <a:rPr lang="en-ID" sz="2000" b="1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ppreciation</a:t>
            </a:r>
            <a:r>
              <a:rPr lang="en-ID" sz="2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br>
              <a:rPr lang="id-ID" sz="2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</a:br>
            <a:r>
              <a:rPr lang="id-ID" sz="1800" b="1" spc="20" dirty="0">
                <a:solidFill>
                  <a:schemeClr val="bg1"/>
                </a:solidFill>
                <a:ea typeface="Calibri" panose="020F0502020204030204" pitchFamily="34" charset="0"/>
              </a:rPr>
              <a:t>P</a:t>
            </a:r>
            <a:r>
              <a:rPr lang="en-ID" sz="1800" spc="2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rocess</a:t>
            </a:r>
            <a:r>
              <a:rPr lang="en-ID" sz="1800" spc="2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(activity) of beautifying, enjoying, inspiring, and apprehending literary works individually</a:t>
            </a:r>
            <a:r>
              <a:rPr lang="id-ID" sz="1800" spc="2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.</a:t>
            </a:r>
            <a:br>
              <a:rPr lang="id-ID" sz="2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</a:br>
            <a:r>
              <a:rPr lang="id-ID" sz="14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(</a:t>
            </a:r>
            <a:r>
              <a:rPr lang="id-ID" sz="14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Saryono</a:t>
            </a:r>
            <a:r>
              <a:rPr lang="id-ID" sz="14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, 2009; Aminuddin, 2011)</a:t>
            </a:r>
          </a:p>
          <a:p>
            <a:pPr marL="0" indent="0">
              <a:buNone/>
            </a:pPr>
            <a:endParaRPr lang="id-ID" sz="2000" b="1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  <a:p>
            <a:r>
              <a:rPr lang="id-ID" sz="2000" b="1" dirty="0">
                <a:solidFill>
                  <a:schemeClr val="bg1"/>
                </a:solidFill>
                <a:ea typeface="Calibri" panose="020F0502020204030204" pitchFamily="34" charset="0"/>
              </a:rPr>
              <a:t>T</a:t>
            </a:r>
            <a:r>
              <a:rPr lang="en-US" sz="2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he </a:t>
            </a:r>
            <a:r>
              <a:rPr lang="id-ID" sz="2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D</a:t>
            </a:r>
            <a:r>
              <a:rPr lang="en-US" sz="2000" b="1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imensions</a:t>
            </a:r>
            <a:r>
              <a:rPr lang="en-US" sz="2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of </a:t>
            </a:r>
            <a:r>
              <a:rPr lang="id-ID" sz="2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C</a:t>
            </a:r>
            <a:r>
              <a:rPr lang="en-US" sz="2000" b="1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ognitive</a:t>
            </a:r>
            <a:r>
              <a:rPr lang="en-US" sz="2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id-ID" sz="2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L</a:t>
            </a:r>
            <a:r>
              <a:rPr lang="en-US" sz="2000" b="1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iteracy</a:t>
            </a:r>
            <a:br>
              <a:rPr lang="id-ID" sz="2000" b="1" dirty="0">
                <a:solidFill>
                  <a:schemeClr val="bg1"/>
                </a:solidFill>
                <a:ea typeface="Calibri" panose="020F0502020204030204" pitchFamily="34" charset="0"/>
              </a:rPr>
            </a:br>
            <a:r>
              <a:rPr lang="id-ID" sz="1800" dirty="0">
                <a:solidFill>
                  <a:schemeClr val="bg1"/>
                </a:solidFill>
                <a:ea typeface="Calibri" panose="020F0502020204030204" pitchFamily="34" charset="0"/>
              </a:rPr>
              <a:t>R</a:t>
            </a:r>
            <a:r>
              <a:rPr lang="en-US" sz="18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elated to readers’ or writers’ ability in interpreting text and writing. </a:t>
            </a:r>
            <a:br>
              <a:rPr lang="id-ID" sz="2000" b="1" dirty="0">
                <a:solidFill>
                  <a:schemeClr val="bg1"/>
                </a:solidFill>
                <a:ea typeface="Calibri" panose="020F0502020204030204" pitchFamily="34" charset="0"/>
              </a:rPr>
            </a:br>
            <a:r>
              <a:rPr lang="id-ID" sz="1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(</a:t>
            </a:r>
            <a:r>
              <a:rPr lang="id-ID" sz="16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Kucer</a:t>
            </a:r>
            <a:r>
              <a:rPr lang="id-ID" sz="1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&amp; Cecilia, 2006, </a:t>
            </a:r>
            <a:r>
              <a:rPr lang="id-ID" sz="16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etc</a:t>
            </a:r>
            <a:r>
              <a:rPr lang="id-ID" sz="1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endParaRPr lang="id-ID" sz="1600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  <a:p>
            <a:r>
              <a:rPr lang="id-ID" sz="2000" b="1" dirty="0">
                <a:solidFill>
                  <a:schemeClr val="bg1"/>
                </a:solidFill>
                <a:ea typeface="Calibri" panose="020F0502020204030204" pitchFamily="34" charset="0"/>
              </a:rPr>
              <a:t>F</a:t>
            </a:r>
            <a:r>
              <a:rPr lang="en-ID" sz="2000" b="1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iction</a:t>
            </a:r>
            <a:r>
              <a:rPr lang="en-ID" sz="2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id-ID" sz="2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P</a:t>
            </a:r>
            <a:r>
              <a:rPr lang="en-ID" sz="2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rose </a:t>
            </a:r>
            <a:r>
              <a:rPr lang="id-ID" sz="2000" b="1" dirty="0">
                <a:solidFill>
                  <a:schemeClr val="bg1"/>
                </a:solidFill>
                <a:ea typeface="Calibri" panose="020F0502020204030204" pitchFamily="34" charset="0"/>
              </a:rPr>
              <a:t>A</a:t>
            </a:r>
            <a:r>
              <a:rPr lang="en-ID" sz="2000" b="1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ppreciation</a:t>
            </a:r>
            <a:r>
              <a:rPr lang="en-ID" sz="2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id-ID" sz="2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L</a:t>
            </a:r>
            <a:r>
              <a:rPr lang="en-ID" sz="2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earning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88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METHOD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1800" b="1" dirty="0" err="1">
                <a:solidFill>
                  <a:schemeClr val="bg1"/>
                </a:solidFill>
                <a:ea typeface="Calibri" panose="020F0502020204030204" pitchFamily="34" charset="0"/>
              </a:rPr>
              <a:t>T</a:t>
            </a:r>
            <a:r>
              <a:rPr lang="id-ID" sz="1800" b="1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rue</a:t>
            </a:r>
            <a:r>
              <a:rPr lang="id-ID" sz="18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id-ID" sz="1800" b="1" dirty="0" err="1">
                <a:solidFill>
                  <a:schemeClr val="bg1"/>
                </a:solidFill>
                <a:ea typeface="Calibri" panose="020F0502020204030204" pitchFamily="34" charset="0"/>
              </a:rPr>
              <a:t>E</a:t>
            </a:r>
            <a:r>
              <a:rPr lang="id-ID" sz="1800" b="1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xperimental</a:t>
            </a:r>
            <a:r>
              <a:rPr lang="id-ID" sz="18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id-ID" sz="1800" b="1" dirty="0">
                <a:solidFill>
                  <a:schemeClr val="bg1"/>
                </a:solidFill>
                <a:ea typeface="Calibri" panose="020F0502020204030204" pitchFamily="34" charset="0"/>
              </a:rPr>
              <a:t>D</a:t>
            </a:r>
            <a:r>
              <a:rPr lang="id-ID" sz="18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esign</a:t>
            </a:r>
            <a:br>
              <a:rPr lang="id-ID" sz="18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</a:br>
            <a:r>
              <a:rPr lang="id-ID" sz="1800" dirty="0" err="1">
                <a:solidFill>
                  <a:schemeClr val="bg1"/>
                </a:solidFill>
                <a:ea typeface="Calibri" panose="020F0502020204030204" pitchFamily="34" charset="0"/>
              </a:rPr>
              <a:t>D</a:t>
            </a:r>
            <a:r>
              <a:rPr lang="id-ID" sz="18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esign</a:t>
            </a:r>
            <a:r>
              <a:rPr lang="id-ID" sz="18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id-ID" sz="18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of</a:t>
            </a:r>
            <a:r>
              <a:rPr lang="id-ID" sz="18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id-ID" sz="18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the</a:t>
            </a:r>
            <a:r>
              <a:rPr lang="id-ID" sz="18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id-ID" sz="18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randomized</a:t>
            </a:r>
            <a:r>
              <a:rPr lang="id-ID" sz="18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id-ID" sz="18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pre-test</a:t>
            </a:r>
            <a:r>
              <a:rPr lang="id-ID" sz="18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id-ID" sz="18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and</a:t>
            </a:r>
            <a:r>
              <a:rPr lang="id-ID" sz="18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id-ID" sz="18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post-test</a:t>
            </a:r>
            <a:r>
              <a:rPr lang="id-ID" sz="18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id-ID" sz="18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control</a:t>
            </a:r>
            <a:r>
              <a:rPr lang="id-ID" sz="18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id-ID" sz="18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group</a:t>
            </a:r>
            <a:r>
              <a:rPr lang="id-ID" sz="18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id-ID" sz="1800" i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(</a:t>
            </a:r>
            <a:r>
              <a:rPr lang="id-ID" sz="18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RPPCGD</a:t>
            </a:r>
          </a:p>
          <a:p>
            <a:pPr marL="0" indent="0">
              <a:buNone/>
            </a:pPr>
            <a:endParaRPr lang="id-ID" sz="1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23A8828-F2D6-BC49-4B7E-CC0E6213B5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55836" y="2134761"/>
            <a:ext cx="7163092" cy="37875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1598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FINDING AND DISCUSSION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d-ID" sz="1800" dirty="0">
              <a:solidFill>
                <a:schemeClr val="bg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ID" sz="1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Description Table of </a:t>
            </a:r>
            <a:r>
              <a:rPr lang="id-ID" sz="1800" b="1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Pre-test</a:t>
            </a:r>
            <a:r>
              <a:rPr lang="id-ID" sz="1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&amp; </a:t>
            </a:r>
            <a:r>
              <a:rPr lang="id-ID" sz="1800" b="1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Post-test</a:t>
            </a:r>
            <a:r>
              <a:rPr lang="id-ID" sz="1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of Students </a:t>
            </a:r>
            <a:br>
              <a:rPr lang="id-ID" sz="1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ID" sz="1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Appreciating Short Story in the Indonesian Fiction Prose Appreciation Course</a:t>
            </a:r>
            <a:endParaRPr lang="id-ID" sz="1800" dirty="0">
              <a:solidFill>
                <a:schemeClr val="bg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55D2EBE-534E-259A-632E-6729D47066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255096"/>
              </p:ext>
            </p:extLst>
          </p:nvPr>
        </p:nvGraphicFramePr>
        <p:xfrm>
          <a:off x="328120" y="2676489"/>
          <a:ext cx="5509262" cy="16941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4279">
                  <a:extLst>
                    <a:ext uri="{9D8B030D-6E8A-4147-A177-3AD203B41FA5}">
                      <a16:colId xmlns:a16="http://schemas.microsoft.com/office/drawing/2014/main" val="1603687072"/>
                    </a:ext>
                  </a:extLst>
                </a:gridCol>
                <a:gridCol w="350602">
                  <a:extLst>
                    <a:ext uri="{9D8B030D-6E8A-4147-A177-3AD203B41FA5}">
                      <a16:colId xmlns:a16="http://schemas.microsoft.com/office/drawing/2014/main" val="1924053663"/>
                    </a:ext>
                  </a:extLst>
                </a:gridCol>
                <a:gridCol w="470769">
                  <a:extLst>
                    <a:ext uri="{9D8B030D-6E8A-4147-A177-3AD203B41FA5}">
                      <a16:colId xmlns:a16="http://schemas.microsoft.com/office/drawing/2014/main" val="1631796199"/>
                    </a:ext>
                  </a:extLst>
                </a:gridCol>
                <a:gridCol w="878358">
                  <a:extLst>
                    <a:ext uri="{9D8B030D-6E8A-4147-A177-3AD203B41FA5}">
                      <a16:colId xmlns:a16="http://schemas.microsoft.com/office/drawing/2014/main" val="3448600548"/>
                    </a:ext>
                  </a:extLst>
                </a:gridCol>
                <a:gridCol w="527760">
                  <a:extLst>
                    <a:ext uri="{9D8B030D-6E8A-4147-A177-3AD203B41FA5}">
                      <a16:colId xmlns:a16="http://schemas.microsoft.com/office/drawing/2014/main" val="1102360507"/>
                    </a:ext>
                  </a:extLst>
                </a:gridCol>
                <a:gridCol w="703679">
                  <a:extLst>
                    <a:ext uri="{9D8B030D-6E8A-4147-A177-3AD203B41FA5}">
                      <a16:colId xmlns:a16="http://schemas.microsoft.com/office/drawing/2014/main" val="692329325"/>
                    </a:ext>
                  </a:extLst>
                </a:gridCol>
                <a:gridCol w="526523">
                  <a:extLst>
                    <a:ext uri="{9D8B030D-6E8A-4147-A177-3AD203B41FA5}">
                      <a16:colId xmlns:a16="http://schemas.microsoft.com/office/drawing/2014/main" val="3690081061"/>
                    </a:ext>
                  </a:extLst>
                </a:gridCol>
                <a:gridCol w="526523">
                  <a:extLst>
                    <a:ext uri="{9D8B030D-6E8A-4147-A177-3AD203B41FA5}">
                      <a16:colId xmlns:a16="http://schemas.microsoft.com/office/drawing/2014/main" val="1747159791"/>
                    </a:ext>
                  </a:extLst>
                </a:gridCol>
                <a:gridCol w="470769">
                  <a:extLst>
                    <a:ext uri="{9D8B030D-6E8A-4147-A177-3AD203B41FA5}">
                      <a16:colId xmlns:a16="http://schemas.microsoft.com/office/drawing/2014/main" val="2456445264"/>
                    </a:ext>
                  </a:extLst>
                </a:gridCol>
              </a:tblGrid>
              <a:tr h="194462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b="1" dirty="0"/>
                        <a:t>Pre</a:t>
                      </a:r>
                      <a:r>
                        <a:rPr lang="id-ID" b="1" dirty="0"/>
                        <a:t> </a:t>
                      </a:r>
                      <a:r>
                        <a:rPr lang="en-ID" b="1" dirty="0"/>
                        <a:t>Test  </a:t>
                      </a:r>
                      <a:endParaRPr lang="id-ID" b="1" dirty="0"/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907851"/>
                  </a:ext>
                </a:extLst>
              </a:tr>
              <a:tr h="36599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 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N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Mean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Std. Deviation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Std. Error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 dirty="0">
                          <a:effectLst/>
                        </a:rPr>
                        <a:t>95% Confidence Interval for Mean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Min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Max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3248344"/>
                  </a:ext>
                </a:extLst>
              </a:tr>
              <a:tr h="26307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 dirty="0">
                          <a:effectLst/>
                        </a:rPr>
                        <a:t>Lower Bound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Upper Bound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 dirty="0">
                          <a:effectLst/>
                        </a:rPr>
                        <a:t> 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 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30969204"/>
                  </a:ext>
                </a:extLst>
              </a:tr>
              <a:tr h="269122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Experimental Class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65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64.8231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3.826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.4746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63.8749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65.7713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59.00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74.50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80864376"/>
                  </a:ext>
                </a:extLst>
              </a:tr>
              <a:tr h="285942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Control Class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65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68.7692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3.824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.4743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67.8216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69.7169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60.50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76.00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81178531"/>
                  </a:ext>
                </a:extLst>
              </a:tr>
              <a:tr h="205542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D" sz="900" dirty="0">
                          <a:effectLst/>
                        </a:rPr>
                        <a:t>Total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130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66.7962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4.294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.3766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66.0509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67.5414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59.00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 dirty="0">
                          <a:effectLst/>
                        </a:rPr>
                        <a:t>76.00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6155554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5325A7C-2299-EB09-DBDC-7D0134B635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317304"/>
              </p:ext>
            </p:extLst>
          </p:nvPr>
        </p:nvGraphicFramePr>
        <p:xfrm>
          <a:off x="6088844" y="2676489"/>
          <a:ext cx="5775036" cy="1712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6529">
                  <a:extLst>
                    <a:ext uri="{9D8B030D-6E8A-4147-A177-3AD203B41FA5}">
                      <a16:colId xmlns:a16="http://schemas.microsoft.com/office/drawing/2014/main" val="1880954539"/>
                    </a:ext>
                  </a:extLst>
                </a:gridCol>
                <a:gridCol w="399402">
                  <a:extLst>
                    <a:ext uri="{9D8B030D-6E8A-4147-A177-3AD203B41FA5}">
                      <a16:colId xmlns:a16="http://schemas.microsoft.com/office/drawing/2014/main" val="1776338292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359907595"/>
                    </a:ext>
                  </a:extLst>
                </a:gridCol>
                <a:gridCol w="749008">
                  <a:extLst>
                    <a:ext uri="{9D8B030D-6E8A-4147-A177-3AD203B41FA5}">
                      <a16:colId xmlns:a16="http://schemas.microsoft.com/office/drawing/2014/main" val="3236552397"/>
                    </a:ext>
                  </a:extLst>
                </a:gridCol>
                <a:gridCol w="544722">
                  <a:extLst>
                    <a:ext uri="{9D8B030D-6E8A-4147-A177-3AD203B41FA5}">
                      <a16:colId xmlns:a16="http://schemas.microsoft.com/office/drawing/2014/main" val="1569957564"/>
                    </a:ext>
                  </a:extLst>
                </a:gridCol>
                <a:gridCol w="691809">
                  <a:extLst>
                    <a:ext uri="{9D8B030D-6E8A-4147-A177-3AD203B41FA5}">
                      <a16:colId xmlns:a16="http://schemas.microsoft.com/office/drawing/2014/main" val="4259821283"/>
                    </a:ext>
                  </a:extLst>
                </a:gridCol>
                <a:gridCol w="473671">
                  <a:extLst>
                    <a:ext uri="{9D8B030D-6E8A-4147-A177-3AD203B41FA5}">
                      <a16:colId xmlns:a16="http://schemas.microsoft.com/office/drawing/2014/main" val="3531309058"/>
                    </a:ext>
                  </a:extLst>
                </a:gridCol>
                <a:gridCol w="531008">
                  <a:extLst>
                    <a:ext uri="{9D8B030D-6E8A-4147-A177-3AD203B41FA5}">
                      <a16:colId xmlns:a16="http://schemas.microsoft.com/office/drawing/2014/main" val="941332404"/>
                    </a:ext>
                  </a:extLst>
                </a:gridCol>
                <a:gridCol w="529762">
                  <a:extLst>
                    <a:ext uri="{9D8B030D-6E8A-4147-A177-3AD203B41FA5}">
                      <a16:colId xmlns:a16="http://schemas.microsoft.com/office/drawing/2014/main" val="57710340"/>
                    </a:ext>
                  </a:extLst>
                </a:gridCol>
              </a:tblGrid>
              <a:tr h="152400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b="1" dirty="0"/>
                        <a:t>Post</a:t>
                      </a:r>
                      <a:r>
                        <a:rPr lang="id-ID" sz="1800" b="1" dirty="0"/>
                        <a:t> </a:t>
                      </a:r>
                      <a:r>
                        <a:rPr lang="en-ID" sz="1800" b="1" dirty="0"/>
                        <a:t>Test  </a:t>
                      </a:r>
                      <a:endParaRPr lang="id-ID" sz="1800" b="1" dirty="0"/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044262"/>
                  </a:ext>
                </a:extLst>
              </a:tr>
              <a:tr h="26244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 dirty="0">
                          <a:effectLst/>
                        </a:rPr>
                        <a:t> </a:t>
                      </a:r>
                      <a:endParaRPr lang="id-ID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 dirty="0">
                          <a:effectLst/>
                        </a:rPr>
                        <a:t>N</a:t>
                      </a:r>
                      <a:endParaRPr lang="id-ID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 dirty="0">
                          <a:effectLst/>
                        </a:rPr>
                        <a:t>Mean</a:t>
                      </a:r>
                      <a:endParaRPr lang="id-ID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 dirty="0">
                          <a:effectLst/>
                        </a:rPr>
                        <a:t>Std. Deviation</a:t>
                      </a:r>
                      <a:endParaRPr lang="id-ID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 dirty="0">
                          <a:effectLst/>
                        </a:rPr>
                        <a:t>Std. Error</a:t>
                      </a:r>
                      <a:endParaRPr lang="id-ID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 dirty="0">
                          <a:effectLst/>
                        </a:rPr>
                        <a:t>95% Confidence Interval for Mean</a:t>
                      </a:r>
                      <a:endParaRPr lang="id-ID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Min</a:t>
                      </a:r>
                      <a:endParaRPr lang="id-ID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Max</a:t>
                      </a:r>
                      <a:endParaRPr lang="id-ID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58586608"/>
                  </a:ext>
                </a:extLst>
              </a:tr>
              <a:tr h="41361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 dirty="0">
                          <a:effectLst/>
                        </a:rPr>
                        <a:t>Lower Bound</a:t>
                      </a:r>
                      <a:endParaRPr lang="id-ID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 dirty="0">
                          <a:effectLst/>
                        </a:rPr>
                        <a:t>Upper Bound</a:t>
                      </a:r>
                      <a:endParaRPr lang="id-ID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42887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Experimental Class</a:t>
                      </a:r>
                      <a:endParaRPr lang="id-ID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65</a:t>
                      </a:r>
                      <a:endParaRPr lang="id-ID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90.66</a:t>
                      </a:r>
                      <a:endParaRPr lang="id-ID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 dirty="0">
                          <a:effectLst/>
                        </a:rPr>
                        <a:t>2.826</a:t>
                      </a:r>
                      <a:endParaRPr lang="id-ID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 dirty="0">
                          <a:effectLst/>
                        </a:rPr>
                        <a:t>.350</a:t>
                      </a:r>
                      <a:endParaRPr lang="id-ID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 dirty="0">
                          <a:effectLst/>
                        </a:rPr>
                        <a:t>89.9690</a:t>
                      </a:r>
                      <a:endParaRPr lang="id-ID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 dirty="0">
                          <a:effectLst/>
                        </a:rPr>
                        <a:t>91.3695</a:t>
                      </a:r>
                      <a:endParaRPr lang="id-ID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 dirty="0">
                          <a:effectLst/>
                        </a:rPr>
                        <a:t>85.00</a:t>
                      </a:r>
                      <a:endParaRPr lang="id-ID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95.50</a:t>
                      </a:r>
                      <a:endParaRPr lang="id-ID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68054361"/>
                  </a:ext>
                </a:extLst>
              </a:tr>
              <a:tr h="211952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 Control Class</a:t>
                      </a:r>
                      <a:endParaRPr lang="id-ID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65</a:t>
                      </a:r>
                      <a:endParaRPr lang="id-ID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87.76</a:t>
                      </a:r>
                      <a:endParaRPr lang="id-ID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2.980</a:t>
                      </a:r>
                      <a:endParaRPr lang="id-ID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.369</a:t>
                      </a:r>
                      <a:endParaRPr lang="id-ID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87.0307</a:t>
                      </a:r>
                      <a:endParaRPr lang="id-ID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88.5078</a:t>
                      </a:r>
                      <a:endParaRPr lang="id-ID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 dirty="0">
                          <a:effectLst/>
                        </a:rPr>
                        <a:t>83.00</a:t>
                      </a:r>
                      <a:endParaRPr lang="id-ID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 dirty="0">
                          <a:effectLst/>
                        </a:rPr>
                        <a:t>95.50</a:t>
                      </a:r>
                      <a:endParaRPr lang="id-ID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12830147"/>
                  </a:ext>
                </a:extLst>
              </a:tr>
              <a:tr h="262393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Total</a:t>
                      </a:r>
                      <a:endParaRPr lang="id-ID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 dirty="0">
                          <a:effectLst/>
                        </a:rPr>
                        <a:t>130</a:t>
                      </a:r>
                      <a:endParaRPr lang="id-ID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89.21</a:t>
                      </a:r>
                      <a:endParaRPr lang="id-ID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3.238</a:t>
                      </a:r>
                      <a:endParaRPr lang="id-ID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.284</a:t>
                      </a:r>
                      <a:endParaRPr lang="id-ID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88.6572</a:t>
                      </a:r>
                      <a:endParaRPr lang="id-ID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89.7812</a:t>
                      </a:r>
                      <a:endParaRPr lang="id-ID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>
                          <a:effectLst/>
                        </a:rPr>
                        <a:t>83.00</a:t>
                      </a:r>
                      <a:endParaRPr lang="id-ID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900" dirty="0">
                          <a:effectLst/>
                        </a:rPr>
                        <a:t>95.50</a:t>
                      </a:r>
                      <a:endParaRPr lang="id-ID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76970306"/>
                  </a:ext>
                </a:extLst>
              </a:tr>
            </a:tbl>
          </a:graphicData>
        </a:graphic>
      </p:graphicFrame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383B06EC-255D-DD87-E5B9-091D8CED7B02}"/>
              </a:ext>
            </a:extLst>
          </p:cNvPr>
          <p:cNvSpPr txBox="1">
            <a:spLocks/>
          </p:cNvSpPr>
          <p:nvPr/>
        </p:nvSpPr>
        <p:spPr>
          <a:xfrm>
            <a:off x="683813" y="4232144"/>
            <a:ext cx="4929809" cy="1263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id-ID" sz="1600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ID" sz="1600" dirty="0">
                <a:solidFill>
                  <a:schemeClr val="bg1"/>
                </a:solidFill>
                <a:ea typeface="Calibri" panose="020F0502020204030204" pitchFamily="34" charset="0"/>
              </a:rPr>
              <a:t>The average score of </a:t>
            </a:r>
            <a:r>
              <a:rPr lang="en-ID" sz="1600" b="1" dirty="0">
                <a:solidFill>
                  <a:schemeClr val="bg1"/>
                </a:solidFill>
                <a:ea typeface="Calibri" panose="020F0502020204030204" pitchFamily="34" charset="0"/>
              </a:rPr>
              <a:t>the control class is higher </a:t>
            </a:r>
            <a:br>
              <a:rPr lang="id-ID" sz="1600" dirty="0">
                <a:solidFill>
                  <a:schemeClr val="bg1"/>
                </a:solidFill>
                <a:ea typeface="Calibri" panose="020F0502020204030204" pitchFamily="34" charset="0"/>
              </a:rPr>
            </a:br>
            <a:r>
              <a:rPr lang="en-ID" sz="1600" dirty="0">
                <a:solidFill>
                  <a:schemeClr val="bg1"/>
                </a:solidFill>
                <a:ea typeface="Calibri" panose="020F0502020204030204" pitchFamily="34" charset="0"/>
              </a:rPr>
              <a:t>than the experimental class</a:t>
            </a:r>
            <a:r>
              <a:rPr lang="id-ID" sz="1600" dirty="0">
                <a:solidFill>
                  <a:schemeClr val="bg1"/>
                </a:solidFill>
                <a:ea typeface="Calibri" panose="020F0502020204030204" pitchFamily="34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78AF0B48-63D9-8B50-1741-1EFC1F48359F}"/>
              </a:ext>
            </a:extLst>
          </p:cNvPr>
          <p:cNvSpPr txBox="1">
            <a:spLocks/>
          </p:cNvSpPr>
          <p:nvPr/>
        </p:nvSpPr>
        <p:spPr>
          <a:xfrm>
            <a:off x="6312604" y="4232144"/>
            <a:ext cx="5110569" cy="1263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id-ID" sz="1600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id-ID" sz="16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ID" sz="16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he average ability of </a:t>
            </a:r>
            <a:r>
              <a:rPr lang="en-ID" sz="16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the experimental class is higher </a:t>
            </a:r>
            <a:br>
              <a:rPr lang="id-ID" sz="16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ID" sz="16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han</a:t>
            </a:r>
            <a:r>
              <a:rPr lang="en-ID" sz="16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the control class.</a:t>
            </a:r>
            <a:endParaRPr lang="id-ID" sz="1600" dirty="0">
              <a:solidFill>
                <a:schemeClr val="bg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952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CONCLUSION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 marL="4572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id-ID" sz="1800" dirty="0">
              <a:solidFill>
                <a:schemeClr val="bg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The improvement of short story appreciation in </a:t>
            </a:r>
            <a:r>
              <a:rPr lang="en-ID" sz="1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the Indonesian fiction prose appreciation course that used cognitive literacy dimension learning strategy (experimental class) is higher than the other class (control class) that used expository learning strategy.</a:t>
            </a:r>
            <a:endParaRPr lang="id-ID" sz="1800" dirty="0">
              <a:solidFill>
                <a:schemeClr val="bg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204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REFERENCES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d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Abrams</a:t>
            </a:r>
            <a:r>
              <a:rPr lang="id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, M.H. (2009). </a:t>
            </a:r>
            <a:r>
              <a:rPr lang="id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id-ID" sz="1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Glossary</a:t>
            </a:r>
            <a:r>
              <a:rPr lang="id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1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id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1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Literary</a:t>
            </a:r>
            <a:r>
              <a:rPr lang="id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1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Terms</a:t>
            </a:r>
            <a:r>
              <a:rPr lang="id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id-ID" sz="1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Ninth</a:t>
            </a:r>
            <a:r>
              <a:rPr lang="id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1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Edition</a:t>
            </a:r>
            <a:r>
              <a:rPr lang="id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id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Boston: USA </a:t>
            </a:r>
            <a:r>
              <a:rPr lang="id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Wadsworth</a:t>
            </a:r>
            <a:r>
              <a:rPr lang="id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Cengage</a:t>
            </a:r>
            <a:r>
              <a:rPr lang="id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Learning</a:t>
            </a:r>
            <a:r>
              <a:rPr lang="id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id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[Online].</a:t>
            </a:r>
            <a:r>
              <a:rPr lang="id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Diakses dari file:///D:/E%20Book /Abrams.pdf.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ID" sz="10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Aminuddin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id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2011</a:t>
            </a:r>
            <a:r>
              <a:rPr lang="id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ID" sz="1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Pengantar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ID" sz="1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presiasi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en-ID" sz="1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arya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astra. 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Bandung:  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Sinar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Algensindo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1000" dirty="0">
              <a:solidFill>
                <a:schemeClr val="bg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121285" indent="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Halimah, 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Sumiyadi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Mulyati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, Y., 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Damaianti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, V. S. (2020). Critical literacy approach in the teaching of literary appreciation using Indonesian short stories. 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Indonesian Journal of Applied Linguistics, 10(1).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84-94. </a:t>
            </a:r>
            <a:r>
              <a:rPr lang="en-ID" sz="1000" u="sng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https://doi.org/10.17509/ijal.v10i1.24992</a:t>
            </a:r>
            <a:endParaRPr lang="id-ID" sz="1000" dirty="0">
              <a:solidFill>
                <a:schemeClr val="bg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121285" indent="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Knaflic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, L. (2014).  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Psychological Aspects of Literacy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 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Libellarium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, VII, 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(1),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 41-53. 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[Online].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Diakses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https://hrcak.srce.hr/file/202150</a:t>
            </a:r>
            <a:r>
              <a:rPr lang="en-ID" sz="1000" u="sng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1000" dirty="0">
              <a:solidFill>
                <a:schemeClr val="bg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121285" indent="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d-ID" sz="1000" spc="-1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ID" sz="1000" spc="-1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Kucer</a:t>
            </a:r>
            <a:r>
              <a:rPr lang="en-ID" sz="1000" spc="-1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, S.B. dan Cecilia, S. (2006). </a:t>
            </a:r>
            <a:r>
              <a:rPr lang="en-ID" sz="1000" i="1" spc="-1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Teaching the dimensions of literacy. </a:t>
            </a:r>
            <a:r>
              <a:rPr lang="en-ID" sz="1000" spc="-1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London: Lawrence Erlbaum Associates, Publishers.</a:t>
            </a:r>
            <a:endParaRPr lang="id-ID" sz="1000" dirty="0">
              <a:solidFill>
                <a:schemeClr val="bg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121285" indent="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ID" sz="1000" spc="-1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Kucer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, S.B. (2014). 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Dimensions of Literacy and Writing in School Settings. 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New York dan London: Routledge Taylor &amp; Francis Group. 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[Online].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Diakses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file:///D:/E%20Book/Kucer-Dimensions %20of%20Literacy_%20(2014).pdf.</a:t>
            </a:r>
            <a:endParaRPr lang="id-ID" sz="1000" dirty="0">
              <a:solidFill>
                <a:schemeClr val="bg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Kuswana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, W. S. (2012). </a:t>
            </a:r>
            <a:r>
              <a:rPr lang="en-ID" sz="1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Taksonomi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Kognitif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ID" sz="1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Perkembangan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Ragam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Berpikir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Bandung. PT  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Remaja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Rosdakarya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1000" dirty="0">
              <a:solidFill>
                <a:schemeClr val="bg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Moore, M. (2009). 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Dimensions of Literacy: Sociocultural.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University of New England: Courtney 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Graffius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[Online].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Diakses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000" u="sng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https://luv2teach.weebly.com/uploads /3/9/6/4/3964527/dimensions_of_literacy._sociocultural.pdf.</a:t>
            </a:r>
            <a:endParaRPr lang="id-ID" sz="1000" dirty="0">
              <a:solidFill>
                <a:schemeClr val="bg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d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Ngafifi</a:t>
            </a:r>
            <a:r>
              <a:rPr lang="id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, M (2014). </a:t>
            </a:r>
            <a:r>
              <a:rPr lang="en-ID" sz="1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Kemajuan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Teknologi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an Pola </a:t>
            </a:r>
            <a:r>
              <a:rPr lang="en-ID" sz="1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Hidup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Manusia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en-ID" sz="1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alam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Perspektif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Sosial </a:t>
            </a:r>
            <a:r>
              <a:rPr lang="en-ID" sz="1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Budaya</a:t>
            </a:r>
            <a:r>
              <a:rPr lang="id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id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Jurnal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Pembangunan Pendidikan: 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Fondasi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Aplikasi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Volume 2, 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Nomor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1, 2014</a:t>
            </a:r>
            <a:r>
              <a:rPr lang="id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Diunduh dari: 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https://journal.uny.ac.id/index.php/jppfa/article/download/217</a:t>
            </a:r>
            <a:endParaRPr lang="id-ID" sz="1000" dirty="0">
              <a:solidFill>
                <a:schemeClr val="bg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d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Petersson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et al.  (2009). 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Language and Literacy from a Cognitive Neuroscience Perspective. 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Olson dan Torrance (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Penyunting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), 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The Cambridge Handbook of Literacy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hlm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153-182).  New York: Cambridge University Press. 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[Online].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Diakses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https://escholarship.org/uc/item/4fp2h2zp</a:t>
            </a:r>
            <a:r>
              <a:rPr lang="id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d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Saryono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, D. (2009). 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Dasar </a:t>
            </a:r>
            <a:r>
              <a:rPr lang="en-ID" sz="1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Apresiasi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astra. 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Yogyakarta: 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Elmatera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Publishing.</a:t>
            </a:r>
            <a:endParaRPr lang="id-ID" sz="1000" dirty="0">
              <a:solidFill>
                <a:schemeClr val="bg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121285" indent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d-ID" sz="1000" spc="1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id-ID" sz="10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Siregar, </a:t>
            </a:r>
            <a:r>
              <a:rPr lang="id-ID" sz="10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Syofian</a:t>
            </a:r>
            <a:r>
              <a:rPr lang="id-ID" sz="10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. (2014). </a:t>
            </a:r>
            <a:r>
              <a:rPr lang="id-ID" sz="1000" i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Statistik </a:t>
            </a:r>
            <a:r>
              <a:rPr lang="id-ID" sz="1000" i="1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parametrik</a:t>
            </a:r>
            <a:r>
              <a:rPr lang="id-ID" sz="1000" i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 untuk penelitian kuantitatif</a:t>
            </a:r>
            <a:r>
              <a:rPr lang="id-ID" sz="10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. Jakarta: Bumi Aksara.</a:t>
            </a:r>
          </a:p>
          <a:p>
            <a:pPr marL="0" marR="121285" indent="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d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Sugiyono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(201</a:t>
            </a:r>
            <a:r>
              <a:rPr lang="id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  <a:r>
              <a:rPr lang="en-ID" sz="1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Metode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ID" sz="1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enelitian</a:t>
            </a:r>
            <a:r>
              <a:rPr lang="en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Pendidikan</a:t>
            </a:r>
            <a:r>
              <a:rPr lang="id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id-ID" sz="1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Pendekatan Kuantitatif, Kualitatif, dan R&amp;D.  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Bandung: </a:t>
            </a:r>
            <a:r>
              <a:rPr lang="en-ID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Alfabeta</a:t>
            </a:r>
            <a:r>
              <a:rPr lang="en-ID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1000" dirty="0">
              <a:solidFill>
                <a:schemeClr val="bg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828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35788"/>
            <a:ext cx="9144000" cy="8794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THANK YOU!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1690889"/>
            <a:ext cx="9144000" cy="9402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d-ID" sz="2000" b="1">
                <a:solidFill>
                  <a:schemeClr val="bg1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24000" y="1656700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516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965</Words>
  <Application>Microsoft Office PowerPoint</Application>
  <PresentationFormat>Widescreen</PresentationFormat>
  <Paragraphs>122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IMPLEMENTATION OF COGNITIVE LITERACY DIMENSION STRATEGY  IN PROSE APPRECIATION LEARNING AT UNIVERSITY</vt:lpstr>
      <vt:lpstr>INTRODUCTION</vt:lpstr>
      <vt:lpstr>LITERATURE REVIEW</vt:lpstr>
      <vt:lpstr>METHOD</vt:lpstr>
      <vt:lpstr>FINDING AND DISCUSSION</vt:lpstr>
      <vt:lpstr>CONCLUSION</vt:lpstr>
      <vt:lpstr>REFERENCES</vt:lpstr>
      <vt:lpstr>THANK YOU!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ismail - [2010]</dc:creator>
  <cp:lastModifiedBy>Sri Ulina Br Sembiring</cp:lastModifiedBy>
  <cp:revision>8</cp:revision>
  <dcterms:created xsi:type="dcterms:W3CDTF">2023-04-14T06:04:15Z</dcterms:created>
  <dcterms:modified xsi:type="dcterms:W3CDTF">2023-07-22T16:04:13Z</dcterms:modified>
</cp:coreProperties>
</file>