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6" r:id="rId8"/>
    <p:sldId id="265"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9" d="100"/>
          <a:sy n="69" d="100"/>
        </p:scale>
        <p:origin x="-69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rPr>
              <a:t>Contrastive Analysis of Vocatives in Japanese and </a:t>
            </a:r>
            <a:r>
              <a:rPr lang="en-US" sz="2800" b="1" dirty="0" err="1">
                <a:solidFill>
                  <a:schemeClr val="bg1"/>
                </a:solidFill>
              </a:rPr>
              <a:t>Minangkabau</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fontScale="92500" lnSpcReduction="20000"/>
          </a:bodyPr>
          <a:lstStyle/>
          <a:p>
            <a:pPr>
              <a:lnSpc>
                <a:spcPct val="100000"/>
              </a:lnSpc>
            </a:pPr>
            <a:r>
              <a:rPr lang="en-US" sz="1600" b="1" dirty="0" err="1">
                <a:solidFill>
                  <a:schemeClr val="bg1"/>
                </a:solidFill>
              </a:rPr>
              <a:t>Harviko</a:t>
            </a:r>
            <a:r>
              <a:rPr lang="en-US" sz="1600" b="1" dirty="0">
                <a:solidFill>
                  <a:schemeClr val="bg1"/>
                </a:solidFill>
              </a:rPr>
              <a:t> </a:t>
            </a:r>
            <a:r>
              <a:rPr lang="en-US" sz="1600" b="1" dirty="0" err="1">
                <a:solidFill>
                  <a:schemeClr val="bg1"/>
                </a:solidFill>
              </a:rPr>
              <a:t>Lidra</a:t>
            </a:r>
            <a:endParaRPr lang="en-US" sz="1600" b="1" dirty="0">
              <a:solidFill>
                <a:schemeClr val="bg1"/>
              </a:solidFill>
            </a:endParaRPr>
          </a:p>
          <a:p>
            <a:pPr>
              <a:lnSpc>
                <a:spcPct val="100000"/>
              </a:lnSpc>
            </a:pPr>
            <a:r>
              <a:rPr lang="en-US" sz="1600" b="1" dirty="0" err="1">
                <a:solidFill>
                  <a:schemeClr val="bg1"/>
                </a:solidFill>
              </a:rPr>
              <a:t>Nuria</a:t>
            </a:r>
            <a:r>
              <a:rPr lang="en-US" sz="1600" b="1" dirty="0">
                <a:solidFill>
                  <a:schemeClr val="bg1"/>
                </a:solidFill>
              </a:rPr>
              <a:t> </a:t>
            </a:r>
            <a:r>
              <a:rPr lang="en-US" sz="1600" b="1" dirty="0" err="1">
                <a:solidFill>
                  <a:schemeClr val="bg1"/>
                </a:solidFill>
              </a:rPr>
              <a:t>Haristiani</a:t>
            </a:r>
            <a:endParaRPr lang="en-US" sz="1600" b="1" dirty="0">
              <a:solidFill>
                <a:schemeClr val="bg1"/>
              </a:solidFill>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en-US" sz="1600" i="1" dirty="0">
                <a:solidFill>
                  <a:schemeClr val="bg1"/>
                </a:solidFill>
              </a:rPr>
              <a:t>ABS-ICOLLITE-23005</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2" name="Content Placeholder 1"/>
          <p:cNvSpPr>
            <a:spLocks noGrp="1"/>
          </p:cNvSpPr>
          <p:nvPr>
            <p:ph idx="1"/>
          </p:nvPr>
        </p:nvSpPr>
        <p:spPr>
          <a:xfrm>
            <a:off x="893618" y="1409989"/>
            <a:ext cx="10515600" cy="4351338"/>
          </a:xfrm>
        </p:spPr>
        <p:txBody>
          <a:bodyPr>
            <a:noAutofit/>
          </a:bodyPr>
          <a:lstStyle/>
          <a:p>
            <a:pPr marL="0" indent="0">
              <a:buNone/>
            </a:pPr>
            <a:r>
              <a:rPr lang="en-US" sz="1400" dirty="0">
                <a:solidFill>
                  <a:schemeClr val="bg1"/>
                </a:solidFill>
                <a:latin typeface="+mj-lt"/>
              </a:rPr>
              <a:t>Braun, </a:t>
            </a:r>
            <a:r>
              <a:rPr lang="en-US" sz="1400" dirty="0" err="1">
                <a:solidFill>
                  <a:schemeClr val="bg1"/>
                </a:solidFill>
                <a:latin typeface="+mj-lt"/>
              </a:rPr>
              <a:t>Friederike</a:t>
            </a:r>
            <a:r>
              <a:rPr lang="en-US" sz="1400" dirty="0">
                <a:solidFill>
                  <a:schemeClr val="bg1"/>
                </a:solidFill>
                <a:latin typeface="+mj-lt"/>
              </a:rPr>
              <a:t>. (1988). Terms of Address - Problem of patterns and usage in various language and </a:t>
            </a:r>
            <a:r>
              <a:rPr lang="en-US" sz="1400" dirty="0" err="1">
                <a:solidFill>
                  <a:schemeClr val="bg1"/>
                </a:solidFill>
                <a:latin typeface="+mj-lt"/>
              </a:rPr>
              <a:t>culture.Berlin</a:t>
            </a:r>
            <a:r>
              <a:rPr lang="en-US" sz="1400" dirty="0">
                <a:solidFill>
                  <a:schemeClr val="bg1"/>
                </a:solidFill>
                <a:latin typeface="+mj-lt"/>
              </a:rPr>
              <a:t>: Mouton de </a:t>
            </a:r>
            <a:r>
              <a:rPr lang="en-US" sz="1400" dirty="0" err="1">
                <a:solidFill>
                  <a:schemeClr val="bg1"/>
                </a:solidFill>
                <a:latin typeface="+mj-lt"/>
              </a:rPr>
              <a:t>Gruyter</a:t>
            </a:r>
            <a:r>
              <a:rPr lang="en-US" sz="1400" dirty="0">
                <a:solidFill>
                  <a:schemeClr val="bg1"/>
                </a:solidFill>
                <a:latin typeface="+mj-lt"/>
              </a:rPr>
              <a:t>. </a:t>
            </a:r>
          </a:p>
          <a:p>
            <a:pPr marL="0" indent="0">
              <a:buNone/>
            </a:pPr>
            <a:r>
              <a:rPr lang="en-US" sz="1400" dirty="0">
                <a:solidFill>
                  <a:schemeClr val="bg1"/>
                </a:solidFill>
                <a:latin typeface="+mj-lt"/>
              </a:rPr>
              <a:t>Daniel, Michael &amp; Spencer, Andrew. (2009). The vocative – an outliner case. In Andrej </a:t>
            </a:r>
            <a:r>
              <a:rPr lang="en-US" sz="1400" dirty="0" err="1">
                <a:solidFill>
                  <a:schemeClr val="bg1"/>
                </a:solidFill>
                <a:latin typeface="+mj-lt"/>
              </a:rPr>
              <a:t>Malchukov</a:t>
            </a:r>
            <a:r>
              <a:rPr lang="en-US" sz="1400" dirty="0">
                <a:solidFill>
                  <a:schemeClr val="bg1"/>
                </a:solidFill>
                <a:latin typeface="+mj-lt"/>
              </a:rPr>
              <a:t> &amp; Andrew Spencer (eds.), The Oxford Handbook of Case (p. 626-634). New York: Oxford University Press.</a:t>
            </a:r>
          </a:p>
          <a:p>
            <a:pPr marL="0" indent="0">
              <a:buNone/>
            </a:pPr>
            <a:r>
              <a:rPr lang="en-US" sz="1400" dirty="0" err="1">
                <a:solidFill>
                  <a:schemeClr val="bg1"/>
                </a:solidFill>
                <a:latin typeface="+mj-lt"/>
              </a:rPr>
              <a:t>Novendra</a:t>
            </a:r>
            <a:r>
              <a:rPr lang="en-US" sz="1400" dirty="0">
                <a:solidFill>
                  <a:schemeClr val="bg1"/>
                </a:solidFill>
                <a:latin typeface="+mj-lt"/>
              </a:rPr>
              <a:t>, N., </a:t>
            </a:r>
            <a:r>
              <a:rPr lang="en-US" sz="1400" dirty="0" err="1">
                <a:solidFill>
                  <a:schemeClr val="bg1"/>
                </a:solidFill>
                <a:latin typeface="+mj-lt"/>
              </a:rPr>
              <a:t>Ermanto</a:t>
            </a:r>
            <a:r>
              <a:rPr lang="en-US" sz="1400" dirty="0">
                <a:solidFill>
                  <a:schemeClr val="bg1"/>
                </a:solidFill>
                <a:latin typeface="+mj-lt"/>
              </a:rPr>
              <a:t>, E., &amp; </a:t>
            </a:r>
            <a:r>
              <a:rPr lang="en-US" sz="1400" dirty="0" err="1">
                <a:solidFill>
                  <a:schemeClr val="bg1"/>
                </a:solidFill>
                <a:latin typeface="+mj-lt"/>
              </a:rPr>
              <a:t>Ngusman</a:t>
            </a:r>
            <a:r>
              <a:rPr lang="en-US" sz="1400" dirty="0">
                <a:solidFill>
                  <a:schemeClr val="bg1"/>
                </a:solidFill>
                <a:latin typeface="+mj-lt"/>
              </a:rPr>
              <a:t>, N. (2017). </a:t>
            </a:r>
            <a:r>
              <a:rPr lang="en-US" sz="1400" dirty="0" err="1">
                <a:solidFill>
                  <a:schemeClr val="bg1"/>
                </a:solidFill>
                <a:latin typeface="+mj-lt"/>
              </a:rPr>
              <a:t>Penggunaan</a:t>
            </a:r>
            <a:r>
              <a:rPr lang="en-US" sz="1400" dirty="0">
                <a:solidFill>
                  <a:schemeClr val="bg1"/>
                </a:solidFill>
                <a:latin typeface="+mj-lt"/>
              </a:rPr>
              <a:t> Kata </a:t>
            </a:r>
            <a:r>
              <a:rPr lang="en-US" sz="1400" dirty="0" err="1">
                <a:solidFill>
                  <a:schemeClr val="bg1"/>
                </a:solidFill>
                <a:latin typeface="+mj-lt"/>
              </a:rPr>
              <a:t>Sapaan</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Minangkabau</a:t>
            </a:r>
            <a:r>
              <a:rPr lang="en-US" sz="1400" dirty="0">
                <a:solidFill>
                  <a:schemeClr val="bg1"/>
                </a:solidFill>
                <a:latin typeface="+mj-lt"/>
              </a:rPr>
              <a:t> </a:t>
            </a:r>
            <a:r>
              <a:rPr lang="en-US" sz="1400" dirty="0" err="1">
                <a:solidFill>
                  <a:schemeClr val="bg1"/>
                </a:solidFill>
                <a:latin typeface="+mj-lt"/>
              </a:rPr>
              <a:t>dan</a:t>
            </a:r>
            <a:r>
              <a:rPr lang="en-US" sz="1400" dirty="0">
                <a:solidFill>
                  <a:schemeClr val="bg1"/>
                </a:solidFill>
                <a:latin typeface="+mj-lt"/>
              </a:rPr>
              <a:t> </a:t>
            </a:r>
            <a:r>
              <a:rPr lang="en-US" sz="1400" dirty="0" err="1">
                <a:solidFill>
                  <a:schemeClr val="bg1"/>
                </a:solidFill>
                <a:latin typeface="+mj-lt"/>
              </a:rPr>
              <a:t>Implikasinya</a:t>
            </a:r>
            <a:r>
              <a:rPr lang="en-US" sz="1400" dirty="0">
                <a:solidFill>
                  <a:schemeClr val="bg1"/>
                </a:solidFill>
                <a:latin typeface="+mj-lt"/>
              </a:rPr>
              <a:t> </a:t>
            </a:r>
            <a:r>
              <a:rPr lang="en-US" sz="1400" dirty="0" err="1">
                <a:solidFill>
                  <a:schemeClr val="bg1"/>
                </a:solidFill>
                <a:latin typeface="+mj-lt"/>
              </a:rPr>
              <a:t>terhadap</a:t>
            </a:r>
            <a:r>
              <a:rPr lang="en-US" sz="1400" dirty="0">
                <a:solidFill>
                  <a:schemeClr val="bg1"/>
                </a:solidFill>
                <a:latin typeface="+mj-lt"/>
              </a:rPr>
              <a:t> </a:t>
            </a:r>
            <a:r>
              <a:rPr lang="en-US" sz="1400" dirty="0" err="1">
                <a:solidFill>
                  <a:schemeClr val="bg1"/>
                </a:solidFill>
                <a:latin typeface="+mj-lt"/>
              </a:rPr>
              <a:t>Kesantunan</a:t>
            </a:r>
            <a:r>
              <a:rPr lang="en-US" sz="1400" dirty="0">
                <a:solidFill>
                  <a:schemeClr val="bg1"/>
                </a:solidFill>
                <a:latin typeface="+mj-lt"/>
              </a:rPr>
              <a:t> </a:t>
            </a:r>
            <a:r>
              <a:rPr lang="en-US" sz="1400" dirty="0" err="1">
                <a:solidFill>
                  <a:schemeClr val="bg1"/>
                </a:solidFill>
                <a:latin typeface="+mj-lt"/>
              </a:rPr>
              <a:t>Berbahasa</a:t>
            </a:r>
            <a:r>
              <a:rPr lang="en-US" sz="1400" dirty="0">
                <a:solidFill>
                  <a:schemeClr val="bg1"/>
                </a:solidFill>
                <a:latin typeface="+mj-lt"/>
              </a:rPr>
              <a:t> </a:t>
            </a:r>
            <a:r>
              <a:rPr lang="en-US" sz="1400" dirty="0" err="1">
                <a:solidFill>
                  <a:schemeClr val="bg1"/>
                </a:solidFill>
                <a:latin typeface="+mj-lt"/>
              </a:rPr>
              <a:t>Masyarakat</a:t>
            </a:r>
            <a:r>
              <a:rPr lang="en-US" sz="1400" dirty="0">
                <a:solidFill>
                  <a:schemeClr val="bg1"/>
                </a:solidFill>
                <a:latin typeface="+mj-lt"/>
              </a:rPr>
              <a:t> </a:t>
            </a:r>
            <a:r>
              <a:rPr lang="en-US" sz="1400" dirty="0" err="1">
                <a:solidFill>
                  <a:schemeClr val="bg1"/>
                </a:solidFill>
                <a:latin typeface="+mj-lt"/>
              </a:rPr>
              <a:t>Desa</a:t>
            </a:r>
            <a:r>
              <a:rPr lang="en-US" sz="1400" dirty="0">
                <a:solidFill>
                  <a:schemeClr val="bg1"/>
                </a:solidFill>
                <a:latin typeface="+mj-lt"/>
              </a:rPr>
              <a:t> </a:t>
            </a:r>
            <a:r>
              <a:rPr lang="en-US" sz="1400" dirty="0" err="1">
                <a:solidFill>
                  <a:schemeClr val="bg1"/>
                </a:solidFill>
                <a:latin typeface="+mj-lt"/>
              </a:rPr>
              <a:t>Kampung</a:t>
            </a:r>
            <a:r>
              <a:rPr lang="en-US" sz="1400" dirty="0">
                <a:solidFill>
                  <a:schemeClr val="bg1"/>
                </a:solidFill>
                <a:latin typeface="+mj-lt"/>
              </a:rPr>
              <a:t> </a:t>
            </a:r>
            <a:r>
              <a:rPr lang="en-US" sz="1400" dirty="0" err="1">
                <a:solidFill>
                  <a:schemeClr val="bg1"/>
                </a:solidFill>
                <a:latin typeface="+mj-lt"/>
              </a:rPr>
              <a:t>Baru</a:t>
            </a:r>
            <a:r>
              <a:rPr lang="en-US" sz="1400" dirty="0">
                <a:solidFill>
                  <a:schemeClr val="bg1"/>
                </a:solidFill>
                <a:latin typeface="+mj-lt"/>
              </a:rPr>
              <a:t> </a:t>
            </a:r>
            <a:r>
              <a:rPr lang="en-US" sz="1400" dirty="0" err="1">
                <a:solidFill>
                  <a:schemeClr val="bg1"/>
                </a:solidFill>
                <a:latin typeface="+mj-lt"/>
              </a:rPr>
              <a:t>Kecamatan</a:t>
            </a:r>
            <a:r>
              <a:rPr lang="en-US" sz="1400" dirty="0">
                <a:solidFill>
                  <a:schemeClr val="bg1"/>
                </a:solidFill>
                <a:latin typeface="+mj-lt"/>
              </a:rPr>
              <a:t> </a:t>
            </a:r>
            <a:r>
              <a:rPr lang="en-US" sz="1400" dirty="0" err="1">
                <a:solidFill>
                  <a:schemeClr val="bg1"/>
                </a:solidFill>
                <a:latin typeface="+mj-lt"/>
              </a:rPr>
              <a:t>Pariaman</a:t>
            </a:r>
            <a:r>
              <a:rPr lang="en-US" sz="1400" dirty="0">
                <a:solidFill>
                  <a:schemeClr val="bg1"/>
                </a:solidFill>
                <a:latin typeface="+mj-lt"/>
              </a:rPr>
              <a:t> Tengah Kota </a:t>
            </a:r>
            <a:r>
              <a:rPr lang="en-US" sz="1400" dirty="0" err="1">
                <a:solidFill>
                  <a:schemeClr val="bg1"/>
                </a:solidFill>
                <a:latin typeface="+mj-lt"/>
              </a:rPr>
              <a:t>Pariaman</a:t>
            </a:r>
            <a:r>
              <a:rPr lang="en-US" sz="1400" dirty="0">
                <a:solidFill>
                  <a:schemeClr val="bg1"/>
                </a:solidFill>
                <a:latin typeface="+mj-lt"/>
              </a:rPr>
              <a:t>. </a:t>
            </a:r>
            <a:r>
              <a:rPr lang="en-US" sz="1400" dirty="0" err="1">
                <a:solidFill>
                  <a:schemeClr val="bg1"/>
                </a:solidFill>
                <a:latin typeface="+mj-lt"/>
              </a:rPr>
              <a:t>Jurnal</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dan</a:t>
            </a:r>
            <a:r>
              <a:rPr lang="en-US" sz="1400" dirty="0">
                <a:solidFill>
                  <a:schemeClr val="bg1"/>
                </a:solidFill>
                <a:latin typeface="+mj-lt"/>
              </a:rPr>
              <a:t> </a:t>
            </a:r>
            <a:r>
              <a:rPr lang="en-US" sz="1400" dirty="0" err="1">
                <a:solidFill>
                  <a:schemeClr val="bg1"/>
                </a:solidFill>
                <a:latin typeface="+mj-lt"/>
              </a:rPr>
              <a:t>Sastra</a:t>
            </a:r>
            <a:r>
              <a:rPr lang="en-US" sz="1400" dirty="0">
                <a:solidFill>
                  <a:schemeClr val="bg1"/>
                </a:solidFill>
                <a:latin typeface="+mj-lt"/>
              </a:rPr>
              <a:t>, 5(1), 149-165.</a:t>
            </a:r>
          </a:p>
          <a:p>
            <a:pPr marL="0" indent="0">
              <a:buNone/>
            </a:pPr>
            <a:r>
              <a:rPr lang="en-US" sz="1400" dirty="0">
                <a:solidFill>
                  <a:schemeClr val="bg1"/>
                </a:solidFill>
                <a:latin typeface="+mj-lt"/>
              </a:rPr>
              <a:t>Levinson, Stephen C. (1983). Pragmatics. New York: Cambridge University Press.</a:t>
            </a:r>
          </a:p>
          <a:p>
            <a:pPr marL="0" indent="0">
              <a:buNone/>
            </a:pPr>
            <a:r>
              <a:rPr lang="en-US" sz="1400" dirty="0" err="1">
                <a:solidFill>
                  <a:schemeClr val="bg1"/>
                </a:solidFill>
                <a:latin typeface="+mj-lt"/>
              </a:rPr>
              <a:t>Rachmanda</a:t>
            </a:r>
            <a:r>
              <a:rPr lang="en-US" sz="1400" dirty="0">
                <a:solidFill>
                  <a:schemeClr val="bg1"/>
                </a:solidFill>
                <a:latin typeface="+mj-lt"/>
              </a:rPr>
              <a:t>, T. W., </a:t>
            </a:r>
            <a:r>
              <a:rPr lang="en-US" sz="1400" dirty="0" err="1">
                <a:solidFill>
                  <a:schemeClr val="bg1"/>
                </a:solidFill>
                <a:latin typeface="+mj-lt"/>
              </a:rPr>
              <a:t>Haristiani</a:t>
            </a:r>
            <a:r>
              <a:rPr lang="en-US" sz="1400" dirty="0">
                <a:solidFill>
                  <a:schemeClr val="bg1"/>
                </a:solidFill>
                <a:latin typeface="+mj-lt"/>
              </a:rPr>
              <a:t>, N., &amp; </a:t>
            </a:r>
            <a:r>
              <a:rPr lang="en-US" sz="1400" dirty="0" err="1">
                <a:solidFill>
                  <a:schemeClr val="bg1"/>
                </a:solidFill>
                <a:latin typeface="+mj-lt"/>
              </a:rPr>
              <a:t>Widianti</a:t>
            </a:r>
            <a:r>
              <a:rPr lang="en-US" sz="1400" dirty="0">
                <a:solidFill>
                  <a:schemeClr val="bg1"/>
                </a:solidFill>
                <a:latin typeface="+mj-lt"/>
              </a:rPr>
              <a:t>, S. (2021, September). Types of Vocatives in Japanese and Indonesian. In Proceeding of International Conference on Japanese Studies, Language and Education (Vol. 2, No. 1, pp. 125-138).</a:t>
            </a:r>
          </a:p>
          <a:p>
            <a:pPr marL="0" indent="0">
              <a:buNone/>
            </a:pPr>
            <a:r>
              <a:rPr lang="en-US" sz="1400" dirty="0" err="1">
                <a:solidFill>
                  <a:schemeClr val="bg1"/>
                </a:solidFill>
              </a:rPr>
              <a:t>Sumardi</a:t>
            </a:r>
            <a:r>
              <a:rPr lang="en-US" sz="1400" dirty="0">
                <a:solidFill>
                  <a:schemeClr val="bg1"/>
                </a:solidFill>
              </a:rPr>
              <a:t>, Aida, and </a:t>
            </a:r>
            <a:r>
              <a:rPr lang="en-US" sz="1400" dirty="0" err="1">
                <a:solidFill>
                  <a:schemeClr val="bg1"/>
                </a:solidFill>
              </a:rPr>
              <a:t>Lativa</a:t>
            </a:r>
            <a:r>
              <a:rPr lang="en-US" sz="1400" dirty="0">
                <a:solidFill>
                  <a:schemeClr val="bg1"/>
                </a:solidFill>
              </a:rPr>
              <a:t> </a:t>
            </a:r>
            <a:r>
              <a:rPr lang="en-US" sz="1400" dirty="0" err="1">
                <a:solidFill>
                  <a:schemeClr val="bg1"/>
                </a:solidFill>
              </a:rPr>
              <a:t>Qurrotaini</a:t>
            </a:r>
            <a:r>
              <a:rPr lang="en-US" sz="1400" dirty="0">
                <a:solidFill>
                  <a:schemeClr val="bg1"/>
                </a:solidFill>
              </a:rPr>
              <a:t>. "</a:t>
            </a:r>
            <a:r>
              <a:rPr lang="en-US" sz="1400" dirty="0" err="1">
                <a:solidFill>
                  <a:schemeClr val="bg1"/>
                </a:solidFill>
              </a:rPr>
              <a:t>Ragam</a:t>
            </a:r>
            <a:r>
              <a:rPr lang="en-US" sz="1400" dirty="0">
                <a:solidFill>
                  <a:schemeClr val="bg1"/>
                </a:solidFill>
              </a:rPr>
              <a:t> Kata </a:t>
            </a:r>
            <a:r>
              <a:rPr lang="en-US" sz="1400" dirty="0" err="1">
                <a:solidFill>
                  <a:schemeClr val="bg1"/>
                </a:solidFill>
              </a:rPr>
              <a:t>Sapaan</a:t>
            </a:r>
            <a:r>
              <a:rPr lang="en-US" sz="1400" dirty="0">
                <a:solidFill>
                  <a:schemeClr val="bg1"/>
                </a:solidFill>
              </a:rPr>
              <a:t> </a:t>
            </a:r>
            <a:r>
              <a:rPr lang="en-US" sz="1400" dirty="0" err="1">
                <a:solidFill>
                  <a:schemeClr val="bg1"/>
                </a:solidFill>
              </a:rPr>
              <a:t>Kekerabatan</a:t>
            </a:r>
            <a:r>
              <a:rPr lang="en-US" sz="1400" dirty="0">
                <a:solidFill>
                  <a:schemeClr val="bg1"/>
                </a:solidFill>
              </a:rPr>
              <a:t> </a:t>
            </a:r>
            <a:r>
              <a:rPr lang="en-US" sz="1400" dirty="0" err="1">
                <a:solidFill>
                  <a:schemeClr val="bg1"/>
                </a:solidFill>
              </a:rPr>
              <a:t>Bahasa</a:t>
            </a:r>
            <a:r>
              <a:rPr lang="en-US" sz="1400" dirty="0">
                <a:solidFill>
                  <a:schemeClr val="bg1"/>
                </a:solidFill>
              </a:rPr>
              <a:t> </a:t>
            </a:r>
            <a:r>
              <a:rPr lang="en-US" sz="1400" dirty="0" err="1">
                <a:solidFill>
                  <a:schemeClr val="bg1"/>
                </a:solidFill>
              </a:rPr>
              <a:t>Minangkabau</a:t>
            </a:r>
            <a:r>
              <a:rPr lang="en-US" sz="1400" dirty="0">
                <a:solidFill>
                  <a:schemeClr val="bg1"/>
                </a:solidFill>
              </a:rPr>
              <a:t> di Era </a:t>
            </a:r>
            <a:r>
              <a:rPr lang="en-US" sz="1400" dirty="0" err="1">
                <a:solidFill>
                  <a:schemeClr val="bg1"/>
                </a:solidFill>
              </a:rPr>
              <a:t>Globalisasi</a:t>
            </a:r>
            <a:r>
              <a:rPr lang="en-US" sz="1400" dirty="0">
                <a:solidFill>
                  <a:schemeClr val="bg1"/>
                </a:solidFill>
              </a:rPr>
              <a:t>." (2017): 223-235.</a:t>
            </a:r>
          </a:p>
          <a:p>
            <a:pPr marL="0" indent="0">
              <a:buNone/>
            </a:pPr>
            <a:r>
              <a:rPr lang="en-US" sz="1400" dirty="0" err="1">
                <a:solidFill>
                  <a:schemeClr val="bg1"/>
                </a:solidFill>
                <a:latin typeface="+mj-lt"/>
              </a:rPr>
              <a:t>Sutedi</a:t>
            </a:r>
            <a:r>
              <a:rPr lang="en-US" sz="1400" dirty="0">
                <a:solidFill>
                  <a:schemeClr val="bg1"/>
                </a:solidFill>
                <a:latin typeface="+mj-lt"/>
              </a:rPr>
              <a:t>, </a:t>
            </a:r>
            <a:r>
              <a:rPr lang="en-US" sz="1400" dirty="0" err="1">
                <a:solidFill>
                  <a:schemeClr val="bg1"/>
                </a:solidFill>
                <a:latin typeface="+mj-lt"/>
              </a:rPr>
              <a:t>Dedi</a:t>
            </a:r>
            <a:r>
              <a:rPr lang="en-US" sz="1400" dirty="0">
                <a:solidFill>
                  <a:schemeClr val="bg1"/>
                </a:solidFill>
                <a:latin typeface="+mj-lt"/>
              </a:rPr>
              <a:t>. 2003. </a:t>
            </a:r>
            <a:r>
              <a:rPr lang="en-US" sz="1400" dirty="0" err="1">
                <a:solidFill>
                  <a:schemeClr val="bg1"/>
                </a:solidFill>
                <a:latin typeface="+mj-lt"/>
              </a:rPr>
              <a:t>Dasar-Dasar</a:t>
            </a:r>
            <a:r>
              <a:rPr lang="en-US" sz="1400" dirty="0">
                <a:solidFill>
                  <a:schemeClr val="bg1"/>
                </a:solidFill>
                <a:latin typeface="+mj-lt"/>
              </a:rPr>
              <a:t> </a:t>
            </a:r>
            <a:r>
              <a:rPr lang="en-US" sz="1400" dirty="0" err="1">
                <a:solidFill>
                  <a:schemeClr val="bg1"/>
                </a:solidFill>
                <a:latin typeface="+mj-lt"/>
              </a:rPr>
              <a:t>Linguistik</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Jepang</a:t>
            </a:r>
            <a:r>
              <a:rPr lang="en-US" sz="1400" dirty="0">
                <a:solidFill>
                  <a:schemeClr val="bg1"/>
                </a:solidFill>
                <a:latin typeface="+mj-lt"/>
              </a:rPr>
              <a:t>. </a:t>
            </a:r>
            <a:r>
              <a:rPr lang="en-US" sz="1400" dirty="0" err="1">
                <a:solidFill>
                  <a:schemeClr val="bg1"/>
                </a:solidFill>
                <a:latin typeface="+mj-lt"/>
              </a:rPr>
              <a:t>Dasar</a:t>
            </a:r>
            <a:r>
              <a:rPr lang="en-US" sz="1400" dirty="0">
                <a:solidFill>
                  <a:schemeClr val="bg1"/>
                </a:solidFill>
                <a:latin typeface="+mj-lt"/>
              </a:rPr>
              <a:t> –</a:t>
            </a:r>
            <a:r>
              <a:rPr lang="en-US" sz="1400" dirty="0" err="1">
                <a:solidFill>
                  <a:schemeClr val="bg1"/>
                </a:solidFill>
                <a:latin typeface="+mj-lt"/>
              </a:rPr>
              <a:t>Dasar</a:t>
            </a:r>
            <a:r>
              <a:rPr lang="en-US" sz="1400" dirty="0">
                <a:solidFill>
                  <a:schemeClr val="bg1"/>
                </a:solidFill>
                <a:latin typeface="+mj-lt"/>
              </a:rPr>
              <a:t> </a:t>
            </a:r>
            <a:r>
              <a:rPr lang="en-US" sz="1400" dirty="0" err="1">
                <a:solidFill>
                  <a:schemeClr val="bg1"/>
                </a:solidFill>
                <a:latin typeface="+mj-lt"/>
              </a:rPr>
              <a:t>Linguistik</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Jepang</a:t>
            </a:r>
            <a:r>
              <a:rPr lang="en-US" sz="1400" dirty="0">
                <a:solidFill>
                  <a:schemeClr val="bg1"/>
                </a:solidFill>
                <a:latin typeface="+mj-lt"/>
              </a:rPr>
              <a:t> </a:t>
            </a:r>
            <a:r>
              <a:rPr lang="en-US" sz="1400" dirty="0" err="1">
                <a:solidFill>
                  <a:schemeClr val="bg1"/>
                </a:solidFill>
                <a:latin typeface="+mj-lt"/>
              </a:rPr>
              <a:t>Edisi</a:t>
            </a:r>
            <a:r>
              <a:rPr lang="en-US" sz="1400" dirty="0">
                <a:solidFill>
                  <a:schemeClr val="bg1"/>
                </a:solidFill>
                <a:latin typeface="+mj-lt"/>
              </a:rPr>
              <a:t> </a:t>
            </a:r>
            <a:r>
              <a:rPr lang="en-US" sz="1400" dirty="0" err="1">
                <a:solidFill>
                  <a:schemeClr val="bg1"/>
                </a:solidFill>
                <a:latin typeface="+mj-lt"/>
              </a:rPr>
              <a:t>Revisi</a:t>
            </a:r>
            <a:r>
              <a:rPr lang="en-US" sz="1400" dirty="0">
                <a:solidFill>
                  <a:schemeClr val="bg1"/>
                </a:solidFill>
                <a:latin typeface="+mj-lt"/>
              </a:rPr>
              <a:t> (</a:t>
            </a:r>
            <a:r>
              <a:rPr lang="en-US" sz="1400" dirty="0" err="1">
                <a:solidFill>
                  <a:schemeClr val="bg1"/>
                </a:solidFill>
                <a:latin typeface="+mj-lt"/>
              </a:rPr>
              <a:t>Cetakan</a:t>
            </a:r>
            <a:r>
              <a:rPr lang="en-US" sz="1400" dirty="0">
                <a:solidFill>
                  <a:schemeClr val="bg1"/>
                </a:solidFill>
                <a:latin typeface="+mj-lt"/>
              </a:rPr>
              <a:t> </a:t>
            </a:r>
            <a:r>
              <a:rPr lang="en-US" sz="1400" dirty="0" err="1">
                <a:solidFill>
                  <a:schemeClr val="bg1"/>
                </a:solidFill>
                <a:latin typeface="+mj-lt"/>
              </a:rPr>
              <a:t>kelima</a:t>
            </a:r>
            <a:r>
              <a:rPr lang="en-US" sz="1400" dirty="0">
                <a:solidFill>
                  <a:schemeClr val="bg1"/>
                </a:solidFill>
                <a:latin typeface="+mj-lt"/>
              </a:rPr>
              <a:t>). </a:t>
            </a:r>
            <a:r>
              <a:rPr lang="en-US" sz="1400" dirty="0" err="1">
                <a:solidFill>
                  <a:schemeClr val="bg1"/>
                </a:solidFill>
                <a:latin typeface="+mj-lt"/>
              </a:rPr>
              <a:t>Humaniora</a:t>
            </a:r>
            <a:r>
              <a:rPr lang="en-US" sz="1400" dirty="0">
                <a:solidFill>
                  <a:schemeClr val="bg1"/>
                </a:solidFill>
                <a:latin typeface="+mj-lt"/>
              </a:rPr>
              <a:t>, Bandung.</a:t>
            </a:r>
          </a:p>
          <a:p>
            <a:pPr marL="0" indent="0">
              <a:buNone/>
            </a:pPr>
            <a:r>
              <a:rPr lang="en-US" sz="1400" dirty="0" err="1">
                <a:solidFill>
                  <a:schemeClr val="bg1"/>
                </a:solidFill>
                <a:latin typeface="+mj-lt"/>
              </a:rPr>
              <a:t>Syafyahya</a:t>
            </a:r>
            <a:r>
              <a:rPr lang="en-US" sz="1400" dirty="0">
                <a:solidFill>
                  <a:schemeClr val="bg1"/>
                </a:solidFill>
                <a:latin typeface="+mj-lt"/>
              </a:rPr>
              <a:t>, </a:t>
            </a:r>
            <a:r>
              <a:rPr lang="en-US" sz="1400" dirty="0" err="1">
                <a:solidFill>
                  <a:schemeClr val="bg1"/>
                </a:solidFill>
                <a:latin typeface="+mj-lt"/>
              </a:rPr>
              <a:t>Leni</a:t>
            </a:r>
            <a:r>
              <a:rPr lang="en-US" sz="1400" dirty="0">
                <a:solidFill>
                  <a:schemeClr val="bg1"/>
                </a:solidFill>
                <a:latin typeface="+mj-lt"/>
              </a:rPr>
              <a:t>, </a:t>
            </a:r>
            <a:r>
              <a:rPr lang="en-US" sz="1400" dirty="0" err="1">
                <a:solidFill>
                  <a:schemeClr val="bg1"/>
                </a:solidFill>
                <a:latin typeface="+mj-lt"/>
              </a:rPr>
              <a:t>dkk</a:t>
            </a:r>
            <a:r>
              <a:rPr lang="en-US" sz="1400" dirty="0">
                <a:solidFill>
                  <a:schemeClr val="bg1"/>
                </a:solidFill>
                <a:latin typeface="+mj-lt"/>
              </a:rPr>
              <a:t>. 2000. “Kata </a:t>
            </a:r>
            <a:r>
              <a:rPr lang="en-US" sz="1400" dirty="0" err="1">
                <a:solidFill>
                  <a:schemeClr val="bg1"/>
                </a:solidFill>
                <a:latin typeface="+mj-lt"/>
              </a:rPr>
              <a:t>Sapaan</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Minangkabau</a:t>
            </a:r>
            <a:r>
              <a:rPr lang="en-US" sz="1400" dirty="0">
                <a:solidFill>
                  <a:schemeClr val="bg1"/>
                </a:solidFill>
                <a:latin typeface="+mj-lt"/>
              </a:rPr>
              <a:t> di </a:t>
            </a:r>
            <a:r>
              <a:rPr lang="en-US" sz="1400" dirty="0" err="1">
                <a:solidFill>
                  <a:schemeClr val="bg1"/>
                </a:solidFill>
                <a:latin typeface="+mj-lt"/>
              </a:rPr>
              <a:t>Kabupaten</a:t>
            </a:r>
            <a:r>
              <a:rPr lang="en-US" sz="1400" dirty="0">
                <a:solidFill>
                  <a:schemeClr val="bg1"/>
                </a:solidFill>
                <a:latin typeface="+mj-lt"/>
              </a:rPr>
              <a:t> </a:t>
            </a:r>
            <a:r>
              <a:rPr lang="en-US" sz="1400" dirty="0" err="1">
                <a:solidFill>
                  <a:schemeClr val="bg1"/>
                </a:solidFill>
                <a:latin typeface="+mj-lt"/>
              </a:rPr>
              <a:t>Agam</a:t>
            </a:r>
            <a:r>
              <a:rPr lang="en-US" sz="1400" dirty="0">
                <a:solidFill>
                  <a:schemeClr val="bg1"/>
                </a:solidFill>
                <a:latin typeface="+mj-lt"/>
              </a:rPr>
              <a:t>”. Jakarta: </a:t>
            </a:r>
            <a:r>
              <a:rPr lang="en-US" sz="1400" dirty="0" err="1">
                <a:solidFill>
                  <a:schemeClr val="bg1"/>
                </a:solidFill>
                <a:latin typeface="+mj-lt"/>
              </a:rPr>
              <a:t>Pusat</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a:t>
            </a:r>
          </a:p>
          <a:p>
            <a:pPr marL="0" indent="0">
              <a:buNone/>
            </a:pPr>
            <a:r>
              <a:rPr lang="en-US" sz="1400" dirty="0">
                <a:solidFill>
                  <a:schemeClr val="bg1"/>
                </a:solidFill>
                <a:latin typeface="+mj-lt"/>
              </a:rPr>
              <a:t>Tanaka, Harumi &amp; Tanaka, Sachiko. (1996). An Invitation to Sociolinguistics - </a:t>
            </a:r>
            <a:r>
              <a:rPr lang="ja-JP" altLang="en-US" sz="1400" dirty="0">
                <a:solidFill>
                  <a:schemeClr val="bg1"/>
                </a:solidFill>
                <a:latin typeface="+mj-lt"/>
              </a:rPr>
              <a:t>社会言語学への招待</a:t>
            </a:r>
            <a:r>
              <a:rPr lang="en-US" altLang="ja-JP" sz="1400" dirty="0">
                <a:solidFill>
                  <a:schemeClr val="bg1"/>
                </a:solidFill>
                <a:latin typeface="+mj-lt"/>
              </a:rPr>
              <a:t>. </a:t>
            </a:r>
            <a:r>
              <a:rPr lang="en-US" sz="1400" dirty="0" err="1">
                <a:solidFill>
                  <a:schemeClr val="bg1"/>
                </a:solidFill>
                <a:latin typeface="+mj-lt"/>
              </a:rPr>
              <a:t>Kyoto:Minerva</a:t>
            </a:r>
            <a:r>
              <a:rPr lang="en-US" sz="1400" dirty="0">
                <a:solidFill>
                  <a:schemeClr val="bg1"/>
                </a:solidFill>
                <a:latin typeface="+mj-lt"/>
              </a:rPr>
              <a:t> </a:t>
            </a:r>
            <a:r>
              <a:rPr lang="en-US" sz="1400" dirty="0" err="1">
                <a:solidFill>
                  <a:schemeClr val="bg1"/>
                </a:solidFill>
                <a:latin typeface="+mj-lt"/>
              </a:rPr>
              <a:t>Shobo</a:t>
            </a:r>
            <a:r>
              <a:rPr lang="en-US" sz="1400" dirty="0">
                <a:solidFill>
                  <a:schemeClr val="bg1"/>
                </a:solidFill>
                <a:latin typeface="+mj-lt"/>
              </a:rPr>
              <a:t>.</a:t>
            </a:r>
          </a:p>
          <a:p>
            <a:pPr marL="0" indent="0">
              <a:buNone/>
            </a:pPr>
            <a:r>
              <a:rPr lang="en-US" sz="1400" dirty="0" err="1">
                <a:solidFill>
                  <a:schemeClr val="bg1"/>
                </a:solidFill>
                <a:latin typeface="+mj-lt"/>
              </a:rPr>
              <a:t>Wahya</a:t>
            </a:r>
            <a:r>
              <a:rPr lang="en-US" sz="1400" dirty="0">
                <a:solidFill>
                  <a:schemeClr val="bg1"/>
                </a:solidFill>
                <a:latin typeface="+mj-lt"/>
              </a:rPr>
              <a:t>, W., </a:t>
            </a:r>
            <a:r>
              <a:rPr lang="en-US" sz="1400" dirty="0" err="1">
                <a:solidFill>
                  <a:schemeClr val="bg1"/>
                </a:solidFill>
                <a:latin typeface="+mj-lt"/>
              </a:rPr>
              <a:t>Permadi</a:t>
            </a:r>
            <a:r>
              <a:rPr lang="en-US" sz="1400" dirty="0">
                <a:solidFill>
                  <a:schemeClr val="bg1"/>
                </a:solidFill>
                <a:latin typeface="+mj-lt"/>
              </a:rPr>
              <a:t>, R. Y., &amp; </a:t>
            </a:r>
            <a:r>
              <a:rPr lang="en-US" sz="1400" dirty="0" err="1">
                <a:solidFill>
                  <a:schemeClr val="bg1"/>
                </a:solidFill>
                <a:latin typeface="+mj-lt"/>
              </a:rPr>
              <a:t>Ampera</a:t>
            </a:r>
            <a:r>
              <a:rPr lang="en-US" sz="1400" dirty="0">
                <a:solidFill>
                  <a:schemeClr val="bg1"/>
                </a:solidFill>
                <a:latin typeface="+mj-lt"/>
              </a:rPr>
              <a:t>, T. (2022). </a:t>
            </a:r>
            <a:r>
              <a:rPr lang="en-US" sz="1400" dirty="0" err="1">
                <a:solidFill>
                  <a:schemeClr val="bg1"/>
                </a:solidFill>
                <a:latin typeface="+mj-lt"/>
              </a:rPr>
              <a:t>Vokatifkesayangan</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Sundadalam</a:t>
            </a:r>
            <a:r>
              <a:rPr lang="en-US" sz="1400" dirty="0">
                <a:solidFill>
                  <a:schemeClr val="bg1"/>
                </a:solidFill>
                <a:latin typeface="+mj-lt"/>
              </a:rPr>
              <a:t> </a:t>
            </a:r>
            <a:r>
              <a:rPr lang="en-US" sz="1400" dirty="0" err="1">
                <a:solidFill>
                  <a:schemeClr val="bg1"/>
                </a:solidFill>
                <a:latin typeface="+mj-lt"/>
              </a:rPr>
              <a:t>Perspektif</a:t>
            </a:r>
            <a:r>
              <a:rPr lang="en-US" sz="1400" dirty="0">
                <a:solidFill>
                  <a:schemeClr val="bg1"/>
                </a:solidFill>
                <a:latin typeface="+mj-lt"/>
              </a:rPr>
              <a:t> </a:t>
            </a:r>
            <a:r>
              <a:rPr lang="en-US" sz="1400" dirty="0" err="1">
                <a:solidFill>
                  <a:schemeClr val="bg1"/>
                </a:solidFill>
                <a:latin typeface="+mj-lt"/>
              </a:rPr>
              <a:t>Sosiolinguistik</a:t>
            </a:r>
            <a:r>
              <a:rPr lang="en-US" sz="1400" dirty="0">
                <a:solidFill>
                  <a:schemeClr val="bg1"/>
                </a:solidFill>
                <a:latin typeface="+mj-lt"/>
              </a:rPr>
              <a:t>: </a:t>
            </a:r>
            <a:r>
              <a:rPr lang="en-US" sz="1400" dirty="0" err="1">
                <a:solidFill>
                  <a:schemeClr val="bg1"/>
                </a:solidFill>
                <a:latin typeface="+mj-lt"/>
              </a:rPr>
              <a:t>Vokatif</a:t>
            </a:r>
            <a:r>
              <a:rPr lang="en-US" sz="1400" dirty="0">
                <a:solidFill>
                  <a:schemeClr val="bg1"/>
                </a:solidFill>
                <a:latin typeface="+mj-lt"/>
              </a:rPr>
              <a:t> </a:t>
            </a:r>
            <a:r>
              <a:rPr lang="en-US" sz="1400" dirty="0" err="1">
                <a:solidFill>
                  <a:schemeClr val="bg1"/>
                </a:solidFill>
                <a:latin typeface="+mj-lt"/>
              </a:rPr>
              <a:t>Kesayangan</a:t>
            </a:r>
            <a:r>
              <a:rPr lang="en-US" sz="1400" dirty="0">
                <a:solidFill>
                  <a:schemeClr val="bg1"/>
                </a:solidFill>
                <a:latin typeface="+mj-lt"/>
              </a:rPr>
              <a:t> </a:t>
            </a:r>
            <a:r>
              <a:rPr lang="en-US" sz="1400" dirty="0" err="1">
                <a:solidFill>
                  <a:schemeClr val="bg1"/>
                </a:solidFill>
                <a:latin typeface="+mj-lt"/>
              </a:rPr>
              <a:t>Bahasa</a:t>
            </a:r>
            <a:r>
              <a:rPr lang="en-US" sz="1400" dirty="0">
                <a:solidFill>
                  <a:schemeClr val="bg1"/>
                </a:solidFill>
                <a:latin typeface="+mj-lt"/>
              </a:rPr>
              <a:t> </a:t>
            </a:r>
            <a:r>
              <a:rPr lang="en-US" sz="1400" dirty="0" err="1">
                <a:solidFill>
                  <a:schemeClr val="bg1"/>
                </a:solidFill>
                <a:latin typeface="+mj-lt"/>
              </a:rPr>
              <a:t>Sunda</a:t>
            </a:r>
            <a:r>
              <a:rPr lang="en-US" sz="1400" dirty="0">
                <a:solidFill>
                  <a:schemeClr val="bg1"/>
                </a:solidFill>
                <a:latin typeface="+mj-lt"/>
              </a:rPr>
              <a:t> </a:t>
            </a:r>
            <a:r>
              <a:rPr lang="en-US" sz="1400" dirty="0" err="1">
                <a:solidFill>
                  <a:schemeClr val="bg1"/>
                </a:solidFill>
                <a:latin typeface="+mj-lt"/>
              </a:rPr>
              <a:t>Dalam</a:t>
            </a:r>
            <a:r>
              <a:rPr lang="en-US" sz="1400" dirty="0">
                <a:solidFill>
                  <a:schemeClr val="bg1"/>
                </a:solidFill>
                <a:latin typeface="+mj-lt"/>
              </a:rPr>
              <a:t> </a:t>
            </a:r>
            <a:r>
              <a:rPr lang="en-US" sz="1400" dirty="0" err="1" smtClean="0">
                <a:solidFill>
                  <a:schemeClr val="bg1"/>
                </a:solidFill>
                <a:latin typeface="+mj-lt"/>
              </a:rPr>
              <a:t>Perspektif</a:t>
            </a:r>
            <a:r>
              <a:rPr lang="en-US" sz="1400" dirty="0">
                <a:solidFill>
                  <a:schemeClr val="bg1"/>
                </a:solidFill>
                <a:latin typeface="+mj-lt"/>
              </a:rPr>
              <a:t> </a:t>
            </a:r>
            <a:r>
              <a:rPr lang="en-US" sz="1400" dirty="0" err="1" smtClean="0">
                <a:solidFill>
                  <a:schemeClr val="bg1"/>
                </a:solidFill>
                <a:latin typeface="+mj-lt"/>
              </a:rPr>
              <a:t>Sosiolinguistik</a:t>
            </a:r>
            <a:r>
              <a:rPr lang="en-US" sz="1400" dirty="0">
                <a:solidFill>
                  <a:schemeClr val="bg1"/>
                </a:solidFill>
                <a:latin typeface="+mj-lt"/>
              </a:rPr>
              <a:t>. </a:t>
            </a:r>
            <a:r>
              <a:rPr lang="en-US" sz="1400" dirty="0" err="1">
                <a:solidFill>
                  <a:schemeClr val="bg1"/>
                </a:solidFill>
                <a:latin typeface="+mj-lt"/>
              </a:rPr>
              <a:t>Kabuyutan</a:t>
            </a:r>
            <a:r>
              <a:rPr lang="en-US" sz="1400" dirty="0">
                <a:solidFill>
                  <a:schemeClr val="bg1"/>
                </a:solidFill>
                <a:latin typeface="+mj-lt"/>
              </a:rPr>
              <a:t>, 1(2),53-57.</a:t>
            </a: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648691" y="1534087"/>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759691" y="1723016"/>
            <a:ext cx="10515600" cy="3361603"/>
          </a:xfrm>
        </p:spPr>
        <p:txBody>
          <a:bodyPr>
            <a:normAutofit/>
          </a:bodyPr>
          <a:lstStyle/>
          <a:p>
            <a:pPr algn="just">
              <a:buFont typeface="Wingdings" pitchFamily="2" charset="2"/>
              <a:buChar char="§"/>
            </a:pPr>
            <a:r>
              <a:rPr lang="en-US" sz="2000" dirty="0">
                <a:solidFill>
                  <a:schemeClr val="bg1"/>
                </a:solidFill>
              </a:rPr>
              <a:t>Language has an important role in human life, one of them is as a tool of communication </a:t>
            </a:r>
            <a:r>
              <a:rPr lang="en-US" sz="2000" dirty="0" smtClean="0">
                <a:solidFill>
                  <a:schemeClr val="bg1"/>
                </a:solidFill>
              </a:rPr>
              <a:t>between humans</a:t>
            </a:r>
            <a:r>
              <a:rPr lang="en-US" sz="2000" dirty="0">
                <a:solidFill>
                  <a:schemeClr val="bg1"/>
                </a:solidFill>
              </a:rPr>
              <a:t>. The study that uses language as the object of its research is known as linguistics. Linguistics </a:t>
            </a:r>
            <a:r>
              <a:rPr lang="en-US" sz="2000" dirty="0" smtClean="0">
                <a:solidFill>
                  <a:schemeClr val="bg1"/>
                </a:solidFill>
              </a:rPr>
              <a:t>has many </a:t>
            </a:r>
            <a:r>
              <a:rPr lang="en-US" sz="2000" dirty="0">
                <a:solidFill>
                  <a:schemeClr val="bg1"/>
                </a:solidFill>
              </a:rPr>
              <a:t>branches of study, including </a:t>
            </a:r>
            <a:r>
              <a:rPr lang="en-US" sz="2000" dirty="0" smtClean="0">
                <a:solidFill>
                  <a:schemeClr val="bg1"/>
                </a:solidFill>
              </a:rPr>
              <a:t>sociolinguistic.</a:t>
            </a:r>
          </a:p>
          <a:p>
            <a:pPr algn="just">
              <a:buFont typeface="Wingdings" pitchFamily="2" charset="2"/>
              <a:buChar char="§"/>
            </a:pPr>
            <a:r>
              <a:rPr lang="en-US" sz="2000" dirty="0" smtClean="0">
                <a:solidFill>
                  <a:schemeClr val="bg1"/>
                </a:solidFill>
              </a:rPr>
              <a:t>In </a:t>
            </a:r>
            <a:r>
              <a:rPr lang="en-US" sz="2000" dirty="0">
                <a:solidFill>
                  <a:schemeClr val="bg1"/>
                </a:solidFill>
              </a:rPr>
              <a:t>sociolinguistics, there is an element used by speakers to address a familiar interlocutor, known as the vocative term.</a:t>
            </a:r>
          </a:p>
          <a:p>
            <a:pPr algn="just">
              <a:buFont typeface="Wingdings" pitchFamily="2" charset="2"/>
              <a:buChar char="§"/>
            </a:pPr>
            <a:r>
              <a:rPr lang="en-US" sz="2000" dirty="0">
                <a:solidFill>
                  <a:schemeClr val="bg1"/>
                </a:solidFill>
              </a:rPr>
              <a:t>Levinson (1983) defines vocatives as </a:t>
            </a:r>
            <a:r>
              <a:rPr lang="en-US" sz="2000" dirty="0" smtClean="0">
                <a:solidFill>
                  <a:schemeClr val="bg1"/>
                </a:solidFill>
              </a:rPr>
              <a:t>noun phrases </a:t>
            </a:r>
            <a:r>
              <a:rPr lang="en-US" sz="2000" dirty="0">
                <a:solidFill>
                  <a:schemeClr val="bg1"/>
                </a:solidFill>
              </a:rPr>
              <a:t>that refer to </a:t>
            </a:r>
            <a:r>
              <a:rPr lang="en-US" sz="2000" dirty="0">
                <a:solidFill>
                  <a:schemeClr val="bg1"/>
                </a:solidFill>
              </a:rPr>
              <a:t>recipients. </a:t>
            </a: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6" name="Content Placeholder 4"/>
          <p:cNvSpPr>
            <a:spLocks noGrp="1"/>
          </p:cNvSpPr>
          <p:nvPr>
            <p:ph idx="1"/>
          </p:nvPr>
        </p:nvSpPr>
        <p:spPr>
          <a:xfrm>
            <a:off x="579438" y="1376363"/>
            <a:ext cx="10515600" cy="4351337"/>
          </a:xfrm>
        </p:spPr>
        <p:txBody>
          <a:bodyPr>
            <a:normAutofit fontScale="92500" lnSpcReduction="20000"/>
          </a:bodyPr>
          <a:lstStyle/>
          <a:p>
            <a:pPr marL="0" indent="0" algn="just">
              <a:buNone/>
            </a:pPr>
            <a:r>
              <a:rPr lang="en-US" sz="2000" dirty="0">
                <a:solidFill>
                  <a:schemeClr val="bg1"/>
                </a:solidFill>
              </a:rPr>
              <a:t>According to Braun (1988) there are three word classes of forms of address that are used in most languages in the world which are pronoun, verb, and noun. As mentioned above, vocatives are noun or noun phrases used to </a:t>
            </a:r>
            <a:r>
              <a:rPr lang="en-US" sz="2000" dirty="0" smtClean="0">
                <a:solidFill>
                  <a:schemeClr val="bg1"/>
                </a:solidFill>
              </a:rPr>
              <a:t>address. there fore </a:t>
            </a:r>
            <a:r>
              <a:rPr lang="en-US" sz="2000" dirty="0">
                <a:solidFill>
                  <a:schemeClr val="bg1"/>
                </a:solidFill>
              </a:rPr>
              <a:t>the theory will focus on the theory of address using nouns.</a:t>
            </a:r>
          </a:p>
          <a:p>
            <a:pPr marL="0" indent="0">
              <a:buNone/>
            </a:pPr>
            <a:r>
              <a:rPr lang="en-US" sz="2000" dirty="0" smtClean="0">
                <a:solidFill>
                  <a:schemeClr val="bg1"/>
                </a:solidFill>
              </a:rPr>
              <a:t>For </a:t>
            </a:r>
            <a:r>
              <a:rPr lang="en-US" sz="2000" dirty="0">
                <a:solidFill>
                  <a:schemeClr val="bg1"/>
                </a:solidFill>
              </a:rPr>
              <a:t>the noun category as an address itself, Braun divides the classification into 9 types</a:t>
            </a:r>
          </a:p>
          <a:p>
            <a:pPr>
              <a:lnSpc>
                <a:spcPct val="100000"/>
              </a:lnSpc>
            </a:pPr>
            <a:r>
              <a:rPr lang="en-US" sz="2000" dirty="0" smtClean="0">
                <a:solidFill>
                  <a:schemeClr val="bg1"/>
                </a:solidFill>
              </a:rPr>
              <a:t>Personal name</a:t>
            </a:r>
          </a:p>
          <a:p>
            <a:pPr>
              <a:lnSpc>
                <a:spcPct val="100000"/>
              </a:lnSpc>
            </a:pPr>
            <a:r>
              <a:rPr lang="en-US" sz="2000" dirty="0" smtClean="0">
                <a:solidFill>
                  <a:schemeClr val="bg1"/>
                </a:solidFill>
              </a:rPr>
              <a:t>Kinship terms</a:t>
            </a:r>
          </a:p>
          <a:p>
            <a:pPr>
              <a:lnSpc>
                <a:spcPct val="100000"/>
              </a:lnSpc>
            </a:pPr>
            <a:r>
              <a:rPr lang="en-US" sz="2000" dirty="0" err="1" smtClean="0">
                <a:solidFill>
                  <a:schemeClr val="bg1"/>
                </a:solidFill>
              </a:rPr>
              <a:t>Honorofic</a:t>
            </a:r>
            <a:endParaRPr lang="en-US" sz="2000" dirty="0" smtClean="0">
              <a:solidFill>
                <a:schemeClr val="bg1"/>
              </a:solidFill>
            </a:endParaRPr>
          </a:p>
          <a:p>
            <a:pPr>
              <a:lnSpc>
                <a:spcPct val="100000"/>
              </a:lnSpc>
            </a:pPr>
            <a:r>
              <a:rPr lang="en-US" sz="2000" dirty="0" smtClean="0">
                <a:solidFill>
                  <a:schemeClr val="bg1"/>
                </a:solidFill>
              </a:rPr>
              <a:t>Title</a:t>
            </a:r>
          </a:p>
          <a:p>
            <a:pPr>
              <a:lnSpc>
                <a:spcPct val="100000"/>
              </a:lnSpc>
            </a:pPr>
            <a:r>
              <a:rPr lang="en-US" sz="2000" dirty="0" smtClean="0">
                <a:solidFill>
                  <a:schemeClr val="bg1"/>
                </a:solidFill>
              </a:rPr>
              <a:t>Abstract noun</a:t>
            </a:r>
          </a:p>
          <a:p>
            <a:pPr>
              <a:lnSpc>
                <a:spcPct val="100000"/>
              </a:lnSpc>
            </a:pPr>
            <a:r>
              <a:rPr lang="en-US" sz="2000" dirty="0" smtClean="0">
                <a:solidFill>
                  <a:schemeClr val="bg1"/>
                </a:solidFill>
              </a:rPr>
              <a:t>Occupational Terms</a:t>
            </a:r>
          </a:p>
          <a:p>
            <a:pPr>
              <a:lnSpc>
                <a:spcPct val="100000"/>
              </a:lnSpc>
            </a:pPr>
            <a:r>
              <a:rPr lang="en-US" sz="2000" dirty="0" smtClean="0">
                <a:solidFill>
                  <a:schemeClr val="bg1"/>
                </a:solidFill>
              </a:rPr>
              <a:t>Words for certain types of relationship</a:t>
            </a:r>
          </a:p>
          <a:p>
            <a:pPr>
              <a:lnSpc>
                <a:spcPct val="100000"/>
              </a:lnSpc>
            </a:pPr>
            <a:r>
              <a:rPr lang="en-US" sz="2000" dirty="0" smtClean="0">
                <a:solidFill>
                  <a:schemeClr val="bg1"/>
                </a:solidFill>
              </a:rPr>
              <a:t>Terms of endearment</a:t>
            </a:r>
          </a:p>
          <a:p>
            <a:pPr>
              <a:lnSpc>
                <a:spcPct val="100000"/>
              </a:lnSpc>
            </a:pPr>
            <a:r>
              <a:rPr lang="en-US" sz="2000" dirty="0" smtClean="0">
                <a:solidFill>
                  <a:schemeClr val="bg1"/>
                </a:solidFill>
              </a:rPr>
              <a:t>Address that defines the relationship of </a:t>
            </a:r>
            <a:r>
              <a:rPr lang="en-US" sz="2000" dirty="0">
                <a:solidFill>
                  <a:schemeClr val="bg1"/>
                </a:solidFill>
              </a:rPr>
              <a:t>the addressee and other people</a:t>
            </a: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731982" y="1792288"/>
            <a:ext cx="10515600" cy="2779712"/>
          </a:xfrm>
        </p:spPr>
        <p:txBody>
          <a:bodyPr>
            <a:normAutofit/>
          </a:bodyPr>
          <a:lstStyle/>
          <a:p>
            <a:pPr algn="just">
              <a:buFont typeface="Wingdings" pitchFamily="2" charset="2"/>
              <a:buChar char="§"/>
            </a:pPr>
            <a:r>
              <a:rPr lang="en-US" sz="2000" dirty="0">
                <a:solidFill>
                  <a:schemeClr val="bg1"/>
                </a:solidFill>
              </a:rPr>
              <a:t>This research is a type of contrastive linguistic study using a qualitative descriptive method.</a:t>
            </a:r>
          </a:p>
          <a:p>
            <a:pPr algn="just">
              <a:buFont typeface="Wingdings" pitchFamily="2" charset="2"/>
              <a:buChar char="§"/>
            </a:pPr>
            <a:r>
              <a:rPr lang="en-US" sz="2000" dirty="0">
                <a:solidFill>
                  <a:schemeClr val="bg1"/>
                </a:solidFill>
              </a:rPr>
              <a:t>This research purpose is to finding out the use of kinship terms vocatives in Japanese and Minangkabau language, referring to the theories of Braun (</a:t>
            </a:r>
            <a:r>
              <a:rPr lang="en-US" sz="2000" dirty="0" smtClean="0">
                <a:solidFill>
                  <a:schemeClr val="bg1"/>
                </a:solidFill>
              </a:rPr>
              <a:t>1988).</a:t>
            </a:r>
          </a:p>
          <a:p>
            <a:pPr algn="just">
              <a:buFont typeface="Wingdings" pitchFamily="2" charset="2"/>
              <a:buChar char="§"/>
            </a:pPr>
            <a:r>
              <a:rPr lang="en-US" sz="2000" dirty="0" smtClean="0">
                <a:solidFill>
                  <a:schemeClr val="bg1"/>
                </a:solidFill>
              </a:rPr>
              <a:t>Data </a:t>
            </a:r>
            <a:r>
              <a:rPr lang="en-US" sz="2000" dirty="0">
                <a:solidFill>
                  <a:schemeClr val="bg1"/>
                </a:solidFill>
              </a:rPr>
              <a:t>collected using corpora, with the Japanese language corpus collected from </a:t>
            </a:r>
            <a:r>
              <a:rPr lang="en-US" sz="2000" i="1" dirty="0">
                <a:solidFill>
                  <a:schemeClr val="bg1"/>
                </a:solidFill>
              </a:rPr>
              <a:t>shonagon.ninjal.ac.jp</a:t>
            </a:r>
            <a:r>
              <a:rPr lang="en-US" sz="2000" dirty="0">
                <a:solidFill>
                  <a:schemeClr val="bg1"/>
                </a:solidFill>
              </a:rPr>
              <a:t>, while the Minangkabau language corpus collected from </a:t>
            </a:r>
            <a:r>
              <a:rPr lang="en-US" sz="2000" i="1" dirty="0">
                <a:solidFill>
                  <a:schemeClr val="bg1"/>
                </a:solidFill>
              </a:rPr>
              <a:t>korpusnusantara.fbs.unp.ac.id.</a:t>
            </a: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093" y="387928"/>
            <a:ext cx="2994889" cy="678872"/>
          </a:xfrm>
        </p:spPr>
        <p:txBody>
          <a:bodyPr>
            <a:normAutofit/>
          </a:bodyPr>
          <a:lstStyle/>
          <a:p>
            <a:r>
              <a:rPr lang="en-US" sz="2000" b="1" dirty="0">
                <a:solidFill>
                  <a:schemeClr val="bg1"/>
                </a:solidFill>
              </a:rPr>
              <a:t>FINDING AND </a:t>
            </a:r>
            <a:r>
              <a:rPr lang="en-US" sz="2000" b="1" dirty="0" smtClean="0">
                <a:solidFill>
                  <a:schemeClr val="bg1"/>
                </a:solidFill>
              </a:rPr>
              <a:t>DISCUSSION</a:t>
            </a:r>
            <a:endParaRPr lang="en-US" sz="2000" b="1" dirty="0">
              <a:solidFill>
                <a:schemeClr val="bg1"/>
              </a:solidFill>
              <a:latin typeface="+mn-lt"/>
            </a:endParaRPr>
          </a:p>
        </p:txBody>
      </p:sp>
      <p:graphicFrame>
        <p:nvGraphicFramePr>
          <p:cNvPr id="7" name="Content Placeholder 1"/>
          <p:cNvGraphicFramePr>
            <a:graphicFrameLocks noGrp="1"/>
          </p:cNvGraphicFramePr>
          <p:nvPr>
            <p:ph idx="1"/>
            <p:extLst>
              <p:ext uri="{D42A27DB-BD31-4B8C-83A1-F6EECF244321}">
                <p14:modId xmlns:p14="http://schemas.microsoft.com/office/powerpoint/2010/main" val="2785805537"/>
              </p:ext>
            </p:extLst>
          </p:nvPr>
        </p:nvGraphicFramePr>
        <p:xfrm>
          <a:off x="1787237" y="1465381"/>
          <a:ext cx="8478984" cy="4510085"/>
        </p:xfrm>
        <a:graphic>
          <a:graphicData uri="http://schemas.openxmlformats.org/drawingml/2006/table">
            <a:tbl>
              <a:tblPr firstRow="1" firstCol="1" lastCol="1" bandRow="1">
                <a:tableStyleId>{F2DE63D5-997A-4646-A377-4702673A728D}</a:tableStyleId>
              </a:tblPr>
              <a:tblGrid>
                <a:gridCol w="2435184">
                  <a:extLst>
                    <a:ext uri="{9D8B030D-6E8A-4147-A177-3AD203B41FA5}">
                      <a16:colId xmlns="" xmlns:a16="http://schemas.microsoft.com/office/drawing/2014/main" val="20000"/>
                    </a:ext>
                  </a:extLst>
                </a:gridCol>
                <a:gridCol w="3021900">
                  <a:extLst>
                    <a:ext uri="{9D8B030D-6E8A-4147-A177-3AD203B41FA5}">
                      <a16:colId xmlns="" xmlns:a16="http://schemas.microsoft.com/office/drawing/2014/main" val="20001"/>
                    </a:ext>
                  </a:extLst>
                </a:gridCol>
                <a:gridCol w="3021900">
                  <a:extLst>
                    <a:ext uri="{9D8B030D-6E8A-4147-A177-3AD203B41FA5}">
                      <a16:colId xmlns="" xmlns:a16="http://schemas.microsoft.com/office/drawing/2014/main" val="20002"/>
                    </a:ext>
                  </a:extLst>
                </a:gridCol>
              </a:tblGrid>
              <a:tr h="440668">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Types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dominan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0"/>
                  </a:ext>
                </a:extLst>
              </a:tr>
              <a:tr h="295208">
                <a:tc rowSpan="3">
                  <a:txBody>
                    <a:bodyPr/>
                    <a:lstStyle/>
                    <a:p>
                      <a:pPr algn="ctr"/>
                      <a:endParaRPr lang="en-US" sz="1600" dirty="0" smtClean="0">
                        <a:solidFill>
                          <a:schemeClr val="tx1"/>
                        </a:solidFill>
                      </a:endParaRPr>
                    </a:p>
                    <a:p>
                      <a:pPr algn="ctr"/>
                      <a:r>
                        <a:rPr lang="en-US" sz="1600" dirty="0" smtClean="0">
                          <a:solidFill>
                            <a:schemeClr val="tx1"/>
                          </a:solidFill>
                        </a:rPr>
                        <a:t>Grandfather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Ojiisan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Ojiisan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1"/>
                  </a:ext>
                </a:extLst>
              </a:tr>
              <a:tr h="2952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Ojiichan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0517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Jiiji</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95208">
                <a:tc rowSpan="2">
                  <a:txBody>
                    <a:bodyPr/>
                    <a:lstStyle/>
                    <a:p>
                      <a:pPr algn="ctr"/>
                      <a:r>
                        <a:rPr lang="en-US" sz="1600" dirty="0" smtClean="0">
                          <a:solidFill>
                            <a:schemeClr val="tx1"/>
                          </a:solidFill>
                        </a:rPr>
                        <a:t>Grandmother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Obaasan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Obaachan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4"/>
                  </a:ext>
                </a:extLst>
              </a:tr>
              <a:tr h="295208">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Obaachan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95208">
                <a:tc rowSpan="5">
                  <a:txBody>
                    <a:bodyPr/>
                    <a:lstStyle/>
                    <a:p>
                      <a:pPr algn="ctr"/>
                      <a:endParaRPr lang="en-US" sz="1400" dirty="0">
                        <a:solidFill>
                          <a:schemeClr val="tx1"/>
                        </a:solidFill>
                      </a:endParaRPr>
                    </a:p>
                    <a:p>
                      <a:pPr algn="ctr"/>
                      <a:endParaRPr lang="en-US" sz="1400" dirty="0">
                        <a:solidFill>
                          <a:schemeClr val="tx1"/>
                        </a:solidFill>
                      </a:endParaRPr>
                    </a:p>
                    <a:p>
                      <a:pPr algn="ctr"/>
                      <a:endParaRPr lang="en-US" sz="1400" dirty="0">
                        <a:solidFill>
                          <a:schemeClr val="tx1"/>
                        </a:solidFill>
                      </a:endParaRPr>
                    </a:p>
                    <a:p>
                      <a:pPr algn="ctr"/>
                      <a:r>
                        <a:rPr lang="en-US" sz="1600" dirty="0" smtClean="0">
                          <a:solidFill>
                            <a:schemeClr val="tx1"/>
                          </a:solidFill>
                        </a:rPr>
                        <a:t>Father</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Otousan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rPr>
                        <a:t>Papa</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6"/>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Oton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a:solidFill>
                            <a:schemeClr val="tx1"/>
                          </a:solidFill>
                        </a:rPr>
                        <a:t>Papa</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Oyaji</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Otou</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340349">
                <a:tc rowSpan="3">
                  <a:txBody>
                    <a:bodyPr/>
                    <a:lstStyle/>
                    <a:p>
                      <a:pPr algn="ctr"/>
                      <a:endParaRPr lang="en-US" sz="1400" baseline="0" dirty="0">
                        <a:solidFill>
                          <a:schemeClr val="tx1"/>
                        </a:solidFill>
                      </a:endParaRPr>
                    </a:p>
                    <a:p>
                      <a:pPr algn="ctr"/>
                      <a:r>
                        <a:rPr lang="en-US" sz="1400" dirty="0" smtClean="0">
                          <a:solidFill>
                            <a:schemeClr val="tx1"/>
                          </a:solidFill>
                        </a:rPr>
                        <a:t>Mother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Okaasan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rPr>
                        <a:t>Mama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11"/>
                  </a:ext>
                </a:extLst>
              </a:tr>
              <a:tr h="340349">
                <a:tc vMerge="1">
                  <a:txBody>
                    <a:bodyPr/>
                    <a:lstStyle/>
                    <a:p>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Kaasan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2"/>
                  </a:ext>
                </a:extLst>
              </a:tr>
              <a:tr h="340349">
                <a:tc vMerge="1">
                  <a:txBody>
                    <a:bodyPr/>
                    <a:lstStyle/>
                    <a:p>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a:solidFill>
                            <a:schemeClr val="tx1"/>
                          </a:solidFill>
                        </a:rPr>
                        <a:t>Mama</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3"/>
                  </a:ext>
                </a:extLst>
              </a:tr>
            </a:tbl>
          </a:graphicData>
        </a:graphic>
      </p:graphicFrame>
      <p:sp>
        <p:nvSpPr>
          <p:cNvPr id="3" name="TextBox 2"/>
          <p:cNvSpPr txBox="1"/>
          <p:nvPr/>
        </p:nvSpPr>
        <p:spPr>
          <a:xfrm>
            <a:off x="3782290" y="948202"/>
            <a:ext cx="5873018" cy="400110"/>
          </a:xfrm>
          <a:prstGeom prst="rect">
            <a:avLst/>
          </a:prstGeom>
          <a:noFill/>
        </p:spPr>
        <p:txBody>
          <a:bodyPr wrap="none" rtlCol="0">
            <a:spAutoFit/>
          </a:bodyPr>
          <a:lstStyle/>
          <a:p>
            <a:r>
              <a:rPr lang="en-US" sz="2000" b="1" dirty="0">
                <a:solidFill>
                  <a:schemeClr val="bg1"/>
                </a:solidFill>
              </a:rPr>
              <a:t>Vocative </a:t>
            </a:r>
            <a:r>
              <a:rPr lang="en-US" sz="2000" b="1" dirty="0">
                <a:solidFill>
                  <a:schemeClr val="bg1"/>
                </a:solidFill>
              </a:rPr>
              <a:t>in the Category of Kinship Terms in Japanese</a:t>
            </a:r>
            <a:endParaRPr lang="en-US" sz="2000" b="1" dirty="0">
              <a:solidFill>
                <a:schemeClr val="bg1"/>
              </a:solidFill>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p:cNvGraphicFramePr>
            <a:graphicFrameLocks noGrp="1"/>
          </p:cNvGraphicFramePr>
          <p:nvPr>
            <p:ph idx="1"/>
            <p:extLst>
              <p:ext uri="{D42A27DB-BD31-4B8C-83A1-F6EECF244321}">
                <p14:modId xmlns:p14="http://schemas.microsoft.com/office/powerpoint/2010/main" val="190467650"/>
              </p:ext>
            </p:extLst>
          </p:nvPr>
        </p:nvGraphicFramePr>
        <p:xfrm>
          <a:off x="2036618" y="1617781"/>
          <a:ext cx="8478984" cy="2340566"/>
        </p:xfrm>
        <a:graphic>
          <a:graphicData uri="http://schemas.openxmlformats.org/drawingml/2006/table">
            <a:tbl>
              <a:tblPr firstRow="1" firstCol="1" lastCol="1" bandRow="1">
                <a:tableStyleId>{F2DE63D5-997A-4646-A377-4702673A728D}</a:tableStyleId>
              </a:tblPr>
              <a:tblGrid>
                <a:gridCol w="2435184">
                  <a:extLst>
                    <a:ext uri="{9D8B030D-6E8A-4147-A177-3AD203B41FA5}">
                      <a16:colId xmlns="" xmlns:a16="http://schemas.microsoft.com/office/drawing/2014/main" val="20000"/>
                    </a:ext>
                  </a:extLst>
                </a:gridCol>
                <a:gridCol w="3021900">
                  <a:extLst>
                    <a:ext uri="{9D8B030D-6E8A-4147-A177-3AD203B41FA5}">
                      <a16:colId xmlns="" xmlns:a16="http://schemas.microsoft.com/office/drawing/2014/main" val="20001"/>
                    </a:ext>
                  </a:extLst>
                </a:gridCol>
                <a:gridCol w="3021900">
                  <a:extLst>
                    <a:ext uri="{9D8B030D-6E8A-4147-A177-3AD203B41FA5}">
                      <a16:colId xmlns="" xmlns:a16="http://schemas.microsoft.com/office/drawing/2014/main" val="20002"/>
                    </a:ext>
                  </a:extLst>
                </a:gridCol>
              </a:tblGrid>
              <a:tr h="440668">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Types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dominan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0"/>
                  </a:ext>
                </a:extLst>
              </a:tr>
              <a:tr h="295208">
                <a:tc rowSpan="4">
                  <a:txBody>
                    <a:bodyPr/>
                    <a:lstStyle/>
                    <a:p>
                      <a:pPr algn="ctr"/>
                      <a:endParaRPr lang="en-US" sz="1400" dirty="0">
                        <a:solidFill>
                          <a:schemeClr val="tx1"/>
                        </a:solidFill>
                      </a:endParaRPr>
                    </a:p>
                    <a:p>
                      <a:pPr algn="ctr"/>
                      <a:endParaRPr lang="en-US" sz="1400" dirty="0">
                        <a:solidFill>
                          <a:schemeClr val="tx1"/>
                        </a:solidFill>
                      </a:endParaRPr>
                    </a:p>
                    <a:p>
                      <a:pPr algn="ctr"/>
                      <a:r>
                        <a:rPr lang="en-US" sz="1400" dirty="0">
                          <a:solidFill>
                            <a:schemeClr val="tx1"/>
                          </a:solidFill>
                        </a:rPr>
                        <a:t>Brother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Aniki</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Oniichan</a:t>
                      </a:r>
                      <a:endParaRPr lang="en-US" sz="140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1"/>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Oniisan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Oniichan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Onii</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40349">
                <a:tc rowSpan="2">
                  <a:txBody>
                    <a:bodyPr/>
                    <a:lstStyle/>
                    <a:p>
                      <a:pPr algn="ctr"/>
                      <a:endParaRPr lang="en-US" sz="1400" baseline="0" dirty="0">
                        <a:solidFill>
                          <a:schemeClr val="tx1"/>
                        </a:solidFill>
                      </a:endParaRPr>
                    </a:p>
                    <a:p>
                      <a:pPr algn="ctr"/>
                      <a:r>
                        <a:rPr lang="en-US" sz="1400" baseline="0" dirty="0">
                          <a:solidFill>
                            <a:schemeClr val="tx1"/>
                          </a:solidFill>
                        </a:rPr>
                        <a:t>Sister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Oneesan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algn="ctr"/>
                      <a:r>
                        <a:rPr lang="en-US" sz="1400" baseline="0" dirty="0" err="1">
                          <a:solidFill>
                            <a:schemeClr val="tx1"/>
                          </a:solidFill>
                        </a:rPr>
                        <a:t>Oneechan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5"/>
                  </a:ext>
                </a:extLst>
              </a:tr>
              <a:tr h="340349">
                <a:tc vMerge="1">
                  <a:txBody>
                    <a:bodyPr/>
                    <a:lstStyle/>
                    <a:p>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Oneechan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69159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1692" y="512618"/>
            <a:ext cx="8744526" cy="573088"/>
          </a:xfrm>
        </p:spPr>
        <p:txBody>
          <a:bodyPr>
            <a:noAutofit/>
          </a:bodyPr>
          <a:lstStyle/>
          <a:p>
            <a:pPr algn="ctr"/>
            <a:r>
              <a:rPr lang="en-US" sz="1800" b="1" dirty="0">
                <a:solidFill>
                  <a:schemeClr val="bg1"/>
                </a:solidFill>
              </a:rPr>
              <a:t>Vocative </a:t>
            </a:r>
            <a:r>
              <a:rPr lang="en-US" sz="1800" b="1" dirty="0" smtClean="0">
                <a:solidFill>
                  <a:schemeClr val="bg1"/>
                </a:solidFill>
              </a:rPr>
              <a:t>in  </a:t>
            </a:r>
            <a:r>
              <a:rPr lang="en-US" sz="1800" b="1" dirty="0">
                <a:solidFill>
                  <a:schemeClr val="bg1"/>
                </a:solidFill>
              </a:rPr>
              <a:t>the Category of Kinship Terms in  </a:t>
            </a:r>
            <a:r>
              <a:rPr lang="en-US" sz="1800" b="1" dirty="0" err="1" smtClean="0">
                <a:solidFill>
                  <a:schemeClr val="bg1"/>
                </a:solidFill>
                <a:latin typeface="+mn-lt"/>
              </a:rPr>
              <a:t>Minangkabau</a:t>
            </a:r>
            <a:endParaRPr lang="en-US" sz="1800" b="1" dirty="0">
              <a:solidFill>
                <a:schemeClr val="bg1"/>
              </a:solidFill>
              <a:latin typeface="+mn-lt"/>
            </a:endParaRPr>
          </a:p>
        </p:txBody>
      </p:sp>
      <p:graphicFrame>
        <p:nvGraphicFramePr>
          <p:cNvPr id="5" name="Content Placeholder 1"/>
          <p:cNvGraphicFramePr>
            <a:graphicFrameLocks noGrp="1"/>
          </p:cNvGraphicFramePr>
          <p:nvPr>
            <p:ph idx="1"/>
            <p:extLst>
              <p:ext uri="{D42A27DB-BD31-4B8C-83A1-F6EECF244321}">
                <p14:modId xmlns:p14="http://schemas.microsoft.com/office/powerpoint/2010/main" val="580941467"/>
              </p:ext>
            </p:extLst>
          </p:nvPr>
        </p:nvGraphicFramePr>
        <p:xfrm>
          <a:off x="1856510" y="1250078"/>
          <a:ext cx="8021780" cy="4960915"/>
        </p:xfrm>
        <a:graphic>
          <a:graphicData uri="http://schemas.openxmlformats.org/drawingml/2006/table">
            <a:tbl>
              <a:tblPr firstRow="1" firstCol="1" lastCol="1" bandRow="1">
                <a:tableStyleId>{F2DE63D5-997A-4646-A377-4702673A728D}</a:tableStyleId>
              </a:tblPr>
              <a:tblGrid>
                <a:gridCol w="2303874">
                  <a:extLst>
                    <a:ext uri="{9D8B030D-6E8A-4147-A177-3AD203B41FA5}">
                      <a16:colId xmlns="" xmlns:a16="http://schemas.microsoft.com/office/drawing/2014/main" val="20000"/>
                    </a:ext>
                  </a:extLst>
                </a:gridCol>
                <a:gridCol w="2858953">
                  <a:extLst>
                    <a:ext uri="{9D8B030D-6E8A-4147-A177-3AD203B41FA5}">
                      <a16:colId xmlns="" xmlns:a16="http://schemas.microsoft.com/office/drawing/2014/main" val="20001"/>
                    </a:ext>
                  </a:extLst>
                </a:gridCol>
                <a:gridCol w="2858953">
                  <a:extLst>
                    <a:ext uri="{9D8B030D-6E8A-4147-A177-3AD203B41FA5}">
                      <a16:colId xmlns="" xmlns:a16="http://schemas.microsoft.com/office/drawing/2014/main" val="20002"/>
                    </a:ext>
                  </a:extLst>
                </a:gridCol>
              </a:tblGrid>
              <a:tr h="388915">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Types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dominan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0"/>
                  </a:ext>
                </a:extLst>
              </a:tr>
              <a:tr h="269004">
                <a:tc rowSpan="3">
                  <a:txBody>
                    <a:bodyPr/>
                    <a:lstStyle/>
                    <a:p>
                      <a:pPr algn="ctr"/>
                      <a:endParaRPr lang="en-US" sz="1400" baseline="0" dirty="0" smtClean="0">
                        <a:solidFill>
                          <a:schemeClr val="tx1"/>
                        </a:solidFill>
                      </a:endParaRPr>
                    </a:p>
                    <a:p>
                      <a:pPr algn="ctr"/>
                      <a:r>
                        <a:rPr lang="en-US" sz="1400" baseline="0" dirty="0" smtClean="0">
                          <a:solidFill>
                            <a:schemeClr val="tx1"/>
                          </a:solidFill>
                        </a:rPr>
                        <a:t>Grandfather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Ungku</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Kakek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1"/>
                  </a:ext>
                </a:extLst>
              </a:tr>
              <a:tr h="26900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Gaek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69330">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Kakek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69004">
                <a:tc rowSpan="2">
                  <a:txBody>
                    <a:bodyPr/>
                    <a:lstStyle/>
                    <a:p>
                      <a:pPr algn="ctr"/>
                      <a:r>
                        <a:rPr lang="en-US" sz="1400" dirty="0" smtClean="0">
                          <a:solidFill>
                            <a:schemeClr val="tx1"/>
                          </a:solidFill>
                        </a:rPr>
                        <a:t>Grandmother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Nenek</a:t>
                      </a:r>
                      <a:r>
                        <a:rPr lang="en-US" sz="1400" baseline="0" dirty="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Nenek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4"/>
                  </a:ext>
                </a:extLst>
              </a:tr>
              <a:tr h="269004">
                <a:tc v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Enek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269004">
                <a:tc rowSpan="5">
                  <a:txBody>
                    <a:bodyPr/>
                    <a:lstStyle/>
                    <a:p>
                      <a:pPr algn="ctr"/>
                      <a:endParaRPr lang="en-US" sz="1400" dirty="0">
                        <a:solidFill>
                          <a:schemeClr val="tx1"/>
                        </a:solidFill>
                      </a:endParaRPr>
                    </a:p>
                    <a:p>
                      <a:pPr algn="ctr"/>
                      <a:endParaRPr lang="en-US" sz="1400" dirty="0">
                        <a:solidFill>
                          <a:schemeClr val="tx1"/>
                        </a:solidFill>
                      </a:endParaRPr>
                    </a:p>
                    <a:p>
                      <a:pPr algn="ctr"/>
                      <a:endParaRPr lang="en-US" sz="1400" dirty="0">
                        <a:solidFill>
                          <a:schemeClr val="tx1"/>
                        </a:solidFill>
                      </a:endParaRPr>
                    </a:p>
                    <a:p>
                      <a:pPr algn="ctr"/>
                      <a:r>
                        <a:rPr lang="en-US" sz="1400" dirty="0" smtClean="0">
                          <a:solidFill>
                            <a:schemeClr val="tx1"/>
                          </a:solidFill>
                        </a:rPr>
                        <a:t>Father</a:t>
                      </a:r>
                      <a:r>
                        <a:rPr lang="en-US" sz="1400" baseline="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Bapak</a:t>
                      </a:r>
                      <a:r>
                        <a:rPr lang="en-US" sz="1400" baseline="0" dirty="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rPr>
                        <a:t>Ayah</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6"/>
                  </a:ext>
                </a:extLst>
              </a:tr>
              <a:tr h="269004">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Abak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7"/>
                  </a:ext>
                </a:extLst>
              </a:tr>
              <a:tr h="269004">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Apak</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269004">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a:solidFill>
                            <a:schemeClr val="tx1"/>
                          </a:solidFill>
                        </a:rPr>
                        <a:t>Ayah</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9"/>
                  </a:ext>
                </a:extLst>
              </a:tr>
              <a:tr h="269004">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a:solidFill>
                            <a:schemeClr val="tx1"/>
                          </a:solidFill>
                        </a:rPr>
                        <a:t>Papa</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300378">
                <a:tc rowSpan="5">
                  <a:txBody>
                    <a:bodyPr/>
                    <a:lstStyle/>
                    <a:p>
                      <a:pPr algn="ctr"/>
                      <a:endParaRPr lang="en-US" sz="1400" baseline="0" dirty="0">
                        <a:solidFill>
                          <a:schemeClr val="tx1"/>
                        </a:solidFill>
                      </a:endParaRPr>
                    </a:p>
                    <a:p>
                      <a:pPr algn="ctr"/>
                      <a:endParaRPr lang="en-US" sz="1400" baseline="0" dirty="0" smtClean="0">
                        <a:solidFill>
                          <a:schemeClr val="tx1"/>
                        </a:solidFill>
                      </a:endParaRPr>
                    </a:p>
                    <a:p>
                      <a:pPr algn="ctr"/>
                      <a:r>
                        <a:rPr lang="en-US" sz="1400" baseline="0" dirty="0" smtClean="0">
                          <a:solidFill>
                            <a:schemeClr val="tx1"/>
                          </a:solidFill>
                        </a:rPr>
                        <a:t>Mother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Ibu</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Amak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11"/>
                  </a:ext>
                </a:extLst>
              </a:tr>
              <a:tr h="300378">
                <a:tc vMerge="1">
                  <a:txBody>
                    <a:bodyPr/>
                    <a:lstStyle/>
                    <a:p>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Mande</a:t>
                      </a:r>
                      <a:r>
                        <a:rPr lang="en-US" sz="1400" baseline="0" dirty="0">
                          <a:solidFill>
                            <a:schemeClr val="tx1"/>
                          </a:solidFill>
                        </a:rPr>
                        <a:t>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2"/>
                  </a:ext>
                </a:extLst>
              </a:tr>
              <a:tr h="300378">
                <a:tc vMerge="1">
                  <a:txBody>
                    <a:bodyPr/>
                    <a:lstStyle/>
                    <a:p>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smtClean="0">
                          <a:solidFill>
                            <a:schemeClr val="tx1"/>
                          </a:solidFill>
                        </a:rPr>
                        <a:t>Mandeh</a:t>
                      </a:r>
                      <a:r>
                        <a:rPr lang="en-US" sz="1400" baseline="0" dirty="0" smtClean="0">
                          <a:solidFill>
                            <a:schemeClr val="tx1"/>
                          </a:solidFill>
                        </a:rPr>
                        <a:t>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13"/>
                  </a:ext>
                </a:extLst>
              </a:tr>
              <a:tr h="300378">
                <a:tc vMerge="1">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dirty="0" err="1"/>
                        <a:t>Amak</a:t>
                      </a:r>
                      <a:r>
                        <a:rPr lang="en-US" sz="1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14"/>
                  </a:ext>
                </a:extLst>
              </a:tr>
              <a:tr h="300378">
                <a:tc vMerge="1">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dirty="0" err="1"/>
                        <a:t>Ama</a:t>
                      </a:r>
                      <a:r>
                        <a:rPr lang="en-US" sz="14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156022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1"/>
          <p:cNvGraphicFramePr>
            <a:graphicFrameLocks noGrp="1"/>
          </p:cNvGraphicFramePr>
          <p:nvPr>
            <p:ph idx="1"/>
            <p:extLst>
              <p:ext uri="{D42A27DB-BD31-4B8C-83A1-F6EECF244321}">
                <p14:modId xmlns:p14="http://schemas.microsoft.com/office/powerpoint/2010/main" val="4127424626"/>
              </p:ext>
            </p:extLst>
          </p:nvPr>
        </p:nvGraphicFramePr>
        <p:xfrm>
          <a:off x="2036618" y="1617781"/>
          <a:ext cx="8478984" cy="2193235"/>
        </p:xfrm>
        <a:graphic>
          <a:graphicData uri="http://schemas.openxmlformats.org/drawingml/2006/table">
            <a:tbl>
              <a:tblPr firstRow="1" firstCol="1" lastCol="1" bandRow="1">
                <a:tableStyleId>{F2DE63D5-997A-4646-A377-4702673A728D}</a:tableStyleId>
              </a:tblPr>
              <a:tblGrid>
                <a:gridCol w="2435184">
                  <a:extLst>
                    <a:ext uri="{9D8B030D-6E8A-4147-A177-3AD203B41FA5}">
                      <a16:colId xmlns="" xmlns:a16="http://schemas.microsoft.com/office/drawing/2014/main" val="20000"/>
                    </a:ext>
                  </a:extLst>
                </a:gridCol>
                <a:gridCol w="3021900">
                  <a:extLst>
                    <a:ext uri="{9D8B030D-6E8A-4147-A177-3AD203B41FA5}">
                      <a16:colId xmlns="" xmlns:a16="http://schemas.microsoft.com/office/drawing/2014/main" val="20001"/>
                    </a:ext>
                  </a:extLst>
                </a:gridCol>
                <a:gridCol w="3021900">
                  <a:extLst>
                    <a:ext uri="{9D8B030D-6E8A-4147-A177-3AD203B41FA5}">
                      <a16:colId xmlns="" xmlns:a16="http://schemas.microsoft.com/office/drawing/2014/main" val="20002"/>
                    </a:ext>
                  </a:extLst>
                </a:gridCol>
              </a:tblGrid>
              <a:tr h="440668">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Types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a:solidFill>
                            <a:schemeClr val="tx1"/>
                          </a:solidFill>
                        </a:rPr>
                        <a:t>dominan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0"/>
                  </a:ext>
                </a:extLst>
              </a:tr>
              <a:tr h="295208">
                <a:tc rowSpan="2">
                  <a:txBody>
                    <a:bodyPr/>
                    <a:lstStyle/>
                    <a:p>
                      <a:pPr algn="ctr"/>
                      <a:endParaRPr lang="en-US" sz="1400" dirty="0">
                        <a:solidFill>
                          <a:schemeClr val="tx1"/>
                        </a:solidFill>
                      </a:endParaRPr>
                    </a:p>
                    <a:p>
                      <a:pPr algn="ctr"/>
                      <a:r>
                        <a:rPr lang="en-US" sz="1400" dirty="0">
                          <a:solidFill>
                            <a:schemeClr val="tx1"/>
                          </a:solidFill>
                        </a:rPr>
                        <a:t>Brother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Uda</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Uda</a:t>
                      </a: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1"/>
                  </a:ext>
                </a:extLst>
              </a:tr>
              <a:tr h="295208">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Abang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40349">
                <a:tc rowSpan="3">
                  <a:txBody>
                    <a:bodyPr/>
                    <a:lstStyle/>
                    <a:p>
                      <a:pPr algn="ctr"/>
                      <a:endParaRPr lang="en-US" sz="1400" baseline="0" dirty="0">
                        <a:solidFill>
                          <a:schemeClr val="tx1"/>
                        </a:solidFill>
                      </a:endParaRPr>
                    </a:p>
                    <a:p>
                      <a:pPr algn="ctr"/>
                      <a:r>
                        <a:rPr lang="en-US" sz="1400" baseline="0" dirty="0">
                          <a:solidFill>
                            <a:schemeClr val="tx1"/>
                          </a:solidFill>
                        </a:rPr>
                        <a:t>Sister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baseline="0" dirty="0" err="1">
                          <a:solidFill>
                            <a:schemeClr val="tx1"/>
                          </a:solidFill>
                        </a:rPr>
                        <a:t>Uni</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baseline="0" dirty="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aseline="0" dirty="0" err="1">
                          <a:solidFill>
                            <a:schemeClr val="tx1"/>
                          </a:solidFill>
                        </a:rPr>
                        <a:t>Uni</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3"/>
                  </a:ext>
                </a:extLst>
              </a:tr>
              <a:tr h="340349">
                <a:tc vMerge="1">
                  <a:txBody>
                    <a:bodyPr/>
                    <a:lstStyle/>
                    <a:p>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baseline="0" dirty="0" err="1">
                          <a:solidFill>
                            <a:schemeClr val="tx1"/>
                          </a:solidFill>
                        </a:rPr>
                        <a:t>Kakak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340349">
                <a:tc vMerge="1">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lang="en-US" sz="1400" dirty="0" err="1"/>
                        <a:t>Uniang</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1668255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The term of address for "grandmother" in the Japanese language is more varied compared to the term used in the </a:t>
            </a:r>
            <a:r>
              <a:rPr lang="en-US" sz="2000" dirty="0" err="1">
                <a:solidFill>
                  <a:schemeClr val="bg1"/>
                </a:solidFill>
              </a:rPr>
              <a:t>Minangkabau</a:t>
            </a:r>
            <a:r>
              <a:rPr lang="en-US" sz="2000" dirty="0">
                <a:solidFill>
                  <a:schemeClr val="bg1"/>
                </a:solidFill>
              </a:rPr>
              <a:t> language.</a:t>
            </a:r>
          </a:p>
          <a:p>
            <a:r>
              <a:rPr lang="en-US" sz="2000" dirty="0">
                <a:solidFill>
                  <a:schemeClr val="bg1"/>
                </a:solidFill>
              </a:rPr>
              <a:t>The term of addressing "father" in both Japanese and Minangkabau languages has the same number of </a:t>
            </a:r>
            <a:r>
              <a:rPr lang="en-US" sz="2000" dirty="0">
                <a:solidFill>
                  <a:schemeClr val="bg1"/>
                </a:solidFill>
                <a:highlight>
                  <a:srgbClr val="000000"/>
                </a:highlight>
              </a:rPr>
              <a:t>appellations. </a:t>
            </a:r>
            <a:r>
              <a:rPr lang="en-US" sz="2000" dirty="0">
                <a:solidFill>
                  <a:schemeClr val="bg1"/>
                </a:solidFill>
              </a:rPr>
              <a:t>There is a common appellation used in both languages, which is "Papa".</a:t>
            </a:r>
          </a:p>
          <a:p>
            <a:r>
              <a:rPr lang="en-US" sz="2000" dirty="0">
                <a:solidFill>
                  <a:schemeClr val="bg1"/>
                </a:solidFill>
              </a:rPr>
              <a:t>There is more appellation for addressing "mother" found in Minangkabau language compared to the Japanese.</a:t>
            </a:r>
          </a:p>
          <a:p>
            <a:r>
              <a:rPr lang="en-US" sz="2000" dirty="0">
                <a:solidFill>
                  <a:schemeClr val="bg1"/>
                </a:solidFill>
              </a:rPr>
              <a:t>The term of addressing </a:t>
            </a:r>
            <a:r>
              <a:rPr lang="en-US" sz="2000" dirty="0" smtClean="0">
                <a:solidFill>
                  <a:schemeClr val="bg1"/>
                </a:solidFill>
              </a:rPr>
              <a:t>" </a:t>
            </a:r>
            <a:r>
              <a:rPr lang="en-US" sz="2000" dirty="0">
                <a:solidFill>
                  <a:schemeClr val="bg1"/>
                </a:solidFill>
              </a:rPr>
              <a:t>sister and </a:t>
            </a:r>
            <a:r>
              <a:rPr lang="en-US" sz="2000" dirty="0" smtClean="0">
                <a:solidFill>
                  <a:schemeClr val="bg1"/>
                </a:solidFill>
              </a:rPr>
              <a:t>brother</a:t>
            </a:r>
            <a:r>
              <a:rPr lang="en-US" sz="2000" dirty="0">
                <a:solidFill>
                  <a:schemeClr val="bg1"/>
                </a:solidFill>
              </a:rPr>
              <a:t>" in both Japanese and Minangkabau languages almost has the same amount.</a:t>
            </a:r>
          </a:p>
          <a:p>
            <a:r>
              <a:rPr lang="en-US" sz="2000" dirty="0">
                <a:solidFill>
                  <a:schemeClr val="bg1"/>
                </a:solidFill>
              </a:rPr>
              <a:t>No patented kinship appellation for younger brothers or younger sisters were found in the data.</a:t>
            </a: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990</TotalTime>
  <Words>817</Words>
  <Application>Microsoft Office PowerPoint</Application>
  <PresentationFormat>Custom</PresentationFormat>
  <Paragraphs>148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Contrastive Analysis of Vocatives in Japanese and Minangkabau</vt:lpstr>
      <vt:lpstr>INTRODUCTION</vt:lpstr>
      <vt:lpstr>LITERATURE REVIEW</vt:lpstr>
      <vt:lpstr>METHOD</vt:lpstr>
      <vt:lpstr>FINDING AND DISCUSSION</vt:lpstr>
      <vt:lpstr>PowerPoint Presentation</vt:lpstr>
      <vt:lpstr>Vocative in  the Category of Kinship Terms in  Minangkabau</vt:lpstr>
      <vt:lpstr>PowerPoint Presentation</vt:lpstr>
      <vt:lpstr>CONCLUSION</vt:lpstr>
      <vt:lpstr>REFERENCES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ACER</cp:lastModifiedBy>
  <cp:revision>61</cp:revision>
  <dcterms:created xsi:type="dcterms:W3CDTF">2023-04-14T06:04:15Z</dcterms:created>
  <dcterms:modified xsi:type="dcterms:W3CDTF">2023-07-26T07:31:31Z</dcterms:modified>
</cp:coreProperties>
</file>