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4" r:id="rId6"/>
    <p:sldId id="260" r:id="rId7"/>
    <p:sldId id="265"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DE61A7-41BF-2941-A835-4D9304AA57D6}" v="17" dt="2023-07-30T02:20:12.7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20" autoAdjust="0"/>
    <p:restoredTop sz="94660"/>
  </p:normalViewPr>
  <p:slideViewPr>
    <p:cSldViewPr snapToGrid="0">
      <p:cViewPr>
        <p:scale>
          <a:sx n="71" d="100"/>
          <a:sy n="71" d="100"/>
        </p:scale>
        <p:origin x="2160" y="10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hmat Agung Azmi Putra" userId="ce8f1053302909fe" providerId="LiveId" clId="{DADE61A7-41BF-2941-A835-4D9304AA57D6}"/>
    <pc:docChg chg="undo custSel addSld delSld modSld sldOrd">
      <pc:chgData name="Rahmat Agung Azmi Putra" userId="ce8f1053302909fe" providerId="LiveId" clId="{DADE61A7-41BF-2941-A835-4D9304AA57D6}" dt="2023-07-30T02:30:26.813" v="6290" actId="478"/>
      <pc:docMkLst>
        <pc:docMk/>
      </pc:docMkLst>
      <pc:sldChg chg="modSp mod">
        <pc:chgData name="Rahmat Agung Azmi Putra" userId="ce8f1053302909fe" providerId="LiveId" clId="{DADE61A7-41BF-2941-A835-4D9304AA57D6}" dt="2023-07-29T17:15:44.526" v="347" actId="20577"/>
        <pc:sldMkLst>
          <pc:docMk/>
          <pc:sldMk cId="346991933" sldId="256"/>
        </pc:sldMkLst>
        <pc:spChg chg="mod">
          <ac:chgData name="Rahmat Agung Azmi Putra" userId="ce8f1053302909fe" providerId="LiveId" clId="{DADE61A7-41BF-2941-A835-4D9304AA57D6}" dt="2023-07-29T17:15:00.580" v="200" actId="404"/>
          <ac:spMkLst>
            <pc:docMk/>
            <pc:sldMk cId="346991933" sldId="256"/>
            <ac:spMk id="5" creationId="{00000000-0000-0000-0000-000000000000}"/>
          </ac:spMkLst>
        </pc:spChg>
        <pc:spChg chg="mod">
          <ac:chgData name="Rahmat Agung Azmi Putra" userId="ce8f1053302909fe" providerId="LiveId" clId="{DADE61A7-41BF-2941-A835-4D9304AA57D6}" dt="2023-07-29T17:15:44.526" v="347" actId="20577"/>
          <ac:spMkLst>
            <pc:docMk/>
            <pc:sldMk cId="346991933" sldId="256"/>
            <ac:spMk id="6" creationId="{00000000-0000-0000-0000-000000000000}"/>
          </ac:spMkLst>
        </pc:spChg>
        <pc:spChg chg="mod">
          <ac:chgData name="Rahmat Agung Azmi Putra" userId="ce8f1053302909fe" providerId="LiveId" clId="{DADE61A7-41BF-2941-A835-4D9304AA57D6}" dt="2023-07-29T17:15:14.970" v="227" actId="20577"/>
          <ac:spMkLst>
            <pc:docMk/>
            <pc:sldMk cId="346991933" sldId="256"/>
            <ac:spMk id="7" creationId="{00000000-0000-0000-0000-000000000000}"/>
          </ac:spMkLst>
        </pc:spChg>
      </pc:sldChg>
      <pc:sldChg chg="addSp delSp modSp mod">
        <pc:chgData name="Rahmat Agung Azmi Putra" userId="ce8f1053302909fe" providerId="LiveId" clId="{DADE61A7-41BF-2941-A835-4D9304AA57D6}" dt="2023-07-29T17:28:44.250" v="759" actId="14100"/>
        <pc:sldMkLst>
          <pc:docMk/>
          <pc:sldMk cId="2950692155" sldId="257"/>
        </pc:sldMkLst>
        <pc:spChg chg="add del mod">
          <ac:chgData name="Rahmat Agung Azmi Putra" userId="ce8f1053302909fe" providerId="LiveId" clId="{DADE61A7-41BF-2941-A835-4D9304AA57D6}" dt="2023-07-29T17:16:51.808" v="349" actId="478"/>
          <ac:spMkLst>
            <pc:docMk/>
            <pc:sldMk cId="2950692155" sldId="257"/>
            <ac:spMk id="3" creationId="{C50F7842-44B1-A71D-B28F-1EB7526629FF}"/>
          </ac:spMkLst>
        </pc:spChg>
        <pc:spChg chg="mod">
          <ac:chgData name="Rahmat Agung Azmi Putra" userId="ce8f1053302909fe" providerId="LiveId" clId="{DADE61A7-41BF-2941-A835-4D9304AA57D6}" dt="2023-07-29T17:16:59.543" v="352" actId="14100"/>
          <ac:spMkLst>
            <pc:docMk/>
            <pc:sldMk cId="2950692155" sldId="257"/>
            <ac:spMk id="4" creationId="{00000000-0000-0000-0000-000000000000}"/>
          </ac:spMkLst>
        </pc:spChg>
        <pc:spChg chg="del">
          <ac:chgData name="Rahmat Agung Azmi Putra" userId="ce8f1053302909fe" providerId="LiveId" clId="{DADE61A7-41BF-2941-A835-4D9304AA57D6}" dt="2023-07-29T17:16:49.283" v="348" actId="478"/>
          <ac:spMkLst>
            <pc:docMk/>
            <pc:sldMk cId="2950692155" sldId="257"/>
            <ac:spMk id="5" creationId="{00000000-0000-0000-0000-000000000000}"/>
          </ac:spMkLst>
        </pc:spChg>
        <pc:spChg chg="add mod">
          <ac:chgData name="Rahmat Agung Azmi Putra" userId="ce8f1053302909fe" providerId="LiveId" clId="{DADE61A7-41BF-2941-A835-4D9304AA57D6}" dt="2023-07-29T17:21:57.989" v="641" actId="14100"/>
          <ac:spMkLst>
            <pc:docMk/>
            <pc:sldMk cId="2950692155" sldId="257"/>
            <ac:spMk id="6" creationId="{67D5BD98-5833-6943-0AAE-54B62712DE81}"/>
          </ac:spMkLst>
        </pc:spChg>
        <pc:spChg chg="add mod">
          <ac:chgData name="Rahmat Agung Azmi Putra" userId="ce8f1053302909fe" providerId="LiveId" clId="{DADE61A7-41BF-2941-A835-4D9304AA57D6}" dt="2023-07-29T17:23:38.217" v="678" actId="1076"/>
          <ac:spMkLst>
            <pc:docMk/>
            <pc:sldMk cId="2950692155" sldId="257"/>
            <ac:spMk id="7" creationId="{9F04982E-E025-0BC4-339F-FEBF54E00BF5}"/>
          </ac:spMkLst>
        </pc:spChg>
        <pc:spChg chg="add mod">
          <ac:chgData name="Rahmat Agung Azmi Putra" userId="ce8f1053302909fe" providerId="LiveId" clId="{DADE61A7-41BF-2941-A835-4D9304AA57D6}" dt="2023-07-29T17:23:48.712" v="681" actId="13822"/>
          <ac:spMkLst>
            <pc:docMk/>
            <pc:sldMk cId="2950692155" sldId="257"/>
            <ac:spMk id="8" creationId="{7A8C49A1-0C8A-664E-0243-8E510DE1E0D0}"/>
          </ac:spMkLst>
        </pc:spChg>
        <pc:spChg chg="add mod">
          <ac:chgData name="Rahmat Agung Azmi Putra" userId="ce8f1053302909fe" providerId="LiveId" clId="{DADE61A7-41BF-2941-A835-4D9304AA57D6}" dt="2023-07-29T17:24:19.958" v="694" actId="20577"/>
          <ac:spMkLst>
            <pc:docMk/>
            <pc:sldMk cId="2950692155" sldId="257"/>
            <ac:spMk id="9" creationId="{918A1425-3A2B-F068-E662-18AD96BE8A73}"/>
          </ac:spMkLst>
        </pc:spChg>
        <pc:spChg chg="add mod">
          <ac:chgData name="Rahmat Agung Azmi Putra" userId="ce8f1053302909fe" providerId="LiveId" clId="{DADE61A7-41BF-2941-A835-4D9304AA57D6}" dt="2023-07-29T17:23:58.738" v="685" actId="1076"/>
          <ac:spMkLst>
            <pc:docMk/>
            <pc:sldMk cId="2950692155" sldId="257"/>
            <ac:spMk id="10" creationId="{42647958-7883-BAA9-6552-BBB84983ED27}"/>
          </ac:spMkLst>
        </pc:spChg>
        <pc:spChg chg="add mod">
          <ac:chgData name="Rahmat Agung Azmi Putra" userId="ce8f1053302909fe" providerId="LiveId" clId="{DADE61A7-41BF-2941-A835-4D9304AA57D6}" dt="2023-07-29T17:24:40.489" v="699" actId="207"/>
          <ac:spMkLst>
            <pc:docMk/>
            <pc:sldMk cId="2950692155" sldId="257"/>
            <ac:spMk id="11" creationId="{3B08B8EA-549C-289A-47DD-592D3E1D209F}"/>
          </ac:spMkLst>
        </pc:spChg>
        <pc:spChg chg="add mod">
          <ac:chgData name="Rahmat Agung Azmi Putra" userId="ce8f1053302909fe" providerId="LiveId" clId="{DADE61A7-41BF-2941-A835-4D9304AA57D6}" dt="2023-07-29T17:27:17.071" v="742" actId="20577"/>
          <ac:spMkLst>
            <pc:docMk/>
            <pc:sldMk cId="2950692155" sldId="257"/>
            <ac:spMk id="12" creationId="{B2EFFDBC-525A-A204-BC8B-D6737CA7D357}"/>
          </ac:spMkLst>
        </pc:spChg>
        <pc:spChg chg="add mod">
          <ac:chgData name="Rahmat Agung Azmi Putra" userId="ce8f1053302909fe" providerId="LiveId" clId="{DADE61A7-41BF-2941-A835-4D9304AA57D6}" dt="2023-07-29T17:27:27.039" v="746" actId="1076"/>
          <ac:spMkLst>
            <pc:docMk/>
            <pc:sldMk cId="2950692155" sldId="257"/>
            <ac:spMk id="13" creationId="{89637024-3E1E-DA03-DF5B-E84EC9AEA89C}"/>
          </ac:spMkLst>
        </pc:spChg>
        <pc:spChg chg="add mod">
          <ac:chgData name="Rahmat Agung Azmi Putra" userId="ce8f1053302909fe" providerId="LiveId" clId="{DADE61A7-41BF-2941-A835-4D9304AA57D6}" dt="2023-07-29T17:28:44.250" v="759" actId="14100"/>
          <ac:spMkLst>
            <pc:docMk/>
            <pc:sldMk cId="2950692155" sldId="257"/>
            <ac:spMk id="14" creationId="{92984DB2-C49F-787C-ADDF-B0981C84A6DE}"/>
          </ac:spMkLst>
        </pc:spChg>
      </pc:sldChg>
      <pc:sldChg chg="addSp delSp modSp mod">
        <pc:chgData name="Rahmat Agung Azmi Putra" userId="ce8f1053302909fe" providerId="LiveId" clId="{DADE61A7-41BF-2941-A835-4D9304AA57D6}" dt="2023-07-29T17:53:32.776" v="3380" actId="113"/>
        <pc:sldMkLst>
          <pc:docMk/>
          <pc:sldMk cId="915989542" sldId="258"/>
        </pc:sldMkLst>
        <pc:spChg chg="add del mod">
          <ac:chgData name="Rahmat Agung Azmi Putra" userId="ce8f1053302909fe" providerId="LiveId" clId="{DADE61A7-41BF-2941-A835-4D9304AA57D6}" dt="2023-07-29T17:48:13.411" v="2635" actId="478"/>
          <ac:spMkLst>
            <pc:docMk/>
            <pc:sldMk cId="915989542" sldId="258"/>
            <ac:spMk id="3" creationId="{99ADFF42-8EAF-2D96-A096-CBF0261ECD0C}"/>
          </ac:spMkLst>
        </pc:spChg>
        <pc:spChg chg="del">
          <ac:chgData name="Rahmat Agung Azmi Putra" userId="ce8f1053302909fe" providerId="LiveId" clId="{DADE61A7-41BF-2941-A835-4D9304AA57D6}" dt="2023-07-29T17:48:10.504" v="2634" actId="478"/>
          <ac:spMkLst>
            <pc:docMk/>
            <pc:sldMk cId="915989542" sldId="258"/>
            <ac:spMk id="5" creationId="{00000000-0000-0000-0000-000000000000}"/>
          </ac:spMkLst>
        </pc:spChg>
        <pc:graphicFrameChg chg="add mod modGraphic">
          <ac:chgData name="Rahmat Agung Azmi Putra" userId="ce8f1053302909fe" providerId="LiveId" clId="{DADE61A7-41BF-2941-A835-4D9304AA57D6}" dt="2023-07-29T17:53:32.776" v="3380" actId="113"/>
          <ac:graphicFrameMkLst>
            <pc:docMk/>
            <pc:sldMk cId="915989542" sldId="258"/>
            <ac:graphicFrameMk id="6" creationId="{4F242D72-B9F2-D75A-071C-C3316A8A471E}"/>
          </ac:graphicFrameMkLst>
        </pc:graphicFrameChg>
      </pc:sldChg>
      <pc:sldChg chg="addSp delSp modSp mod">
        <pc:chgData name="Rahmat Agung Azmi Putra" userId="ce8f1053302909fe" providerId="LiveId" clId="{DADE61A7-41BF-2941-A835-4D9304AA57D6}" dt="2023-07-29T17:48:02.412" v="2633" actId="255"/>
        <pc:sldMkLst>
          <pc:docMk/>
          <pc:sldMk cId="2324887373" sldId="259"/>
        </pc:sldMkLst>
        <pc:spChg chg="add del mod">
          <ac:chgData name="Rahmat Agung Azmi Putra" userId="ce8f1053302909fe" providerId="LiveId" clId="{DADE61A7-41BF-2941-A835-4D9304AA57D6}" dt="2023-07-29T17:30:10.313" v="761" actId="478"/>
          <ac:spMkLst>
            <pc:docMk/>
            <pc:sldMk cId="2324887373" sldId="259"/>
            <ac:spMk id="3" creationId="{A10668A2-4C1C-F8CC-3D0D-570EC4D8C04C}"/>
          </ac:spMkLst>
        </pc:spChg>
        <pc:spChg chg="del">
          <ac:chgData name="Rahmat Agung Azmi Putra" userId="ce8f1053302909fe" providerId="LiveId" clId="{DADE61A7-41BF-2941-A835-4D9304AA57D6}" dt="2023-07-29T17:30:07.947" v="760" actId="478"/>
          <ac:spMkLst>
            <pc:docMk/>
            <pc:sldMk cId="2324887373" sldId="259"/>
            <ac:spMk id="5" creationId="{00000000-0000-0000-0000-000000000000}"/>
          </ac:spMkLst>
        </pc:spChg>
        <pc:graphicFrameChg chg="add mod modGraphic">
          <ac:chgData name="Rahmat Agung Azmi Putra" userId="ce8f1053302909fe" providerId="LiveId" clId="{DADE61A7-41BF-2941-A835-4D9304AA57D6}" dt="2023-07-29T17:48:02.412" v="2633" actId="255"/>
          <ac:graphicFrameMkLst>
            <pc:docMk/>
            <pc:sldMk cId="2324887373" sldId="259"/>
            <ac:graphicFrameMk id="6" creationId="{E1565F99-35D1-6C94-17C2-B2174D06AE39}"/>
          </ac:graphicFrameMkLst>
        </pc:graphicFrameChg>
      </pc:sldChg>
      <pc:sldChg chg="addSp delSp modSp mod">
        <pc:chgData name="Rahmat Agung Azmi Putra" userId="ce8f1053302909fe" providerId="LiveId" clId="{DADE61A7-41BF-2941-A835-4D9304AA57D6}" dt="2023-07-29T18:04:01.019" v="4015" actId="1076"/>
        <pc:sldMkLst>
          <pc:docMk/>
          <pc:sldMk cId="599952679" sldId="260"/>
        </pc:sldMkLst>
        <pc:spChg chg="add mod">
          <ac:chgData name="Rahmat Agung Azmi Putra" userId="ce8f1053302909fe" providerId="LiveId" clId="{DADE61A7-41BF-2941-A835-4D9304AA57D6}" dt="2023-07-29T18:00:56.720" v="3935" actId="1076"/>
          <ac:spMkLst>
            <pc:docMk/>
            <pc:sldMk cId="599952679" sldId="260"/>
            <ac:spMk id="2" creationId="{5E02118A-3AC1-505C-C90D-903EC351F06B}"/>
          </ac:spMkLst>
        </pc:spChg>
        <pc:spChg chg="mod">
          <ac:chgData name="Rahmat Agung Azmi Putra" userId="ce8f1053302909fe" providerId="LiveId" clId="{DADE61A7-41BF-2941-A835-4D9304AA57D6}" dt="2023-07-29T17:54:31.512" v="3383" actId="1076"/>
          <ac:spMkLst>
            <pc:docMk/>
            <pc:sldMk cId="599952679" sldId="260"/>
            <ac:spMk id="4" creationId="{00000000-0000-0000-0000-000000000000}"/>
          </ac:spMkLst>
        </pc:spChg>
        <pc:spChg chg="del mod">
          <ac:chgData name="Rahmat Agung Azmi Putra" userId="ce8f1053302909fe" providerId="LiveId" clId="{DADE61A7-41BF-2941-A835-4D9304AA57D6}" dt="2023-07-29T17:54:28.402" v="3382" actId="478"/>
          <ac:spMkLst>
            <pc:docMk/>
            <pc:sldMk cId="599952679" sldId="260"/>
            <ac:spMk id="5" creationId="{00000000-0000-0000-0000-000000000000}"/>
          </ac:spMkLst>
        </pc:spChg>
        <pc:graphicFrameChg chg="add del mod modGraphic">
          <ac:chgData name="Rahmat Agung Azmi Putra" userId="ce8f1053302909fe" providerId="LiveId" clId="{DADE61A7-41BF-2941-A835-4D9304AA57D6}" dt="2023-07-29T18:04:01.019" v="4015" actId="1076"/>
          <ac:graphicFrameMkLst>
            <pc:docMk/>
            <pc:sldMk cId="599952679" sldId="260"/>
            <ac:graphicFrameMk id="3" creationId="{4BC66724-2CEB-7A9A-0DC9-7371C98B5875}"/>
          </ac:graphicFrameMkLst>
        </pc:graphicFrameChg>
      </pc:sldChg>
      <pc:sldChg chg="modSp mod">
        <pc:chgData name="Rahmat Agung Azmi Putra" userId="ce8f1053302909fe" providerId="LiveId" clId="{DADE61A7-41BF-2941-A835-4D9304AA57D6}" dt="2023-07-30T02:29:30.316" v="6272" actId="1076"/>
        <pc:sldMkLst>
          <pc:docMk/>
          <pc:sldMk cId="2965204266" sldId="261"/>
        </pc:sldMkLst>
        <pc:spChg chg="mod">
          <ac:chgData name="Rahmat Agung Azmi Putra" userId="ce8f1053302909fe" providerId="LiveId" clId="{DADE61A7-41BF-2941-A835-4D9304AA57D6}" dt="2023-07-30T02:29:30.316" v="6272" actId="1076"/>
          <ac:spMkLst>
            <pc:docMk/>
            <pc:sldMk cId="2965204266" sldId="261"/>
            <ac:spMk id="5" creationId="{00000000-0000-0000-0000-000000000000}"/>
          </ac:spMkLst>
        </pc:spChg>
      </pc:sldChg>
      <pc:sldChg chg="modSp mod">
        <pc:chgData name="Rahmat Agung Azmi Putra" userId="ce8f1053302909fe" providerId="LiveId" clId="{DADE61A7-41BF-2941-A835-4D9304AA57D6}" dt="2023-07-30T02:30:17.848" v="6289" actId="1076"/>
        <pc:sldMkLst>
          <pc:docMk/>
          <pc:sldMk cId="3004828107" sldId="262"/>
        </pc:sldMkLst>
        <pc:spChg chg="mod">
          <ac:chgData name="Rahmat Agung Azmi Putra" userId="ce8f1053302909fe" providerId="LiveId" clId="{DADE61A7-41BF-2941-A835-4D9304AA57D6}" dt="2023-07-30T02:30:14.748" v="6288" actId="1076"/>
          <ac:spMkLst>
            <pc:docMk/>
            <pc:sldMk cId="3004828107" sldId="262"/>
            <ac:spMk id="4" creationId="{00000000-0000-0000-0000-000000000000}"/>
          </ac:spMkLst>
        </pc:spChg>
        <pc:spChg chg="mod">
          <ac:chgData name="Rahmat Agung Azmi Putra" userId="ce8f1053302909fe" providerId="LiveId" clId="{DADE61A7-41BF-2941-A835-4D9304AA57D6}" dt="2023-07-30T02:30:17.848" v="6289" actId="1076"/>
          <ac:spMkLst>
            <pc:docMk/>
            <pc:sldMk cId="3004828107" sldId="262"/>
            <ac:spMk id="5" creationId="{00000000-0000-0000-0000-000000000000}"/>
          </ac:spMkLst>
        </pc:spChg>
      </pc:sldChg>
      <pc:sldChg chg="addSp delSp modSp mod">
        <pc:chgData name="Rahmat Agung Azmi Putra" userId="ce8f1053302909fe" providerId="LiveId" clId="{DADE61A7-41BF-2941-A835-4D9304AA57D6}" dt="2023-07-30T02:30:26.813" v="6290" actId="478"/>
        <pc:sldMkLst>
          <pc:docMk/>
          <pc:sldMk cId="1757516389" sldId="263"/>
        </pc:sldMkLst>
        <pc:spChg chg="add mod">
          <ac:chgData name="Rahmat Agung Azmi Putra" userId="ce8f1053302909fe" providerId="LiveId" clId="{DADE61A7-41BF-2941-A835-4D9304AA57D6}" dt="2023-07-30T02:30:26.813" v="6290" actId="478"/>
          <ac:spMkLst>
            <pc:docMk/>
            <pc:sldMk cId="1757516389" sldId="263"/>
            <ac:spMk id="3" creationId="{8738BEEF-673F-18E7-63E2-D825BEA96C5F}"/>
          </ac:spMkLst>
        </pc:spChg>
        <pc:spChg chg="del">
          <ac:chgData name="Rahmat Agung Azmi Putra" userId="ce8f1053302909fe" providerId="LiveId" clId="{DADE61A7-41BF-2941-A835-4D9304AA57D6}" dt="2023-07-30T02:30:26.813" v="6290" actId="478"/>
          <ac:spMkLst>
            <pc:docMk/>
            <pc:sldMk cId="1757516389" sldId="263"/>
            <ac:spMk id="6" creationId="{00000000-0000-0000-0000-000000000000}"/>
          </ac:spMkLst>
        </pc:spChg>
      </pc:sldChg>
      <pc:sldChg chg="addSp delSp modSp add mod ord">
        <pc:chgData name="Rahmat Agung Azmi Putra" userId="ce8f1053302909fe" providerId="LiveId" clId="{DADE61A7-41BF-2941-A835-4D9304AA57D6}" dt="2023-07-29T18:12:49.447" v="5262" actId="20578"/>
        <pc:sldMkLst>
          <pc:docMk/>
          <pc:sldMk cId="1875778994" sldId="264"/>
        </pc:sldMkLst>
        <pc:spChg chg="mod">
          <ac:chgData name="Rahmat Agung Azmi Putra" userId="ce8f1053302909fe" providerId="LiveId" clId="{DADE61A7-41BF-2941-A835-4D9304AA57D6}" dt="2023-07-29T18:12:47.981" v="5261" actId="1076"/>
          <ac:spMkLst>
            <pc:docMk/>
            <pc:sldMk cId="1875778994" sldId="264"/>
            <ac:spMk id="2" creationId="{5E02118A-3AC1-505C-C90D-903EC351F06B}"/>
          </ac:spMkLst>
        </pc:spChg>
        <pc:spChg chg="add mod">
          <ac:chgData name="Rahmat Agung Azmi Putra" userId="ce8f1053302909fe" providerId="LiveId" clId="{DADE61A7-41BF-2941-A835-4D9304AA57D6}" dt="2023-07-29T18:12:44.246" v="5260" actId="14100"/>
          <ac:spMkLst>
            <pc:docMk/>
            <pc:sldMk cId="1875778994" sldId="264"/>
            <ac:spMk id="5" creationId="{1FC8C996-5384-E13F-9F63-4AD218FD0CBA}"/>
          </ac:spMkLst>
        </pc:spChg>
        <pc:graphicFrameChg chg="del">
          <ac:chgData name="Rahmat Agung Azmi Putra" userId="ce8f1053302909fe" providerId="LiveId" clId="{DADE61A7-41BF-2941-A835-4D9304AA57D6}" dt="2023-07-29T18:07:35.854" v="4060" actId="478"/>
          <ac:graphicFrameMkLst>
            <pc:docMk/>
            <pc:sldMk cId="1875778994" sldId="264"/>
            <ac:graphicFrameMk id="3" creationId="{4BC66724-2CEB-7A9A-0DC9-7371C98B5875}"/>
          </ac:graphicFrameMkLst>
        </pc:graphicFrameChg>
      </pc:sldChg>
      <pc:sldChg chg="addSp delSp modSp add mod">
        <pc:chgData name="Rahmat Agung Azmi Putra" userId="ce8f1053302909fe" providerId="LiveId" clId="{DADE61A7-41BF-2941-A835-4D9304AA57D6}" dt="2023-07-30T02:27:25.501" v="6233" actId="1076"/>
        <pc:sldMkLst>
          <pc:docMk/>
          <pc:sldMk cId="1210267415" sldId="265"/>
        </pc:sldMkLst>
        <pc:spChg chg="mod">
          <ac:chgData name="Rahmat Agung Azmi Putra" userId="ce8f1053302909fe" providerId="LiveId" clId="{DADE61A7-41BF-2941-A835-4D9304AA57D6}" dt="2023-07-30T02:18:51.550" v="5306" actId="20577"/>
          <ac:spMkLst>
            <pc:docMk/>
            <pc:sldMk cId="1210267415" sldId="265"/>
            <ac:spMk id="2" creationId="{5E02118A-3AC1-505C-C90D-903EC351F06B}"/>
          </ac:spMkLst>
        </pc:spChg>
        <pc:spChg chg="add del mod">
          <ac:chgData name="Rahmat Agung Azmi Putra" userId="ce8f1053302909fe" providerId="LiveId" clId="{DADE61A7-41BF-2941-A835-4D9304AA57D6}" dt="2023-07-30T02:19:41.652" v="5309"/>
          <ac:spMkLst>
            <pc:docMk/>
            <pc:sldMk cId="1210267415" sldId="265"/>
            <ac:spMk id="5" creationId="{4AACC3C2-89D4-C7C5-B75D-C855A6AB6743}"/>
          </ac:spMkLst>
        </pc:spChg>
        <pc:spChg chg="add mod">
          <ac:chgData name="Rahmat Agung Azmi Putra" userId="ce8f1053302909fe" providerId="LiveId" clId="{DADE61A7-41BF-2941-A835-4D9304AA57D6}" dt="2023-07-30T02:27:25.501" v="6233" actId="1076"/>
          <ac:spMkLst>
            <pc:docMk/>
            <pc:sldMk cId="1210267415" sldId="265"/>
            <ac:spMk id="6" creationId="{12E8AB81-2D0A-93F6-0754-BDCA2A6C7903}"/>
          </ac:spMkLst>
        </pc:spChg>
        <pc:graphicFrameChg chg="del modGraphic">
          <ac:chgData name="Rahmat Agung Azmi Putra" userId="ce8f1053302909fe" providerId="LiveId" clId="{DADE61A7-41BF-2941-A835-4D9304AA57D6}" dt="2023-07-30T02:18:43.594" v="5267" actId="478"/>
          <ac:graphicFrameMkLst>
            <pc:docMk/>
            <pc:sldMk cId="1210267415" sldId="265"/>
            <ac:graphicFrameMk id="3" creationId="{4BC66724-2CEB-7A9A-0DC9-7371C98B5875}"/>
          </ac:graphicFrameMkLst>
        </pc:graphicFrameChg>
      </pc:sldChg>
      <pc:sldChg chg="new del">
        <pc:chgData name="Rahmat Agung Azmi Putra" userId="ce8f1053302909fe" providerId="LiveId" clId="{DADE61A7-41BF-2941-A835-4D9304AA57D6}" dt="2023-07-30T02:18:36.075" v="5264" actId="680"/>
        <pc:sldMkLst>
          <pc:docMk/>
          <pc:sldMk cId="3228053928" sldId="2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7/30/23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7/30/23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7/30/23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000" b="1" dirty="0">
                <a:solidFill>
                  <a:schemeClr val="bg1"/>
                </a:solidFill>
                <a:latin typeface="+mn-lt"/>
                <a:cs typeface="Times New Roman" panose="02020603050405020304" pitchFamily="18" charset="0"/>
              </a:rPr>
              <a:t>Preparing the Future of Vocational Higher Education Graduates through the Development of an English Curriculum Based-on Academic and Professional Skills Gap Analysis</a:t>
            </a: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err="1">
                <a:solidFill>
                  <a:schemeClr val="bg1"/>
                </a:solidFill>
              </a:rPr>
              <a:t>Herli</a:t>
            </a:r>
            <a:r>
              <a:rPr lang="en-US" sz="1600" b="1" dirty="0">
                <a:solidFill>
                  <a:schemeClr val="bg1"/>
                </a:solidFill>
              </a:rPr>
              <a:t> Salim, M.Ed.,</a:t>
            </a:r>
            <a:r>
              <a:rPr lang="en-US" sz="1600" b="1" dirty="0" err="1">
                <a:solidFill>
                  <a:schemeClr val="bg1"/>
                </a:solidFill>
              </a:rPr>
              <a:t>Ph.D</a:t>
            </a:r>
            <a:r>
              <a:rPr lang="en-US" sz="1600" b="1" dirty="0">
                <a:solidFill>
                  <a:schemeClr val="bg1"/>
                </a:solidFill>
              </a:rPr>
              <a:t>, Prof. Dr. Sri </a:t>
            </a:r>
            <a:r>
              <a:rPr lang="en-US" sz="1600" b="1" dirty="0" err="1">
                <a:solidFill>
                  <a:schemeClr val="bg1"/>
                </a:solidFill>
              </a:rPr>
              <a:t>Setyarini</a:t>
            </a:r>
            <a:r>
              <a:rPr lang="en-US" sz="1600" b="1" dirty="0">
                <a:solidFill>
                  <a:schemeClr val="bg1"/>
                </a:solidFill>
              </a:rPr>
              <a:t>, </a:t>
            </a:r>
            <a:r>
              <a:rPr lang="en-US" sz="1600" b="1" dirty="0" err="1">
                <a:solidFill>
                  <a:schemeClr val="bg1"/>
                </a:solidFill>
              </a:rPr>
              <a:t>M.A.,Ling</a:t>
            </a:r>
            <a:endParaRPr lang="en-US" sz="1600" b="1" dirty="0">
              <a:solidFill>
                <a:schemeClr val="bg1"/>
              </a:solidFill>
            </a:endParaRPr>
          </a:p>
          <a:p>
            <a:pPr>
              <a:lnSpc>
                <a:spcPct val="100000"/>
              </a:lnSpc>
            </a:pPr>
            <a:r>
              <a:rPr lang="en-US" sz="1600" b="1" dirty="0">
                <a:solidFill>
                  <a:schemeClr val="bg1"/>
                </a:solidFill>
              </a:rPr>
              <a:t>Universitas Pendidikan Indonesia</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ABS-iCOLLITE-23226</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
        <p:nvSpPr>
          <p:cNvPr id="3" name="Subtitle 2">
            <a:extLst>
              <a:ext uri="{FF2B5EF4-FFF2-40B4-BE49-F238E27FC236}">
                <a16:creationId xmlns:a16="http://schemas.microsoft.com/office/drawing/2014/main" id="{8738BEEF-673F-18E7-63E2-D825BEA96C5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8680165" cy="458077"/>
          </a:xfrm>
        </p:spPr>
        <p:txBody>
          <a:bodyPr>
            <a:noAutofit/>
          </a:bodyPr>
          <a:lstStyle/>
          <a:p>
            <a:r>
              <a:rPr lang="en-US" sz="3200" b="1" dirty="0">
                <a:solidFill>
                  <a:schemeClr val="bg1"/>
                </a:solidFill>
                <a:latin typeface="+mn-lt"/>
              </a:rPr>
              <a:t>INTRODUCTION</a:t>
            </a:r>
          </a:p>
        </p:txBody>
      </p:sp>
      <p:sp>
        <p:nvSpPr>
          <p:cNvPr id="6" name="Rectangle 5">
            <a:extLst>
              <a:ext uri="{FF2B5EF4-FFF2-40B4-BE49-F238E27FC236}">
                <a16:creationId xmlns:a16="http://schemas.microsoft.com/office/drawing/2014/main" id="{67D5BD98-5833-6943-0AAE-54B62712DE81}"/>
              </a:ext>
            </a:extLst>
          </p:cNvPr>
          <p:cNvSpPr/>
          <p:nvPr/>
        </p:nvSpPr>
        <p:spPr>
          <a:xfrm>
            <a:off x="324090" y="1481559"/>
            <a:ext cx="3460831" cy="12732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The globalization of economies and the increasing demand for a skilled and competent workforce have highlighted the importance of English language proficiency in various industries and professions (Abdul Kadir &amp; Wan </a:t>
            </a:r>
            <a:r>
              <a:rPr lang="en-US" sz="1200" dirty="0" err="1"/>
              <a:t>Mohd</a:t>
            </a:r>
            <a:r>
              <a:rPr lang="en-US" sz="1200" dirty="0"/>
              <a:t> Noor, 2015; Zainuddin </a:t>
            </a:r>
            <a:r>
              <a:rPr lang="en-US" sz="1200" i="1" dirty="0"/>
              <a:t>et al., </a:t>
            </a:r>
            <a:r>
              <a:rPr lang="en-US" sz="1200" dirty="0"/>
              <a:t>2019)</a:t>
            </a:r>
          </a:p>
        </p:txBody>
      </p:sp>
      <p:sp>
        <p:nvSpPr>
          <p:cNvPr id="7" name="Rectangle 6">
            <a:extLst>
              <a:ext uri="{FF2B5EF4-FFF2-40B4-BE49-F238E27FC236}">
                <a16:creationId xmlns:a16="http://schemas.microsoft.com/office/drawing/2014/main" id="{9F04982E-E025-0BC4-339F-FEBF54E00BF5}"/>
              </a:ext>
            </a:extLst>
          </p:cNvPr>
          <p:cNvSpPr/>
          <p:nvPr/>
        </p:nvSpPr>
        <p:spPr>
          <a:xfrm>
            <a:off x="4365584" y="1481559"/>
            <a:ext cx="3460831" cy="12732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D" sz="1200" b="0" i="0" dirty="0">
                <a:solidFill>
                  <a:srgbClr val="374151"/>
                </a:solidFill>
                <a:effectLst/>
                <a:latin typeface="Söhne"/>
              </a:rPr>
              <a:t>Vocational Higher Education institutions play a critical role in producing job-ready graduates equipped with both academic knowledge and practical skills relevant to their chosen fields (McKercher </a:t>
            </a:r>
            <a:r>
              <a:rPr lang="en-ID" sz="1200" b="0" i="1" dirty="0">
                <a:solidFill>
                  <a:srgbClr val="374151"/>
                </a:solidFill>
                <a:effectLst/>
                <a:latin typeface="Söhne"/>
              </a:rPr>
              <a:t>et al., </a:t>
            </a:r>
            <a:r>
              <a:rPr lang="en-ID" sz="1200" b="0" dirty="0">
                <a:solidFill>
                  <a:srgbClr val="374151"/>
                </a:solidFill>
                <a:effectLst/>
                <a:latin typeface="Söhne"/>
              </a:rPr>
              <a:t>2013)</a:t>
            </a:r>
            <a:endParaRPr lang="en-US" sz="1200" dirty="0"/>
          </a:p>
        </p:txBody>
      </p:sp>
      <p:sp>
        <p:nvSpPr>
          <p:cNvPr id="8" name="Right Arrow 7">
            <a:extLst>
              <a:ext uri="{FF2B5EF4-FFF2-40B4-BE49-F238E27FC236}">
                <a16:creationId xmlns:a16="http://schemas.microsoft.com/office/drawing/2014/main" id="{7A8C49A1-0C8A-664E-0243-8E510DE1E0D0}"/>
              </a:ext>
            </a:extLst>
          </p:cNvPr>
          <p:cNvSpPr/>
          <p:nvPr/>
        </p:nvSpPr>
        <p:spPr>
          <a:xfrm>
            <a:off x="3947930" y="1932972"/>
            <a:ext cx="219919" cy="37039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a:extLst>
              <a:ext uri="{FF2B5EF4-FFF2-40B4-BE49-F238E27FC236}">
                <a16:creationId xmlns:a16="http://schemas.microsoft.com/office/drawing/2014/main" id="{918A1425-3A2B-F068-E662-18AD96BE8A73}"/>
              </a:ext>
            </a:extLst>
          </p:cNvPr>
          <p:cNvSpPr/>
          <p:nvPr/>
        </p:nvSpPr>
        <p:spPr>
          <a:xfrm>
            <a:off x="8291331" y="1481559"/>
            <a:ext cx="3460831" cy="12732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D" sz="1200" b="0" i="0" dirty="0">
                <a:solidFill>
                  <a:srgbClr val="374151"/>
                </a:solidFill>
                <a:effectLst/>
                <a:latin typeface="Söhne"/>
              </a:rPr>
              <a:t>However, there is often a disconnect between the English language curriculum offered in vocational institutions and the actual language demands of the professional world</a:t>
            </a:r>
            <a:endParaRPr lang="en-US" sz="1200" dirty="0"/>
          </a:p>
        </p:txBody>
      </p:sp>
      <p:sp>
        <p:nvSpPr>
          <p:cNvPr id="10" name="Right Arrow 9">
            <a:extLst>
              <a:ext uri="{FF2B5EF4-FFF2-40B4-BE49-F238E27FC236}">
                <a16:creationId xmlns:a16="http://schemas.microsoft.com/office/drawing/2014/main" id="{42647958-7883-BAA9-6552-BBB84983ED27}"/>
              </a:ext>
            </a:extLst>
          </p:cNvPr>
          <p:cNvSpPr/>
          <p:nvPr/>
        </p:nvSpPr>
        <p:spPr>
          <a:xfrm>
            <a:off x="7973991" y="1932972"/>
            <a:ext cx="219919" cy="37039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Down Arrow 10">
            <a:extLst>
              <a:ext uri="{FF2B5EF4-FFF2-40B4-BE49-F238E27FC236}">
                <a16:creationId xmlns:a16="http://schemas.microsoft.com/office/drawing/2014/main" id="{3B08B8EA-549C-289A-47DD-592D3E1D209F}"/>
              </a:ext>
            </a:extLst>
          </p:cNvPr>
          <p:cNvSpPr/>
          <p:nvPr/>
        </p:nvSpPr>
        <p:spPr>
          <a:xfrm>
            <a:off x="9836551" y="2835796"/>
            <a:ext cx="370390" cy="277793"/>
          </a:xfrm>
          <a:prstGeom prst="downArrow">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2EFFDBC-525A-A204-BC8B-D6737CA7D357}"/>
              </a:ext>
            </a:extLst>
          </p:cNvPr>
          <p:cNvSpPr/>
          <p:nvPr/>
        </p:nvSpPr>
        <p:spPr>
          <a:xfrm>
            <a:off x="8291331" y="3323863"/>
            <a:ext cx="3460831" cy="11786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ID" sz="1200" b="0" i="0" dirty="0">
              <a:solidFill>
                <a:srgbClr val="374151"/>
              </a:solidFill>
              <a:effectLst/>
              <a:latin typeface="Söhne"/>
            </a:endParaRPr>
          </a:p>
          <a:p>
            <a:pPr algn="ctr"/>
            <a:endParaRPr lang="en-ID" sz="1200" dirty="0">
              <a:solidFill>
                <a:srgbClr val="374151"/>
              </a:solidFill>
              <a:latin typeface="Söhne"/>
            </a:endParaRPr>
          </a:p>
          <a:p>
            <a:pPr algn="ctr"/>
            <a:endParaRPr lang="en-ID" sz="1200" b="0" i="0" dirty="0">
              <a:solidFill>
                <a:srgbClr val="374151"/>
              </a:solidFill>
              <a:effectLst/>
              <a:latin typeface="Söhne"/>
            </a:endParaRPr>
          </a:p>
          <a:p>
            <a:pPr algn="ctr"/>
            <a:r>
              <a:rPr lang="en-ID" sz="1200" b="0" i="0" dirty="0">
                <a:solidFill>
                  <a:srgbClr val="374151"/>
                </a:solidFill>
                <a:effectLst/>
                <a:latin typeface="Söhne"/>
              </a:rPr>
              <a:t>Many vocational graduates encounter challenges in communicating effectively in English within their workplace or when pursuing higher education opportunities (Moore &amp; Morton, 2017)</a:t>
            </a:r>
          </a:p>
          <a:p>
            <a:pPr algn="l">
              <a:buFont typeface="Arial" panose="020B0604020202020204" pitchFamily="34" charset="0"/>
              <a:buChar char="•"/>
            </a:pPr>
            <a:endParaRPr lang="en-ID" sz="1200" b="0" i="0" dirty="0">
              <a:solidFill>
                <a:srgbClr val="374151"/>
              </a:solidFill>
              <a:effectLst/>
              <a:latin typeface="Söhne"/>
            </a:endParaRPr>
          </a:p>
          <a:p>
            <a:br>
              <a:rPr lang="en-ID" sz="1200" dirty="0"/>
            </a:br>
            <a:endParaRPr lang="en-US" sz="1200" dirty="0"/>
          </a:p>
        </p:txBody>
      </p:sp>
      <p:sp>
        <p:nvSpPr>
          <p:cNvPr id="13" name="Down Arrow 12">
            <a:extLst>
              <a:ext uri="{FF2B5EF4-FFF2-40B4-BE49-F238E27FC236}">
                <a16:creationId xmlns:a16="http://schemas.microsoft.com/office/drawing/2014/main" id="{89637024-3E1E-DA03-DF5B-E84EC9AEA89C}"/>
              </a:ext>
            </a:extLst>
          </p:cNvPr>
          <p:cNvSpPr/>
          <p:nvPr/>
        </p:nvSpPr>
        <p:spPr>
          <a:xfrm rot="5400000">
            <a:off x="7898754" y="3774312"/>
            <a:ext cx="370390" cy="277793"/>
          </a:xfrm>
          <a:prstGeom prst="downArrow">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2984DB2-C49F-787C-ADDF-B0981C84A6DE}"/>
              </a:ext>
            </a:extLst>
          </p:cNvPr>
          <p:cNvSpPr/>
          <p:nvPr/>
        </p:nvSpPr>
        <p:spPr>
          <a:xfrm>
            <a:off x="3113590" y="3323862"/>
            <a:ext cx="4712825" cy="27305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28600" indent="-228600" algn="just">
              <a:buFont typeface="+mj-lt"/>
              <a:buAutoNum type="arabicPeriod"/>
            </a:pPr>
            <a:r>
              <a:rPr lang="en-ID" sz="1200" b="0" i="0" dirty="0">
                <a:solidFill>
                  <a:srgbClr val="374151"/>
                </a:solidFill>
                <a:effectLst/>
                <a:latin typeface="Söhne"/>
              </a:rPr>
              <a:t>This study aims to address this issue by conducting a comprehensive skills gap analysis to identify the specific academic and professional English language skills needed by vocational higher education graduates.</a:t>
            </a:r>
          </a:p>
          <a:p>
            <a:pPr marL="228600" indent="-228600" algn="just">
              <a:buFont typeface="+mj-lt"/>
              <a:buAutoNum type="arabicPeriod"/>
            </a:pPr>
            <a:r>
              <a:rPr lang="en-ID" sz="1200" b="0" i="0" dirty="0">
                <a:solidFill>
                  <a:srgbClr val="374151"/>
                </a:solidFill>
                <a:effectLst/>
                <a:latin typeface="Söhne"/>
              </a:rPr>
              <a:t>The findings of the skills gap analysis will serve as the basis for developing an English curriculum that caters to the unique linguistic needs of vocational students, aligning academic learning with real-world communication demands.</a:t>
            </a:r>
          </a:p>
          <a:p>
            <a:pPr marL="228600" indent="-228600" algn="just">
              <a:buFont typeface="+mj-lt"/>
              <a:buAutoNum type="arabicPeriod"/>
            </a:pPr>
            <a:r>
              <a:rPr lang="en-ID" sz="1200" b="0" i="0" dirty="0">
                <a:solidFill>
                  <a:srgbClr val="374151"/>
                </a:solidFill>
                <a:effectLst/>
                <a:latin typeface="Söhne"/>
              </a:rPr>
              <a:t>The curriculum development process will involve collaboration between language experts, industry professionals, and vocational educators to ensure relevance and effectiveness.</a:t>
            </a:r>
            <a:endParaRPr lang="en-US" sz="1200" dirty="0"/>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graphicFrame>
        <p:nvGraphicFramePr>
          <p:cNvPr id="6" name="Table 6">
            <a:extLst>
              <a:ext uri="{FF2B5EF4-FFF2-40B4-BE49-F238E27FC236}">
                <a16:creationId xmlns:a16="http://schemas.microsoft.com/office/drawing/2014/main" id="{E1565F99-35D1-6C94-17C2-B2174D06AE39}"/>
              </a:ext>
            </a:extLst>
          </p:cNvPr>
          <p:cNvGraphicFramePr>
            <a:graphicFrameLocks noGrp="1"/>
          </p:cNvGraphicFramePr>
          <p:nvPr>
            <p:extLst>
              <p:ext uri="{D42A27DB-BD31-4B8C-83A1-F6EECF244321}">
                <p14:modId xmlns:p14="http://schemas.microsoft.com/office/powerpoint/2010/main" val="343185652"/>
              </p:ext>
            </p:extLst>
          </p:nvPr>
        </p:nvGraphicFramePr>
        <p:xfrm>
          <a:off x="805084" y="1645641"/>
          <a:ext cx="11099049" cy="3571240"/>
        </p:xfrm>
        <a:graphic>
          <a:graphicData uri="http://schemas.openxmlformats.org/drawingml/2006/table">
            <a:tbl>
              <a:tblPr firstRow="1" bandRow="1">
                <a:tableStyleId>{5C22544A-7EE6-4342-B048-85BDC9FD1C3A}</a:tableStyleId>
              </a:tblPr>
              <a:tblGrid>
                <a:gridCol w="3699683">
                  <a:extLst>
                    <a:ext uri="{9D8B030D-6E8A-4147-A177-3AD203B41FA5}">
                      <a16:colId xmlns:a16="http://schemas.microsoft.com/office/drawing/2014/main" val="3037488799"/>
                    </a:ext>
                  </a:extLst>
                </a:gridCol>
                <a:gridCol w="3699683">
                  <a:extLst>
                    <a:ext uri="{9D8B030D-6E8A-4147-A177-3AD203B41FA5}">
                      <a16:colId xmlns:a16="http://schemas.microsoft.com/office/drawing/2014/main" val="3749990577"/>
                    </a:ext>
                  </a:extLst>
                </a:gridCol>
                <a:gridCol w="3699683">
                  <a:extLst>
                    <a:ext uri="{9D8B030D-6E8A-4147-A177-3AD203B41FA5}">
                      <a16:colId xmlns:a16="http://schemas.microsoft.com/office/drawing/2014/main" val="2403156986"/>
                    </a:ext>
                  </a:extLst>
                </a:gridCol>
              </a:tblGrid>
              <a:tr h="370840">
                <a:tc>
                  <a:txBody>
                    <a:bodyPr/>
                    <a:lstStyle/>
                    <a:p>
                      <a:pPr algn="ctr"/>
                      <a:r>
                        <a:rPr lang="en-US" sz="1200" dirty="0"/>
                        <a:t>Theoretical Perspective</a:t>
                      </a:r>
                    </a:p>
                  </a:txBody>
                  <a:tcPr/>
                </a:tc>
                <a:tc>
                  <a:txBody>
                    <a:bodyPr/>
                    <a:lstStyle/>
                    <a:p>
                      <a:pPr algn="ctr"/>
                      <a:r>
                        <a:rPr lang="en-US" sz="1200" dirty="0"/>
                        <a:t>Key Concepts </a:t>
                      </a:r>
                    </a:p>
                  </a:txBody>
                  <a:tcPr/>
                </a:tc>
                <a:tc>
                  <a:txBody>
                    <a:bodyPr/>
                    <a:lstStyle/>
                    <a:p>
                      <a:pPr algn="ctr"/>
                      <a:r>
                        <a:rPr lang="en-US" sz="1200" dirty="0"/>
                        <a:t>Application to the Study </a:t>
                      </a:r>
                    </a:p>
                  </a:txBody>
                  <a:tcPr/>
                </a:tc>
                <a:extLst>
                  <a:ext uri="{0D108BD9-81ED-4DB2-BD59-A6C34878D82A}">
                    <a16:rowId xmlns:a16="http://schemas.microsoft.com/office/drawing/2014/main" val="901797112"/>
                  </a:ext>
                </a:extLst>
              </a:tr>
              <a:tr h="370840">
                <a:tc>
                  <a:txBody>
                    <a:bodyPr/>
                    <a:lstStyle/>
                    <a:p>
                      <a:r>
                        <a:rPr lang="en-US" sz="1200" dirty="0"/>
                        <a:t>Needs analysis theory </a:t>
                      </a:r>
                    </a:p>
                    <a:p>
                      <a:r>
                        <a:rPr lang="en-US" sz="1200" dirty="0"/>
                        <a:t>(</a:t>
                      </a:r>
                      <a:r>
                        <a:rPr lang="en-US" sz="1200" dirty="0" err="1"/>
                        <a:t>Wahyuni</a:t>
                      </a:r>
                      <a:r>
                        <a:rPr lang="en-US" sz="1200" dirty="0"/>
                        <a:t>, 2021; Billet, 2009; Anthony, 2018)</a:t>
                      </a:r>
                    </a:p>
                  </a:txBody>
                  <a:tcPr/>
                </a:tc>
                <a:tc>
                  <a:txBody>
                    <a:bodyPr/>
                    <a:lstStyle/>
                    <a:p>
                      <a:pPr marL="285750" indent="-285750" algn="just">
                        <a:buFont typeface="Arial" panose="020B0604020202020204" pitchFamily="34" charset="0"/>
                        <a:buChar char="•"/>
                      </a:pPr>
                      <a:r>
                        <a:rPr lang="en-US" sz="1200" dirty="0"/>
                        <a:t>Identify specific language requirements for vocational graduates in academic and professional settings </a:t>
                      </a:r>
                    </a:p>
                    <a:p>
                      <a:pPr marL="285750" indent="-285750" algn="just">
                        <a:buFont typeface="Arial" panose="020B0604020202020204" pitchFamily="34" charset="0"/>
                        <a:buChar char="•"/>
                      </a:pPr>
                      <a:r>
                        <a:rPr lang="en-US" sz="1200" dirty="0"/>
                        <a:t>Understand the gap between academic English proficiency and practical language skills needed in the workplace</a:t>
                      </a:r>
                    </a:p>
                  </a:txBody>
                  <a:tcPr/>
                </a:tc>
                <a:tc>
                  <a:txBody>
                    <a:bodyPr/>
                    <a:lstStyle/>
                    <a:p>
                      <a:pPr algn="just"/>
                      <a:r>
                        <a:rPr lang="en-US" sz="1200" dirty="0"/>
                        <a:t>Conduct a comprehensive skills gap analysis to identify the academic and professional English language skills needed by vocational higher education graduates. This analysis serves as the basis for curriculum development, aligning academic learning with real world communication demands</a:t>
                      </a:r>
                    </a:p>
                  </a:txBody>
                  <a:tcPr/>
                </a:tc>
                <a:extLst>
                  <a:ext uri="{0D108BD9-81ED-4DB2-BD59-A6C34878D82A}">
                    <a16:rowId xmlns:a16="http://schemas.microsoft.com/office/drawing/2014/main" val="1099673261"/>
                  </a:ext>
                </a:extLst>
              </a:tr>
              <a:tr h="370840">
                <a:tc>
                  <a:txBody>
                    <a:bodyPr/>
                    <a:lstStyle/>
                    <a:p>
                      <a:r>
                        <a:rPr lang="en-US" sz="1200" dirty="0"/>
                        <a:t>Task-based Language Teaching (TBLT) </a:t>
                      </a:r>
                    </a:p>
                    <a:p>
                      <a:r>
                        <a:rPr lang="en-US" sz="1200" dirty="0"/>
                        <a:t>(Kessler, 2018; Kaplan </a:t>
                      </a:r>
                      <a:r>
                        <a:rPr lang="en-US" sz="1200" i="1" dirty="0"/>
                        <a:t>et al., </a:t>
                      </a:r>
                      <a:r>
                        <a:rPr lang="en-US" sz="1200" i="0" dirty="0"/>
                        <a:t>2004; Bachman &amp; Adrian, 2022)</a:t>
                      </a:r>
                      <a:endParaRPr lang="en-US" sz="1200" dirty="0"/>
                    </a:p>
                  </a:txBody>
                  <a:tcPr/>
                </a:tc>
                <a:tc>
                  <a:txBody>
                    <a:bodyPr/>
                    <a:lstStyle/>
                    <a:p>
                      <a:pPr marL="171450" indent="-171450" algn="just">
                        <a:buFont typeface="Arial" panose="020B0604020202020204" pitchFamily="34" charset="0"/>
                        <a:buChar char="•"/>
                      </a:pPr>
                      <a:r>
                        <a:rPr lang="en-US" sz="1200" dirty="0"/>
                        <a:t>Learning language through engaging in real world tasks and activities </a:t>
                      </a:r>
                    </a:p>
                    <a:p>
                      <a:pPr marL="171450" indent="-171450" algn="just">
                        <a:buFont typeface="Arial" panose="020B0604020202020204" pitchFamily="34" charset="0"/>
                        <a:buChar char="•"/>
                      </a:pPr>
                      <a:r>
                        <a:rPr lang="en-US" sz="1200" dirty="0"/>
                        <a:t>Fostering communicative competence and language skills within authentic contexts</a:t>
                      </a:r>
                    </a:p>
                  </a:txBody>
                  <a:tcPr/>
                </a:tc>
                <a:tc>
                  <a:txBody>
                    <a:bodyPr/>
                    <a:lstStyle/>
                    <a:p>
                      <a:pPr algn="just"/>
                      <a:r>
                        <a:rPr lang="en-US" sz="1200" dirty="0"/>
                        <a:t>Integrate task-based language teaching in the English curriculum to provide students with opportunities to engage in authentic language use related to their vocational fields. This approach will enhance their language proficiency and problem-solving skills. </a:t>
                      </a:r>
                    </a:p>
                  </a:txBody>
                  <a:tcPr/>
                </a:tc>
                <a:extLst>
                  <a:ext uri="{0D108BD9-81ED-4DB2-BD59-A6C34878D82A}">
                    <a16:rowId xmlns:a16="http://schemas.microsoft.com/office/drawing/2014/main" val="288716561"/>
                  </a:ext>
                </a:extLst>
              </a:tr>
              <a:tr h="370840">
                <a:tc>
                  <a:txBody>
                    <a:bodyPr/>
                    <a:lstStyle/>
                    <a:p>
                      <a:r>
                        <a:rPr lang="en-US" sz="1200" dirty="0"/>
                        <a:t>Project-Based Learning (PBL) </a:t>
                      </a:r>
                    </a:p>
                    <a:p>
                      <a:r>
                        <a:rPr lang="en-US" sz="1200" kern="1200" dirty="0">
                          <a:solidFill>
                            <a:schemeClr val="dk1"/>
                          </a:solidFill>
                          <a:effectLst/>
                          <a:latin typeface="+mn-lt"/>
                          <a:ea typeface="+mn-ea"/>
                          <a:cs typeface="+mn-cs"/>
                        </a:rPr>
                        <a:t>(</a:t>
                      </a:r>
                      <a:r>
                        <a:rPr lang="en-US" sz="1200" kern="1200" dirty="0" err="1">
                          <a:solidFill>
                            <a:schemeClr val="dk1"/>
                          </a:solidFill>
                          <a:effectLst/>
                          <a:latin typeface="+mn-lt"/>
                          <a:ea typeface="+mn-ea"/>
                          <a:cs typeface="+mn-cs"/>
                        </a:rPr>
                        <a:t>Kalabzová</a:t>
                      </a:r>
                      <a:r>
                        <a:rPr lang="en-US" sz="1200" kern="1200" dirty="0">
                          <a:solidFill>
                            <a:schemeClr val="dk1"/>
                          </a:solidFill>
                          <a:effectLst/>
                          <a:latin typeface="+mn-lt"/>
                          <a:ea typeface="+mn-ea"/>
                          <a:cs typeface="+mn-cs"/>
                        </a:rPr>
                        <a:t>, 2015; </a:t>
                      </a:r>
                      <a:r>
                        <a:rPr lang="en-US" sz="1200" kern="1200" dirty="0" err="1">
                          <a:solidFill>
                            <a:schemeClr val="dk1"/>
                          </a:solidFill>
                          <a:effectLst/>
                          <a:latin typeface="+mn-lt"/>
                          <a:ea typeface="+mn-ea"/>
                          <a:cs typeface="+mn-cs"/>
                        </a:rPr>
                        <a:t>Poonpon</a:t>
                      </a:r>
                      <a:r>
                        <a:rPr lang="en-US" sz="1200" kern="1200" dirty="0">
                          <a:solidFill>
                            <a:schemeClr val="dk1"/>
                          </a:solidFill>
                          <a:effectLst/>
                          <a:latin typeface="+mn-lt"/>
                          <a:ea typeface="+mn-ea"/>
                          <a:cs typeface="+mn-cs"/>
                        </a:rPr>
                        <a:t>, 2017)</a:t>
                      </a:r>
                      <a:r>
                        <a:rPr lang="en-ID" sz="1200" dirty="0">
                          <a:effectLst/>
                        </a:rPr>
                        <a:t> </a:t>
                      </a:r>
                      <a:endParaRPr lang="en-US" sz="1200" dirty="0"/>
                    </a:p>
                  </a:txBody>
                  <a:tcPr/>
                </a:tc>
                <a:tc>
                  <a:txBody>
                    <a:bodyPr/>
                    <a:lstStyle/>
                    <a:p>
                      <a:pPr marL="171450" indent="-171450" algn="just">
                        <a:buFont typeface="Arial" panose="020B0604020202020204" pitchFamily="34" charset="0"/>
                        <a:buChar char="•"/>
                      </a:pPr>
                      <a:r>
                        <a:rPr lang="en-US" sz="1200" dirty="0"/>
                        <a:t>Engaging students in projects that require critical thinking and collaborative skills</a:t>
                      </a:r>
                    </a:p>
                    <a:p>
                      <a:pPr marL="171450" indent="-171450" algn="just">
                        <a:buFont typeface="Arial" panose="020B0604020202020204" pitchFamily="34" charset="0"/>
                        <a:buChar char="•"/>
                      </a:pPr>
                      <a:r>
                        <a:rPr lang="en-US" sz="1200" dirty="0"/>
                        <a:t>Encouraging students to apply language skills in practical scenarios</a:t>
                      </a:r>
                    </a:p>
                  </a:txBody>
                  <a:tcPr/>
                </a:tc>
                <a:tc>
                  <a:txBody>
                    <a:bodyPr/>
                    <a:lstStyle/>
                    <a:p>
                      <a:pPr algn="just"/>
                      <a:r>
                        <a:rPr lang="en-US" sz="1200" dirty="0"/>
                        <a:t>Implement project-based learning activities within the English curriculum, where students can work on projects related to their vocational fields. It will enable them to develop not only language proficiency but also essential soft skills for their future careers</a:t>
                      </a:r>
                    </a:p>
                  </a:txBody>
                  <a:tcPr/>
                </a:tc>
                <a:extLst>
                  <a:ext uri="{0D108BD9-81ED-4DB2-BD59-A6C34878D82A}">
                    <a16:rowId xmlns:a16="http://schemas.microsoft.com/office/drawing/2014/main" val="1780103399"/>
                  </a:ext>
                </a:extLst>
              </a:tr>
            </a:tbl>
          </a:graphicData>
        </a:graphic>
      </p:graphicFrame>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graphicFrame>
        <p:nvGraphicFramePr>
          <p:cNvPr id="6" name="Table 6">
            <a:extLst>
              <a:ext uri="{FF2B5EF4-FFF2-40B4-BE49-F238E27FC236}">
                <a16:creationId xmlns:a16="http://schemas.microsoft.com/office/drawing/2014/main" id="{4F242D72-B9F2-D75A-071C-C3316A8A471E}"/>
              </a:ext>
            </a:extLst>
          </p:cNvPr>
          <p:cNvGraphicFramePr>
            <a:graphicFrameLocks noGrp="1"/>
          </p:cNvGraphicFramePr>
          <p:nvPr>
            <p:extLst>
              <p:ext uri="{D42A27DB-BD31-4B8C-83A1-F6EECF244321}">
                <p14:modId xmlns:p14="http://schemas.microsoft.com/office/powerpoint/2010/main" val="2590383142"/>
              </p:ext>
            </p:extLst>
          </p:nvPr>
        </p:nvGraphicFramePr>
        <p:xfrm>
          <a:off x="823686" y="1666723"/>
          <a:ext cx="9773976" cy="3114040"/>
        </p:xfrm>
        <a:graphic>
          <a:graphicData uri="http://schemas.openxmlformats.org/drawingml/2006/table">
            <a:tbl>
              <a:tblPr firstRow="1" bandRow="1">
                <a:tableStyleId>{8799B23B-EC83-4686-B30A-512413B5E67A}</a:tableStyleId>
              </a:tblPr>
              <a:tblGrid>
                <a:gridCol w="2622392">
                  <a:extLst>
                    <a:ext uri="{9D8B030D-6E8A-4147-A177-3AD203B41FA5}">
                      <a16:colId xmlns:a16="http://schemas.microsoft.com/office/drawing/2014/main" val="1244965178"/>
                    </a:ext>
                  </a:extLst>
                </a:gridCol>
                <a:gridCol w="7151584">
                  <a:extLst>
                    <a:ext uri="{9D8B030D-6E8A-4147-A177-3AD203B41FA5}">
                      <a16:colId xmlns:a16="http://schemas.microsoft.com/office/drawing/2014/main" val="1143595343"/>
                    </a:ext>
                  </a:extLst>
                </a:gridCol>
              </a:tblGrid>
              <a:tr h="370840">
                <a:tc>
                  <a:txBody>
                    <a:bodyPr/>
                    <a:lstStyle/>
                    <a:p>
                      <a:pPr algn="ctr"/>
                      <a:r>
                        <a:rPr lang="en-US" b="1" dirty="0"/>
                        <a:t>Research Design </a:t>
                      </a:r>
                    </a:p>
                  </a:txBody>
                  <a:tcPr>
                    <a:solidFill>
                      <a:schemeClr val="bg1"/>
                    </a:solidFill>
                  </a:tcPr>
                </a:tc>
                <a:tc>
                  <a:txBody>
                    <a:bodyPr/>
                    <a:lstStyle/>
                    <a:p>
                      <a:pPr algn="just"/>
                      <a:r>
                        <a:rPr lang="en-US" b="0" dirty="0"/>
                        <a:t>Analyze, Design, Develop, Implement, Evaluate </a:t>
                      </a:r>
                    </a:p>
                  </a:txBody>
                  <a:tcPr>
                    <a:solidFill>
                      <a:schemeClr val="bg1"/>
                    </a:solidFill>
                  </a:tcPr>
                </a:tc>
                <a:extLst>
                  <a:ext uri="{0D108BD9-81ED-4DB2-BD59-A6C34878D82A}">
                    <a16:rowId xmlns:a16="http://schemas.microsoft.com/office/drawing/2014/main" val="2159100070"/>
                  </a:ext>
                </a:extLst>
              </a:tr>
              <a:tr h="370840">
                <a:tc>
                  <a:txBody>
                    <a:bodyPr/>
                    <a:lstStyle/>
                    <a:p>
                      <a:pPr algn="ctr"/>
                      <a:r>
                        <a:rPr lang="en-US" b="1" dirty="0"/>
                        <a:t>Data Collection Instruments</a:t>
                      </a:r>
                    </a:p>
                  </a:txBody>
                  <a:tcPr>
                    <a:solidFill>
                      <a:schemeClr val="bg1"/>
                    </a:solidFill>
                  </a:tcPr>
                </a:tc>
                <a:tc>
                  <a:txBody>
                    <a:bodyPr/>
                    <a:lstStyle/>
                    <a:p>
                      <a:pPr algn="just"/>
                      <a:r>
                        <a:rPr lang="en-US" dirty="0"/>
                        <a:t>Field observation, interview with participants, analysis documents (syllabus, teaching materials, assessment instruments, and students’ assignments)</a:t>
                      </a:r>
                    </a:p>
                  </a:txBody>
                  <a:tcPr>
                    <a:solidFill>
                      <a:schemeClr val="bg1"/>
                    </a:solidFill>
                  </a:tcPr>
                </a:tc>
                <a:extLst>
                  <a:ext uri="{0D108BD9-81ED-4DB2-BD59-A6C34878D82A}">
                    <a16:rowId xmlns:a16="http://schemas.microsoft.com/office/drawing/2014/main" val="1695076705"/>
                  </a:ext>
                </a:extLst>
              </a:tr>
              <a:tr h="370840">
                <a:tc>
                  <a:txBody>
                    <a:bodyPr/>
                    <a:lstStyle/>
                    <a:p>
                      <a:pPr algn="ctr"/>
                      <a:r>
                        <a:rPr lang="en-US" b="1" dirty="0"/>
                        <a:t>Participants</a:t>
                      </a:r>
                    </a:p>
                  </a:txBody>
                  <a:tcPr>
                    <a:solidFill>
                      <a:schemeClr val="bg1"/>
                    </a:solidFill>
                  </a:tcPr>
                </a:tc>
                <a:tc>
                  <a:txBody>
                    <a:bodyPr/>
                    <a:lstStyle/>
                    <a:p>
                      <a:pPr algn="just"/>
                      <a:r>
                        <a:rPr lang="en-US" dirty="0"/>
                        <a:t>Fourth and seventh-semester students from the Mechanical Engineering Program at a Vocational Faculty in a State University in Bandung, West Java, Indonesia </a:t>
                      </a:r>
                    </a:p>
                  </a:txBody>
                  <a:tcPr>
                    <a:solidFill>
                      <a:schemeClr val="bg1"/>
                    </a:solidFill>
                  </a:tcPr>
                </a:tc>
                <a:extLst>
                  <a:ext uri="{0D108BD9-81ED-4DB2-BD59-A6C34878D82A}">
                    <a16:rowId xmlns:a16="http://schemas.microsoft.com/office/drawing/2014/main" val="1710780823"/>
                  </a:ext>
                </a:extLst>
              </a:tr>
              <a:tr h="370840">
                <a:tc>
                  <a:txBody>
                    <a:bodyPr/>
                    <a:lstStyle/>
                    <a:p>
                      <a:pPr algn="ctr"/>
                      <a:r>
                        <a:rPr lang="en-US" b="1" dirty="0"/>
                        <a:t>Data Analysis Procedure</a:t>
                      </a:r>
                    </a:p>
                  </a:txBody>
                  <a:tcPr>
                    <a:solidFill>
                      <a:schemeClr val="bg1"/>
                    </a:solidFill>
                  </a:tcPr>
                </a:tc>
                <a:tc>
                  <a:txBody>
                    <a:bodyPr/>
                    <a:lstStyle/>
                    <a:p>
                      <a:pPr algn="just"/>
                      <a:r>
                        <a:rPr lang="en-US" dirty="0"/>
                        <a:t>Thematic Analysis = Theoretical Framework of English Curriculum in Vocational Education; Needs Analysis; Alignment of Vocational Education (TVET Institution and Industry Relationship)</a:t>
                      </a:r>
                    </a:p>
                  </a:txBody>
                  <a:tcPr>
                    <a:solidFill>
                      <a:schemeClr val="bg1"/>
                    </a:solidFill>
                  </a:tcPr>
                </a:tc>
                <a:extLst>
                  <a:ext uri="{0D108BD9-81ED-4DB2-BD59-A6C34878D82A}">
                    <a16:rowId xmlns:a16="http://schemas.microsoft.com/office/drawing/2014/main" val="2588140303"/>
                  </a:ext>
                </a:extLst>
              </a:tr>
            </a:tbl>
          </a:graphicData>
        </a:graphic>
      </p:graphicFrame>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2690" y="662887"/>
            <a:ext cx="10515600" cy="573088"/>
          </a:xfrm>
        </p:spPr>
        <p:txBody>
          <a:bodyPr>
            <a:normAutofit fontScale="90000"/>
          </a:bodyPr>
          <a:lstStyle/>
          <a:p>
            <a:r>
              <a:rPr lang="en-US" b="1" dirty="0">
                <a:solidFill>
                  <a:schemeClr val="bg1"/>
                </a:solidFill>
                <a:latin typeface="+mn-lt"/>
              </a:rPr>
              <a:t>FINDING AND DISCUSSION</a:t>
            </a:r>
          </a:p>
        </p:txBody>
      </p:sp>
      <p:sp>
        <p:nvSpPr>
          <p:cNvPr id="2" name="TextBox 1">
            <a:extLst>
              <a:ext uri="{FF2B5EF4-FFF2-40B4-BE49-F238E27FC236}">
                <a16:creationId xmlns:a16="http://schemas.microsoft.com/office/drawing/2014/main" id="{5E02118A-3AC1-505C-C90D-903EC351F06B}"/>
              </a:ext>
            </a:extLst>
          </p:cNvPr>
          <p:cNvSpPr txBox="1"/>
          <p:nvPr/>
        </p:nvSpPr>
        <p:spPr>
          <a:xfrm>
            <a:off x="532690" y="1281103"/>
            <a:ext cx="7744100" cy="369332"/>
          </a:xfrm>
          <a:prstGeom prst="rect">
            <a:avLst/>
          </a:prstGeom>
          <a:noFill/>
        </p:spPr>
        <p:txBody>
          <a:bodyPr wrap="square" rtlCol="0">
            <a:spAutoFit/>
          </a:bodyPr>
          <a:lstStyle/>
          <a:p>
            <a:r>
              <a:rPr lang="en-US" dirty="0">
                <a:solidFill>
                  <a:schemeClr val="bg1"/>
                </a:solidFill>
              </a:rPr>
              <a:t>Existing Conditions of English curriculum in the vocational education: </a:t>
            </a:r>
          </a:p>
        </p:txBody>
      </p:sp>
      <p:sp>
        <p:nvSpPr>
          <p:cNvPr id="5" name="TextBox 4">
            <a:extLst>
              <a:ext uri="{FF2B5EF4-FFF2-40B4-BE49-F238E27FC236}">
                <a16:creationId xmlns:a16="http://schemas.microsoft.com/office/drawing/2014/main" id="{1FC8C996-5384-E13F-9F63-4AD218FD0CBA}"/>
              </a:ext>
            </a:extLst>
          </p:cNvPr>
          <p:cNvSpPr txBox="1"/>
          <p:nvPr/>
        </p:nvSpPr>
        <p:spPr>
          <a:xfrm>
            <a:off x="1020726" y="1993729"/>
            <a:ext cx="10108709" cy="3139321"/>
          </a:xfrm>
          <a:prstGeom prst="rect">
            <a:avLst/>
          </a:prstGeom>
          <a:noFill/>
        </p:spPr>
        <p:txBody>
          <a:bodyPr wrap="square" rtlCol="0">
            <a:spAutoFit/>
          </a:bodyPr>
          <a:lstStyle/>
          <a:p>
            <a:pPr marL="285750" indent="-285750" algn="just">
              <a:buFont typeface="Arial" panose="020B0604020202020204" pitchFamily="34" charset="0"/>
              <a:buChar char="•"/>
            </a:pPr>
            <a:r>
              <a:rPr lang="en-US" dirty="0">
                <a:solidFill>
                  <a:schemeClr val="bg1"/>
                </a:solidFill>
              </a:rPr>
              <a:t>Absence of explicit references in official documents, guidelines and policies from vocational educational institutions regarding the use of vocational skills gap analysis in designing the English curriculum </a:t>
            </a:r>
          </a:p>
          <a:p>
            <a:pPr marL="285750" indent="-285750" algn="just">
              <a:buFont typeface="Arial" panose="020B0604020202020204" pitchFamily="34" charset="0"/>
              <a:buChar char="•"/>
            </a:pPr>
            <a:r>
              <a:rPr lang="en-US" dirty="0">
                <a:solidFill>
                  <a:schemeClr val="bg1"/>
                </a:solidFill>
              </a:rPr>
              <a:t>Data from three research instruments indicated that vocational education administrators, faculty members, and students are not aware of or do not utilize vocational skills gap analysis in curriculum development</a:t>
            </a:r>
          </a:p>
          <a:p>
            <a:pPr marL="285750" indent="-285750" algn="just">
              <a:buFont typeface="Arial" panose="020B0604020202020204" pitchFamily="34" charset="0"/>
              <a:buChar char="•"/>
            </a:pPr>
            <a:r>
              <a:rPr lang="en-US" dirty="0">
                <a:solidFill>
                  <a:schemeClr val="bg1"/>
                </a:solidFill>
              </a:rPr>
              <a:t>Language and soft-skills emphasized in the English curriculum do not align with the specific needs of workforce for different professions.</a:t>
            </a:r>
          </a:p>
          <a:p>
            <a:pPr marL="285750" indent="-285750" algn="just">
              <a:buFont typeface="Arial" panose="020B0604020202020204" pitchFamily="34" charset="0"/>
              <a:buChar char="•"/>
            </a:pPr>
            <a:r>
              <a:rPr lang="en-US" dirty="0">
                <a:solidFill>
                  <a:schemeClr val="bg1"/>
                </a:solidFill>
              </a:rPr>
              <a:t>Graduates’ outcomes and employability do not demonstrate readiness for the workforce, suggesting a disconnect between the English curriculum and job requirement</a:t>
            </a:r>
          </a:p>
          <a:p>
            <a:pPr marL="285750" indent="-285750" algn="just">
              <a:buFont typeface="Arial" panose="020B0604020202020204" pitchFamily="34" charset="0"/>
              <a:buChar char="•"/>
            </a:pPr>
            <a:r>
              <a:rPr lang="en-US" dirty="0">
                <a:solidFill>
                  <a:schemeClr val="bg1"/>
                </a:solidFill>
              </a:rPr>
              <a:t>Limited or no targeted interventions or programs implemented by vocational education institutions to address the skills gap and enhance graduates job readiness</a:t>
            </a:r>
          </a:p>
        </p:txBody>
      </p:sp>
    </p:spTree>
    <p:extLst>
      <p:ext uri="{BB962C8B-B14F-4D97-AF65-F5344CB8AC3E}">
        <p14:creationId xmlns:p14="http://schemas.microsoft.com/office/powerpoint/2010/main" val="1875778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2690" y="662887"/>
            <a:ext cx="10515600" cy="573088"/>
          </a:xfrm>
        </p:spPr>
        <p:txBody>
          <a:bodyPr>
            <a:normAutofit fontScale="90000"/>
          </a:bodyPr>
          <a:lstStyle/>
          <a:p>
            <a:r>
              <a:rPr lang="en-US" b="1" dirty="0">
                <a:solidFill>
                  <a:schemeClr val="bg1"/>
                </a:solidFill>
                <a:latin typeface="+mn-lt"/>
              </a:rPr>
              <a:t>FINDING AND DISCUSSION</a:t>
            </a:r>
          </a:p>
        </p:txBody>
      </p:sp>
      <p:sp>
        <p:nvSpPr>
          <p:cNvPr id="2" name="TextBox 1">
            <a:extLst>
              <a:ext uri="{FF2B5EF4-FFF2-40B4-BE49-F238E27FC236}">
                <a16:creationId xmlns:a16="http://schemas.microsoft.com/office/drawing/2014/main" id="{5E02118A-3AC1-505C-C90D-903EC351F06B}"/>
              </a:ext>
            </a:extLst>
          </p:cNvPr>
          <p:cNvSpPr txBox="1"/>
          <p:nvPr/>
        </p:nvSpPr>
        <p:spPr>
          <a:xfrm>
            <a:off x="613837" y="1235975"/>
            <a:ext cx="3423139" cy="369332"/>
          </a:xfrm>
          <a:prstGeom prst="rect">
            <a:avLst/>
          </a:prstGeom>
          <a:noFill/>
        </p:spPr>
        <p:txBody>
          <a:bodyPr wrap="square" rtlCol="0">
            <a:spAutoFit/>
          </a:bodyPr>
          <a:lstStyle/>
          <a:p>
            <a:r>
              <a:rPr lang="en-US" dirty="0">
                <a:solidFill>
                  <a:schemeClr val="bg1"/>
                </a:solidFill>
              </a:rPr>
              <a:t>Stages of Model Development</a:t>
            </a:r>
          </a:p>
        </p:txBody>
      </p:sp>
      <p:graphicFrame>
        <p:nvGraphicFramePr>
          <p:cNvPr id="3" name="Table 6">
            <a:extLst>
              <a:ext uri="{FF2B5EF4-FFF2-40B4-BE49-F238E27FC236}">
                <a16:creationId xmlns:a16="http://schemas.microsoft.com/office/drawing/2014/main" id="{4BC66724-2CEB-7A9A-0DC9-7371C98B5875}"/>
              </a:ext>
            </a:extLst>
          </p:cNvPr>
          <p:cNvGraphicFramePr>
            <a:graphicFrameLocks noGrp="1"/>
          </p:cNvGraphicFramePr>
          <p:nvPr>
            <p:extLst>
              <p:ext uri="{D42A27DB-BD31-4B8C-83A1-F6EECF244321}">
                <p14:modId xmlns:p14="http://schemas.microsoft.com/office/powerpoint/2010/main" val="503519996"/>
              </p:ext>
            </p:extLst>
          </p:nvPr>
        </p:nvGraphicFramePr>
        <p:xfrm>
          <a:off x="554158" y="1706318"/>
          <a:ext cx="11024005" cy="4668520"/>
        </p:xfrm>
        <a:graphic>
          <a:graphicData uri="http://schemas.openxmlformats.org/drawingml/2006/table">
            <a:tbl>
              <a:tblPr firstRow="1" bandRow="1">
                <a:tableStyleId>{5C22544A-7EE6-4342-B048-85BDC9FD1C3A}</a:tableStyleId>
              </a:tblPr>
              <a:tblGrid>
                <a:gridCol w="3209106">
                  <a:extLst>
                    <a:ext uri="{9D8B030D-6E8A-4147-A177-3AD203B41FA5}">
                      <a16:colId xmlns:a16="http://schemas.microsoft.com/office/drawing/2014/main" val="3037488799"/>
                    </a:ext>
                  </a:extLst>
                </a:gridCol>
                <a:gridCol w="7814899">
                  <a:extLst>
                    <a:ext uri="{9D8B030D-6E8A-4147-A177-3AD203B41FA5}">
                      <a16:colId xmlns:a16="http://schemas.microsoft.com/office/drawing/2014/main" val="3749990577"/>
                    </a:ext>
                  </a:extLst>
                </a:gridCol>
              </a:tblGrid>
              <a:tr h="370840">
                <a:tc>
                  <a:txBody>
                    <a:bodyPr/>
                    <a:lstStyle/>
                    <a:p>
                      <a:pPr algn="ctr"/>
                      <a:r>
                        <a:rPr lang="en-US" sz="1200" dirty="0"/>
                        <a:t>Stages of ADDIE Model </a:t>
                      </a:r>
                    </a:p>
                  </a:txBody>
                  <a:tcPr/>
                </a:tc>
                <a:tc>
                  <a:txBody>
                    <a:bodyPr/>
                    <a:lstStyle/>
                    <a:p>
                      <a:pPr algn="ctr"/>
                      <a:r>
                        <a:rPr lang="en-US" sz="1200"/>
                        <a:t>Description</a:t>
                      </a:r>
                      <a:endParaRPr lang="en-US" sz="1200" dirty="0"/>
                    </a:p>
                  </a:txBody>
                  <a:tcPr/>
                </a:tc>
                <a:extLst>
                  <a:ext uri="{0D108BD9-81ED-4DB2-BD59-A6C34878D82A}">
                    <a16:rowId xmlns:a16="http://schemas.microsoft.com/office/drawing/2014/main" val="901797112"/>
                  </a:ext>
                </a:extLst>
              </a:tr>
              <a:tr h="370840">
                <a:tc>
                  <a:txBody>
                    <a:bodyPr/>
                    <a:lstStyle/>
                    <a:p>
                      <a:pPr algn="ctr"/>
                      <a:r>
                        <a:rPr lang="en-US" sz="1200" b="1" dirty="0"/>
                        <a:t>Analyze </a:t>
                      </a:r>
                    </a:p>
                  </a:txBody>
                  <a:tcPr/>
                </a:tc>
                <a:tc>
                  <a:txBody>
                    <a:bodyPr/>
                    <a:lstStyle/>
                    <a:p>
                      <a:pPr marL="285750" indent="-285750" algn="just">
                        <a:buFont typeface="Arial" panose="020B0604020202020204" pitchFamily="34" charset="0"/>
                        <a:buChar char="•"/>
                      </a:pPr>
                      <a:r>
                        <a:rPr lang="en-US" sz="1200"/>
                        <a:t>Conduct a comprehensive skills gap analysis to identify the specific language requirement of vocational higher education graduates in academic and professional settings </a:t>
                      </a:r>
                    </a:p>
                    <a:p>
                      <a:pPr marL="285750" indent="-285750" algn="just">
                        <a:buFont typeface="Arial" panose="020B0604020202020204" pitchFamily="34" charset="0"/>
                        <a:buChar char="•"/>
                      </a:pPr>
                      <a:r>
                        <a:rPr lang="en-US" sz="1200"/>
                        <a:t>Review existing English curricula in vocational programs and assess their alignment with industry demands </a:t>
                      </a:r>
                    </a:p>
                    <a:p>
                      <a:pPr marL="285750" indent="-285750" algn="just">
                        <a:buFont typeface="Arial" panose="020B0604020202020204" pitchFamily="34" charset="0"/>
                        <a:buChar char="•"/>
                      </a:pPr>
                      <a:r>
                        <a:rPr lang="en-US" sz="1200"/>
                        <a:t>Identify the key language skills and soft skills needed for successful transition to the workplace. </a:t>
                      </a:r>
                      <a:endParaRPr lang="en-US" sz="1200" dirty="0"/>
                    </a:p>
                  </a:txBody>
                  <a:tcPr/>
                </a:tc>
                <a:extLst>
                  <a:ext uri="{0D108BD9-81ED-4DB2-BD59-A6C34878D82A}">
                    <a16:rowId xmlns:a16="http://schemas.microsoft.com/office/drawing/2014/main" val="1099673261"/>
                  </a:ext>
                </a:extLst>
              </a:tr>
              <a:tr h="370840">
                <a:tc>
                  <a:txBody>
                    <a:bodyPr/>
                    <a:lstStyle/>
                    <a:p>
                      <a:pPr algn="ctr"/>
                      <a:r>
                        <a:rPr lang="en-US" sz="1200" b="1" dirty="0"/>
                        <a:t>Design </a:t>
                      </a:r>
                    </a:p>
                  </a:txBody>
                  <a:tcPr/>
                </a:tc>
                <a:tc>
                  <a:txBody>
                    <a:bodyPr/>
                    <a:lstStyle/>
                    <a:p>
                      <a:pPr marL="171450" indent="-171450" algn="just">
                        <a:buFont typeface="Arial" panose="020B0604020202020204" pitchFamily="34" charset="0"/>
                        <a:buChar char="•"/>
                      </a:pPr>
                      <a:r>
                        <a:rPr lang="en-ID" sz="1200" b="0" i="0" kern="1200" dirty="0">
                          <a:solidFill>
                            <a:schemeClr val="dk1"/>
                          </a:solidFill>
                          <a:effectLst/>
                          <a:latin typeface="+mn-lt"/>
                          <a:ea typeface="+mn-ea"/>
                          <a:cs typeface="+mn-cs"/>
                        </a:rPr>
                        <a:t>Develop a theoretical framework for the English curriculum in vocational education based on the findings of the skills gap analysis and relevant literature.</a:t>
                      </a:r>
                    </a:p>
                    <a:p>
                      <a:pPr marL="171450" indent="-171450" algn="just">
                        <a:buFont typeface="Arial" panose="020B0604020202020204" pitchFamily="34" charset="0"/>
                        <a:buChar char="•"/>
                      </a:pPr>
                      <a:r>
                        <a:rPr lang="en-ID" sz="1200" b="0" i="0" kern="1200" dirty="0">
                          <a:solidFill>
                            <a:schemeClr val="dk1"/>
                          </a:solidFill>
                          <a:effectLst/>
                          <a:latin typeface="+mn-lt"/>
                          <a:ea typeface="+mn-ea"/>
                          <a:cs typeface="+mn-cs"/>
                        </a:rPr>
                        <a:t>Define the learning objectives and outcomes of the English curriculum, ensuring they align with the identified language and soft skills.</a:t>
                      </a:r>
                    </a:p>
                    <a:p>
                      <a:pPr marL="171450" indent="-171450" algn="just">
                        <a:buFont typeface="Arial" panose="020B0604020202020204" pitchFamily="34" charset="0"/>
                        <a:buChar char="•"/>
                      </a:pPr>
                      <a:r>
                        <a:rPr lang="en-ID" sz="1200" b="0" i="0" kern="1200" dirty="0">
                          <a:solidFill>
                            <a:schemeClr val="dk1"/>
                          </a:solidFill>
                          <a:effectLst/>
                          <a:latin typeface="+mn-lt"/>
                          <a:ea typeface="+mn-ea"/>
                          <a:cs typeface="+mn-cs"/>
                        </a:rPr>
                        <a:t>Determine the instructional strategies and methods that will be used to teach the language and soft skills effectively.</a:t>
                      </a:r>
                      <a:endParaRPr lang="en-US" sz="1200" dirty="0"/>
                    </a:p>
                  </a:txBody>
                  <a:tcPr/>
                </a:tc>
                <a:extLst>
                  <a:ext uri="{0D108BD9-81ED-4DB2-BD59-A6C34878D82A}">
                    <a16:rowId xmlns:a16="http://schemas.microsoft.com/office/drawing/2014/main" val="288716561"/>
                  </a:ext>
                </a:extLst>
              </a:tr>
              <a:tr h="370840">
                <a:tc>
                  <a:txBody>
                    <a:bodyPr/>
                    <a:lstStyle/>
                    <a:p>
                      <a:pPr algn="ctr"/>
                      <a:r>
                        <a:rPr lang="en-US" sz="1200" b="1" dirty="0"/>
                        <a:t>Develop</a:t>
                      </a:r>
                    </a:p>
                  </a:txBody>
                  <a:tcPr/>
                </a:tc>
                <a:tc>
                  <a:txBody>
                    <a:bodyPr/>
                    <a:lstStyle/>
                    <a:p>
                      <a:pPr marL="171450" indent="-171450" algn="just">
                        <a:buFont typeface="Arial" panose="020B0604020202020204" pitchFamily="34" charset="0"/>
                        <a:buChar char="•"/>
                      </a:pPr>
                      <a:r>
                        <a:rPr lang="en-ID" sz="1200" b="0" i="0" kern="1200" dirty="0">
                          <a:solidFill>
                            <a:schemeClr val="dk1"/>
                          </a:solidFill>
                          <a:effectLst/>
                          <a:latin typeface="+mn-lt"/>
                          <a:ea typeface="+mn-ea"/>
                          <a:cs typeface="+mn-cs"/>
                        </a:rPr>
                        <a:t>Create the English curriculum content and materials, including language tasks, projects, and assessments. </a:t>
                      </a:r>
                    </a:p>
                    <a:p>
                      <a:pPr marL="171450" indent="-171450" algn="just">
                        <a:buFont typeface="Arial" panose="020B0604020202020204" pitchFamily="34" charset="0"/>
                        <a:buChar char="•"/>
                      </a:pPr>
                      <a:r>
                        <a:rPr lang="en-ID" sz="1200" b="0" i="0" kern="1200" dirty="0">
                          <a:solidFill>
                            <a:schemeClr val="dk1"/>
                          </a:solidFill>
                          <a:effectLst/>
                          <a:latin typeface="+mn-lt"/>
                          <a:ea typeface="+mn-ea"/>
                          <a:cs typeface="+mn-cs"/>
                        </a:rPr>
                        <a:t>Design instructional materials and resources that cater to the specific needs of vocational higher education students</a:t>
                      </a:r>
                    </a:p>
                    <a:p>
                      <a:pPr marL="171450" indent="-171450" algn="just">
                        <a:buFont typeface="Arial" panose="020B0604020202020204" pitchFamily="34" charset="0"/>
                        <a:buChar char="•"/>
                      </a:pPr>
                      <a:r>
                        <a:rPr lang="en-ID" sz="1200" b="0" i="0" kern="1200" dirty="0">
                          <a:solidFill>
                            <a:schemeClr val="dk1"/>
                          </a:solidFill>
                          <a:effectLst/>
                          <a:latin typeface="+mn-lt"/>
                          <a:ea typeface="+mn-ea"/>
                          <a:cs typeface="+mn-cs"/>
                        </a:rPr>
                        <a:t>Pilot test the curriculum with a small group of students to gather feedback and make necessary improvements.</a:t>
                      </a:r>
                      <a:endParaRPr lang="en-US" sz="1200" dirty="0"/>
                    </a:p>
                  </a:txBody>
                  <a:tcPr/>
                </a:tc>
                <a:extLst>
                  <a:ext uri="{0D108BD9-81ED-4DB2-BD59-A6C34878D82A}">
                    <a16:rowId xmlns:a16="http://schemas.microsoft.com/office/drawing/2014/main" val="1780103399"/>
                  </a:ext>
                </a:extLst>
              </a:tr>
              <a:tr h="370840">
                <a:tc>
                  <a:txBody>
                    <a:bodyPr/>
                    <a:lstStyle/>
                    <a:p>
                      <a:pPr algn="ctr"/>
                      <a:r>
                        <a:rPr lang="en-US" sz="1200" b="1" dirty="0"/>
                        <a:t>Implement </a:t>
                      </a:r>
                    </a:p>
                  </a:txBody>
                  <a:tcPr/>
                </a:tc>
                <a:tc>
                  <a:txBody>
                    <a:bodyPr/>
                    <a:lstStyle/>
                    <a:p>
                      <a:pPr marL="171450" indent="-171450" algn="just">
                        <a:buFont typeface="Arial" panose="020B0604020202020204" pitchFamily="34" charset="0"/>
                        <a:buChar char="•"/>
                      </a:pPr>
                      <a:r>
                        <a:rPr lang="en-ID" sz="1200" b="0" i="0" kern="1200" dirty="0">
                          <a:solidFill>
                            <a:schemeClr val="dk1"/>
                          </a:solidFill>
                          <a:effectLst/>
                          <a:latin typeface="+mn-lt"/>
                          <a:ea typeface="+mn-ea"/>
                          <a:cs typeface="+mn-cs"/>
                        </a:rPr>
                        <a:t>Implement the English curriculum in the vocational higher education setting, following the instructional plan and strategies. </a:t>
                      </a:r>
                    </a:p>
                    <a:p>
                      <a:pPr marL="171450" indent="-171450" algn="just">
                        <a:buFont typeface="Arial" panose="020B0604020202020204" pitchFamily="34" charset="0"/>
                        <a:buChar char="•"/>
                      </a:pPr>
                      <a:r>
                        <a:rPr lang="en-ID" sz="1200" b="0" i="0" kern="1200" dirty="0">
                          <a:solidFill>
                            <a:schemeClr val="dk1"/>
                          </a:solidFill>
                          <a:effectLst/>
                          <a:latin typeface="+mn-lt"/>
                          <a:ea typeface="+mn-ea"/>
                          <a:cs typeface="+mn-cs"/>
                        </a:rPr>
                        <a:t>Provide professional development and training for instructors to effectively deliver the curriculum. </a:t>
                      </a:r>
                    </a:p>
                    <a:p>
                      <a:pPr marL="171450" indent="-171450" algn="just">
                        <a:buFont typeface="Arial" panose="020B0604020202020204" pitchFamily="34" charset="0"/>
                        <a:buChar char="•"/>
                      </a:pPr>
                      <a:r>
                        <a:rPr lang="en-ID" sz="1200" b="0" i="0" kern="1200" dirty="0">
                          <a:solidFill>
                            <a:schemeClr val="dk1"/>
                          </a:solidFill>
                          <a:effectLst/>
                          <a:latin typeface="+mn-lt"/>
                          <a:ea typeface="+mn-ea"/>
                          <a:cs typeface="+mn-cs"/>
                        </a:rPr>
                        <a:t>Monitor the implementation process and address any challenges or issues that arise.</a:t>
                      </a:r>
                      <a:endParaRPr lang="en-US" sz="1200" dirty="0"/>
                    </a:p>
                  </a:txBody>
                  <a:tcPr/>
                </a:tc>
                <a:extLst>
                  <a:ext uri="{0D108BD9-81ED-4DB2-BD59-A6C34878D82A}">
                    <a16:rowId xmlns:a16="http://schemas.microsoft.com/office/drawing/2014/main" val="2082839413"/>
                  </a:ext>
                </a:extLst>
              </a:tr>
              <a:tr h="370840">
                <a:tc>
                  <a:txBody>
                    <a:bodyPr/>
                    <a:lstStyle/>
                    <a:p>
                      <a:pPr algn="ctr"/>
                      <a:r>
                        <a:rPr lang="en-US" sz="1200" b="1" dirty="0"/>
                        <a:t>Evaluate</a:t>
                      </a:r>
                    </a:p>
                  </a:txBody>
                  <a:tcPr/>
                </a:tc>
                <a:tc>
                  <a:txBody>
                    <a:bodyPr/>
                    <a:lstStyle/>
                    <a:p>
                      <a:pPr marL="171450" indent="-171450" fontAlgn="base">
                        <a:buFont typeface="Arial" panose="020B0604020202020204" pitchFamily="34" charset="0"/>
                        <a:buChar char="•"/>
                      </a:pPr>
                      <a:r>
                        <a:rPr lang="en-ID" sz="1200" dirty="0">
                          <a:effectLst/>
                        </a:rPr>
                        <a:t>Evaluate the effectiveness of the English curriculum in achieving the intended learning outcomes and closing the skills gap identified in the analysis stage. </a:t>
                      </a:r>
                    </a:p>
                    <a:p>
                      <a:pPr marL="171450" indent="-171450" fontAlgn="base">
                        <a:buFont typeface="Arial" panose="020B0604020202020204" pitchFamily="34" charset="0"/>
                        <a:buChar char="•"/>
                      </a:pPr>
                      <a:r>
                        <a:rPr lang="en-ID" sz="1200" dirty="0">
                          <a:effectLst/>
                        </a:rPr>
                        <a:t>Use various assessment methods, such as student performance evaluations and feedback from stakeholders. </a:t>
                      </a:r>
                    </a:p>
                    <a:p>
                      <a:pPr marL="171450" indent="-171450" fontAlgn="base">
                        <a:buFont typeface="Arial" panose="020B0604020202020204" pitchFamily="34" charset="0"/>
                        <a:buChar char="•"/>
                      </a:pPr>
                      <a:r>
                        <a:rPr lang="en-ID" sz="1200" dirty="0" err="1">
                          <a:effectLst/>
                        </a:rPr>
                        <a:t>Analyze</a:t>
                      </a:r>
                      <a:r>
                        <a:rPr lang="en-ID" sz="1200" dirty="0">
                          <a:effectLst/>
                        </a:rPr>
                        <a:t> the data collected during the evaluation process to make informed decisions about the curriculum's success and areas for improvement.</a:t>
                      </a:r>
                    </a:p>
                  </a:txBody>
                  <a:tcPr anchor="ctr"/>
                </a:tc>
                <a:extLst>
                  <a:ext uri="{0D108BD9-81ED-4DB2-BD59-A6C34878D82A}">
                    <a16:rowId xmlns:a16="http://schemas.microsoft.com/office/drawing/2014/main" val="2221110031"/>
                  </a:ext>
                </a:extLst>
              </a:tr>
            </a:tbl>
          </a:graphicData>
        </a:graphic>
      </p:graphicFrame>
    </p:spTree>
    <p:extLst>
      <p:ext uri="{BB962C8B-B14F-4D97-AF65-F5344CB8AC3E}">
        <p14:creationId xmlns:p14="http://schemas.microsoft.com/office/powerpoint/2010/main" val="599952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2690" y="662887"/>
            <a:ext cx="10515600" cy="573088"/>
          </a:xfrm>
        </p:spPr>
        <p:txBody>
          <a:bodyPr>
            <a:normAutofit fontScale="90000"/>
          </a:bodyPr>
          <a:lstStyle/>
          <a:p>
            <a:r>
              <a:rPr lang="en-US" b="1" dirty="0">
                <a:solidFill>
                  <a:schemeClr val="bg1"/>
                </a:solidFill>
                <a:latin typeface="+mn-lt"/>
              </a:rPr>
              <a:t>FINDING AND DISCUSSION</a:t>
            </a:r>
          </a:p>
        </p:txBody>
      </p:sp>
      <p:sp>
        <p:nvSpPr>
          <p:cNvPr id="2" name="TextBox 1">
            <a:extLst>
              <a:ext uri="{FF2B5EF4-FFF2-40B4-BE49-F238E27FC236}">
                <a16:creationId xmlns:a16="http://schemas.microsoft.com/office/drawing/2014/main" id="{5E02118A-3AC1-505C-C90D-903EC351F06B}"/>
              </a:ext>
            </a:extLst>
          </p:cNvPr>
          <p:cNvSpPr txBox="1"/>
          <p:nvPr/>
        </p:nvSpPr>
        <p:spPr>
          <a:xfrm>
            <a:off x="613837" y="1235975"/>
            <a:ext cx="3423139" cy="369332"/>
          </a:xfrm>
          <a:prstGeom prst="rect">
            <a:avLst/>
          </a:prstGeom>
          <a:noFill/>
        </p:spPr>
        <p:txBody>
          <a:bodyPr wrap="square" rtlCol="0">
            <a:spAutoFit/>
          </a:bodyPr>
          <a:lstStyle/>
          <a:p>
            <a:r>
              <a:rPr lang="en-US" dirty="0">
                <a:solidFill>
                  <a:schemeClr val="bg1"/>
                </a:solidFill>
              </a:rPr>
              <a:t>From theoretical perspectives: </a:t>
            </a:r>
          </a:p>
        </p:txBody>
      </p:sp>
      <p:sp>
        <p:nvSpPr>
          <p:cNvPr id="6" name="TextBox 5">
            <a:extLst>
              <a:ext uri="{FF2B5EF4-FFF2-40B4-BE49-F238E27FC236}">
                <a16:creationId xmlns:a16="http://schemas.microsoft.com/office/drawing/2014/main" id="{12E8AB81-2D0A-93F6-0754-BDCA2A6C7903}"/>
              </a:ext>
            </a:extLst>
          </p:cNvPr>
          <p:cNvSpPr txBox="1"/>
          <p:nvPr/>
        </p:nvSpPr>
        <p:spPr>
          <a:xfrm>
            <a:off x="1067392" y="2178395"/>
            <a:ext cx="10339486" cy="2585323"/>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rPr>
              <a:t>The absence of explicit references in official documents and policies indicates a lack emphasis of integrating vocational skills gap analysis in the English curriculum, which may hinder graduates’ preparedness for the workforce (Abd Kadir &amp; Wan </a:t>
            </a:r>
            <a:r>
              <a:rPr lang="en-US" dirty="0" err="1">
                <a:solidFill>
                  <a:schemeClr val="bg1"/>
                </a:solidFill>
              </a:rPr>
              <a:t>Mohd</a:t>
            </a:r>
            <a:r>
              <a:rPr lang="en-US" dirty="0">
                <a:solidFill>
                  <a:schemeClr val="bg1"/>
                </a:solidFill>
              </a:rPr>
              <a:t> Noor, 2015). </a:t>
            </a:r>
          </a:p>
          <a:p>
            <a:pPr marL="285750" indent="-285750">
              <a:buFont typeface="Arial" panose="020B0604020202020204" pitchFamily="34" charset="0"/>
              <a:buChar char="•"/>
            </a:pPr>
            <a:r>
              <a:rPr lang="en-US" dirty="0">
                <a:solidFill>
                  <a:schemeClr val="bg1"/>
                </a:solidFill>
              </a:rPr>
              <a:t>The data revealing the vocational education administrators, faculty members, and students are not aware of or do not utilize vocational skills gap analysis highlights a significant gap in understanding and implementing evidence-based curriculum development strategies (Billet, 2009)</a:t>
            </a:r>
          </a:p>
          <a:p>
            <a:pPr marL="285750" indent="-285750">
              <a:buFont typeface="Arial" panose="020B0604020202020204" pitchFamily="34" charset="0"/>
              <a:buChar char="•"/>
            </a:pPr>
            <a:r>
              <a:rPr lang="en-US" dirty="0">
                <a:solidFill>
                  <a:schemeClr val="bg1"/>
                </a:solidFill>
              </a:rPr>
              <a:t>The misalignment between the emphasized language and soft—skills in the English curriculum and the specific needs of the workforce for different  professions may lead to graduates lacking essential skills for their intended careers (Anthony, 2018).</a:t>
            </a:r>
          </a:p>
        </p:txBody>
      </p:sp>
    </p:spTree>
    <p:extLst>
      <p:ext uri="{BB962C8B-B14F-4D97-AF65-F5344CB8AC3E}">
        <p14:creationId xmlns:p14="http://schemas.microsoft.com/office/powerpoint/2010/main" val="1210267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1096818" y="1538017"/>
            <a:ext cx="9998364" cy="4351338"/>
          </a:xfrm>
        </p:spPr>
        <p:txBody>
          <a:bodyPr>
            <a:normAutofit/>
          </a:bodyPr>
          <a:lstStyle/>
          <a:p>
            <a:pPr algn="just">
              <a:buFont typeface="Arial" panose="020B0604020202020204" pitchFamily="34" charset="0"/>
              <a:buChar char="•"/>
            </a:pPr>
            <a:r>
              <a:rPr lang="en-ID" sz="1800" b="0" i="0" dirty="0">
                <a:solidFill>
                  <a:schemeClr val="bg1"/>
                </a:solidFill>
                <a:effectLst/>
              </a:rPr>
              <a:t>The research has identified the absence of explicit references to vocational skills gap analysis in official documents and policies of vocational educational institutions, indicating a lack of emphasis on integrating this analysis into the English curriculum.</a:t>
            </a:r>
          </a:p>
          <a:p>
            <a:pPr algn="just">
              <a:buFont typeface="Arial" panose="020B0604020202020204" pitchFamily="34" charset="0"/>
              <a:buChar char="•"/>
            </a:pPr>
            <a:r>
              <a:rPr lang="en-ID" sz="1800" b="0" i="0" dirty="0">
                <a:solidFill>
                  <a:schemeClr val="bg1"/>
                </a:solidFill>
                <a:effectLst/>
              </a:rPr>
              <a:t>Data from multiple research instruments have shown that vocational education administrators, faculty members, and students are not fully aware of or do not utilize vocational skills gap analysis in curriculum development, highlighting a significant gap in understanding and implementation.</a:t>
            </a:r>
          </a:p>
          <a:p>
            <a:pPr algn="just">
              <a:buFont typeface="Arial" panose="020B0604020202020204" pitchFamily="34" charset="0"/>
              <a:buChar char="•"/>
            </a:pPr>
            <a:r>
              <a:rPr lang="en-ID" sz="1800" b="0" i="0" dirty="0">
                <a:solidFill>
                  <a:schemeClr val="bg1"/>
                </a:solidFill>
                <a:effectLst/>
              </a:rPr>
              <a:t>The misalignment between the emphasized language and soft-skills in the English curriculum and the specific workforce needs for different professions may hinder graduates' preparedness for their intended careers.</a:t>
            </a:r>
          </a:p>
          <a:p>
            <a:pPr algn="just">
              <a:buFont typeface="Arial" panose="020B0604020202020204" pitchFamily="34" charset="0"/>
              <a:buChar char="•"/>
            </a:pPr>
            <a:r>
              <a:rPr lang="en-ID" sz="1800" b="0" i="0" dirty="0">
                <a:solidFill>
                  <a:schemeClr val="bg1"/>
                </a:solidFill>
                <a:effectLst/>
              </a:rPr>
              <a:t>Graduates' outcomes and employability not demonstrating readiness for the workforce suggest a disconnect between the English curriculum and job requirements, potentially affecting graduates' competitiveness in the job market.</a:t>
            </a:r>
          </a:p>
          <a:p>
            <a:pPr algn="just">
              <a:buFont typeface="Arial" panose="020B0604020202020204" pitchFamily="34" charset="0"/>
              <a:buChar char="•"/>
            </a:pPr>
            <a:r>
              <a:rPr lang="en-ID" sz="1800" b="0" i="0" dirty="0">
                <a:solidFill>
                  <a:schemeClr val="bg1"/>
                </a:solidFill>
                <a:effectLst/>
              </a:rPr>
              <a:t>The limited or non-existent targeted interventions or programs by vocational education institutions to address the skills gap may hinder graduates' ability to meet industry demands and enhance their job readiness.</a:t>
            </a:r>
          </a:p>
          <a:p>
            <a:pPr algn="just"/>
            <a:endParaRPr lang="en-US" sz="1800" dirty="0">
              <a:solidFill>
                <a:schemeClr val="bg1"/>
              </a:solidFill>
            </a:endParaRPr>
          </a:p>
        </p:txBody>
      </p:sp>
    </p:spTree>
    <p:extLst>
      <p:ext uri="{BB962C8B-B14F-4D97-AF65-F5344CB8AC3E}">
        <p14:creationId xmlns:p14="http://schemas.microsoft.com/office/powerpoint/2010/main" val="296520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1" y="678058"/>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1" y="1251146"/>
            <a:ext cx="10715947" cy="4677784"/>
          </a:xfrm>
        </p:spPr>
        <p:txBody>
          <a:bodyPr>
            <a:noAutofit/>
          </a:bodyPr>
          <a:lstStyle/>
          <a:p>
            <a:pPr marL="457200" indent="-457200"/>
            <a:r>
              <a:rPr lang="en-US" sz="1400" kern="100" dirty="0">
                <a:solidFill>
                  <a:schemeClr val="bg1"/>
                </a:solidFill>
                <a:effectLst/>
                <a:latin typeface="Calibri" panose="020F0502020204030204" pitchFamily="34" charset="0"/>
                <a:ea typeface="Calibri" panose="020F0502020204030204" pitchFamily="34" charset="0"/>
              </a:rPr>
              <a:t>Abdul Kadir, K., &amp; Wan </a:t>
            </a:r>
            <a:r>
              <a:rPr lang="en-US" sz="1400" kern="100" dirty="0" err="1">
                <a:solidFill>
                  <a:schemeClr val="bg1"/>
                </a:solidFill>
                <a:effectLst/>
                <a:latin typeface="Calibri" panose="020F0502020204030204" pitchFamily="34" charset="0"/>
                <a:ea typeface="Calibri" panose="020F0502020204030204" pitchFamily="34" charset="0"/>
              </a:rPr>
              <a:t>Mohd</a:t>
            </a:r>
            <a:r>
              <a:rPr lang="en-US" sz="1400" kern="100" dirty="0">
                <a:solidFill>
                  <a:schemeClr val="bg1"/>
                </a:solidFill>
                <a:effectLst/>
                <a:latin typeface="Calibri" panose="020F0502020204030204" pitchFamily="34" charset="0"/>
                <a:ea typeface="Calibri" panose="020F0502020204030204" pitchFamily="34" charset="0"/>
              </a:rPr>
              <a:t> Noor, W. S. (2015). Students’ awareness of the importance of English language proficiency with regard to future employment. </a:t>
            </a:r>
            <a:r>
              <a:rPr lang="en-US" sz="1400" i="1" kern="100" dirty="0">
                <a:solidFill>
                  <a:schemeClr val="bg1"/>
                </a:solidFill>
                <a:effectLst/>
                <a:latin typeface="Calibri" panose="020F0502020204030204" pitchFamily="34" charset="0"/>
                <a:ea typeface="Calibri" panose="020F0502020204030204" pitchFamily="34" charset="0"/>
              </a:rPr>
              <a:t>World Review of Business Research</a:t>
            </a:r>
            <a:r>
              <a:rPr lang="en-US" sz="1400" kern="100" dirty="0">
                <a:solidFill>
                  <a:schemeClr val="bg1"/>
                </a:solidFill>
                <a:effectLst/>
                <a:latin typeface="Calibri" panose="020F0502020204030204" pitchFamily="34" charset="0"/>
                <a:ea typeface="Calibri" panose="020F0502020204030204" pitchFamily="34" charset="0"/>
              </a:rPr>
              <a:t>,</a:t>
            </a:r>
            <a:r>
              <a:rPr lang="en-US" sz="1400" i="1" kern="100" dirty="0">
                <a:solidFill>
                  <a:schemeClr val="bg1"/>
                </a:solidFill>
                <a:effectLst/>
                <a:latin typeface="Calibri" panose="020F0502020204030204" pitchFamily="34" charset="0"/>
                <a:ea typeface="Calibri" panose="020F0502020204030204" pitchFamily="34" charset="0"/>
              </a:rPr>
              <a:t> 5</a:t>
            </a:r>
            <a:r>
              <a:rPr lang="en-US" sz="1400" kern="100" dirty="0">
                <a:solidFill>
                  <a:schemeClr val="bg1"/>
                </a:solidFill>
                <a:effectLst/>
                <a:latin typeface="Calibri" panose="020F0502020204030204" pitchFamily="34" charset="0"/>
                <a:ea typeface="Calibri" panose="020F0502020204030204" pitchFamily="34" charset="0"/>
              </a:rPr>
              <a:t>(3), 259-272. </a:t>
            </a:r>
            <a:endParaRPr lang="en-ID" sz="1400" kern="100" dirty="0">
              <a:solidFill>
                <a:schemeClr val="bg1"/>
              </a:solidFill>
              <a:effectLst/>
              <a:latin typeface="Calibri" panose="020F0502020204030204" pitchFamily="34" charset="0"/>
              <a:ea typeface="Calibri" panose="020F0502020204030204" pitchFamily="34" charset="0"/>
            </a:endParaRPr>
          </a:p>
          <a:p>
            <a:pPr marL="457200" indent="-457200"/>
            <a:r>
              <a:rPr lang="en-US" sz="1400" kern="100" dirty="0">
                <a:solidFill>
                  <a:schemeClr val="bg1"/>
                </a:solidFill>
                <a:effectLst/>
                <a:latin typeface="Calibri" panose="020F0502020204030204" pitchFamily="34" charset="0"/>
                <a:ea typeface="Calibri" panose="020F0502020204030204" pitchFamily="34" charset="0"/>
              </a:rPr>
              <a:t>Anthony, L. (2018). </a:t>
            </a:r>
            <a:r>
              <a:rPr lang="en-US" sz="1400" i="1" kern="100" dirty="0">
                <a:solidFill>
                  <a:schemeClr val="bg1"/>
                </a:solidFill>
                <a:effectLst/>
                <a:latin typeface="Calibri" panose="020F0502020204030204" pitchFamily="34" charset="0"/>
                <a:ea typeface="Calibri" panose="020F0502020204030204" pitchFamily="34" charset="0"/>
              </a:rPr>
              <a:t>Introducing English for specific purposes</a:t>
            </a:r>
            <a:r>
              <a:rPr lang="en-US" sz="1400" kern="100" dirty="0">
                <a:solidFill>
                  <a:schemeClr val="bg1"/>
                </a:solidFill>
                <a:effectLst/>
                <a:latin typeface="Calibri" panose="020F0502020204030204" pitchFamily="34" charset="0"/>
                <a:ea typeface="Calibri" panose="020F0502020204030204" pitchFamily="34" charset="0"/>
              </a:rPr>
              <a:t>. Routledge. </a:t>
            </a:r>
            <a:endParaRPr lang="en-ID" sz="1400" kern="100" dirty="0">
              <a:solidFill>
                <a:schemeClr val="bg1"/>
              </a:solidFill>
              <a:effectLst/>
              <a:latin typeface="Calibri" panose="020F0502020204030204" pitchFamily="34" charset="0"/>
              <a:ea typeface="Calibri" panose="020F0502020204030204" pitchFamily="34" charset="0"/>
            </a:endParaRPr>
          </a:p>
          <a:p>
            <a:pPr marL="457200" indent="-457200"/>
            <a:r>
              <a:rPr lang="en-US" sz="1400" kern="100" dirty="0">
                <a:solidFill>
                  <a:schemeClr val="bg1"/>
                </a:solidFill>
                <a:effectLst/>
                <a:latin typeface="Calibri" panose="020F0502020204030204" pitchFamily="34" charset="0"/>
                <a:ea typeface="Calibri" panose="020F0502020204030204" pitchFamily="34" charset="0"/>
              </a:rPr>
              <a:t>Bachman, L., &amp; Adrian, P. (2022). </a:t>
            </a:r>
            <a:r>
              <a:rPr lang="en-US" sz="1400" i="1" kern="100" dirty="0">
                <a:solidFill>
                  <a:schemeClr val="bg1"/>
                </a:solidFill>
                <a:effectLst/>
                <a:latin typeface="Calibri" panose="020F0502020204030204" pitchFamily="34" charset="0"/>
                <a:ea typeface="Calibri" panose="020F0502020204030204" pitchFamily="34" charset="0"/>
              </a:rPr>
              <a:t>Language assessment in practice: Developing language assessments and justifying their use in the real world</a:t>
            </a:r>
            <a:r>
              <a:rPr lang="en-US" sz="1400" kern="100" dirty="0">
                <a:solidFill>
                  <a:schemeClr val="bg1"/>
                </a:solidFill>
                <a:effectLst/>
                <a:latin typeface="Calibri" panose="020F0502020204030204" pitchFamily="34" charset="0"/>
                <a:ea typeface="Calibri" panose="020F0502020204030204" pitchFamily="34" charset="0"/>
              </a:rPr>
              <a:t>. Oxford University Press. </a:t>
            </a:r>
            <a:endParaRPr lang="en-ID" sz="1400" kern="100" dirty="0">
              <a:solidFill>
                <a:schemeClr val="bg1"/>
              </a:solidFill>
              <a:effectLst/>
              <a:latin typeface="Calibri" panose="020F0502020204030204" pitchFamily="34" charset="0"/>
              <a:ea typeface="Calibri" panose="020F0502020204030204" pitchFamily="34" charset="0"/>
            </a:endParaRPr>
          </a:p>
          <a:p>
            <a:pPr marL="457200" indent="-457200"/>
            <a:r>
              <a:rPr lang="en-US" sz="1400" kern="100" dirty="0" err="1">
                <a:solidFill>
                  <a:schemeClr val="bg1"/>
                </a:solidFill>
                <a:effectLst/>
                <a:latin typeface="Calibri" panose="020F0502020204030204" pitchFamily="34" charset="0"/>
                <a:ea typeface="Calibri" panose="020F0502020204030204" pitchFamily="34" charset="0"/>
              </a:rPr>
              <a:t>Billett</a:t>
            </a:r>
            <a:r>
              <a:rPr lang="en-US" sz="1400" kern="100" dirty="0">
                <a:solidFill>
                  <a:schemeClr val="bg1"/>
                </a:solidFill>
                <a:effectLst/>
                <a:latin typeface="Calibri" panose="020F0502020204030204" pitchFamily="34" charset="0"/>
                <a:ea typeface="Calibri" panose="020F0502020204030204" pitchFamily="34" charset="0"/>
              </a:rPr>
              <a:t>, S. (2009). </a:t>
            </a:r>
            <a:r>
              <a:rPr lang="en-US" sz="1400" kern="100" dirty="0" err="1">
                <a:solidFill>
                  <a:schemeClr val="bg1"/>
                </a:solidFill>
                <a:effectLst/>
                <a:latin typeface="Calibri" panose="020F0502020204030204" pitchFamily="34" charset="0"/>
                <a:ea typeface="Calibri" panose="020F0502020204030204" pitchFamily="34" charset="0"/>
              </a:rPr>
              <a:t>Realising</a:t>
            </a:r>
            <a:r>
              <a:rPr lang="en-US" sz="1400" kern="100" dirty="0">
                <a:solidFill>
                  <a:schemeClr val="bg1"/>
                </a:solidFill>
                <a:effectLst/>
                <a:latin typeface="Calibri" panose="020F0502020204030204" pitchFamily="34" charset="0"/>
                <a:ea typeface="Calibri" panose="020F0502020204030204" pitchFamily="34" charset="0"/>
              </a:rPr>
              <a:t> the educational worth of integrating work experiences in higher education. </a:t>
            </a:r>
            <a:r>
              <a:rPr lang="en-US" sz="1400" i="1" kern="100" dirty="0">
                <a:solidFill>
                  <a:schemeClr val="bg1"/>
                </a:solidFill>
                <a:effectLst/>
                <a:latin typeface="Calibri" panose="020F0502020204030204" pitchFamily="34" charset="0"/>
                <a:ea typeface="Calibri" panose="020F0502020204030204" pitchFamily="34" charset="0"/>
              </a:rPr>
              <a:t>Studies in Higher Education</a:t>
            </a:r>
            <a:r>
              <a:rPr lang="en-US" sz="1400" kern="100" dirty="0">
                <a:solidFill>
                  <a:schemeClr val="bg1"/>
                </a:solidFill>
                <a:effectLst/>
                <a:latin typeface="Calibri" panose="020F0502020204030204" pitchFamily="34" charset="0"/>
                <a:ea typeface="Calibri" panose="020F0502020204030204" pitchFamily="34" charset="0"/>
              </a:rPr>
              <a:t>,</a:t>
            </a:r>
            <a:r>
              <a:rPr lang="en-US" sz="1400" i="1" kern="100" dirty="0">
                <a:solidFill>
                  <a:schemeClr val="bg1"/>
                </a:solidFill>
                <a:effectLst/>
                <a:latin typeface="Calibri" panose="020F0502020204030204" pitchFamily="34" charset="0"/>
                <a:ea typeface="Calibri" panose="020F0502020204030204" pitchFamily="34" charset="0"/>
              </a:rPr>
              <a:t> 34</a:t>
            </a:r>
            <a:r>
              <a:rPr lang="en-US" sz="1400" kern="100" dirty="0">
                <a:solidFill>
                  <a:schemeClr val="bg1"/>
                </a:solidFill>
                <a:effectLst/>
                <a:latin typeface="Calibri" panose="020F0502020204030204" pitchFamily="34" charset="0"/>
                <a:ea typeface="Calibri" panose="020F0502020204030204" pitchFamily="34" charset="0"/>
              </a:rPr>
              <a:t>(7), 827-843. </a:t>
            </a:r>
            <a:endParaRPr lang="en-ID" sz="1400" kern="100" dirty="0">
              <a:solidFill>
                <a:schemeClr val="bg1"/>
              </a:solidFill>
              <a:effectLst/>
              <a:latin typeface="Calibri" panose="020F0502020204030204" pitchFamily="34" charset="0"/>
              <a:ea typeface="Calibri" panose="020F0502020204030204" pitchFamily="34" charset="0"/>
            </a:endParaRPr>
          </a:p>
          <a:p>
            <a:pPr marL="457200" indent="-457200"/>
            <a:r>
              <a:rPr lang="en-US" sz="1400" kern="100" dirty="0" err="1">
                <a:solidFill>
                  <a:schemeClr val="bg1"/>
                </a:solidFill>
                <a:effectLst/>
                <a:latin typeface="Calibri" panose="020F0502020204030204" pitchFamily="34" charset="0"/>
                <a:ea typeface="Calibri" panose="020F0502020204030204" pitchFamily="34" charset="0"/>
              </a:rPr>
              <a:t>Kalabzová</a:t>
            </a:r>
            <a:r>
              <a:rPr lang="en-US" sz="1400" kern="100" dirty="0">
                <a:solidFill>
                  <a:schemeClr val="bg1"/>
                </a:solidFill>
                <a:effectLst/>
                <a:latin typeface="Calibri" panose="020F0502020204030204" pitchFamily="34" charset="0"/>
                <a:ea typeface="Calibri" panose="020F0502020204030204" pitchFamily="34" charset="0"/>
              </a:rPr>
              <a:t>, M. (2015). The application of project based learning in the English classrooms. </a:t>
            </a:r>
            <a:r>
              <a:rPr lang="en-US" sz="1400" i="1" kern="100" dirty="0">
                <a:solidFill>
                  <a:schemeClr val="bg1"/>
                </a:solidFill>
                <a:effectLst/>
                <a:latin typeface="Calibri" panose="020F0502020204030204" pitchFamily="34" charset="0"/>
                <a:ea typeface="Calibri" panose="020F0502020204030204" pitchFamily="34" charset="0"/>
              </a:rPr>
              <a:t>University of West Bohemia</a:t>
            </a:r>
            <a:r>
              <a:rPr lang="en-US" sz="1400" kern="100" dirty="0">
                <a:solidFill>
                  <a:schemeClr val="bg1"/>
                </a:solidFill>
                <a:effectLst/>
                <a:latin typeface="Calibri" panose="020F0502020204030204" pitchFamily="34" charset="0"/>
                <a:ea typeface="Calibri" panose="020F0502020204030204" pitchFamily="34" charset="0"/>
              </a:rPr>
              <a:t>. </a:t>
            </a:r>
            <a:endParaRPr lang="en-ID" sz="1400" kern="100" dirty="0">
              <a:solidFill>
                <a:schemeClr val="bg1"/>
              </a:solidFill>
              <a:effectLst/>
              <a:latin typeface="Calibri" panose="020F0502020204030204" pitchFamily="34" charset="0"/>
              <a:ea typeface="Calibri" panose="020F0502020204030204" pitchFamily="34" charset="0"/>
            </a:endParaRPr>
          </a:p>
          <a:p>
            <a:pPr marL="457200" indent="-457200"/>
            <a:r>
              <a:rPr lang="en-US" sz="1400" kern="100" dirty="0">
                <a:solidFill>
                  <a:schemeClr val="bg1"/>
                </a:solidFill>
                <a:effectLst/>
                <a:latin typeface="Calibri" panose="020F0502020204030204" pitchFamily="34" charset="0"/>
                <a:ea typeface="Calibri" panose="020F0502020204030204" pitchFamily="34" charset="0"/>
              </a:rPr>
              <a:t>Kaplan, M., </a:t>
            </a:r>
            <a:r>
              <a:rPr lang="en-US" sz="1400" kern="100" dirty="0" err="1">
                <a:solidFill>
                  <a:schemeClr val="bg1"/>
                </a:solidFill>
                <a:effectLst/>
                <a:latin typeface="Calibri" panose="020F0502020204030204" pitchFamily="34" charset="0"/>
                <a:ea typeface="Calibri" panose="020F0502020204030204" pitchFamily="34" charset="0"/>
              </a:rPr>
              <a:t>Alosh</a:t>
            </a:r>
            <a:r>
              <a:rPr lang="en-US" sz="1400" kern="100" dirty="0">
                <a:solidFill>
                  <a:schemeClr val="bg1"/>
                </a:solidFill>
                <a:effectLst/>
                <a:latin typeface="Calibri" panose="020F0502020204030204" pitchFamily="34" charset="0"/>
                <a:ea typeface="Calibri" panose="020F0502020204030204" pitchFamily="34" charset="0"/>
              </a:rPr>
              <a:t>, M., Lopes, J., van </a:t>
            </a:r>
            <a:r>
              <a:rPr lang="en-US" sz="1400" kern="100" dirty="0" err="1">
                <a:solidFill>
                  <a:schemeClr val="bg1"/>
                </a:solidFill>
                <a:effectLst/>
                <a:latin typeface="Calibri" panose="020F0502020204030204" pitchFamily="34" charset="0"/>
                <a:ea typeface="Calibri" panose="020F0502020204030204" pitchFamily="34" charset="0"/>
              </a:rPr>
              <a:t>Altena</a:t>
            </a:r>
            <a:r>
              <a:rPr lang="en-US" sz="1400" kern="100" dirty="0">
                <a:solidFill>
                  <a:schemeClr val="bg1"/>
                </a:solidFill>
                <a:effectLst/>
                <a:latin typeface="Calibri" panose="020F0502020204030204" pitchFamily="34" charset="0"/>
                <a:ea typeface="Calibri" panose="020F0502020204030204" pitchFamily="34" charset="0"/>
              </a:rPr>
              <a:t>, A., Saito-Abbott, Y., </a:t>
            </a:r>
            <a:r>
              <a:rPr lang="en-US" sz="1400" kern="100" dirty="0" err="1">
                <a:solidFill>
                  <a:schemeClr val="bg1"/>
                </a:solidFill>
                <a:effectLst/>
                <a:latin typeface="Calibri" panose="020F0502020204030204" pitchFamily="34" charset="0"/>
                <a:ea typeface="Calibri" panose="020F0502020204030204" pitchFamily="34" charset="0"/>
              </a:rPr>
              <a:t>Macías</a:t>
            </a:r>
            <a:r>
              <a:rPr lang="en-US" sz="1400" kern="100" dirty="0">
                <a:solidFill>
                  <a:schemeClr val="bg1"/>
                </a:solidFill>
                <a:effectLst/>
                <a:latin typeface="Calibri" panose="020F0502020204030204" pitchFamily="34" charset="0"/>
                <a:ea typeface="Calibri" panose="020F0502020204030204" pitchFamily="34" charset="0"/>
              </a:rPr>
              <a:t>, C., Hager, W., Lyman-Hager, M. A., </a:t>
            </a:r>
            <a:r>
              <a:rPr lang="en-US" sz="1400" kern="100" dirty="0" err="1">
                <a:solidFill>
                  <a:schemeClr val="bg1"/>
                </a:solidFill>
                <a:effectLst/>
                <a:latin typeface="Calibri" panose="020F0502020204030204" pitchFamily="34" charset="0"/>
                <a:ea typeface="Calibri" panose="020F0502020204030204" pitchFamily="34" charset="0"/>
              </a:rPr>
              <a:t>Antokhin</a:t>
            </a:r>
            <a:r>
              <a:rPr lang="en-US" sz="1400" kern="100" dirty="0">
                <a:solidFill>
                  <a:schemeClr val="bg1"/>
                </a:solidFill>
                <a:effectLst/>
                <a:latin typeface="Calibri" panose="020F0502020204030204" pitchFamily="34" charset="0"/>
                <a:ea typeface="Calibri" panose="020F0502020204030204" pitchFamily="34" charset="0"/>
              </a:rPr>
              <a:t> Jr, N., &amp; </a:t>
            </a:r>
            <a:r>
              <a:rPr lang="en-US" sz="1400" kern="100" dirty="0" err="1">
                <a:solidFill>
                  <a:schemeClr val="bg1"/>
                </a:solidFill>
                <a:effectLst/>
                <a:latin typeface="Calibri" panose="020F0502020204030204" pitchFamily="34" charset="0"/>
                <a:ea typeface="Calibri" panose="020F0502020204030204" pitchFamily="34" charset="0"/>
              </a:rPr>
              <a:t>Boussalhi</a:t>
            </a:r>
            <a:r>
              <a:rPr lang="en-US" sz="1400" kern="100" dirty="0">
                <a:solidFill>
                  <a:schemeClr val="bg1"/>
                </a:solidFill>
                <a:effectLst/>
                <a:latin typeface="Calibri" panose="020F0502020204030204" pitchFamily="34" charset="0"/>
                <a:ea typeface="Calibri" panose="020F0502020204030204" pitchFamily="34" charset="0"/>
              </a:rPr>
              <a:t>, A. (2004). </a:t>
            </a:r>
            <a:r>
              <a:rPr lang="en-US" sz="1400" i="1" kern="100" dirty="0">
                <a:solidFill>
                  <a:schemeClr val="bg1"/>
                </a:solidFill>
                <a:effectLst/>
                <a:latin typeface="Calibri" panose="020F0502020204030204" pitchFamily="34" charset="0"/>
                <a:ea typeface="Calibri" panose="020F0502020204030204" pitchFamily="34" charset="0"/>
              </a:rPr>
              <a:t>Task-based instruction in foreign language education: Practices and programs</a:t>
            </a:r>
            <a:r>
              <a:rPr lang="en-US" sz="1400" kern="100" dirty="0">
                <a:solidFill>
                  <a:schemeClr val="bg1"/>
                </a:solidFill>
                <a:effectLst/>
                <a:latin typeface="Calibri" panose="020F0502020204030204" pitchFamily="34" charset="0"/>
                <a:ea typeface="Calibri" panose="020F0502020204030204" pitchFamily="34" charset="0"/>
              </a:rPr>
              <a:t>. Georgetown University Press. </a:t>
            </a:r>
            <a:endParaRPr lang="en-ID" sz="1400" kern="100" dirty="0">
              <a:solidFill>
                <a:schemeClr val="bg1"/>
              </a:solidFill>
              <a:effectLst/>
              <a:latin typeface="Calibri" panose="020F0502020204030204" pitchFamily="34" charset="0"/>
              <a:ea typeface="Calibri" panose="020F0502020204030204" pitchFamily="34" charset="0"/>
            </a:endParaRPr>
          </a:p>
          <a:p>
            <a:pPr marL="457200" indent="-457200"/>
            <a:r>
              <a:rPr lang="en-US" sz="1400" kern="100" dirty="0">
                <a:solidFill>
                  <a:schemeClr val="bg1"/>
                </a:solidFill>
                <a:effectLst/>
                <a:latin typeface="Calibri" panose="020F0502020204030204" pitchFamily="34" charset="0"/>
                <a:ea typeface="Calibri" panose="020F0502020204030204" pitchFamily="34" charset="0"/>
              </a:rPr>
              <a:t>Kessler, G. (2018). Technology and the future of language teaching. </a:t>
            </a:r>
            <a:r>
              <a:rPr lang="en-US" sz="1400" i="1" kern="100" dirty="0">
                <a:solidFill>
                  <a:schemeClr val="bg1"/>
                </a:solidFill>
                <a:effectLst/>
                <a:latin typeface="Calibri" panose="020F0502020204030204" pitchFamily="34" charset="0"/>
                <a:ea typeface="Calibri" panose="020F0502020204030204" pitchFamily="34" charset="0"/>
              </a:rPr>
              <a:t>Foreign language annals</a:t>
            </a:r>
            <a:r>
              <a:rPr lang="en-US" sz="1400" kern="100" dirty="0">
                <a:solidFill>
                  <a:schemeClr val="bg1"/>
                </a:solidFill>
                <a:effectLst/>
                <a:latin typeface="Calibri" panose="020F0502020204030204" pitchFamily="34" charset="0"/>
                <a:ea typeface="Calibri" panose="020F0502020204030204" pitchFamily="34" charset="0"/>
              </a:rPr>
              <a:t>,</a:t>
            </a:r>
            <a:r>
              <a:rPr lang="en-US" sz="1400" i="1" kern="100" dirty="0">
                <a:solidFill>
                  <a:schemeClr val="bg1"/>
                </a:solidFill>
                <a:effectLst/>
                <a:latin typeface="Calibri" panose="020F0502020204030204" pitchFamily="34" charset="0"/>
                <a:ea typeface="Calibri" panose="020F0502020204030204" pitchFamily="34" charset="0"/>
              </a:rPr>
              <a:t> 51</a:t>
            </a:r>
            <a:r>
              <a:rPr lang="en-US" sz="1400" kern="100" dirty="0">
                <a:solidFill>
                  <a:schemeClr val="bg1"/>
                </a:solidFill>
                <a:effectLst/>
                <a:latin typeface="Calibri" panose="020F0502020204030204" pitchFamily="34" charset="0"/>
                <a:ea typeface="Calibri" panose="020F0502020204030204" pitchFamily="34" charset="0"/>
              </a:rPr>
              <a:t>(1), 205-218. </a:t>
            </a:r>
            <a:endParaRPr lang="en-ID" sz="1400" kern="100" dirty="0">
              <a:solidFill>
                <a:schemeClr val="bg1"/>
              </a:solidFill>
              <a:effectLst/>
              <a:latin typeface="Calibri" panose="020F0502020204030204" pitchFamily="34" charset="0"/>
              <a:ea typeface="Calibri" panose="020F0502020204030204" pitchFamily="34" charset="0"/>
            </a:endParaRPr>
          </a:p>
          <a:p>
            <a:pPr marL="457200" indent="-457200"/>
            <a:r>
              <a:rPr lang="en-US" sz="1400" kern="100" dirty="0">
                <a:solidFill>
                  <a:schemeClr val="bg1"/>
                </a:solidFill>
                <a:effectLst/>
                <a:latin typeface="Calibri" panose="020F0502020204030204" pitchFamily="34" charset="0"/>
                <a:ea typeface="Calibri" panose="020F0502020204030204" pitchFamily="34" charset="0"/>
              </a:rPr>
              <a:t>McKercher, B., </a:t>
            </a:r>
            <a:r>
              <a:rPr lang="en-US" sz="1400" kern="100" dirty="0" err="1">
                <a:solidFill>
                  <a:schemeClr val="bg1"/>
                </a:solidFill>
                <a:effectLst/>
                <a:latin typeface="Calibri" panose="020F0502020204030204" pitchFamily="34" charset="0"/>
                <a:ea typeface="Calibri" panose="020F0502020204030204" pitchFamily="34" charset="0"/>
              </a:rPr>
              <a:t>Tolkach</a:t>
            </a:r>
            <a:r>
              <a:rPr lang="en-US" sz="1400" kern="100" dirty="0">
                <a:solidFill>
                  <a:schemeClr val="bg1"/>
                </a:solidFill>
                <a:effectLst/>
                <a:latin typeface="Calibri" panose="020F0502020204030204" pitchFamily="34" charset="0"/>
                <a:ea typeface="Calibri" panose="020F0502020204030204" pitchFamily="34" charset="0"/>
              </a:rPr>
              <a:t>, D., Lee, A., Macionis, N., &amp; </a:t>
            </a:r>
            <a:r>
              <a:rPr lang="en-US" sz="1400" kern="100" dirty="0" err="1">
                <a:solidFill>
                  <a:schemeClr val="bg1"/>
                </a:solidFill>
                <a:effectLst/>
                <a:latin typeface="Calibri" panose="020F0502020204030204" pitchFamily="34" charset="0"/>
                <a:ea typeface="Calibri" panose="020F0502020204030204" pitchFamily="34" charset="0"/>
              </a:rPr>
              <a:t>Jin</a:t>
            </a:r>
            <a:r>
              <a:rPr lang="en-US" sz="1400" kern="100" dirty="0">
                <a:solidFill>
                  <a:schemeClr val="bg1"/>
                </a:solidFill>
                <a:effectLst/>
                <a:latin typeface="Calibri" panose="020F0502020204030204" pitchFamily="34" charset="0"/>
                <a:ea typeface="Calibri" panose="020F0502020204030204" pitchFamily="34" charset="0"/>
              </a:rPr>
              <a:t>, X. (2023). How Successfully Do We Educate Tourism, Hospitality, and Events Graduates? </a:t>
            </a:r>
            <a:r>
              <a:rPr lang="en-US" sz="1400" i="1" kern="100" dirty="0">
                <a:solidFill>
                  <a:schemeClr val="bg1"/>
                </a:solidFill>
                <a:effectLst/>
                <a:latin typeface="Calibri" panose="020F0502020204030204" pitchFamily="34" charset="0"/>
                <a:ea typeface="Calibri" panose="020F0502020204030204" pitchFamily="34" charset="0"/>
              </a:rPr>
              <a:t>Journal of Hospitality &amp; Tourism Education</a:t>
            </a:r>
            <a:r>
              <a:rPr lang="en-US" sz="1400" kern="100" dirty="0">
                <a:solidFill>
                  <a:schemeClr val="bg1"/>
                </a:solidFill>
                <a:effectLst/>
                <a:latin typeface="Calibri" panose="020F0502020204030204" pitchFamily="34" charset="0"/>
                <a:ea typeface="Calibri" panose="020F0502020204030204" pitchFamily="34" charset="0"/>
              </a:rPr>
              <a:t>, 1-10. </a:t>
            </a:r>
            <a:endParaRPr lang="en-ID" sz="1400" kern="100" dirty="0">
              <a:solidFill>
                <a:schemeClr val="bg1"/>
              </a:solidFill>
              <a:effectLst/>
              <a:latin typeface="Calibri" panose="020F0502020204030204" pitchFamily="34" charset="0"/>
              <a:ea typeface="Calibri" panose="020F0502020204030204" pitchFamily="34" charset="0"/>
            </a:endParaRPr>
          </a:p>
          <a:p>
            <a:pPr marL="457200" indent="-457200"/>
            <a:r>
              <a:rPr lang="en-US" sz="1400" kern="100" dirty="0">
                <a:solidFill>
                  <a:schemeClr val="bg1"/>
                </a:solidFill>
                <a:effectLst/>
                <a:latin typeface="Calibri" panose="020F0502020204030204" pitchFamily="34" charset="0"/>
                <a:ea typeface="Calibri" panose="020F0502020204030204" pitchFamily="34" charset="0"/>
              </a:rPr>
              <a:t>Moore, T., &amp; Morton, J. (2017). The myth of job readiness? Written communication, employability, and the ‘skills </a:t>
            </a:r>
            <a:r>
              <a:rPr lang="en-US" sz="1400" kern="100" dirty="0" err="1">
                <a:solidFill>
                  <a:schemeClr val="bg1"/>
                </a:solidFill>
                <a:effectLst/>
                <a:latin typeface="Calibri" panose="020F0502020204030204" pitchFamily="34" charset="0"/>
                <a:ea typeface="Calibri" panose="020F0502020204030204" pitchFamily="34" charset="0"/>
              </a:rPr>
              <a:t>gap’in</a:t>
            </a:r>
            <a:r>
              <a:rPr lang="en-US" sz="1400" kern="100" dirty="0">
                <a:solidFill>
                  <a:schemeClr val="bg1"/>
                </a:solidFill>
                <a:effectLst/>
                <a:latin typeface="Calibri" panose="020F0502020204030204" pitchFamily="34" charset="0"/>
                <a:ea typeface="Calibri" panose="020F0502020204030204" pitchFamily="34" charset="0"/>
              </a:rPr>
              <a:t> higher education. </a:t>
            </a:r>
            <a:r>
              <a:rPr lang="en-US" sz="1400" i="1" kern="100" dirty="0">
                <a:solidFill>
                  <a:schemeClr val="bg1"/>
                </a:solidFill>
                <a:effectLst/>
                <a:latin typeface="Calibri" panose="020F0502020204030204" pitchFamily="34" charset="0"/>
                <a:ea typeface="Calibri" panose="020F0502020204030204" pitchFamily="34" charset="0"/>
              </a:rPr>
              <a:t>Studies in Higher Education</a:t>
            </a:r>
            <a:r>
              <a:rPr lang="en-US" sz="1400" kern="100" dirty="0">
                <a:solidFill>
                  <a:schemeClr val="bg1"/>
                </a:solidFill>
                <a:effectLst/>
                <a:latin typeface="Calibri" panose="020F0502020204030204" pitchFamily="34" charset="0"/>
                <a:ea typeface="Calibri" panose="020F0502020204030204" pitchFamily="34" charset="0"/>
              </a:rPr>
              <a:t>,</a:t>
            </a:r>
            <a:r>
              <a:rPr lang="en-US" sz="1400" i="1" kern="100" dirty="0">
                <a:solidFill>
                  <a:schemeClr val="bg1"/>
                </a:solidFill>
                <a:effectLst/>
                <a:latin typeface="Calibri" panose="020F0502020204030204" pitchFamily="34" charset="0"/>
                <a:ea typeface="Calibri" panose="020F0502020204030204" pitchFamily="34" charset="0"/>
              </a:rPr>
              <a:t> 42</a:t>
            </a:r>
            <a:r>
              <a:rPr lang="en-US" sz="1400" kern="100" dirty="0">
                <a:solidFill>
                  <a:schemeClr val="bg1"/>
                </a:solidFill>
                <a:effectLst/>
                <a:latin typeface="Calibri" panose="020F0502020204030204" pitchFamily="34" charset="0"/>
                <a:ea typeface="Calibri" panose="020F0502020204030204" pitchFamily="34" charset="0"/>
              </a:rPr>
              <a:t>(3), 591-609. </a:t>
            </a:r>
            <a:endParaRPr lang="en-ID" sz="1400" kern="100" dirty="0">
              <a:solidFill>
                <a:schemeClr val="bg1"/>
              </a:solidFill>
              <a:effectLst/>
              <a:latin typeface="Calibri" panose="020F0502020204030204" pitchFamily="34" charset="0"/>
              <a:ea typeface="Calibri" panose="020F0502020204030204" pitchFamily="34" charset="0"/>
            </a:endParaRPr>
          </a:p>
          <a:p>
            <a:pPr marL="457200" indent="-457200"/>
            <a:r>
              <a:rPr lang="en-US" sz="1400" kern="100" dirty="0" err="1">
                <a:solidFill>
                  <a:schemeClr val="bg1"/>
                </a:solidFill>
                <a:effectLst/>
                <a:latin typeface="Calibri" panose="020F0502020204030204" pitchFamily="34" charset="0"/>
                <a:ea typeface="Calibri" panose="020F0502020204030204" pitchFamily="34" charset="0"/>
              </a:rPr>
              <a:t>Poonpon</a:t>
            </a:r>
            <a:r>
              <a:rPr lang="en-US" sz="1400" kern="100" dirty="0">
                <a:solidFill>
                  <a:schemeClr val="bg1"/>
                </a:solidFill>
                <a:effectLst/>
                <a:latin typeface="Calibri" panose="020F0502020204030204" pitchFamily="34" charset="0"/>
                <a:ea typeface="Calibri" panose="020F0502020204030204" pitchFamily="34" charset="0"/>
              </a:rPr>
              <a:t>, K. (2017). Enhancing English skills through project-based learning. </a:t>
            </a:r>
            <a:r>
              <a:rPr lang="en-US" sz="1400" i="1" kern="100" dirty="0">
                <a:solidFill>
                  <a:schemeClr val="bg1"/>
                </a:solidFill>
                <a:effectLst/>
                <a:latin typeface="Calibri" panose="020F0502020204030204" pitchFamily="34" charset="0"/>
                <a:ea typeface="Calibri" panose="020F0502020204030204" pitchFamily="34" charset="0"/>
              </a:rPr>
              <a:t>The English Teacher</a:t>
            </a:r>
            <a:r>
              <a:rPr lang="en-US" sz="1400" kern="100" dirty="0">
                <a:solidFill>
                  <a:schemeClr val="bg1"/>
                </a:solidFill>
                <a:effectLst/>
                <a:latin typeface="Calibri" panose="020F0502020204030204" pitchFamily="34" charset="0"/>
                <a:ea typeface="Calibri" panose="020F0502020204030204" pitchFamily="34" charset="0"/>
              </a:rPr>
              <a:t>, 10. </a:t>
            </a:r>
            <a:endParaRPr lang="en-ID" sz="1400" kern="100" dirty="0">
              <a:solidFill>
                <a:schemeClr val="bg1"/>
              </a:solidFill>
              <a:effectLst/>
              <a:latin typeface="Calibri" panose="020F0502020204030204" pitchFamily="34" charset="0"/>
              <a:ea typeface="Calibri" panose="020F0502020204030204" pitchFamily="34" charset="0"/>
            </a:endParaRPr>
          </a:p>
          <a:p>
            <a:pPr marL="457200" indent="-457200"/>
            <a:r>
              <a:rPr lang="en-US" sz="1400" kern="100" dirty="0" err="1">
                <a:solidFill>
                  <a:schemeClr val="bg1"/>
                </a:solidFill>
                <a:effectLst/>
                <a:latin typeface="Calibri" panose="020F0502020204030204" pitchFamily="34" charset="0"/>
                <a:ea typeface="Calibri" panose="020F0502020204030204" pitchFamily="34" charset="0"/>
              </a:rPr>
              <a:t>Wahyuni</a:t>
            </a:r>
            <a:r>
              <a:rPr lang="en-US" sz="1400" kern="100" dirty="0">
                <a:solidFill>
                  <a:schemeClr val="bg1"/>
                </a:solidFill>
                <a:effectLst/>
                <a:latin typeface="Calibri" panose="020F0502020204030204" pitchFamily="34" charset="0"/>
                <a:ea typeface="Calibri" panose="020F0502020204030204" pitchFamily="34" charset="0"/>
              </a:rPr>
              <a:t>, S. (2021). English language needs for medical students: a link and match of academic and professional career. </a:t>
            </a:r>
            <a:r>
              <a:rPr lang="en-US" sz="1400" i="1" kern="100" dirty="0">
                <a:solidFill>
                  <a:schemeClr val="bg1"/>
                </a:solidFill>
                <a:effectLst/>
                <a:latin typeface="Calibri" panose="020F0502020204030204" pitchFamily="34" charset="0"/>
                <a:ea typeface="Calibri" panose="020F0502020204030204" pitchFamily="34" charset="0"/>
              </a:rPr>
              <a:t>ENGLISH FRANCA: Academic Journal of English Language and Education</a:t>
            </a:r>
            <a:r>
              <a:rPr lang="en-US" sz="1400" kern="100" dirty="0">
                <a:solidFill>
                  <a:schemeClr val="bg1"/>
                </a:solidFill>
                <a:effectLst/>
                <a:latin typeface="Calibri" panose="020F0502020204030204" pitchFamily="34" charset="0"/>
                <a:ea typeface="Calibri" panose="020F0502020204030204" pitchFamily="34" charset="0"/>
              </a:rPr>
              <a:t>,</a:t>
            </a:r>
            <a:r>
              <a:rPr lang="en-US" sz="1400" i="1" kern="100" dirty="0">
                <a:solidFill>
                  <a:schemeClr val="bg1"/>
                </a:solidFill>
                <a:effectLst/>
                <a:latin typeface="Calibri" panose="020F0502020204030204" pitchFamily="34" charset="0"/>
                <a:ea typeface="Calibri" panose="020F0502020204030204" pitchFamily="34" charset="0"/>
              </a:rPr>
              <a:t> 5</a:t>
            </a:r>
            <a:r>
              <a:rPr lang="en-US" sz="1400" kern="100" dirty="0">
                <a:solidFill>
                  <a:schemeClr val="bg1"/>
                </a:solidFill>
                <a:effectLst/>
                <a:latin typeface="Calibri" panose="020F0502020204030204" pitchFamily="34" charset="0"/>
                <a:ea typeface="Calibri" panose="020F0502020204030204" pitchFamily="34" charset="0"/>
              </a:rPr>
              <a:t>(1), 169-184. </a:t>
            </a:r>
            <a:endParaRPr lang="en-ID" sz="1400" kern="100" dirty="0">
              <a:solidFill>
                <a:schemeClr val="bg1"/>
              </a:solidFill>
              <a:effectLst/>
              <a:latin typeface="Calibri" panose="020F0502020204030204" pitchFamily="34" charset="0"/>
              <a:ea typeface="Calibri" panose="020F0502020204030204" pitchFamily="34" charset="0"/>
            </a:endParaRPr>
          </a:p>
          <a:p>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Zainuddin, S. Z. B., Pillai, S., </a:t>
            </a:r>
            <a:r>
              <a:rPr lang="en-US" sz="14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Dumanig</a:t>
            </a: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F. P., &amp; Phillip, A. (2019). English language and graduate employability. </a:t>
            </a:r>
            <a:r>
              <a:rPr lang="en-US" sz="1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Education+ Training</a:t>
            </a: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61</a:t>
            </a: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79-93. </a:t>
            </a:r>
            <a:endParaRPr lang="en-US" sz="14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TotalTime>
  <Words>1761</Words>
  <Application>Microsoft Macintosh PowerPoint</Application>
  <PresentationFormat>Widescreen</PresentationFormat>
  <Paragraphs>101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Söhne</vt:lpstr>
      <vt:lpstr>Office Theme</vt:lpstr>
      <vt:lpstr>Preparing the Future of Vocational Higher Education Graduates through the Development of an English Curriculum Based-on Academic and Professional Skills Gap Analysis</vt:lpstr>
      <vt:lpstr>INTRODUCTION</vt:lpstr>
      <vt:lpstr>LITERATURE REVIEW</vt:lpstr>
      <vt:lpstr>METHOD</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Rahmat Agung Azmi Putra</cp:lastModifiedBy>
  <cp:revision>4</cp:revision>
  <dcterms:created xsi:type="dcterms:W3CDTF">2023-04-14T06:04:15Z</dcterms:created>
  <dcterms:modified xsi:type="dcterms:W3CDTF">2023-07-30T02:30:29Z</dcterms:modified>
</cp:coreProperties>
</file>