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8" r:id="rId5"/>
    <p:sldId id="258" r:id="rId6"/>
    <p:sldId id="265" r:id="rId7"/>
    <p:sldId id="260" r:id="rId8"/>
    <p:sldId id="264" r:id="rId9"/>
    <p:sldId id="269" r:id="rId10"/>
    <p:sldId id="266" r:id="rId11"/>
    <p:sldId id="267" r:id="rId12"/>
    <p:sldId id="261" r:id="rId13"/>
    <p:sldId id="26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scatterChart>
        <c:scatterStyle val="lineMarker"/>
        <c:varyColors val="0"/>
        <c:ser>
          <c:idx val="0"/>
          <c:order val="0"/>
          <c:tx>
            <c:strRef>
              <c:f>Sheet1!$A$26</c:f>
              <c:strCache>
                <c:ptCount val="1"/>
                <c:pt idx="0">
                  <c:v>Student</c:v>
                </c:pt>
              </c:strCache>
            </c:strRef>
          </c:tx>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Sheet1!$B$27:$B$37</c:f>
              <c:numCache>
                <c:formatCode>General</c:formatCode>
                <c:ptCount val="11"/>
                <c:pt idx="0">
                  <c:v>100</c:v>
                </c:pt>
                <c:pt idx="1">
                  <c:v>95</c:v>
                </c:pt>
                <c:pt idx="2">
                  <c:v>90</c:v>
                </c:pt>
                <c:pt idx="3">
                  <c:v>85</c:v>
                </c:pt>
                <c:pt idx="4">
                  <c:v>80</c:v>
                </c:pt>
                <c:pt idx="5">
                  <c:v>75</c:v>
                </c:pt>
                <c:pt idx="6">
                  <c:v>70</c:v>
                </c:pt>
                <c:pt idx="7">
                  <c:v>65</c:v>
                </c:pt>
                <c:pt idx="8">
                  <c:v>60</c:v>
                </c:pt>
                <c:pt idx="9">
                  <c:v>45</c:v>
                </c:pt>
                <c:pt idx="10">
                  <c:v>30</c:v>
                </c:pt>
              </c:numCache>
            </c:numRef>
          </c:xVal>
          <c:yVal>
            <c:numRef>
              <c:f>Sheet1!$A$27:$A$37</c:f>
              <c:numCache>
                <c:formatCode>General</c:formatCode>
                <c:ptCount val="11"/>
                <c:pt idx="0">
                  <c:v>0</c:v>
                </c:pt>
                <c:pt idx="1">
                  <c:v>3</c:v>
                </c:pt>
                <c:pt idx="2">
                  <c:v>6</c:v>
                </c:pt>
                <c:pt idx="3">
                  <c:v>4</c:v>
                </c:pt>
                <c:pt idx="4">
                  <c:v>5</c:v>
                </c:pt>
                <c:pt idx="5">
                  <c:v>2</c:v>
                </c:pt>
                <c:pt idx="6">
                  <c:v>1</c:v>
                </c:pt>
                <c:pt idx="7">
                  <c:v>1</c:v>
                </c:pt>
                <c:pt idx="8">
                  <c:v>1</c:v>
                </c:pt>
                <c:pt idx="9">
                  <c:v>1</c:v>
                </c:pt>
                <c:pt idx="10">
                  <c:v>1</c:v>
                </c:pt>
              </c:numCache>
            </c:numRef>
          </c:yVal>
          <c:smooth val="0"/>
          <c:extLst>
            <c:ext xmlns:c16="http://schemas.microsoft.com/office/drawing/2014/chart" uri="{C3380CC4-5D6E-409C-BE32-E72D297353CC}">
              <c16:uniqueId val="{00000000-072C-487A-BA9B-6935DFDD64FB}"/>
            </c:ext>
          </c:extLst>
        </c:ser>
        <c:dLbls>
          <c:showLegendKey val="0"/>
          <c:showVal val="0"/>
          <c:showCatName val="0"/>
          <c:showSerName val="0"/>
          <c:showPercent val="0"/>
          <c:showBubbleSize val="0"/>
        </c:dLbls>
        <c:axId val="287630512"/>
        <c:axId val="287619952"/>
      </c:scatterChart>
      <c:valAx>
        <c:axId val="287630512"/>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87619952"/>
        <c:crosses val="autoZero"/>
        <c:crossBetween val="midCat"/>
      </c:valAx>
      <c:valAx>
        <c:axId val="28761995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876305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D"/>
              <a:t>Quiz</a:t>
            </a:r>
            <a:r>
              <a:rPr lang="en-ID" baseline="0"/>
              <a:t> Manabu Bunpou</a:t>
            </a:r>
            <a:endParaRPr lang="en-ID"/>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6.5358705161854769E-2"/>
          <c:y val="0.25708333333333333"/>
          <c:w val="0.89019685039370078"/>
          <c:h val="0.60368802857976089"/>
        </c:manualLayout>
      </c:layout>
      <c:barChart>
        <c:barDir val="col"/>
        <c:grouping val="clustered"/>
        <c:varyColors val="0"/>
        <c:ser>
          <c:idx val="0"/>
          <c:order val="0"/>
          <c:tx>
            <c:strRef>
              <c:f>Sheet1!$A$26</c:f>
              <c:strCache>
                <c:ptCount val="1"/>
                <c:pt idx="0">
                  <c:v>Student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Sheet1!$A$27:$A$37</c:f>
              <c:numCache>
                <c:formatCode>General</c:formatCode>
                <c:ptCount val="11"/>
                <c:pt idx="0">
                  <c:v>0</c:v>
                </c:pt>
                <c:pt idx="1">
                  <c:v>3</c:v>
                </c:pt>
                <c:pt idx="2">
                  <c:v>6</c:v>
                </c:pt>
                <c:pt idx="3">
                  <c:v>4</c:v>
                </c:pt>
                <c:pt idx="4">
                  <c:v>5</c:v>
                </c:pt>
                <c:pt idx="5">
                  <c:v>2</c:v>
                </c:pt>
                <c:pt idx="6">
                  <c:v>1</c:v>
                </c:pt>
                <c:pt idx="7">
                  <c:v>1</c:v>
                </c:pt>
                <c:pt idx="8">
                  <c:v>1</c:v>
                </c:pt>
                <c:pt idx="9">
                  <c:v>1</c:v>
                </c:pt>
                <c:pt idx="10">
                  <c:v>1</c:v>
                </c:pt>
              </c:numCache>
            </c:numRef>
          </c:val>
          <c:extLst>
            <c:ext xmlns:c16="http://schemas.microsoft.com/office/drawing/2014/chart" uri="{C3380CC4-5D6E-409C-BE32-E72D297353CC}">
              <c16:uniqueId val="{00000000-FD90-4D4B-8510-230649C82DCB}"/>
            </c:ext>
          </c:extLst>
        </c:ser>
        <c:ser>
          <c:idx val="1"/>
          <c:order val="1"/>
          <c:tx>
            <c:strRef>
              <c:f>Sheet1!$B$26</c:f>
              <c:strCache>
                <c:ptCount val="1"/>
                <c:pt idx="0">
                  <c:v>Score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Sheet1!$B$27:$B$37</c:f>
              <c:numCache>
                <c:formatCode>General</c:formatCode>
                <c:ptCount val="11"/>
                <c:pt idx="0">
                  <c:v>100</c:v>
                </c:pt>
                <c:pt idx="1">
                  <c:v>95</c:v>
                </c:pt>
                <c:pt idx="2">
                  <c:v>90</c:v>
                </c:pt>
                <c:pt idx="3">
                  <c:v>85</c:v>
                </c:pt>
                <c:pt idx="4">
                  <c:v>80</c:v>
                </c:pt>
                <c:pt idx="5">
                  <c:v>75</c:v>
                </c:pt>
                <c:pt idx="6">
                  <c:v>70</c:v>
                </c:pt>
                <c:pt idx="7">
                  <c:v>65</c:v>
                </c:pt>
                <c:pt idx="8">
                  <c:v>60</c:v>
                </c:pt>
                <c:pt idx="9">
                  <c:v>45</c:v>
                </c:pt>
                <c:pt idx="10">
                  <c:v>30</c:v>
                </c:pt>
              </c:numCache>
            </c:numRef>
          </c:val>
          <c:extLst>
            <c:ext xmlns:c16="http://schemas.microsoft.com/office/drawing/2014/chart" uri="{C3380CC4-5D6E-409C-BE32-E72D297353CC}">
              <c16:uniqueId val="{00000001-FD90-4D4B-8510-230649C82DCB}"/>
            </c:ext>
          </c:extLst>
        </c:ser>
        <c:dLbls>
          <c:showLegendKey val="0"/>
          <c:showVal val="0"/>
          <c:showCatName val="0"/>
          <c:showSerName val="0"/>
          <c:showPercent val="0"/>
          <c:showBubbleSize val="0"/>
        </c:dLbls>
        <c:gapWidth val="100"/>
        <c:overlap val="-24"/>
        <c:axId val="276791968"/>
        <c:axId val="276792448"/>
      </c:barChart>
      <c:catAx>
        <c:axId val="276791968"/>
        <c:scaling>
          <c:orientation val="minMax"/>
        </c:scaling>
        <c:delete val="0"/>
        <c:axPos val="b"/>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76792448"/>
        <c:crosses val="autoZero"/>
        <c:auto val="1"/>
        <c:lblAlgn val="ctr"/>
        <c:lblOffset val="100"/>
        <c:noMultiLvlLbl val="0"/>
      </c:catAx>
      <c:valAx>
        <c:axId val="27679244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76791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7/26/2023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89805" y="1094173"/>
            <a:ext cx="11812385" cy="879475"/>
          </a:xfrm>
        </p:spPr>
        <p:txBody>
          <a:bodyPr>
            <a:noAutofit/>
          </a:bodyPr>
          <a:lstStyle/>
          <a:p>
            <a:br>
              <a:rPr lang="en-US" sz="2800" b="1" dirty="0">
                <a:solidFill>
                  <a:schemeClr val="bg1"/>
                </a:solidFill>
                <a:effectLst/>
                <a:latin typeface="+mn-lt"/>
                <a:ea typeface="Yu Mincho" panose="02020400000000000000" pitchFamily="18" charset="-128"/>
                <a:cs typeface="Times New Roman" panose="02020603050405020304" pitchFamily="18" charset="0"/>
              </a:rPr>
            </a:br>
            <a:br>
              <a:rPr lang="en-US" sz="2800" b="1" dirty="0">
                <a:solidFill>
                  <a:schemeClr val="bg1"/>
                </a:solidFill>
                <a:effectLst/>
                <a:latin typeface="+mn-lt"/>
                <a:ea typeface="Yu Mincho" panose="02020400000000000000" pitchFamily="18" charset="-128"/>
                <a:cs typeface="Times New Roman" panose="02020603050405020304" pitchFamily="18" charset="0"/>
              </a:rPr>
            </a:br>
            <a:r>
              <a:rPr lang="id-ID" sz="2400" b="1" dirty="0">
                <a:solidFill>
                  <a:schemeClr val="bg1"/>
                </a:solidFill>
                <a:effectLst/>
                <a:latin typeface="+mn-lt"/>
                <a:ea typeface="Yu Mincho" panose="02020400000000000000" pitchFamily="18" charset="-128"/>
                <a:cs typeface="Times New Roman" panose="02020603050405020304" pitchFamily="18" charset="0"/>
              </a:rPr>
              <a:t>MANABU BUNPOU" APPLICATION ON A SMARTPHONE AS AN ADDITIONAL UNDERSTANDING OF JAPANESE GRAMMAR FOR ELEMENTARY-LEVEL STUDENTS</a:t>
            </a:r>
            <a:br>
              <a:rPr lang="en-ID" sz="2400" dirty="0">
                <a:solidFill>
                  <a:schemeClr val="bg1"/>
                </a:solidFill>
                <a:effectLst/>
                <a:latin typeface="+mn-lt"/>
                <a:ea typeface="Yu Mincho" panose="02020400000000000000" pitchFamily="18" charset="-128"/>
                <a:cs typeface="Times New Roman" panose="02020603050405020304" pitchFamily="18" charset="0"/>
              </a:rPr>
            </a:br>
            <a:endParaRPr lang="en-US" sz="2400" b="1" dirty="0">
              <a:solidFill>
                <a:schemeClr val="bg1"/>
              </a:solidFill>
              <a:latin typeface="+mn-lt"/>
              <a:cs typeface="Times New Roman" panose="02020603050405020304" pitchFamily="18" charset="0"/>
            </a:endParaRPr>
          </a:p>
        </p:txBody>
      </p:sp>
      <p:sp>
        <p:nvSpPr>
          <p:cNvPr id="6" name="Subtitle 5"/>
          <p:cNvSpPr>
            <a:spLocks noGrp="1"/>
          </p:cNvSpPr>
          <p:nvPr>
            <p:ph type="subTitle" idx="1"/>
          </p:nvPr>
        </p:nvSpPr>
        <p:spPr>
          <a:xfrm>
            <a:off x="551410" y="1966694"/>
            <a:ext cx="11089177" cy="940248"/>
          </a:xfrm>
        </p:spPr>
        <p:txBody>
          <a:bodyPr>
            <a:noAutofit/>
          </a:bodyPr>
          <a:lstStyle/>
          <a:p>
            <a:pPr>
              <a:lnSpc>
                <a:spcPct val="100000"/>
              </a:lnSpc>
            </a:pPr>
            <a:r>
              <a:rPr lang="en-ID" sz="1800" b="0" i="0" dirty="0">
                <a:solidFill>
                  <a:schemeClr val="accent4"/>
                </a:solidFill>
                <a:effectLst/>
              </a:rPr>
              <a:t>Herniwati </a:t>
            </a:r>
            <a:r>
              <a:rPr lang="en-ID" sz="1800" b="0" i="0" dirty="0" err="1">
                <a:solidFill>
                  <a:schemeClr val="accent4"/>
                </a:solidFill>
                <a:effectLst/>
              </a:rPr>
              <a:t>Herniwati</a:t>
            </a:r>
            <a:r>
              <a:rPr lang="en-ID" sz="1800" b="0" i="0" dirty="0">
                <a:solidFill>
                  <a:schemeClr val="accent4"/>
                </a:solidFill>
                <a:effectLst/>
              </a:rPr>
              <a:t>,  Nuria </a:t>
            </a:r>
            <a:r>
              <a:rPr lang="en-ID" sz="1800" b="0" i="0" dirty="0" err="1">
                <a:solidFill>
                  <a:schemeClr val="accent4"/>
                </a:solidFill>
                <a:effectLst/>
              </a:rPr>
              <a:t>Haristiani</a:t>
            </a:r>
            <a:r>
              <a:rPr lang="en-ID" sz="1800" b="0" i="0" dirty="0">
                <a:solidFill>
                  <a:schemeClr val="accent4"/>
                </a:solidFill>
                <a:effectLst/>
              </a:rPr>
              <a:t>, Melia Dewi </a:t>
            </a:r>
            <a:r>
              <a:rPr lang="en-ID" sz="1800" b="0" i="0" dirty="0" err="1">
                <a:solidFill>
                  <a:schemeClr val="accent4"/>
                </a:solidFill>
                <a:effectLst/>
              </a:rPr>
              <a:t>Judiasri</a:t>
            </a:r>
            <a:r>
              <a:rPr lang="en-ID" sz="1800" b="0" i="0" dirty="0">
                <a:solidFill>
                  <a:schemeClr val="accent4"/>
                </a:solidFill>
                <a:effectLst/>
              </a:rPr>
              <a:t>, Nabila Siti </a:t>
            </a:r>
            <a:r>
              <a:rPr lang="en-ID" sz="1800" b="0" i="0" dirty="0" err="1">
                <a:solidFill>
                  <a:schemeClr val="accent4"/>
                </a:solidFill>
                <a:effectLst/>
              </a:rPr>
              <a:t>Mahdiyyah</a:t>
            </a:r>
            <a:endParaRPr lang="en-US" sz="1800" b="1" dirty="0">
              <a:solidFill>
                <a:schemeClr val="accent4"/>
              </a:solidFill>
            </a:endParaRPr>
          </a:p>
          <a:p>
            <a:pPr>
              <a:lnSpc>
                <a:spcPct val="100000"/>
              </a:lnSpc>
            </a:pPr>
            <a:r>
              <a:rPr lang="en-US" sz="1800" b="1" dirty="0">
                <a:solidFill>
                  <a:schemeClr val="bg1"/>
                </a:solidFill>
              </a:rPr>
              <a:t>Universitas Pendidikan Indonesia</a:t>
            </a:r>
          </a:p>
        </p:txBody>
      </p:sp>
      <p:sp>
        <p:nvSpPr>
          <p:cNvPr id="7" name="Title 4"/>
          <p:cNvSpPr txBox="1">
            <a:spLocks/>
          </p:cNvSpPr>
          <p:nvPr/>
        </p:nvSpPr>
        <p:spPr>
          <a:xfrm>
            <a:off x="1590501" y="1649569"/>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600" dirty="0">
                <a:solidFill>
                  <a:schemeClr val="accent4"/>
                </a:solidFill>
                <a:latin typeface="+mn-lt"/>
                <a:cs typeface="Times New Roman" panose="02020603050405020304" pitchFamily="18" charset="0"/>
              </a:rPr>
              <a:t>No. Abstract: </a:t>
            </a:r>
            <a:r>
              <a:rPr lang="en-ID" sz="1600" b="0" dirty="0">
                <a:solidFill>
                  <a:schemeClr val="accent4"/>
                </a:solidFill>
                <a:effectLst/>
                <a:latin typeface="Open Sans" panose="020B0606030504020204" pitchFamily="34" charset="0"/>
              </a:rPr>
              <a:t>ABS-ICOLLITE-23140</a:t>
            </a:r>
            <a:endParaRPr lang="en-US" sz="1600" dirty="0">
              <a:solidFill>
                <a:schemeClr val="accent4"/>
              </a:solidFill>
              <a:latin typeface="+mn-lt"/>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D5C6-93DB-7CF1-A065-E8D8A3925BC9}"/>
              </a:ext>
            </a:extLst>
          </p:cNvPr>
          <p:cNvSpPr>
            <a:spLocks noGrp="1"/>
          </p:cNvSpPr>
          <p:nvPr>
            <p:ph type="title"/>
          </p:nvPr>
        </p:nvSpPr>
        <p:spPr/>
        <p:txBody>
          <a:bodyPr>
            <a:normAutofit/>
          </a:bodyPr>
          <a:lstStyle/>
          <a:p>
            <a:r>
              <a:rPr lang="en-US" sz="4000" b="1" dirty="0">
                <a:solidFill>
                  <a:schemeClr val="bg1"/>
                </a:solidFill>
              </a:rPr>
              <a:t>Quiz </a:t>
            </a:r>
            <a:r>
              <a:rPr lang="en-US" sz="4000" b="1" dirty="0" err="1">
                <a:solidFill>
                  <a:schemeClr val="bg1"/>
                </a:solidFill>
              </a:rPr>
              <a:t>Manabunpou</a:t>
            </a:r>
            <a:r>
              <a:rPr lang="en-US" sz="4000" b="1" dirty="0">
                <a:solidFill>
                  <a:schemeClr val="bg1"/>
                </a:solidFill>
              </a:rPr>
              <a:t> JLPT N4 Results</a:t>
            </a:r>
            <a:endParaRPr lang="en-ID" sz="4000" b="1" dirty="0">
              <a:solidFill>
                <a:schemeClr val="bg1"/>
              </a:solidFill>
            </a:endParaRPr>
          </a:p>
        </p:txBody>
      </p:sp>
      <p:sp>
        <p:nvSpPr>
          <p:cNvPr id="11" name="Rectangle 10">
            <a:extLst>
              <a:ext uri="{FF2B5EF4-FFF2-40B4-BE49-F238E27FC236}">
                <a16:creationId xmlns:a16="http://schemas.microsoft.com/office/drawing/2014/main" id="{519B70E4-1251-6CC1-E425-BA87B9EF24BD}"/>
              </a:ext>
            </a:extLst>
          </p:cNvPr>
          <p:cNvSpPr/>
          <p:nvPr/>
        </p:nvSpPr>
        <p:spPr>
          <a:xfrm>
            <a:off x="838200" y="1574800"/>
            <a:ext cx="10728960" cy="4081417"/>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graphicFrame>
        <p:nvGraphicFramePr>
          <p:cNvPr id="12" name="Chart 11">
            <a:extLst>
              <a:ext uri="{FF2B5EF4-FFF2-40B4-BE49-F238E27FC236}">
                <a16:creationId xmlns:a16="http://schemas.microsoft.com/office/drawing/2014/main" id="{71B78646-DED4-BB61-E6D6-9107F795F28D}"/>
              </a:ext>
            </a:extLst>
          </p:cNvPr>
          <p:cNvGraphicFramePr>
            <a:graphicFrameLocks/>
          </p:cNvGraphicFramePr>
          <p:nvPr>
            <p:extLst>
              <p:ext uri="{D42A27DB-BD31-4B8C-83A1-F6EECF244321}">
                <p14:modId xmlns:p14="http://schemas.microsoft.com/office/powerpoint/2010/main" val="953295664"/>
              </p:ext>
            </p:extLst>
          </p:nvPr>
        </p:nvGraphicFramePr>
        <p:xfrm>
          <a:off x="1859280" y="2057400"/>
          <a:ext cx="3454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75DFD8A4-B41A-F88E-7904-2E57757E2974}"/>
              </a:ext>
            </a:extLst>
          </p:cNvPr>
          <p:cNvGraphicFramePr>
            <a:graphicFrameLocks/>
          </p:cNvGraphicFramePr>
          <p:nvPr>
            <p:extLst>
              <p:ext uri="{D42A27DB-BD31-4B8C-83A1-F6EECF244321}">
                <p14:modId xmlns:p14="http://schemas.microsoft.com/office/powerpoint/2010/main" val="2417421228"/>
              </p:ext>
            </p:extLst>
          </p:nvPr>
        </p:nvGraphicFramePr>
        <p:xfrm>
          <a:off x="6334760" y="219964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709420" y="4805680"/>
            <a:ext cx="4114800" cy="615553"/>
          </a:xfrm>
          <a:prstGeom prst="rect">
            <a:avLst/>
          </a:prstGeom>
          <a:noFill/>
        </p:spPr>
        <p:txBody>
          <a:bodyPr wrap="square" rtlCol="0">
            <a:spAutoFit/>
          </a:bodyPr>
          <a:lstStyle/>
          <a:p>
            <a:r>
              <a:rPr lang="en-US" dirty="0"/>
              <a:t>The results of the average quiz score at </a:t>
            </a:r>
            <a:r>
              <a:rPr lang="en-US" sz="1600" dirty="0"/>
              <a:t>"</a:t>
            </a:r>
            <a:r>
              <a:rPr lang="en-US" sz="1600" dirty="0" err="1"/>
              <a:t>Bunpou</a:t>
            </a:r>
            <a:r>
              <a:rPr lang="en-US" sz="1600" dirty="0"/>
              <a:t>" questions at level N4 JLPT </a:t>
            </a:r>
          </a:p>
        </p:txBody>
      </p:sp>
    </p:spTree>
    <p:extLst>
      <p:ext uri="{BB962C8B-B14F-4D97-AF65-F5344CB8AC3E}">
        <p14:creationId xmlns:p14="http://schemas.microsoft.com/office/powerpoint/2010/main" val="42111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F0A3-F5F2-CDEB-AB28-30FEC53FE0B3}"/>
              </a:ext>
            </a:extLst>
          </p:cNvPr>
          <p:cNvSpPr>
            <a:spLocks noGrp="1"/>
          </p:cNvSpPr>
          <p:nvPr>
            <p:ph type="title"/>
          </p:nvPr>
        </p:nvSpPr>
        <p:spPr>
          <a:ln>
            <a:noFill/>
          </a:ln>
        </p:spPr>
        <p:txBody>
          <a:bodyPr>
            <a:normAutofit/>
          </a:bodyPr>
          <a:lstStyle/>
          <a:p>
            <a:r>
              <a:rPr lang="en-US" sz="3600" b="1" dirty="0" err="1">
                <a:solidFill>
                  <a:schemeClr val="bg1"/>
                </a:solidFill>
              </a:rPr>
              <a:t>Manabunpou</a:t>
            </a:r>
            <a:r>
              <a:rPr lang="en-US" sz="3600" b="1" dirty="0">
                <a:solidFill>
                  <a:schemeClr val="bg1"/>
                </a:solidFill>
              </a:rPr>
              <a:t> Application Questionnaire Results</a:t>
            </a:r>
            <a:endParaRPr lang="en-ID" sz="3600" b="1" dirty="0">
              <a:solidFill>
                <a:schemeClr val="bg1"/>
              </a:solidFill>
            </a:endParaRPr>
          </a:p>
        </p:txBody>
      </p:sp>
      <p:pic>
        <p:nvPicPr>
          <p:cNvPr id="6" name="Content Placeholder 5">
            <a:extLst>
              <a:ext uri="{FF2B5EF4-FFF2-40B4-BE49-F238E27FC236}">
                <a16:creationId xmlns:a16="http://schemas.microsoft.com/office/drawing/2014/main" id="{026A0677-F6A8-5885-2103-C6391BB132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21669"/>
            <a:ext cx="4438650" cy="2228850"/>
          </a:xfrm>
        </p:spPr>
      </p:pic>
      <p:sp>
        <p:nvSpPr>
          <p:cNvPr id="7" name="Rectangle 6">
            <a:extLst>
              <a:ext uri="{FF2B5EF4-FFF2-40B4-BE49-F238E27FC236}">
                <a16:creationId xmlns:a16="http://schemas.microsoft.com/office/drawing/2014/main" id="{1FB9A616-0B79-AEB9-69F7-5307AAF49792}"/>
              </a:ext>
            </a:extLst>
          </p:cNvPr>
          <p:cNvSpPr/>
          <p:nvPr/>
        </p:nvSpPr>
        <p:spPr>
          <a:xfrm>
            <a:off x="3261360" y="3098800"/>
            <a:ext cx="2712720" cy="6763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Difficulty level of using the </a:t>
            </a:r>
            <a:r>
              <a:rPr lang="en-US" dirty="0" err="1">
                <a:solidFill>
                  <a:schemeClr val="tx1"/>
                </a:solidFill>
              </a:rPr>
              <a:t>Manabunpou</a:t>
            </a:r>
            <a:r>
              <a:rPr lang="en-US" dirty="0">
                <a:solidFill>
                  <a:schemeClr val="tx1"/>
                </a:solidFill>
              </a:rPr>
              <a:t> Application</a:t>
            </a:r>
            <a:endParaRPr lang="en-ID" dirty="0">
              <a:solidFill>
                <a:schemeClr val="tx1"/>
              </a:solidFill>
            </a:endParaRPr>
          </a:p>
        </p:txBody>
      </p:sp>
      <p:pic>
        <p:nvPicPr>
          <p:cNvPr id="9" name="Picture 8">
            <a:extLst>
              <a:ext uri="{FF2B5EF4-FFF2-40B4-BE49-F238E27FC236}">
                <a16:creationId xmlns:a16="http://schemas.microsoft.com/office/drawing/2014/main" id="{5CB0E94B-D30C-F751-B2A4-C413DF8AE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2" y="1940243"/>
            <a:ext cx="4010025" cy="2210276"/>
          </a:xfrm>
          <a:prstGeom prst="rect">
            <a:avLst/>
          </a:prstGeom>
        </p:spPr>
      </p:pic>
      <p:sp>
        <p:nvSpPr>
          <p:cNvPr id="10" name="Rectangle 9">
            <a:extLst>
              <a:ext uri="{FF2B5EF4-FFF2-40B4-BE49-F238E27FC236}">
                <a16:creationId xmlns:a16="http://schemas.microsoft.com/office/drawing/2014/main" id="{175FE459-F867-FC71-6104-D8E4F77FF82B}"/>
              </a:ext>
            </a:extLst>
          </p:cNvPr>
          <p:cNvSpPr/>
          <p:nvPr/>
        </p:nvSpPr>
        <p:spPr>
          <a:xfrm>
            <a:off x="8676640" y="3210559"/>
            <a:ext cx="2875280" cy="9399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202124"/>
                </a:solidFill>
              </a:rPr>
              <a:t>Is the application "Manabu </a:t>
            </a:r>
            <a:r>
              <a:rPr lang="en-US" dirty="0" err="1">
                <a:solidFill>
                  <a:srgbClr val="202124"/>
                </a:solidFill>
              </a:rPr>
              <a:t>Bunpou</a:t>
            </a:r>
            <a:r>
              <a:rPr lang="en-US" dirty="0">
                <a:solidFill>
                  <a:srgbClr val="202124"/>
                </a:solidFill>
              </a:rPr>
              <a:t>" easy to learn?</a:t>
            </a:r>
            <a:endParaRPr lang="en-ID" dirty="0"/>
          </a:p>
        </p:txBody>
      </p:sp>
      <p:pic>
        <p:nvPicPr>
          <p:cNvPr id="12" name="Picture 11">
            <a:extLst>
              <a:ext uri="{FF2B5EF4-FFF2-40B4-BE49-F238E27FC236}">
                <a16:creationId xmlns:a16="http://schemas.microsoft.com/office/drawing/2014/main" id="{A9CE4A8C-58BF-B444-2C52-A3168F7B56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6535" y="4360862"/>
            <a:ext cx="4057650" cy="1933575"/>
          </a:xfrm>
          <a:prstGeom prst="rect">
            <a:avLst/>
          </a:prstGeom>
        </p:spPr>
      </p:pic>
      <p:sp>
        <p:nvSpPr>
          <p:cNvPr id="15" name="Rectangle 14">
            <a:extLst>
              <a:ext uri="{FF2B5EF4-FFF2-40B4-BE49-F238E27FC236}">
                <a16:creationId xmlns:a16="http://schemas.microsoft.com/office/drawing/2014/main" id="{B823AED0-DE5B-4B05-196A-BF40E11BE972}"/>
              </a:ext>
            </a:extLst>
          </p:cNvPr>
          <p:cNvSpPr/>
          <p:nvPr/>
        </p:nvSpPr>
        <p:spPr>
          <a:xfrm>
            <a:off x="5276850" y="5558630"/>
            <a:ext cx="3281680" cy="5475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dirty="0" err="1">
                <a:solidFill>
                  <a:srgbClr val="202124"/>
                </a:solidFill>
              </a:rPr>
              <a:t>Manabunpou</a:t>
            </a:r>
            <a:r>
              <a:rPr lang="en-ID" dirty="0">
                <a:solidFill>
                  <a:srgbClr val="202124"/>
                </a:solidFill>
              </a:rPr>
              <a:t> Application satisfaction</a:t>
            </a:r>
            <a:endParaRPr lang="en-ID" dirty="0"/>
          </a:p>
        </p:txBody>
      </p:sp>
      <p:sp>
        <p:nvSpPr>
          <p:cNvPr id="11" name="Rectangle 10">
            <a:extLst>
              <a:ext uri="{FF2B5EF4-FFF2-40B4-BE49-F238E27FC236}">
                <a16:creationId xmlns:a16="http://schemas.microsoft.com/office/drawing/2014/main" id="{1FB9A616-0B79-AEB9-69F7-5307AAF49792}"/>
              </a:ext>
            </a:extLst>
          </p:cNvPr>
          <p:cNvSpPr/>
          <p:nvPr/>
        </p:nvSpPr>
        <p:spPr>
          <a:xfrm>
            <a:off x="2645989" y="2074306"/>
            <a:ext cx="1298994" cy="320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ID" sz="1100" dirty="0">
                <a:solidFill>
                  <a:schemeClr val="tx1"/>
                </a:solidFill>
              </a:rPr>
              <a:t>Easy to open</a:t>
            </a:r>
          </a:p>
          <a:p>
            <a:pPr algn="r"/>
            <a:r>
              <a:rPr lang="en-ID" sz="1100" dirty="0">
                <a:solidFill>
                  <a:schemeClr val="tx1"/>
                </a:solidFill>
              </a:rPr>
              <a:t>Difficult to open</a:t>
            </a:r>
            <a:endParaRPr lang="en-ID" dirty="0"/>
          </a:p>
        </p:txBody>
      </p:sp>
      <p:sp>
        <p:nvSpPr>
          <p:cNvPr id="18" name="Rectangle 17">
            <a:extLst>
              <a:ext uri="{FF2B5EF4-FFF2-40B4-BE49-F238E27FC236}">
                <a16:creationId xmlns:a16="http://schemas.microsoft.com/office/drawing/2014/main" id="{1FB9A616-0B79-AEB9-69F7-5307AAF49792}"/>
              </a:ext>
            </a:extLst>
          </p:cNvPr>
          <p:cNvSpPr/>
          <p:nvPr/>
        </p:nvSpPr>
        <p:spPr>
          <a:xfrm>
            <a:off x="8386356" y="2146823"/>
            <a:ext cx="877570" cy="5172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D" sz="1100" dirty="0">
                <a:solidFill>
                  <a:schemeClr val="tx1"/>
                </a:solidFill>
              </a:rPr>
              <a:t>Very Easy </a:t>
            </a:r>
          </a:p>
          <a:p>
            <a:r>
              <a:rPr lang="en-ID" sz="1100" dirty="0">
                <a:solidFill>
                  <a:schemeClr val="tx1"/>
                </a:solidFill>
              </a:rPr>
              <a:t>Easy</a:t>
            </a:r>
          </a:p>
          <a:p>
            <a:r>
              <a:rPr lang="en-ID" sz="1100" dirty="0">
                <a:solidFill>
                  <a:schemeClr val="tx1"/>
                </a:solidFill>
              </a:rPr>
              <a:t>Difficult </a:t>
            </a:r>
            <a:endParaRPr lang="en-ID" dirty="0"/>
          </a:p>
        </p:txBody>
      </p:sp>
      <p:sp>
        <p:nvSpPr>
          <p:cNvPr id="19" name="Rectangle 18">
            <a:extLst>
              <a:ext uri="{FF2B5EF4-FFF2-40B4-BE49-F238E27FC236}">
                <a16:creationId xmlns:a16="http://schemas.microsoft.com/office/drawing/2014/main" id="{1FB9A616-0B79-AEB9-69F7-5307AAF49792}"/>
              </a:ext>
            </a:extLst>
          </p:cNvPr>
          <p:cNvSpPr/>
          <p:nvPr/>
        </p:nvSpPr>
        <p:spPr>
          <a:xfrm>
            <a:off x="4617721" y="4381500"/>
            <a:ext cx="1051560" cy="8307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very interesting. interesting</a:t>
            </a:r>
          </a:p>
          <a:p>
            <a:r>
              <a:rPr lang="en-US" sz="1000" dirty="0">
                <a:solidFill>
                  <a:schemeClr val="tx1"/>
                </a:solidFill>
              </a:rPr>
              <a:t>Just normal</a:t>
            </a:r>
          </a:p>
          <a:p>
            <a:r>
              <a:rPr lang="en-US" sz="1000" dirty="0">
                <a:solidFill>
                  <a:schemeClr val="tx1"/>
                </a:solidFill>
              </a:rPr>
              <a:t>not interesting</a:t>
            </a:r>
            <a:endParaRPr lang="en-ID" sz="1000" dirty="0"/>
          </a:p>
        </p:txBody>
      </p:sp>
    </p:spTree>
    <p:extLst>
      <p:ext uri="{BB962C8B-B14F-4D97-AF65-F5344CB8AC3E}">
        <p14:creationId xmlns:p14="http://schemas.microsoft.com/office/powerpoint/2010/main" val="376871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579582" y="1376652"/>
            <a:ext cx="10515600" cy="4351338"/>
          </a:xfrm>
        </p:spPr>
        <p:txBody>
          <a:bodyPr>
            <a:normAutofit fontScale="62500" lnSpcReduction="20000"/>
          </a:bodyPr>
          <a:lstStyle/>
          <a:p>
            <a:pPr indent="191135" algn="just">
              <a:lnSpc>
                <a:spcPct val="115000"/>
              </a:lnSpc>
            </a:pPr>
            <a:r>
              <a:rPr lang="en-US" dirty="0">
                <a:solidFill>
                  <a:schemeClr val="bg1"/>
                </a:solidFill>
              </a:rPr>
              <a:t>The use of smartphones has now become one of the primary needs that cannot be separated in human life. In the field of education, smartphones can be used as learning media that can help students better understand the material being studied because their use is more practical and easy to use.</a:t>
            </a:r>
          </a:p>
          <a:p>
            <a:pPr indent="191135" algn="just">
              <a:lnSpc>
                <a:spcPct val="115000"/>
              </a:lnSpc>
            </a:pPr>
            <a:r>
              <a:rPr lang="en-US" dirty="0">
                <a:solidFill>
                  <a:schemeClr val="bg1"/>
                </a:solidFill>
              </a:rPr>
              <a:t>The "</a:t>
            </a:r>
            <a:r>
              <a:rPr lang="en-US" dirty="0" err="1">
                <a:solidFill>
                  <a:schemeClr val="bg1"/>
                </a:solidFill>
              </a:rPr>
              <a:t>Manabunpo</a:t>
            </a:r>
            <a:r>
              <a:rPr lang="en-US" dirty="0">
                <a:solidFill>
                  <a:schemeClr val="bg1"/>
                </a:solidFill>
              </a:rPr>
              <a:t>" application is an Android-based smartphone application developed as a JLPT N4 grammar (</a:t>
            </a:r>
            <a:r>
              <a:rPr lang="en-US" dirty="0" err="1">
                <a:solidFill>
                  <a:schemeClr val="bg1"/>
                </a:solidFill>
              </a:rPr>
              <a:t>bunpou</a:t>
            </a:r>
            <a:r>
              <a:rPr lang="en-US" dirty="0">
                <a:solidFill>
                  <a:schemeClr val="bg1"/>
                </a:solidFill>
              </a:rPr>
              <a:t>) learning medium in the form of a hybrid application created using Microsoft PowerPoint, </a:t>
            </a:r>
            <a:r>
              <a:rPr lang="en-US" dirty="0" err="1">
                <a:solidFill>
                  <a:schemeClr val="bg1"/>
                </a:solidFill>
              </a:rPr>
              <a:t>iSpring</a:t>
            </a:r>
            <a:r>
              <a:rPr lang="en-US" dirty="0">
                <a:solidFill>
                  <a:schemeClr val="bg1"/>
                </a:solidFill>
              </a:rPr>
              <a:t> Suite 9, and Website2APK Builder software.</a:t>
            </a:r>
          </a:p>
          <a:p>
            <a:pPr indent="191135" algn="just">
              <a:lnSpc>
                <a:spcPct val="115000"/>
              </a:lnSpc>
            </a:pPr>
            <a:r>
              <a:rPr lang="en-US" dirty="0">
                <a:solidFill>
                  <a:schemeClr val="bg1"/>
                </a:solidFill>
              </a:rPr>
              <a:t>This application has several main features which are the structure of the application builder. Among other things, it consists of a start menu, levels, quizzes, and about.</a:t>
            </a:r>
          </a:p>
          <a:p>
            <a:pPr indent="191135" algn="just">
              <a:lnSpc>
                <a:spcPct val="115000"/>
              </a:lnSpc>
            </a:pPr>
            <a:r>
              <a:rPr lang="en-US" dirty="0">
                <a:solidFill>
                  <a:schemeClr val="bg1"/>
                </a:solidFill>
              </a:rPr>
              <a:t>The material contained in this application includes video conversations which are also equipped with text, then contains 93 Japanese sentence patterns at level N4 which were developed from several sources. These developments include an explanation of sentence patterns, how to use them, and example sentences with Indonesian meanings. as well as a quiz containing </a:t>
            </a:r>
            <a:r>
              <a:rPr lang="en-US" dirty="0" err="1">
                <a:solidFill>
                  <a:schemeClr val="bg1"/>
                </a:solidFill>
              </a:rPr>
              <a:t>bunpou</a:t>
            </a:r>
            <a:r>
              <a:rPr lang="en-US" dirty="0">
                <a:solidFill>
                  <a:schemeClr val="bg1"/>
                </a:solidFill>
              </a:rPr>
              <a:t> level N4 questions</a:t>
            </a:r>
          </a:p>
          <a:p>
            <a:pPr indent="191135" algn="just">
              <a:lnSpc>
                <a:spcPct val="115000"/>
              </a:lnSpc>
            </a:pPr>
            <a:r>
              <a:rPr lang="en-US" dirty="0">
                <a:solidFill>
                  <a:schemeClr val="bg1"/>
                </a:solidFill>
              </a:rPr>
              <a:t>From the results of trials on 25 Japanese Language Education Students, this application has an average percentage of 88.8%, which means it is very feasible to be used as a JLPT N4 </a:t>
            </a:r>
            <a:r>
              <a:rPr lang="en-US" dirty="0" err="1">
                <a:solidFill>
                  <a:schemeClr val="bg1"/>
                </a:solidFill>
              </a:rPr>
              <a:t>bunpou</a:t>
            </a:r>
            <a:r>
              <a:rPr lang="en-US" dirty="0">
                <a:solidFill>
                  <a:schemeClr val="bg1"/>
                </a:solidFill>
              </a:rPr>
              <a:t> learning application.</a:t>
            </a:r>
          </a:p>
          <a:p>
            <a:pPr indent="0" algn="just">
              <a:lnSpc>
                <a:spcPct val="115000"/>
              </a:lnSpc>
              <a:buNone/>
            </a:pPr>
            <a:endParaRPr lang="en-US" dirty="0">
              <a:solidFill>
                <a:schemeClr val="bg1"/>
              </a:solidFill>
            </a:endParaRPr>
          </a:p>
        </p:txBody>
      </p:sp>
    </p:spTree>
    <p:extLst>
      <p:ext uri="{BB962C8B-B14F-4D97-AF65-F5344CB8AC3E}">
        <p14:creationId xmlns:p14="http://schemas.microsoft.com/office/powerpoint/2010/main" val="296520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2" y="1376652"/>
            <a:ext cx="10515600" cy="4351338"/>
          </a:xfrm>
        </p:spPr>
        <p:txBody>
          <a:bodyPr>
            <a:normAutofit fontScale="92500" lnSpcReduction="10000"/>
          </a:bodyPr>
          <a:lstStyle/>
          <a:p>
            <a:pPr marL="0" indent="0">
              <a:buNone/>
            </a:pPr>
            <a:r>
              <a:rPr lang="en-US" sz="2000" dirty="0">
                <a:solidFill>
                  <a:schemeClr val="bg1"/>
                </a:solidFill>
              </a:rPr>
              <a:t>The references are in the APA style, 7</a:t>
            </a:r>
            <a:r>
              <a:rPr lang="en-US" sz="2000" baseline="30000" dirty="0">
                <a:solidFill>
                  <a:schemeClr val="bg1"/>
                </a:solidFill>
              </a:rPr>
              <a:t>th</a:t>
            </a:r>
            <a:r>
              <a:rPr lang="en-US" sz="2000" dirty="0">
                <a:solidFill>
                  <a:schemeClr val="bg1"/>
                </a:solidFill>
              </a:rPr>
              <a:t> edition.</a:t>
            </a:r>
          </a:p>
          <a:p>
            <a:pPr indent="191135" algn="just">
              <a:lnSpc>
                <a:spcPct val="115000"/>
              </a:lnSpc>
            </a:pPr>
            <a:r>
              <a:rPr lang="en-GB" sz="1800" dirty="0" err="1">
                <a:solidFill>
                  <a:schemeClr val="bg1"/>
                </a:solidFill>
                <a:effectLst/>
                <a:latin typeface="Times New Roman" panose="02020603050405020304" pitchFamily="18" charset="0"/>
                <a:ea typeface="MS Mincho" panose="02020609040205080304" pitchFamily="49" charset="-128"/>
              </a:rPr>
              <a:t>Ariyanti</a:t>
            </a:r>
            <a:r>
              <a:rPr lang="en-GB" sz="1800" dirty="0">
                <a:solidFill>
                  <a:schemeClr val="bg1"/>
                </a:solidFill>
                <a:effectLst/>
                <a:latin typeface="Times New Roman" panose="02020603050405020304" pitchFamily="18" charset="0"/>
                <a:ea typeface="MS Mincho" panose="02020609040205080304" pitchFamily="49" charset="-128"/>
              </a:rPr>
              <a:t>, D. (2019). </a:t>
            </a:r>
            <a:r>
              <a:rPr lang="en-GB" sz="1800" i="1" dirty="0">
                <a:solidFill>
                  <a:schemeClr val="bg1"/>
                </a:solidFill>
                <a:effectLst/>
                <a:latin typeface="Times New Roman" panose="02020603050405020304" pitchFamily="18" charset="0"/>
                <a:ea typeface="MS Mincho" panose="02020609040205080304" pitchFamily="49" charset="-128"/>
              </a:rPr>
              <a:t>Be a Smart Teacher With Smartphone.</a:t>
            </a:r>
            <a:r>
              <a:rPr lang="en-GB" sz="1800" dirty="0">
                <a:solidFill>
                  <a:schemeClr val="bg1"/>
                </a:solidFill>
                <a:effectLst/>
                <a:latin typeface="Times New Roman" panose="02020603050405020304" pitchFamily="18" charset="0"/>
                <a:ea typeface="MS Mincho" panose="02020609040205080304" pitchFamily="49" charset="-128"/>
              </a:rPr>
              <a:t> </a:t>
            </a:r>
            <a:r>
              <a:rPr lang="en-GB" sz="1800" dirty="0" err="1">
                <a:solidFill>
                  <a:schemeClr val="bg1"/>
                </a:solidFill>
                <a:effectLst/>
                <a:latin typeface="Times New Roman" panose="02020603050405020304" pitchFamily="18" charset="0"/>
                <a:ea typeface="MS Mincho" panose="02020609040205080304" pitchFamily="49" charset="-128"/>
              </a:rPr>
              <a:t>Ponorogo</a:t>
            </a:r>
            <a:r>
              <a:rPr lang="en-GB" sz="1800" dirty="0">
                <a:solidFill>
                  <a:schemeClr val="bg1"/>
                </a:solidFill>
                <a:effectLst/>
                <a:latin typeface="Times New Roman" panose="02020603050405020304" pitchFamily="18" charset="0"/>
                <a:ea typeface="MS Mincho" panose="02020609040205080304" pitchFamily="49" charset="-128"/>
              </a:rPr>
              <a:t>: Uwais </a:t>
            </a:r>
            <a:r>
              <a:rPr lang="en-GB" sz="1800" dirty="0" err="1">
                <a:solidFill>
                  <a:schemeClr val="bg1"/>
                </a:solidFill>
                <a:effectLst/>
                <a:latin typeface="Times New Roman" panose="02020603050405020304" pitchFamily="18" charset="0"/>
                <a:ea typeface="MS Mincho" panose="02020609040205080304" pitchFamily="49" charset="-128"/>
              </a:rPr>
              <a:t>Inspirasi</a:t>
            </a:r>
            <a:r>
              <a:rPr lang="en-GB" sz="1800" dirty="0">
                <a:solidFill>
                  <a:schemeClr val="bg1"/>
                </a:solidFill>
                <a:effectLst/>
                <a:latin typeface="Times New Roman" panose="02020603050405020304" pitchFamily="18" charset="0"/>
                <a:ea typeface="MS Mincho" panose="02020609040205080304" pitchFamily="49" charset="-128"/>
              </a:rPr>
              <a:t> Indonesia</a:t>
            </a:r>
            <a:endParaRPr lang="en-ID" sz="1800" dirty="0">
              <a:solidFill>
                <a:schemeClr val="bg1"/>
              </a:solidFill>
              <a:effectLst/>
              <a:latin typeface="Times New Roman" panose="02020603050405020304" pitchFamily="18" charset="0"/>
              <a:ea typeface="MS Mincho" panose="02020609040205080304" pitchFamily="49" charset="-128"/>
            </a:endParaRPr>
          </a:p>
          <a:p>
            <a:pPr indent="191135" algn="just">
              <a:lnSpc>
                <a:spcPct val="115000"/>
              </a:lnSpc>
            </a:pPr>
            <a:r>
              <a:rPr lang="en-GB" sz="1800" dirty="0" err="1">
                <a:solidFill>
                  <a:schemeClr val="bg1"/>
                </a:solidFill>
                <a:effectLst/>
                <a:latin typeface="Times New Roman" panose="02020603050405020304" pitchFamily="18" charset="0"/>
                <a:ea typeface="MS Mincho" panose="02020609040205080304" pitchFamily="49" charset="-128"/>
              </a:rPr>
              <a:t>Arsyad</a:t>
            </a:r>
            <a:r>
              <a:rPr lang="en-GB" sz="1800" dirty="0">
                <a:solidFill>
                  <a:schemeClr val="bg1"/>
                </a:solidFill>
                <a:effectLst/>
                <a:latin typeface="Times New Roman" panose="02020603050405020304" pitchFamily="18" charset="0"/>
                <a:ea typeface="MS Mincho" panose="02020609040205080304" pitchFamily="49" charset="-128"/>
              </a:rPr>
              <a:t>, A. (2013). </a:t>
            </a:r>
            <a:r>
              <a:rPr lang="en-GB" sz="1800" i="1" dirty="0">
                <a:solidFill>
                  <a:schemeClr val="bg1"/>
                </a:solidFill>
                <a:effectLst/>
                <a:latin typeface="Times New Roman" panose="02020603050405020304" pitchFamily="18" charset="0"/>
                <a:ea typeface="MS Mincho" panose="02020609040205080304" pitchFamily="49" charset="-128"/>
              </a:rPr>
              <a:t>Media </a:t>
            </a:r>
            <a:r>
              <a:rPr lang="en-GB" sz="1800" i="1" dirty="0" err="1">
                <a:solidFill>
                  <a:schemeClr val="bg1"/>
                </a:solidFill>
                <a:effectLst/>
                <a:latin typeface="Times New Roman" panose="02020603050405020304" pitchFamily="18" charset="0"/>
                <a:ea typeface="MS Mincho" panose="02020609040205080304" pitchFamily="49" charset="-128"/>
              </a:rPr>
              <a:t>Pembelajaran</a:t>
            </a:r>
            <a:r>
              <a:rPr lang="en-GB" sz="1800" dirty="0">
                <a:solidFill>
                  <a:schemeClr val="bg1"/>
                </a:solidFill>
                <a:effectLst/>
                <a:latin typeface="Times New Roman" panose="02020603050405020304" pitchFamily="18" charset="0"/>
                <a:ea typeface="MS Mincho" panose="02020609040205080304" pitchFamily="49" charset="-128"/>
              </a:rPr>
              <a:t>. Jakarta: </a:t>
            </a:r>
            <a:r>
              <a:rPr lang="en-GB" sz="1800" dirty="0" err="1">
                <a:solidFill>
                  <a:schemeClr val="bg1"/>
                </a:solidFill>
                <a:effectLst/>
                <a:latin typeface="Times New Roman" panose="02020603050405020304" pitchFamily="18" charset="0"/>
                <a:ea typeface="MS Mincho" panose="02020609040205080304" pitchFamily="49" charset="-128"/>
              </a:rPr>
              <a:t>Rajawali</a:t>
            </a:r>
            <a:r>
              <a:rPr lang="en-GB" sz="1800" dirty="0">
                <a:solidFill>
                  <a:schemeClr val="bg1"/>
                </a:solidFill>
                <a:effectLst/>
                <a:latin typeface="Times New Roman" panose="02020603050405020304" pitchFamily="18" charset="0"/>
                <a:ea typeface="MS Mincho" panose="02020609040205080304" pitchFamily="49" charset="-128"/>
              </a:rPr>
              <a:t> Pers.</a:t>
            </a:r>
            <a:endParaRPr lang="en-ID" sz="1800" dirty="0">
              <a:solidFill>
                <a:schemeClr val="bg1"/>
              </a:solidFill>
              <a:effectLst/>
              <a:latin typeface="Times New Roman" panose="02020603050405020304" pitchFamily="18" charset="0"/>
              <a:ea typeface="MS Mincho" panose="02020609040205080304" pitchFamily="49" charset="-128"/>
            </a:endParaRPr>
          </a:p>
          <a:p>
            <a:pPr marL="457200" indent="-457200" algn="just">
              <a:lnSpc>
                <a:spcPct val="115000"/>
              </a:lnSpc>
            </a:pPr>
            <a:r>
              <a:rPr lang="en-GB" sz="1800" dirty="0" err="1">
                <a:solidFill>
                  <a:schemeClr val="bg1"/>
                </a:solidFill>
                <a:effectLst/>
                <a:latin typeface="Times New Roman" panose="02020603050405020304" pitchFamily="18" charset="0"/>
                <a:ea typeface="MS Mincho" panose="02020609040205080304" pitchFamily="49" charset="-128"/>
              </a:rPr>
              <a:t>Qomariyah</a:t>
            </a:r>
            <a:r>
              <a:rPr lang="en-GB" sz="1800" dirty="0">
                <a:solidFill>
                  <a:schemeClr val="bg1"/>
                </a:solidFill>
                <a:effectLst/>
                <a:latin typeface="Times New Roman" panose="02020603050405020304" pitchFamily="18" charset="0"/>
                <a:ea typeface="MS Mincho" panose="02020609040205080304" pitchFamily="49" charset="-128"/>
              </a:rPr>
              <a:t>, N.W. (2018) </a:t>
            </a:r>
            <a:r>
              <a:rPr lang="en-GB" sz="1800" i="1" dirty="0" err="1">
                <a:solidFill>
                  <a:schemeClr val="bg1"/>
                </a:solidFill>
                <a:effectLst/>
                <a:latin typeface="Times New Roman" panose="02020603050405020304" pitchFamily="18" charset="0"/>
                <a:ea typeface="MS Mincho" panose="02020609040205080304" pitchFamily="49" charset="-128"/>
              </a:rPr>
              <a:t>Pengembangan</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i="1" dirty="0" err="1">
                <a:solidFill>
                  <a:schemeClr val="bg1"/>
                </a:solidFill>
                <a:effectLst/>
                <a:latin typeface="Times New Roman" panose="02020603050405020304" pitchFamily="18" charset="0"/>
                <a:ea typeface="MS Mincho" panose="02020609040205080304" pitchFamily="49" charset="-128"/>
              </a:rPr>
              <a:t>Bahan</a:t>
            </a:r>
            <a:r>
              <a:rPr lang="en-GB" sz="1800" i="1" dirty="0">
                <a:solidFill>
                  <a:schemeClr val="bg1"/>
                </a:solidFill>
                <a:effectLst/>
                <a:latin typeface="Times New Roman" panose="02020603050405020304" pitchFamily="18" charset="0"/>
                <a:ea typeface="MS Mincho" panose="02020609040205080304" pitchFamily="49" charset="-128"/>
              </a:rPr>
              <a:t> Ajar </a:t>
            </a:r>
            <a:r>
              <a:rPr lang="en-GB" sz="1800" i="1" dirty="0" err="1">
                <a:solidFill>
                  <a:schemeClr val="bg1"/>
                </a:solidFill>
                <a:effectLst/>
                <a:latin typeface="Times New Roman" panose="02020603050405020304" pitchFamily="18" charset="0"/>
                <a:ea typeface="MS Mincho" panose="02020609040205080304" pitchFamily="49" charset="-128"/>
              </a:rPr>
              <a:t>Membaca</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i="1" dirty="0" err="1">
                <a:solidFill>
                  <a:schemeClr val="bg1"/>
                </a:solidFill>
                <a:effectLst/>
                <a:latin typeface="Times New Roman" panose="02020603050405020304" pitchFamily="18" charset="0"/>
                <a:ea typeface="MS Mincho" panose="02020609040205080304" pitchFamily="49" charset="-128"/>
              </a:rPr>
              <a:t>Bipa</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i="1" dirty="0" err="1">
                <a:solidFill>
                  <a:schemeClr val="bg1"/>
                </a:solidFill>
                <a:effectLst/>
                <a:latin typeface="Times New Roman" panose="02020603050405020304" pitchFamily="18" charset="0"/>
                <a:ea typeface="MS Mincho" panose="02020609040205080304" pitchFamily="49" charset="-128"/>
              </a:rPr>
              <a:t>Untuk</a:t>
            </a:r>
            <a:r>
              <a:rPr lang="en-GB" sz="1800" i="1" dirty="0">
                <a:solidFill>
                  <a:schemeClr val="bg1"/>
                </a:solidFill>
                <a:effectLst/>
                <a:latin typeface="Times New Roman" panose="02020603050405020304" pitchFamily="18" charset="0"/>
                <a:ea typeface="MS Mincho" panose="02020609040205080304" pitchFamily="49" charset="-128"/>
              </a:rPr>
              <a:t> Tingkat </a:t>
            </a:r>
            <a:r>
              <a:rPr lang="en-GB" sz="1800" i="1" dirty="0" err="1">
                <a:solidFill>
                  <a:schemeClr val="bg1"/>
                </a:solidFill>
                <a:effectLst/>
                <a:latin typeface="Times New Roman" panose="02020603050405020304" pitchFamily="18" charset="0"/>
                <a:ea typeface="MS Mincho" panose="02020609040205080304" pitchFamily="49" charset="-128"/>
              </a:rPr>
              <a:t>Pemula</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i="1" dirty="0" err="1">
                <a:solidFill>
                  <a:schemeClr val="bg1"/>
                </a:solidFill>
                <a:effectLst/>
                <a:latin typeface="Times New Roman" panose="02020603050405020304" pitchFamily="18" charset="0"/>
                <a:ea typeface="MS Mincho" panose="02020609040205080304" pitchFamily="49" charset="-128"/>
              </a:rPr>
              <a:t>Dengan</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i="1" dirty="0" err="1">
                <a:solidFill>
                  <a:schemeClr val="bg1"/>
                </a:solidFill>
                <a:effectLst/>
                <a:latin typeface="Times New Roman" panose="02020603050405020304" pitchFamily="18" charset="0"/>
                <a:ea typeface="MS Mincho" panose="02020609040205080304" pitchFamily="49" charset="-128"/>
              </a:rPr>
              <a:t>Pendekatan</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i="1" dirty="0" err="1">
                <a:solidFill>
                  <a:schemeClr val="bg1"/>
                </a:solidFill>
                <a:effectLst/>
                <a:latin typeface="Times New Roman" panose="02020603050405020304" pitchFamily="18" charset="0"/>
                <a:ea typeface="MS Mincho" panose="02020609040205080304" pitchFamily="49" charset="-128"/>
              </a:rPr>
              <a:t>Kontekstual</a:t>
            </a:r>
            <a:r>
              <a:rPr lang="en-GB" sz="1800" i="1" dirty="0">
                <a:solidFill>
                  <a:schemeClr val="bg1"/>
                </a:solidFill>
                <a:effectLst/>
                <a:latin typeface="Times New Roman" panose="02020603050405020304" pitchFamily="18" charset="0"/>
                <a:ea typeface="MS Mincho" panose="02020609040205080304" pitchFamily="49" charset="-128"/>
              </a:rPr>
              <a:t>.</a:t>
            </a:r>
            <a:r>
              <a:rPr lang="en-GB" sz="1800" dirty="0">
                <a:solidFill>
                  <a:schemeClr val="bg1"/>
                </a:solidFill>
                <a:effectLst/>
                <a:latin typeface="Times New Roman" panose="02020603050405020304" pitchFamily="18" charset="0"/>
                <a:ea typeface="MS Mincho" panose="02020609040205080304" pitchFamily="49" charset="-128"/>
              </a:rPr>
              <a:t> </a:t>
            </a:r>
            <a:r>
              <a:rPr lang="en-GB" sz="1800" dirty="0" err="1">
                <a:solidFill>
                  <a:schemeClr val="bg1"/>
                </a:solidFill>
                <a:effectLst/>
                <a:latin typeface="Times New Roman" panose="02020603050405020304" pitchFamily="18" charset="0"/>
                <a:ea typeface="MS Mincho" panose="02020609040205080304" pitchFamily="49" charset="-128"/>
              </a:rPr>
              <a:t>Skripsi</a:t>
            </a:r>
            <a:r>
              <a:rPr lang="en-GB" sz="1800" dirty="0">
                <a:solidFill>
                  <a:schemeClr val="bg1"/>
                </a:solidFill>
                <a:effectLst/>
                <a:latin typeface="Times New Roman" panose="02020603050405020304" pitchFamily="18" charset="0"/>
                <a:ea typeface="MS Mincho" panose="02020609040205080304" pitchFamily="49" charset="-128"/>
              </a:rPr>
              <a:t>. Universitas Muhammadiyah Malang.</a:t>
            </a:r>
            <a:endParaRPr lang="en-ID" sz="1800" dirty="0">
              <a:solidFill>
                <a:schemeClr val="bg1"/>
              </a:solidFill>
              <a:latin typeface="Times New Roman" panose="02020603050405020304" pitchFamily="18" charset="0"/>
              <a:ea typeface="MS Mincho" panose="02020609040205080304" pitchFamily="49" charset="-128"/>
            </a:endParaRPr>
          </a:p>
          <a:p>
            <a:pPr marL="457200" indent="-450215" algn="just">
              <a:lnSpc>
                <a:spcPct val="115000"/>
              </a:lnSpc>
            </a:pPr>
            <a:r>
              <a:rPr lang="en-GB" sz="1800" dirty="0" err="1">
                <a:solidFill>
                  <a:schemeClr val="bg1"/>
                </a:solidFill>
                <a:effectLst/>
                <a:latin typeface="Times New Roman" panose="02020603050405020304" pitchFamily="18" charset="0"/>
                <a:ea typeface="MS Mincho" panose="02020609040205080304" pitchFamily="49" charset="-128"/>
              </a:rPr>
              <a:t>Susilana</a:t>
            </a:r>
            <a:r>
              <a:rPr lang="en-GB" sz="1800" dirty="0">
                <a:solidFill>
                  <a:schemeClr val="bg1"/>
                </a:solidFill>
                <a:effectLst/>
                <a:latin typeface="Times New Roman" panose="02020603050405020304" pitchFamily="18" charset="0"/>
                <a:ea typeface="MS Mincho" panose="02020609040205080304" pitchFamily="49" charset="-128"/>
              </a:rPr>
              <a:t>, Rudi dan </a:t>
            </a:r>
            <a:r>
              <a:rPr lang="en-GB" sz="1800" dirty="0" err="1">
                <a:solidFill>
                  <a:schemeClr val="bg1"/>
                </a:solidFill>
                <a:effectLst/>
                <a:latin typeface="Times New Roman" panose="02020603050405020304" pitchFamily="18" charset="0"/>
                <a:ea typeface="MS Mincho" panose="02020609040205080304" pitchFamily="49" charset="-128"/>
              </a:rPr>
              <a:t>Riyana</a:t>
            </a:r>
            <a:r>
              <a:rPr lang="en-GB" sz="1800" dirty="0">
                <a:solidFill>
                  <a:schemeClr val="bg1"/>
                </a:solidFill>
                <a:effectLst/>
                <a:latin typeface="Times New Roman" panose="02020603050405020304" pitchFamily="18" charset="0"/>
                <a:ea typeface="MS Mincho" panose="02020609040205080304" pitchFamily="49" charset="-128"/>
              </a:rPr>
              <a:t>, C. (2009). </a:t>
            </a:r>
            <a:r>
              <a:rPr lang="en-GB" sz="1800" i="1" dirty="0">
                <a:solidFill>
                  <a:schemeClr val="bg1"/>
                </a:solidFill>
                <a:effectLst/>
                <a:latin typeface="Times New Roman" panose="02020603050405020304" pitchFamily="18" charset="0"/>
                <a:ea typeface="MS Mincho" panose="02020609040205080304" pitchFamily="49" charset="-128"/>
              </a:rPr>
              <a:t>Media </a:t>
            </a:r>
            <a:r>
              <a:rPr lang="en-GB" sz="1800" i="1" dirty="0" err="1">
                <a:solidFill>
                  <a:schemeClr val="bg1"/>
                </a:solidFill>
                <a:effectLst/>
                <a:latin typeface="Times New Roman" panose="02020603050405020304" pitchFamily="18" charset="0"/>
                <a:ea typeface="MS Mincho" panose="02020609040205080304" pitchFamily="49" charset="-128"/>
              </a:rPr>
              <a:t>Pembelajaran</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i="1" dirty="0" err="1">
                <a:solidFill>
                  <a:schemeClr val="bg1"/>
                </a:solidFill>
                <a:effectLst/>
                <a:latin typeface="Times New Roman" panose="02020603050405020304" pitchFamily="18" charset="0"/>
                <a:ea typeface="MS Mincho" panose="02020609040205080304" pitchFamily="49" charset="-128"/>
              </a:rPr>
              <a:t>Hakikat</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i="1" dirty="0" err="1">
                <a:solidFill>
                  <a:schemeClr val="bg1"/>
                </a:solidFill>
                <a:effectLst/>
                <a:latin typeface="Times New Roman" panose="02020603050405020304" pitchFamily="18" charset="0"/>
                <a:ea typeface="MS Mincho" panose="02020609040205080304" pitchFamily="49" charset="-128"/>
              </a:rPr>
              <a:t>pengembangan</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i="1" dirty="0" err="1">
                <a:solidFill>
                  <a:schemeClr val="bg1"/>
                </a:solidFill>
                <a:effectLst/>
                <a:latin typeface="Times New Roman" panose="02020603050405020304" pitchFamily="18" charset="0"/>
                <a:ea typeface="MS Mincho" panose="02020609040205080304" pitchFamily="49" charset="-128"/>
              </a:rPr>
              <a:t>pemanfaatan</a:t>
            </a:r>
            <a:r>
              <a:rPr lang="en-GB" sz="1800" i="1" dirty="0">
                <a:solidFill>
                  <a:schemeClr val="bg1"/>
                </a:solidFill>
                <a:effectLst/>
                <a:latin typeface="Times New Roman" panose="02020603050405020304" pitchFamily="18" charset="0"/>
                <a:ea typeface="MS Mincho" panose="02020609040205080304" pitchFamily="49" charset="-128"/>
              </a:rPr>
              <a:t>, dan </a:t>
            </a:r>
            <a:r>
              <a:rPr lang="en-GB" sz="1800" i="1" dirty="0" err="1">
                <a:solidFill>
                  <a:schemeClr val="bg1"/>
                </a:solidFill>
                <a:effectLst/>
                <a:latin typeface="Times New Roman" panose="02020603050405020304" pitchFamily="18" charset="0"/>
                <a:ea typeface="MS Mincho" panose="02020609040205080304" pitchFamily="49" charset="-128"/>
              </a:rPr>
              <a:t>Penilaian</a:t>
            </a:r>
            <a:r>
              <a:rPr lang="en-GB" sz="1800" dirty="0">
                <a:solidFill>
                  <a:schemeClr val="bg1"/>
                </a:solidFill>
                <a:effectLst/>
                <a:latin typeface="Times New Roman" panose="02020603050405020304" pitchFamily="18" charset="0"/>
                <a:ea typeface="MS Mincho" panose="02020609040205080304" pitchFamily="49" charset="-128"/>
              </a:rPr>
              <a:t>. Bandung: </a:t>
            </a:r>
            <a:r>
              <a:rPr lang="en-GB" sz="1800" dirty="0" err="1">
                <a:solidFill>
                  <a:schemeClr val="bg1"/>
                </a:solidFill>
                <a:effectLst/>
                <a:latin typeface="Times New Roman" panose="02020603050405020304" pitchFamily="18" charset="0"/>
                <a:ea typeface="MS Mincho" panose="02020609040205080304" pitchFamily="49" charset="-128"/>
              </a:rPr>
              <a:t>Wacana</a:t>
            </a:r>
            <a:r>
              <a:rPr lang="en-GB" sz="1800" dirty="0">
                <a:solidFill>
                  <a:schemeClr val="bg1"/>
                </a:solidFill>
                <a:effectLst/>
                <a:latin typeface="Times New Roman" panose="02020603050405020304" pitchFamily="18" charset="0"/>
                <a:ea typeface="MS Mincho" panose="02020609040205080304" pitchFamily="49" charset="-128"/>
              </a:rPr>
              <a:t> Prima.</a:t>
            </a:r>
            <a:endParaRPr lang="en-ID" sz="1800" dirty="0">
              <a:solidFill>
                <a:schemeClr val="bg1"/>
              </a:solidFill>
              <a:effectLst/>
              <a:latin typeface="Times New Roman" panose="02020603050405020304" pitchFamily="18" charset="0"/>
              <a:ea typeface="MS Mincho" panose="02020609040205080304" pitchFamily="49" charset="-128"/>
            </a:endParaRPr>
          </a:p>
          <a:p>
            <a:pPr marL="457200" indent="-450215" algn="just">
              <a:lnSpc>
                <a:spcPct val="115000"/>
              </a:lnSpc>
            </a:pPr>
            <a:r>
              <a:rPr lang="en-GB" sz="1800" dirty="0" err="1">
                <a:solidFill>
                  <a:schemeClr val="bg1"/>
                </a:solidFill>
                <a:effectLst/>
                <a:latin typeface="Times New Roman" panose="02020603050405020304" pitchFamily="18" charset="0"/>
                <a:ea typeface="MS Mincho" panose="02020609040205080304" pitchFamily="49" charset="-128"/>
              </a:rPr>
              <a:t>Sutrisno</a:t>
            </a:r>
            <a:r>
              <a:rPr lang="en-GB" sz="1800" dirty="0">
                <a:solidFill>
                  <a:schemeClr val="bg1"/>
                </a:solidFill>
                <a:effectLst/>
                <a:latin typeface="Times New Roman" panose="02020603050405020304" pitchFamily="18" charset="0"/>
                <a:ea typeface="MS Mincho" panose="02020609040205080304" pitchFamily="49" charset="-128"/>
              </a:rPr>
              <a:t>, T. (2019). </a:t>
            </a:r>
            <a:r>
              <a:rPr lang="en-GB" sz="1800" i="1" dirty="0" err="1">
                <a:solidFill>
                  <a:schemeClr val="bg1"/>
                </a:solidFill>
                <a:effectLst/>
                <a:latin typeface="Times New Roman" panose="02020603050405020304" pitchFamily="18" charset="0"/>
                <a:ea typeface="MS Mincho" panose="02020609040205080304" pitchFamily="49" charset="-128"/>
              </a:rPr>
              <a:t>Keterampilan</a:t>
            </a:r>
            <a:r>
              <a:rPr lang="en-GB" sz="1800" i="1" dirty="0">
                <a:solidFill>
                  <a:schemeClr val="bg1"/>
                </a:solidFill>
                <a:effectLst/>
                <a:latin typeface="Times New Roman" panose="02020603050405020304" pitchFamily="18" charset="0"/>
                <a:ea typeface="MS Mincho" panose="02020609040205080304" pitchFamily="49" charset="-128"/>
              </a:rPr>
              <a:t> Dasar </a:t>
            </a:r>
            <a:r>
              <a:rPr lang="en-GB" sz="1800" i="1" dirty="0" err="1">
                <a:solidFill>
                  <a:schemeClr val="bg1"/>
                </a:solidFill>
                <a:effectLst/>
                <a:latin typeface="Times New Roman" panose="02020603050405020304" pitchFamily="18" charset="0"/>
                <a:ea typeface="MS Mincho" panose="02020609040205080304" pitchFamily="49" charset="-128"/>
              </a:rPr>
              <a:t>Mengajar</a:t>
            </a:r>
            <a:r>
              <a:rPr lang="en-GB" sz="1800" i="1" dirty="0">
                <a:solidFill>
                  <a:schemeClr val="bg1"/>
                </a:solidFill>
                <a:effectLst/>
                <a:latin typeface="Times New Roman" panose="02020603050405020304" pitchFamily="18" charset="0"/>
                <a:ea typeface="MS Mincho" panose="02020609040205080304" pitchFamily="49" charset="-128"/>
              </a:rPr>
              <a:t> (The Art Of Basic Teaching).</a:t>
            </a:r>
            <a:r>
              <a:rPr lang="en-GB" sz="1800" dirty="0">
                <a:solidFill>
                  <a:schemeClr val="bg1"/>
                </a:solidFill>
                <a:effectLst/>
                <a:latin typeface="Times New Roman" panose="02020603050405020304" pitchFamily="18" charset="0"/>
                <a:ea typeface="MS Mincho" panose="02020609040205080304" pitchFamily="49" charset="-128"/>
              </a:rPr>
              <a:t> </a:t>
            </a:r>
            <a:r>
              <a:rPr lang="en-GB" sz="1800" dirty="0" err="1">
                <a:solidFill>
                  <a:schemeClr val="bg1"/>
                </a:solidFill>
                <a:effectLst/>
                <a:latin typeface="Times New Roman" panose="02020603050405020304" pitchFamily="18" charset="0"/>
                <a:ea typeface="MS Mincho" panose="02020609040205080304" pitchFamily="49" charset="-128"/>
              </a:rPr>
              <a:t>Pamekasan</a:t>
            </a:r>
            <a:r>
              <a:rPr lang="en-GB" sz="1800" dirty="0">
                <a:solidFill>
                  <a:schemeClr val="bg1"/>
                </a:solidFill>
                <a:effectLst/>
                <a:latin typeface="Times New Roman" panose="02020603050405020304" pitchFamily="18" charset="0"/>
                <a:ea typeface="MS Mincho" panose="02020609040205080304" pitchFamily="49" charset="-128"/>
              </a:rPr>
              <a:t>: Duta Media Publishing.</a:t>
            </a:r>
            <a:endParaRPr lang="en-ID" sz="1800" dirty="0">
              <a:solidFill>
                <a:schemeClr val="bg1"/>
              </a:solidFill>
              <a:effectLst/>
              <a:latin typeface="Times New Roman" panose="02020603050405020304" pitchFamily="18" charset="0"/>
              <a:ea typeface="MS Mincho" panose="02020609040205080304" pitchFamily="49" charset="-128"/>
            </a:endParaRPr>
          </a:p>
          <a:p>
            <a:pPr marL="457200" indent="-450215" algn="just">
              <a:lnSpc>
                <a:spcPct val="115000"/>
              </a:lnSpc>
            </a:pPr>
            <a:r>
              <a:rPr lang="en-GB" sz="1800" dirty="0">
                <a:solidFill>
                  <a:schemeClr val="bg1"/>
                </a:solidFill>
                <a:effectLst/>
                <a:latin typeface="Times New Roman" panose="02020603050405020304" pitchFamily="18" charset="0"/>
                <a:ea typeface="MS Mincho" panose="02020609040205080304" pitchFamily="49" charset="-128"/>
              </a:rPr>
              <a:t>Tolle, Herman dan </a:t>
            </a:r>
            <a:r>
              <a:rPr lang="en-GB" sz="1800" dirty="0" err="1">
                <a:solidFill>
                  <a:schemeClr val="bg1"/>
                </a:solidFill>
                <a:effectLst/>
                <a:latin typeface="Times New Roman" panose="02020603050405020304" pitchFamily="18" charset="0"/>
                <a:ea typeface="MS Mincho" panose="02020609040205080304" pitchFamily="49" charset="-128"/>
              </a:rPr>
              <a:t>Pinandito</a:t>
            </a:r>
            <a:r>
              <a:rPr lang="en-GB" sz="1800" dirty="0">
                <a:solidFill>
                  <a:schemeClr val="bg1"/>
                </a:solidFill>
                <a:effectLst/>
                <a:latin typeface="Times New Roman" panose="02020603050405020304" pitchFamily="18" charset="0"/>
                <a:ea typeface="MS Mincho" panose="02020609040205080304" pitchFamily="49" charset="-128"/>
              </a:rPr>
              <a:t>, A. </a:t>
            </a:r>
            <a:r>
              <a:rPr lang="en-GB" sz="1800" dirty="0" err="1">
                <a:solidFill>
                  <a:schemeClr val="bg1"/>
                </a:solidFill>
                <a:effectLst/>
                <a:latin typeface="Times New Roman" panose="02020603050405020304" pitchFamily="18" charset="0"/>
                <a:ea typeface="MS Mincho" panose="02020609040205080304" pitchFamily="49" charset="-128"/>
              </a:rPr>
              <a:t>dkk</a:t>
            </a:r>
            <a:r>
              <a:rPr lang="en-GB" sz="1800" dirty="0">
                <a:solidFill>
                  <a:schemeClr val="bg1"/>
                </a:solidFill>
                <a:effectLst/>
                <a:latin typeface="Times New Roman" panose="02020603050405020304" pitchFamily="18" charset="0"/>
                <a:ea typeface="MS Mincho" panose="02020609040205080304" pitchFamily="49" charset="-128"/>
              </a:rPr>
              <a:t>. (2017). </a:t>
            </a:r>
            <a:r>
              <a:rPr lang="en-GB" sz="1800" i="1" dirty="0" err="1">
                <a:solidFill>
                  <a:schemeClr val="bg1"/>
                </a:solidFill>
                <a:effectLst/>
                <a:latin typeface="Times New Roman" panose="02020603050405020304" pitchFamily="18" charset="0"/>
                <a:ea typeface="MS Mincho" panose="02020609040205080304" pitchFamily="49" charset="-128"/>
              </a:rPr>
              <a:t>Pengembangan</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i="1" dirty="0" err="1">
                <a:solidFill>
                  <a:schemeClr val="bg1"/>
                </a:solidFill>
                <a:effectLst/>
                <a:latin typeface="Times New Roman" panose="02020603050405020304" pitchFamily="18" charset="0"/>
                <a:ea typeface="MS Mincho" panose="02020609040205080304" pitchFamily="49" charset="-128"/>
              </a:rPr>
              <a:t>Aplikasi</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i="1" dirty="0" err="1">
                <a:solidFill>
                  <a:schemeClr val="bg1"/>
                </a:solidFill>
                <a:effectLst/>
                <a:latin typeface="Times New Roman" panose="02020603050405020304" pitchFamily="18" charset="0"/>
                <a:ea typeface="MS Mincho" panose="02020609040205080304" pitchFamily="49" charset="-128"/>
              </a:rPr>
              <a:t>Perangkat</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i="1" dirty="0" err="1">
                <a:solidFill>
                  <a:schemeClr val="bg1"/>
                </a:solidFill>
                <a:effectLst/>
                <a:latin typeface="Times New Roman" panose="02020603050405020304" pitchFamily="18" charset="0"/>
                <a:ea typeface="MS Mincho" panose="02020609040205080304" pitchFamily="49" charset="-128"/>
              </a:rPr>
              <a:t>Bergerak</a:t>
            </a:r>
            <a:r>
              <a:rPr lang="en-GB" sz="1800" i="1" dirty="0">
                <a:solidFill>
                  <a:schemeClr val="bg1"/>
                </a:solidFill>
                <a:effectLst/>
                <a:latin typeface="Times New Roman" panose="02020603050405020304" pitchFamily="18" charset="0"/>
                <a:ea typeface="MS Mincho" panose="02020609040205080304" pitchFamily="49" charset="-128"/>
              </a:rPr>
              <a:t>.</a:t>
            </a:r>
            <a:r>
              <a:rPr lang="en-GB" sz="1800" dirty="0">
                <a:solidFill>
                  <a:schemeClr val="bg1"/>
                </a:solidFill>
                <a:effectLst/>
                <a:latin typeface="Times New Roman" panose="02020603050405020304" pitchFamily="18" charset="0"/>
                <a:ea typeface="MS Mincho" panose="02020609040205080304" pitchFamily="49" charset="-128"/>
              </a:rPr>
              <a:t> Malang: UB Press.</a:t>
            </a:r>
            <a:endParaRPr lang="en-ID" sz="1800" dirty="0">
              <a:solidFill>
                <a:schemeClr val="bg1"/>
              </a:solidFill>
              <a:effectLst/>
              <a:latin typeface="Times New Roman" panose="02020603050405020304" pitchFamily="18" charset="0"/>
              <a:ea typeface="MS Mincho" panose="02020609040205080304" pitchFamily="49" charset="-128"/>
            </a:endParaRPr>
          </a:p>
          <a:p>
            <a:pPr marL="457200" indent="-450215" algn="just">
              <a:lnSpc>
                <a:spcPct val="115000"/>
              </a:lnSpc>
            </a:pPr>
            <a:r>
              <a:rPr lang="en-GB" sz="1800" dirty="0" err="1">
                <a:solidFill>
                  <a:schemeClr val="bg1"/>
                </a:solidFill>
                <a:effectLst/>
                <a:latin typeface="Times New Roman" panose="02020603050405020304" pitchFamily="18" charset="0"/>
                <a:ea typeface="MS Mincho" panose="02020609040205080304" pitchFamily="49" charset="-128"/>
              </a:rPr>
              <a:t>Yaumi</a:t>
            </a:r>
            <a:r>
              <a:rPr lang="en-GB" sz="1800" dirty="0">
                <a:solidFill>
                  <a:schemeClr val="bg1"/>
                </a:solidFill>
                <a:effectLst/>
                <a:latin typeface="Times New Roman" panose="02020603050405020304" pitchFamily="18" charset="0"/>
                <a:ea typeface="MS Mincho" panose="02020609040205080304" pitchFamily="49" charset="-128"/>
              </a:rPr>
              <a:t>, M. (2018). </a:t>
            </a:r>
            <a:r>
              <a:rPr lang="en-GB" sz="1800" i="1" dirty="0">
                <a:solidFill>
                  <a:schemeClr val="bg1"/>
                </a:solidFill>
                <a:effectLst/>
                <a:latin typeface="Times New Roman" panose="02020603050405020304" pitchFamily="18" charset="0"/>
                <a:ea typeface="MS Mincho" panose="02020609040205080304" pitchFamily="49" charset="-128"/>
              </a:rPr>
              <a:t>Media dan </a:t>
            </a:r>
            <a:r>
              <a:rPr lang="en-GB" sz="1800" i="1" dirty="0" err="1">
                <a:solidFill>
                  <a:schemeClr val="bg1"/>
                </a:solidFill>
                <a:effectLst/>
                <a:latin typeface="Times New Roman" panose="02020603050405020304" pitchFamily="18" charset="0"/>
                <a:ea typeface="MS Mincho" panose="02020609040205080304" pitchFamily="49" charset="-128"/>
              </a:rPr>
              <a:t>Teknologi</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i="1" dirty="0" err="1">
                <a:solidFill>
                  <a:schemeClr val="bg1"/>
                </a:solidFill>
                <a:effectLst/>
                <a:latin typeface="Times New Roman" panose="02020603050405020304" pitchFamily="18" charset="0"/>
                <a:ea typeface="MS Mincho" panose="02020609040205080304" pitchFamily="49" charset="-128"/>
              </a:rPr>
              <a:t>Pembelajaran</a:t>
            </a:r>
            <a:r>
              <a:rPr lang="en-GB" sz="1800" i="1" dirty="0">
                <a:solidFill>
                  <a:schemeClr val="bg1"/>
                </a:solidFill>
                <a:effectLst/>
                <a:latin typeface="Times New Roman" panose="02020603050405020304" pitchFamily="18" charset="0"/>
                <a:ea typeface="MS Mincho" panose="02020609040205080304" pitchFamily="49" charset="-128"/>
              </a:rPr>
              <a:t>.</a:t>
            </a:r>
            <a:r>
              <a:rPr lang="en-GB" sz="1800" dirty="0">
                <a:solidFill>
                  <a:schemeClr val="bg1"/>
                </a:solidFill>
                <a:effectLst/>
                <a:latin typeface="Times New Roman" panose="02020603050405020304" pitchFamily="18" charset="0"/>
                <a:ea typeface="MS Mincho" panose="02020609040205080304" pitchFamily="49" charset="-128"/>
              </a:rPr>
              <a:t> Jakarta: </a:t>
            </a:r>
            <a:r>
              <a:rPr lang="en-GB" sz="1800" dirty="0" err="1">
                <a:solidFill>
                  <a:schemeClr val="bg1"/>
                </a:solidFill>
                <a:effectLst/>
                <a:latin typeface="Times New Roman" panose="02020603050405020304" pitchFamily="18" charset="0"/>
                <a:ea typeface="MS Mincho" panose="02020609040205080304" pitchFamily="49" charset="-128"/>
              </a:rPr>
              <a:t>Prenadamedia</a:t>
            </a:r>
            <a:r>
              <a:rPr lang="en-GB" sz="1800" dirty="0">
                <a:solidFill>
                  <a:schemeClr val="bg1"/>
                </a:solidFill>
                <a:effectLst/>
                <a:latin typeface="Times New Roman" panose="02020603050405020304" pitchFamily="18" charset="0"/>
                <a:ea typeface="MS Mincho" panose="02020609040205080304" pitchFamily="49" charset="-128"/>
              </a:rPr>
              <a:t> Group </a:t>
            </a:r>
            <a:endParaRPr lang="en-ID" sz="1800" dirty="0">
              <a:solidFill>
                <a:schemeClr val="bg1"/>
              </a:solidFill>
              <a:effectLst/>
              <a:latin typeface="Times New Roman" panose="02020603050405020304" pitchFamily="18" charset="0"/>
              <a:ea typeface="MS Mincho" panose="02020609040205080304" pitchFamily="49" charset="-128"/>
            </a:endParaRPr>
          </a:p>
          <a:p>
            <a:pPr marL="457200" indent="-450215" algn="just">
              <a:lnSpc>
                <a:spcPct val="115000"/>
              </a:lnSpc>
            </a:pPr>
            <a:r>
              <a:rPr lang="en-GB" sz="1800" dirty="0" err="1">
                <a:solidFill>
                  <a:schemeClr val="bg1"/>
                </a:solidFill>
                <a:effectLst/>
                <a:latin typeface="Times New Roman" panose="02020603050405020304" pitchFamily="18" charset="0"/>
                <a:ea typeface="MS Mincho" panose="02020609040205080304" pitchFamily="49" charset="-128"/>
              </a:rPr>
              <a:t>Yudistira</a:t>
            </a:r>
            <a:r>
              <a:rPr lang="en-GB" sz="1800" dirty="0">
                <a:solidFill>
                  <a:schemeClr val="bg1"/>
                </a:solidFill>
                <a:effectLst/>
                <a:latin typeface="Times New Roman" panose="02020603050405020304" pitchFamily="18" charset="0"/>
                <a:ea typeface="MS Mincho" panose="02020609040205080304" pitchFamily="49" charset="-128"/>
              </a:rPr>
              <a:t>, Y. (2011). </a:t>
            </a:r>
            <a:r>
              <a:rPr lang="en-GB" sz="1800" i="1" dirty="0" err="1">
                <a:solidFill>
                  <a:schemeClr val="bg1"/>
                </a:solidFill>
                <a:effectLst/>
                <a:latin typeface="Times New Roman" panose="02020603050405020304" pitchFamily="18" charset="0"/>
                <a:ea typeface="MS Mincho" panose="02020609040205080304" pitchFamily="49" charset="-128"/>
              </a:rPr>
              <a:t>Membuat</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i="1" dirty="0" err="1">
                <a:solidFill>
                  <a:schemeClr val="bg1"/>
                </a:solidFill>
                <a:effectLst/>
                <a:latin typeface="Times New Roman" panose="02020603050405020304" pitchFamily="18" charset="0"/>
                <a:ea typeface="MS Mincho" panose="02020609040205080304" pitchFamily="49" charset="-128"/>
              </a:rPr>
              <a:t>Aplikasi</a:t>
            </a:r>
            <a:r>
              <a:rPr lang="en-GB" sz="1800" i="1" dirty="0">
                <a:solidFill>
                  <a:schemeClr val="bg1"/>
                </a:solidFill>
                <a:effectLst/>
                <a:latin typeface="Times New Roman" panose="02020603050405020304" pitchFamily="18" charset="0"/>
                <a:ea typeface="MS Mincho" panose="02020609040205080304" pitchFamily="49" charset="-128"/>
              </a:rPr>
              <a:t> iPhone Android &amp; BlackBerry </a:t>
            </a:r>
            <a:r>
              <a:rPr lang="en-GB" sz="1800" i="1" dirty="0" err="1">
                <a:solidFill>
                  <a:schemeClr val="bg1"/>
                </a:solidFill>
                <a:effectLst/>
                <a:latin typeface="Times New Roman" panose="02020603050405020304" pitchFamily="18" charset="0"/>
                <a:ea typeface="MS Mincho" panose="02020609040205080304" pitchFamily="49" charset="-128"/>
              </a:rPr>
              <a:t>Itu</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i="1" dirty="0" err="1">
                <a:solidFill>
                  <a:schemeClr val="bg1"/>
                </a:solidFill>
                <a:effectLst/>
                <a:latin typeface="Times New Roman" panose="02020603050405020304" pitchFamily="18" charset="0"/>
                <a:ea typeface="MS Mincho" panose="02020609040205080304" pitchFamily="49" charset="-128"/>
              </a:rPr>
              <a:t>Gampang</a:t>
            </a:r>
            <a:r>
              <a:rPr lang="en-GB" sz="1800" i="1" dirty="0">
                <a:solidFill>
                  <a:schemeClr val="bg1"/>
                </a:solidFill>
                <a:effectLst/>
                <a:latin typeface="Times New Roman" panose="02020603050405020304" pitchFamily="18" charset="0"/>
                <a:ea typeface="MS Mincho" panose="02020609040205080304" pitchFamily="49" charset="-128"/>
              </a:rPr>
              <a:t>. </a:t>
            </a:r>
            <a:r>
              <a:rPr lang="en-GB" sz="1800" dirty="0">
                <a:solidFill>
                  <a:schemeClr val="bg1"/>
                </a:solidFill>
                <a:effectLst/>
                <a:latin typeface="Times New Roman" panose="02020603050405020304" pitchFamily="18" charset="0"/>
                <a:ea typeface="MS Mincho" panose="02020609040205080304" pitchFamily="49" charset="-128"/>
              </a:rPr>
              <a:t>Jakarta: </a:t>
            </a:r>
            <a:r>
              <a:rPr lang="en-GB" sz="1800" dirty="0" err="1">
                <a:solidFill>
                  <a:schemeClr val="bg1"/>
                </a:solidFill>
                <a:effectLst/>
                <a:latin typeface="Times New Roman" panose="02020603050405020304" pitchFamily="18" charset="0"/>
                <a:ea typeface="MS Mincho" panose="02020609040205080304" pitchFamily="49" charset="-128"/>
              </a:rPr>
              <a:t>Mediakita</a:t>
            </a:r>
            <a:r>
              <a:rPr lang="en-GB" sz="1800" dirty="0">
                <a:solidFill>
                  <a:schemeClr val="bg1"/>
                </a:solidFill>
                <a:effectLst/>
                <a:latin typeface="Times New Roman" panose="02020603050405020304" pitchFamily="18" charset="0"/>
                <a:ea typeface="MS Mincho" panose="02020609040205080304" pitchFamily="49" charset="-128"/>
              </a:rPr>
              <a:t>.</a:t>
            </a:r>
            <a:endParaRPr lang="en-ID" sz="1800" dirty="0">
              <a:solidFill>
                <a:schemeClr val="bg1"/>
              </a:solidFill>
              <a:effectLst/>
              <a:latin typeface="Times New Roman" panose="02020603050405020304" pitchFamily="18" charset="0"/>
              <a:ea typeface="MS Mincho" panose="02020609040205080304" pitchFamily="49" charset="-128"/>
            </a:endParaRPr>
          </a:p>
          <a:p>
            <a:pPr marL="457200" indent="-457200" algn="just">
              <a:lnSpc>
                <a:spcPct val="115000"/>
              </a:lnSpc>
            </a:pPr>
            <a:endParaRPr lang="en-ID" sz="1800" dirty="0">
              <a:effectLst/>
              <a:latin typeface="Times New Roman" panose="02020603050405020304" pitchFamily="18" charset="0"/>
              <a:ea typeface="MS Mincho" panose="02020609040205080304" pitchFamily="49" charset="-128"/>
            </a:endParaRPr>
          </a:p>
          <a:p>
            <a:pPr marL="0" indent="0">
              <a:buNone/>
            </a:pPr>
            <a:endParaRPr lang="en-US" sz="2000" dirty="0">
              <a:solidFill>
                <a:schemeClr val="bg1"/>
              </a:solidFill>
            </a:endParaRPr>
          </a:p>
        </p:txBody>
      </p:sp>
    </p:spTree>
    <p:extLst>
      <p:ext uri="{BB962C8B-B14F-4D97-AF65-F5344CB8AC3E}">
        <p14:creationId xmlns:p14="http://schemas.microsoft.com/office/powerpoint/2010/main" val="3004828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8"/>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6" name="Subtitle 5"/>
          <p:cNvSpPr>
            <a:spLocks noGrp="1"/>
          </p:cNvSpPr>
          <p:nvPr>
            <p:ph type="subTitle" idx="1"/>
          </p:nvPr>
        </p:nvSpPr>
        <p:spPr>
          <a:xfrm>
            <a:off x="1524000" y="1690889"/>
            <a:ext cx="9144000" cy="940248"/>
          </a:xfrm>
        </p:spPr>
        <p:txBody>
          <a:bodyPr>
            <a:normAutofit/>
          </a:bodyPr>
          <a:lstStyle/>
          <a:p>
            <a:pPr>
              <a:lnSpc>
                <a:spcPct val="100000"/>
              </a:lnSpc>
            </a:pPr>
            <a:r>
              <a:rPr lang="en-US" sz="2000" b="1" dirty="0">
                <a:solidFill>
                  <a:schemeClr val="bg1"/>
                </a:solidFill>
              </a:rPr>
              <a:t>Follow us @...</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INTRODUCTION</a:t>
            </a:r>
          </a:p>
        </p:txBody>
      </p:sp>
      <p:sp>
        <p:nvSpPr>
          <p:cNvPr id="5" name="Content Placeholder 4"/>
          <p:cNvSpPr>
            <a:spLocks noGrp="1"/>
          </p:cNvSpPr>
          <p:nvPr>
            <p:ph idx="1"/>
          </p:nvPr>
        </p:nvSpPr>
        <p:spPr>
          <a:xfrm>
            <a:off x="579582" y="1376652"/>
            <a:ext cx="10515600" cy="4351338"/>
          </a:xfrm>
        </p:spPr>
        <p:txBody>
          <a:bodyPr>
            <a:normAutofit fontScale="85000" lnSpcReduction="20000"/>
          </a:bodyPr>
          <a:lstStyle/>
          <a:p>
            <a:pPr algn="just"/>
            <a:r>
              <a:rPr lang="en-US" dirty="0">
                <a:solidFill>
                  <a:schemeClr val="bg1"/>
                </a:solidFill>
              </a:rPr>
              <a:t>In learning Japanese, grammar has a significant role so that learners can use the language under the rules of Japanese as a foreign language they are learning. Some students experience difficulties in learning Japanese grammar, partly due to limited study time. It is not enough for students to learn with the guidance of a teacher in class only. Therefore practical learning is needed without any limitation of space, time and place. The learning process is through a digitalization system to increase the efficiency and effectiveness of learning as a solution to strengthening students' understanding of mastering Japanese grammar, namely through a smartphone application. Aside from being a communication tool, smartphones are cellular phones with more capabilities and make it easier to get information and applications for learning. The existence of this smartphone is indeed able to provide various advantages and conveniences for its users, especially students. This research aims to develop the digitization of Japanese language teaching through smartphone applications for Japanese grammar learning tools as e-learning media.</a:t>
            </a:r>
          </a:p>
        </p:txBody>
      </p:sp>
    </p:spTree>
    <p:extLst>
      <p:ext uri="{BB962C8B-B14F-4D97-AF65-F5344CB8AC3E}">
        <p14:creationId xmlns:p14="http://schemas.microsoft.com/office/powerpoint/2010/main" val="295069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556922"/>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endParaRPr lang="en-US" sz="2000" dirty="0">
              <a:solidFill>
                <a:schemeClr val="bg1"/>
              </a:solidFill>
            </a:endParaRPr>
          </a:p>
        </p:txBody>
      </p:sp>
      <p:sp>
        <p:nvSpPr>
          <p:cNvPr id="2" name="Rectangle 1">
            <a:extLst>
              <a:ext uri="{FF2B5EF4-FFF2-40B4-BE49-F238E27FC236}">
                <a16:creationId xmlns:a16="http://schemas.microsoft.com/office/drawing/2014/main" id="{E99D6491-79CA-0D5A-5CE1-C9F90E1C382F}"/>
              </a:ext>
            </a:extLst>
          </p:cNvPr>
          <p:cNvSpPr/>
          <p:nvPr/>
        </p:nvSpPr>
        <p:spPr>
          <a:xfrm>
            <a:off x="579582" y="1016000"/>
            <a:ext cx="10627822" cy="5038436"/>
          </a:xfrm>
          <a:prstGeom prst="rect">
            <a:avLst/>
          </a:prstGeom>
          <a:solidFill>
            <a:schemeClr val="bg2">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Ali (2010 p. 89) suggests that learning media is defined as anything that can be used to convey messages, stimulate thoughts, feelings, concerns and willingness of students so that they can encourage the learning process. Media forms are used to enhance the learning experience to make it more concrete.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Multimedia-based learning media is here to be a solution in dealing with this problem because multimedia can touch all five senses: sight, smell, taste, hearing and touch. Computer Technology Research (CTR), states that people are only able to remember 20% of what they see and 30% of what they hear. But people can remember 50% of what was seen and heard and 80% of what was seen, heard and done all at once.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addition, according to </a:t>
            </a:r>
            <a:r>
              <a:rPr lang="en-US" dirty="0" err="1"/>
              <a:t>Munir</a:t>
            </a:r>
            <a:r>
              <a:rPr lang="en-US" dirty="0"/>
              <a:t> (2012 p. 8), multimedia can provide benefits in delivering and receiving information. Among them are more communicative because they use pictures and animations that are better understood, easy to make changes because all information is stored on the computer so that it can be continuously updated and developed as needed, more interactive and more flexible in expressing creativity.</a:t>
            </a:r>
          </a:p>
          <a:p>
            <a:endParaRPr lang="en-US" dirty="0"/>
          </a:p>
          <a:p>
            <a:endParaRPr lang="en-US" dirty="0"/>
          </a:p>
        </p:txBody>
      </p:sp>
    </p:spTree>
    <p:extLst>
      <p:ext uri="{BB962C8B-B14F-4D97-AF65-F5344CB8AC3E}">
        <p14:creationId xmlns:p14="http://schemas.microsoft.com/office/powerpoint/2010/main" val="232488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41EA9-4AD6-BC3B-E346-EFCCF0561017}"/>
              </a:ext>
            </a:extLst>
          </p:cNvPr>
          <p:cNvSpPr>
            <a:spLocks noGrp="1"/>
          </p:cNvSpPr>
          <p:nvPr>
            <p:ph type="title"/>
          </p:nvPr>
        </p:nvSpPr>
        <p:spPr>
          <a:xfrm>
            <a:off x="838200" y="365125"/>
            <a:ext cx="10515600" cy="1124041"/>
          </a:xfrm>
        </p:spPr>
        <p:txBody>
          <a:bodyPr/>
          <a:lstStyle/>
          <a:p>
            <a:r>
              <a:rPr lang="en-US" dirty="0" err="1">
                <a:highlight>
                  <a:srgbClr val="FFFF00"/>
                </a:highlight>
              </a:rPr>
              <a:t>Bunpou</a:t>
            </a:r>
            <a:r>
              <a:rPr lang="en-US" dirty="0">
                <a:highlight>
                  <a:srgbClr val="FFFF00"/>
                </a:highlight>
              </a:rPr>
              <a:t> JLPT N4</a:t>
            </a:r>
            <a:endParaRPr lang="en-ID" dirty="0">
              <a:highlight>
                <a:srgbClr val="FFFF00"/>
              </a:highlight>
            </a:endParaRPr>
          </a:p>
        </p:txBody>
      </p:sp>
      <p:sp>
        <p:nvSpPr>
          <p:cNvPr id="3" name="Content Placeholder 2">
            <a:extLst>
              <a:ext uri="{FF2B5EF4-FFF2-40B4-BE49-F238E27FC236}">
                <a16:creationId xmlns:a16="http://schemas.microsoft.com/office/drawing/2014/main" id="{23F6530C-F108-8C56-E144-D0A4A9D86A9D}"/>
              </a:ext>
            </a:extLst>
          </p:cNvPr>
          <p:cNvSpPr>
            <a:spLocks noGrp="1"/>
          </p:cNvSpPr>
          <p:nvPr>
            <p:ph idx="1"/>
          </p:nvPr>
        </p:nvSpPr>
        <p:spPr>
          <a:xfrm>
            <a:off x="838200" y="1489166"/>
            <a:ext cx="10515600" cy="4687797"/>
          </a:xfrm>
        </p:spPr>
        <p:txBody>
          <a:bodyPr/>
          <a:lstStyle/>
          <a:p>
            <a:r>
              <a:rPr lang="en-US" sz="2000" dirty="0">
                <a:solidFill>
                  <a:schemeClr val="bg1"/>
                </a:solidFill>
              </a:rPr>
              <a:t>Japanese Language Proficiency Test (JLPT) level N4 is a basic Japanese language ability test or more precisely a pre-intermediate or </a:t>
            </a:r>
            <a:r>
              <a:rPr lang="en-US" sz="2000" i="1" dirty="0" err="1">
                <a:solidFill>
                  <a:schemeClr val="bg1"/>
                </a:solidFill>
              </a:rPr>
              <a:t>chuushokyu</a:t>
            </a:r>
            <a:r>
              <a:rPr lang="en-US" sz="2000" i="1" dirty="0">
                <a:solidFill>
                  <a:schemeClr val="bg1"/>
                </a:solidFill>
              </a:rPr>
              <a:t> </a:t>
            </a:r>
            <a:r>
              <a:rPr lang="en-US" sz="2000" dirty="0">
                <a:solidFill>
                  <a:schemeClr val="bg1"/>
                </a:solidFill>
              </a:rPr>
              <a:t>(</a:t>
            </a:r>
            <a:r>
              <a:rPr lang="ja-JP" altLang="en-US" sz="2000" dirty="0">
                <a:solidFill>
                  <a:schemeClr val="bg1"/>
                </a:solidFill>
              </a:rPr>
              <a:t>中初級</a:t>
            </a:r>
            <a:r>
              <a:rPr lang="en-US" sz="2000" dirty="0">
                <a:solidFill>
                  <a:schemeClr val="bg1"/>
                </a:solidFill>
              </a:rPr>
              <a:t>) in which students are required to be able to master at least around 300 kanji, 1500 vocabularies, and be able to read simple material and understand everyday conversations that are spoken slowly. Level N4 is also a bridge between levels N5 and N3, namely from the basic level to the intermediate level.</a:t>
            </a:r>
          </a:p>
          <a:p>
            <a:r>
              <a:rPr lang="en-US" sz="2000" dirty="0">
                <a:solidFill>
                  <a:schemeClr val="bg1"/>
                </a:solidFill>
              </a:rPr>
              <a:t>The Japanese grammar structures (</a:t>
            </a:r>
            <a:r>
              <a:rPr lang="en-US" sz="2000" i="1" dirty="0" err="1">
                <a:solidFill>
                  <a:schemeClr val="bg1"/>
                </a:solidFill>
              </a:rPr>
              <a:t>bunkei</a:t>
            </a:r>
            <a:r>
              <a:rPr lang="en-US" sz="2000" i="1" dirty="0">
                <a:solidFill>
                  <a:schemeClr val="bg1"/>
                </a:solidFill>
              </a:rPr>
              <a:t>) </a:t>
            </a:r>
            <a:r>
              <a:rPr lang="en-US" sz="2000" dirty="0">
                <a:solidFill>
                  <a:schemeClr val="bg1"/>
                </a:solidFill>
              </a:rPr>
              <a:t> included in the JLPT N4 grammar material (</a:t>
            </a:r>
            <a:r>
              <a:rPr lang="en-US" sz="2000" i="1" dirty="0" err="1">
                <a:solidFill>
                  <a:schemeClr val="bg1"/>
                </a:solidFill>
              </a:rPr>
              <a:t>bunpou</a:t>
            </a:r>
            <a:r>
              <a:rPr lang="en-US" sz="2000" i="1" dirty="0">
                <a:solidFill>
                  <a:schemeClr val="bg1"/>
                </a:solidFill>
              </a:rPr>
              <a:t>)</a:t>
            </a:r>
            <a:r>
              <a:rPr lang="en-US" sz="2000" dirty="0">
                <a:solidFill>
                  <a:schemeClr val="bg1"/>
                </a:solidFill>
              </a:rPr>
              <a:t> amount to 93:</a:t>
            </a:r>
          </a:p>
          <a:p>
            <a:endParaRPr lang="en-ID" dirty="0">
              <a:solidFill>
                <a:schemeClr val="bg1"/>
              </a:solidFill>
            </a:endParaRPr>
          </a:p>
        </p:txBody>
      </p:sp>
      <p:graphicFrame>
        <p:nvGraphicFramePr>
          <p:cNvPr id="8" name="Table 7">
            <a:extLst>
              <a:ext uri="{FF2B5EF4-FFF2-40B4-BE49-F238E27FC236}">
                <a16:creationId xmlns:a16="http://schemas.microsoft.com/office/drawing/2014/main" id="{F12BE49C-974D-751F-EE1F-90F391B97A4D}"/>
              </a:ext>
            </a:extLst>
          </p:cNvPr>
          <p:cNvGraphicFramePr>
            <a:graphicFrameLocks noGrp="1"/>
          </p:cNvGraphicFramePr>
          <p:nvPr>
            <p:extLst>
              <p:ext uri="{D42A27DB-BD31-4B8C-83A1-F6EECF244321}">
                <p14:modId xmlns:p14="http://schemas.microsoft.com/office/powerpoint/2010/main" val="316715167"/>
              </p:ext>
            </p:extLst>
          </p:nvPr>
        </p:nvGraphicFramePr>
        <p:xfrm>
          <a:off x="1553934" y="4208903"/>
          <a:ext cx="3907187" cy="2016760"/>
        </p:xfrm>
        <a:graphic>
          <a:graphicData uri="http://schemas.openxmlformats.org/drawingml/2006/table">
            <a:tbl>
              <a:tblPr firstRow="1" firstCol="1" lastRow="1" lastCol="1" bandRow="1" bandCol="1">
                <a:tableStyleId>{5C22544A-7EE6-4342-B048-85BDC9FD1C3A}</a:tableStyleId>
              </a:tblPr>
              <a:tblGrid>
                <a:gridCol w="291444">
                  <a:extLst>
                    <a:ext uri="{9D8B030D-6E8A-4147-A177-3AD203B41FA5}">
                      <a16:colId xmlns:a16="http://schemas.microsoft.com/office/drawing/2014/main" val="2778394608"/>
                    </a:ext>
                  </a:extLst>
                </a:gridCol>
                <a:gridCol w="1011122">
                  <a:extLst>
                    <a:ext uri="{9D8B030D-6E8A-4147-A177-3AD203B41FA5}">
                      <a16:colId xmlns:a16="http://schemas.microsoft.com/office/drawing/2014/main" val="3084669048"/>
                    </a:ext>
                  </a:extLst>
                </a:gridCol>
                <a:gridCol w="291444">
                  <a:extLst>
                    <a:ext uri="{9D8B030D-6E8A-4147-A177-3AD203B41FA5}">
                      <a16:colId xmlns:a16="http://schemas.microsoft.com/office/drawing/2014/main" val="113721925"/>
                    </a:ext>
                  </a:extLst>
                </a:gridCol>
                <a:gridCol w="1010611">
                  <a:extLst>
                    <a:ext uri="{9D8B030D-6E8A-4147-A177-3AD203B41FA5}">
                      <a16:colId xmlns:a16="http://schemas.microsoft.com/office/drawing/2014/main" val="815089928"/>
                    </a:ext>
                  </a:extLst>
                </a:gridCol>
                <a:gridCol w="290423">
                  <a:extLst>
                    <a:ext uri="{9D8B030D-6E8A-4147-A177-3AD203B41FA5}">
                      <a16:colId xmlns:a16="http://schemas.microsoft.com/office/drawing/2014/main" val="2239197238"/>
                    </a:ext>
                  </a:extLst>
                </a:gridCol>
                <a:gridCol w="1012143">
                  <a:extLst>
                    <a:ext uri="{9D8B030D-6E8A-4147-A177-3AD203B41FA5}">
                      <a16:colId xmlns:a16="http://schemas.microsoft.com/office/drawing/2014/main" val="3630756025"/>
                    </a:ext>
                  </a:extLst>
                </a:gridCol>
              </a:tblGrid>
              <a:tr h="269875">
                <a:tc>
                  <a:txBody>
                    <a:bodyPr/>
                    <a:lstStyle/>
                    <a:p>
                      <a:pPr marL="64770">
                        <a:spcBef>
                          <a:spcPts val="335"/>
                        </a:spcBef>
                        <a:spcAft>
                          <a:spcPts val="0"/>
                        </a:spcAft>
                      </a:pPr>
                      <a:r>
                        <a:rPr lang="en-US" sz="1200">
                          <a:effectLst/>
                        </a:rPr>
                        <a:t>No.</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395605">
                        <a:spcBef>
                          <a:spcPts val="335"/>
                        </a:spcBef>
                        <a:spcAft>
                          <a:spcPts val="0"/>
                        </a:spcAft>
                      </a:pPr>
                      <a:r>
                        <a:rPr lang="en-US" sz="1200">
                          <a:effectLst/>
                        </a:rPr>
                        <a:t>B</a:t>
                      </a:r>
                      <a:r>
                        <a:rPr lang="en-US" sz="1200" spc="5">
                          <a:effectLst/>
                        </a:rPr>
                        <a:t>un</a:t>
                      </a:r>
                      <a:r>
                        <a:rPr lang="en-US" sz="1200">
                          <a:effectLst/>
                        </a:rPr>
                        <a:t>k</a:t>
                      </a:r>
                      <a:r>
                        <a:rPr lang="en-US" sz="1200" spc="-5">
                          <a:effectLst/>
                        </a:rPr>
                        <a:t>e</a:t>
                      </a:r>
                      <a:r>
                        <a:rPr lang="en-US" sz="1200">
                          <a:effectLst/>
                        </a:rPr>
                        <a:t>i</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spcBef>
                          <a:spcPts val="335"/>
                        </a:spcBef>
                        <a:spcAft>
                          <a:spcPts val="0"/>
                        </a:spcAft>
                      </a:pPr>
                      <a:r>
                        <a:rPr lang="en-US" sz="1200">
                          <a:effectLst/>
                        </a:rPr>
                        <a:t>No.</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395605">
                        <a:spcBef>
                          <a:spcPts val="335"/>
                        </a:spcBef>
                        <a:spcAft>
                          <a:spcPts val="0"/>
                        </a:spcAft>
                      </a:pPr>
                      <a:r>
                        <a:rPr lang="en-US" sz="1200">
                          <a:effectLst/>
                        </a:rPr>
                        <a:t>B</a:t>
                      </a:r>
                      <a:r>
                        <a:rPr lang="en-US" sz="1200" spc="5">
                          <a:effectLst/>
                        </a:rPr>
                        <a:t>un</a:t>
                      </a:r>
                      <a:r>
                        <a:rPr lang="en-US" sz="1200">
                          <a:effectLst/>
                        </a:rPr>
                        <a:t>k</a:t>
                      </a:r>
                      <a:r>
                        <a:rPr lang="en-US" sz="1200" spc="-5">
                          <a:effectLst/>
                        </a:rPr>
                        <a:t>e</a:t>
                      </a:r>
                      <a:r>
                        <a:rPr lang="en-US" sz="1200">
                          <a:effectLst/>
                        </a:rPr>
                        <a:t>i</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spcBef>
                          <a:spcPts val="335"/>
                        </a:spcBef>
                        <a:spcAft>
                          <a:spcPts val="0"/>
                        </a:spcAft>
                      </a:pPr>
                      <a:r>
                        <a:rPr lang="en-US" sz="1200">
                          <a:effectLst/>
                        </a:rPr>
                        <a:t>No.</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396875">
                        <a:spcBef>
                          <a:spcPts val="335"/>
                        </a:spcBef>
                        <a:spcAft>
                          <a:spcPts val="0"/>
                        </a:spcAft>
                      </a:pPr>
                      <a:r>
                        <a:rPr lang="en-US" sz="1200">
                          <a:effectLst/>
                        </a:rPr>
                        <a:t>B</a:t>
                      </a:r>
                      <a:r>
                        <a:rPr lang="en-US" sz="1200" spc="5">
                          <a:effectLst/>
                        </a:rPr>
                        <a:t>un</a:t>
                      </a:r>
                      <a:r>
                        <a:rPr lang="en-US" sz="1200">
                          <a:effectLst/>
                        </a:rPr>
                        <a:t>k</a:t>
                      </a:r>
                      <a:r>
                        <a:rPr lang="en-US" sz="1200" spc="-5">
                          <a:effectLst/>
                        </a:rPr>
                        <a:t>e</a:t>
                      </a:r>
                      <a:r>
                        <a:rPr lang="en-US" sz="1200">
                          <a:effectLst/>
                        </a:rPr>
                        <a:t>i</a:t>
                      </a:r>
                      <a:endParaRPr lang="en-ID"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593708813"/>
                  </a:ext>
                </a:extLst>
              </a:tr>
              <a:tr h="269875">
                <a:tc>
                  <a:txBody>
                    <a:bodyPr/>
                    <a:lstStyle/>
                    <a:p>
                      <a:pPr marL="113665" marR="116840" algn="ctr">
                        <a:spcBef>
                          <a:spcPts val="335"/>
                        </a:spcBef>
                        <a:spcAft>
                          <a:spcPts val="0"/>
                        </a:spcAft>
                      </a:pPr>
                      <a:r>
                        <a:rPr lang="en-US" sz="1200">
                          <a:effectLst/>
                        </a:rPr>
                        <a:t>1</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nSpc>
                          <a:spcPts val="1700"/>
                        </a:lnSpc>
                      </a:pPr>
                      <a:r>
                        <a:rPr lang="en-US" sz="1200" spc="-5">
                          <a:effectLst/>
                        </a:rPr>
                        <a:t>~</a:t>
                      </a:r>
                      <a:r>
                        <a:rPr lang="en-US" sz="1200">
                          <a:effectLst/>
                        </a:rPr>
                        <a:t>てみる</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spcBef>
                          <a:spcPts val="335"/>
                        </a:spcBef>
                        <a:spcAft>
                          <a:spcPts val="0"/>
                        </a:spcAft>
                      </a:pPr>
                      <a:r>
                        <a:rPr lang="en-US" sz="1200">
                          <a:effectLst/>
                        </a:rPr>
                        <a:t>29</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nSpc>
                          <a:spcPts val="1700"/>
                        </a:lnSpc>
                      </a:pPr>
                      <a:r>
                        <a:rPr lang="en-US" sz="1200">
                          <a:effectLst/>
                        </a:rPr>
                        <a:t>受身形</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spcBef>
                          <a:spcPts val="335"/>
                        </a:spcBef>
                        <a:spcAft>
                          <a:spcPts val="0"/>
                        </a:spcAft>
                      </a:pPr>
                      <a:r>
                        <a:rPr lang="en-US" sz="1200">
                          <a:effectLst/>
                        </a:rPr>
                        <a:t>57</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6675">
                        <a:lnSpc>
                          <a:spcPts val="1700"/>
                        </a:lnSpc>
                      </a:pPr>
                      <a:r>
                        <a:rPr lang="en-US" sz="1200" spc="-5">
                          <a:effectLst/>
                        </a:rPr>
                        <a:t>~</a:t>
                      </a:r>
                      <a:r>
                        <a:rPr lang="en-US" sz="1200">
                          <a:effectLst/>
                        </a:rPr>
                        <a:t>な</a:t>
                      </a:r>
                      <a:endParaRPr lang="en-ID"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164612660"/>
                  </a:ext>
                </a:extLst>
              </a:tr>
              <a:tr h="262255">
                <a:tc>
                  <a:txBody>
                    <a:bodyPr/>
                    <a:lstStyle/>
                    <a:p>
                      <a:pPr marL="113665" marR="116840" algn="ctr">
                        <a:spcBef>
                          <a:spcPts val="315"/>
                        </a:spcBef>
                        <a:spcAft>
                          <a:spcPts val="0"/>
                        </a:spcAft>
                      </a:pPr>
                      <a:r>
                        <a:rPr lang="en-US" sz="1200">
                          <a:effectLst/>
                        </a:rPr>
                        <a:t>2</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nSpc>
                          <a:spcPts val="1700"/>
                        </a:lnSpc>
                      </a:pPr>
                      <a:r>
                        <a:rPr lang="en-US" sz="1200" spc="-5">
                          <a:effectLst/>
                        </a:rPr>
                        <a:t>~</a:t>
                      </a:r>
                      <a:r>
                        <a:rPr lang="en-US" sz="1200">
                          <a:effectLst/>
                        </a:rPr>
                        <a:t>そうだ</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spcBef>
                          <a:spcPts val="315"/>
                        </a:spcBef>
                        <a:spcAft>
                          <a:spcPts val="0"/>
                        </a:spcAft>
                      </a:pPr>
                      <a:r>
                        <a:rPr lang="en-US" sz="1200">
                          <a:effectLst/>
                        </a:rPr>
                        <a:t>30</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nSpc>
                          <a:spcPts val="1700"/>
                        </a:lnSpc>
                      </a:pPr>
                      <a:r>
                        <a:rPr lang="en-US" sz="1200" spc="-5">
                          <a:effectLst/>
                        </a:rPr>
                        <a:t>~</a:t>
                      </a:r>
                      <a:r>
                        <a:rPr lang="en-US" sz="1200">
                          <a:effectLst/>
                        </a:rPr>
                        <a:t>でいます</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spcBef>
                          <a:spcPts val="315"/>
                        </a:spcBef>
                        <a:spcAft>
                          <a:spcPts val="0"/>
                        </a:spcAft>
                      </a:pPr>
                      <a:r>
                        <a:rPr lang="en-US" sz="1200">
                          <a:effectLst/>
                        </a:rPr>
                        <a:t>58</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6675">
                        <a:lnSpc>
                          <a:spcPts val="1700"/>
                        </a:lnSpc>
                      </a:pPr>
                      <a:r>
                        <a:rPr lang="en-US" sz="1200" spc="-5">
                          <a:effectLst/>
                        </a:rPr>
                        <a:t>~</a:t>
                      </a:r>
                      <a:r>
                        <a:rPr lang="en-US" sz="1200">
                          <a:effectLst/>
                        </a:rPr>
                        <a:t>しろ</a:t>
                      </a:r>
                      <a:endParaRPr lang="en-ID"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747793260"/>
                  </a:ext>
                </a:extLst>
              </a:tr>
              <a:tr h="260350">
                <a:tc>
                  <a:txBody>
                    <a:bodyPr/>
                    <a:lstStyle/>
                    <a:p>
                      <a:pPr marL="113665" marR="116840" algn="ctr">
                        <a:spcBef>
                          <a:spcPts val="300"/>
                        </a:spcBef>
                        <a:spcAft>
                          <a:spcPts val="0"/>
                        </a:spcAft>
                      </a:pPr>
                      <a:r>
                        <a:rPr lang="en-US" sz="1200">
                          <a:effectLst/>
                        </a:rPr>
                        <a:t>3</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nSpc>
                          <a:spcPts val="1700"/>
                        </a:lnSpc>
                      </a:pPr>
                      <a:r>
                        <a:rPr lang="en-US" sz="1200" spc="-5">
                          <a:effectLst/>
                        </a:rPr>
                        <a:t>~</a:t>
                      </a:r>
                      <a:r>
                        <a:rPr lang="en-US" sz="1200">
                          <a:effectLst/>
                        </a:rPr>
                        <a:t>んです</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spcBef>
                          <a:spcPts val="300"/>
                        </a:spcBef>
                        <a:spcAft>
                          <a:spcPts val="0"/>
                        </a:spcAft>
                      </a:pPr>
                      <a:r>
                        <a:rPr lang="en-US" sz="1200">
                          <a:effectLst/>
                        </a:rPr>
                        <a:t>31</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nSpc>
                          <a:spcPts val="1700"/>
                        </a:lnSpc>
                      </a:pPr>
                      <a:r>
                        <a:rPr lang="en-US" sz="1200" spc="-5">
                          <a:effectLst/>
                        </a:rPr>
                        <a:t>~</a:t>
                      </a:r>
                      <a:r>
                        <a:rPr lang="en-US" sz="1200">
                          <a:effectLst/>
                        </a:rPr>
                        <a:t>がする</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spcBef>
                          <a:spcPts val="300"/>
                        </a:spcBef>
                        <a:spcAft>
                          <a:spcPts val="0"/>
                        </a:spcAft>
                      </a:pPr>
                      <a:r>
                        <a:rPr lang="en-US" sz="1200">
                          <a:effectLst/>
                        </a:rPr>
                        <a:t>59</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6675">
                        <a:lnSpc>
                          <a:spcPts val="1700"/>
                        </a:lnSpc>
                      </a:pPr>
                      <a:r>
                        <a:rPr lang="en-US" sz="1200" spc="-5">
                          <a:effectLst/>
                        </a:rPr>
                        <a:t>~</a:t>
                      </a:r>
                      <a:r>
                        <a:rPr lang="en-US" sz="1200">
                          <a:effectLst/>
                        </a:rPr>
                        <a:t>って</a:t>
                      </a:r>
                      <a:endParaRPr lang="en-ID"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162136036"/>
                  </a:ext>
                </a:extLst>
              </a:tr>
              <a:tr h="262255">
                <a:tc>
                  <a:txBody>
                    <a:bodyPr/>
                    <a:lstStyle/>
                    <a:p>
                      <a:pPr marL="113665" marR="116840" algn="ctr">
                        <a:spcBef>
                          <a:spcPts val="315"/>
                        </a:spcBef>
                        <a:spcAft>
                          <a:spcPts val="0"/>
                        </a:spcAft>
                      </a:pPr>
                      <a:r>
                        <a:rPr lang="en-US" sz="1200">
                          <a:effectLst/>
                        </a:rPr>
                        <a:t>4</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nSpc>
                          <a:spcPts val="1700"/>
                        </a:lnSpc>
                      </a:pPr>
                      <a:r>
                        <a:rPr lang="en-US" sz="1200" spc="-5">
                          <a:effectLst/>
                        </a:rPr>
                        <a:t>~</a:t>
                      </a:r>
                      <a:r>
                        <a:rPr lang="en-US" sz="1200">
                          <a:effectLst/>
                        </a:rPr>
                        <a:t>方</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spcBef>
                          <a:spcPts val="315"/>
                        </a:spcBef>
                        <a:spcAft>
                          <a:spcPts val="0"/>
                        </a:spcAft>
                      </a:pPr>
                      <a:r>
                        <a:rPr lang="en-US" sz="1200">
                          <a:effectLst/>
                        </a:rPr>
                        <a:t>32</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nSpc>
                          <a:spcPts val="1700"/>
                        </a:lnSpc>
                      </a:pPr>
                      <a:r>
                        <a:rPr lang="en-US" sz="1200" spc="-5">
                          <a:effectLst/>
                        </a:rPr>
                        <a:t>~</a:t>
                      </a:r>
                      <a:r>
                        <a:rPr lang="en-US" sz="1200">
                          <a:effectLst/>
                        </a:rPr>
                        <a:t>ところだ</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spcBef>
                          <a:spcPts val="315"/>
                        </a:spcBef>
                        <a:spcAft>
                          <a:spcPts val="0"/>
                        </a:spcAft>
                      </a:pPr>
                      <a:r>
                        <a:rPr lang="en-US" sz="1200">
                          <a:effectLst/>
                        </a:rPr>
                        <a:t>60</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6675">
                        <a:lnSpc>
                          <a:spcPts val="1700"/>
                        </a:lnSpc>
                      </a:pPr>
                      <a:r>
                        <a:rPr lang="en-US" sz="1200" spc="-5">
                          <a:effectLst/>
                        </a:rPr>
                        <a:t>~</a:t>
                      </a:r>
                      <a:r>
                        <a:rPr lang="en-US" sz="1200">
                          <a:effectLst/>
                        </a:rPr>
                        <a:t>てくれる</a:t>
                      </a:r>
                      <a:endParaRPr lang="en-ID"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002215559"/>
                  </a:ext>
                </a:extLst>
              </a:tr>
              <a:tr h="260350">
                <a:tc>
                  <a:txBody>
                    <a:bodyPr/>
                    <a:lstStyle/>
                    <a:p>
                      <a:pPr marL="113665" marR="116840" algn="ctr">
                        <a:spcBef>
                          <a:spcPts val="300"/>
                        </a:spcBef>
                        <a:spcAft>
                          <a:spcPts val="0"/>
                        </a:spcAft>
                      </a:pPr>
                      <a:r>
                        <a:rPr lang="en-US" sz="1200">
                          <a:effectLst/>
                        </a:rPr>
                        <a:t>5</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nSpc>
                          <a:spcPts val="1700"/>
                        </a:lnSpc>
                      </a:pPr>
                      <a:r>
                        <a:rPr lang="en-US" sz="1200" spc="-5">
                          <a:effectLst/>
                        </a:rPr>
                        <a:t>~</a:t>
                      </a:r>
                      <a:r>
                        <a:rPr lang="en-US" sz="1200">
                          <a:effectLst/>
                        </a:rPr>
                        <a:t>ので</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spcBef>
                          <a:spcPts val="300"/>
                        </a:spcBef>
                        <a:spcAft>
                          <a:spcPts val="0"/>
                        </a:spcAft>
                      </a:pPr>
                      <a:r>
                        <a:rPr lang="en-US" sz="1200">
                          <a:effectLst/>
                        </a:rPr>
                        <a:t>33</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nSpc>
                          <a:spcPts val="1700"/>
                        </a:lnSpc>
                      </a:pPr>
                      <a:r>
                        <a:rPr lang="en-US" sz="1200" spc="-5">
                          <a:effectLst/>
                        </a:rPr>
                        <a:t>~</a:t>
                      </a:r>
                      <a:r>
                        <a:rPr lang="en-US" sz="1200">
                          <a:effectLst/>
                        </a:rPr>
                        <a:t>でしょう？</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lnSpc>
                          <a:spcPts val="1300"/>
                        </a:lnSpc>
                      </a:pPr>
                      <a:r>
                        <a:rPr lang="en-US" sz="1200">
                          <a:effectLst/>
                        </a:rPr>
                        <a:t>61</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6675">
                        <a:lnSpc>
                          <a:spcPts val="1700"/>
                        </a:lnSpc>
                      </a:pPr>
                      <a:r>
                        <a:rPr lang="en-US" sz="1200" spc="-5">
                          <a:effectLst/>
                        </a:rPr>
                        <a:t>~</a:t>
                      </a:r>
                      <a:r>
                        <a:rPr lang="en-US" sz="1200">
                          <a:effectLst/>
                        </a:rPr>
                        <a:t>ようになる</a:t>
                      </a:r>
                      <a:endParaRPr lang="en-ID"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885608506"/>
                  </a:ext>
                </a:extLst>
              </a:tr>
              <a:tr h="262255">
                <a:tc>
                  <a:txBody>
                    <a:bodyPr/>
                    <a:lstStyle/>
                    <a:p>
                      <a:pPr marL="113665" marR="116840" algn="ctr">
                        <a:spcBef>
                          <a:spcPts val="300"/>
                        </a:spcBef>
                        <a:spcAft>
                          <a:spcPts val="0"/>
                        </a:spcAft>
                      </a:pPr>
                      <a:r>
                        <a:rPr lang="en-US" sz="1200">
                          <a:effectLst/>
                        </a:rPr>
                        <a:t>6</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nSpc>
                          <a:spcPts val="1700"/>
                        </a:lnSpc>
                      </a:pPr>
                      <a:r>
                        <a:rPr lang="en-US" sz="1200" spc="-5">
                          <a:effectLst/>
                        </a:rPr>
                        <a:t>~</a:t>
                      </a:r>
                      <a:r>
                        <a:rPr lang="en-US" sz="1200">
                          <a:effectLst/>
                        </a:rPr>
                        <a:t>ことができる</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spcBef>
                          <a:spcPts val="300"/>
                        </a:spcBef>
                        <a:spcAft>
                          <a:spcPts val="0"/>
                        </a:spcAft>
                      </a:pPr>
                      <a:r>
                        <a:rPr lang="en-US" sz="1200">
                          <a:effectLst/>
                        </a:rPr>
                        <a:t>34</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nSpc>
                          <a:spcPts val="1700"/>
                        </a:lnSpc>
                      </a:pPr>
                      <a:r>
                        <a:rPr lang="en-US" sz="1200" spc="-5">
                          <a:effectLst/>
                        </a:rPr>
                        <a:t>~</a:t>
                      </a:r>
                      <a:r>
                        <a:rPr lang="en-US" sz="1200">
                          <a:effectLst/>
                        </a:rPr>
                        <a:t>らしいです</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lnSpc>
                          <a:spcPts val="1300"/>
                        </a:lnSpc>
                      </a:pPr>
                      <a:r>
                        <a:rPr lang="en-US" sz="1200">
                          <a:effectLst/>
                        </a:rPr>
                        <a:t>62</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6675">
                        <a:lnSpc>
                          <a:spcPts val="1700"/>
                        </a:lnSpc>
                      </a:pPr>
                      <a:r>
                        <a:rPr lang="en-US" sz="1200" spc="-5" dirty="0">
                          <a:effectLst/>
                        </a:rPr>
                        <a:t>~</a:t>
                      </a:r>
                      <a:r>
                        <a:rPr lang="en-US" sz="1200" dirty="0">
                          <a:effectLst/>
                        </a:rPr>
                        <a:t>さ</a:t>
                      </a:r>
                      <a:endParaRPr lang="en-ID" sz="1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654947253"/>
                  </a:ext>
                </a:extLst>
              </a:tr>
            </a:tbl>
          </a:graphicData>
        </a:graphic>
      </p:graphicFrame>
      <p:sp>
        <p:nvSpPr>
          <p:cNvPr id="9" name="Rectangle 3">
            <a:extLst>
              <a:ext uri="{FF2B5EF4-FFF2-40B4-BE49-F238E27FC236}">
                <a16:creationId xmlns:a16="http://schemas.microsoft.com/office/drawing/2014/main" id="{358DB155-61A0-7A4A-5FF6-8043FAEAFDB7}"/>
              </a:ext>
            </a:extLst>
          </p:cNvPr>
          <p:cNvSpPr>
            <a:spLocks noChangeArrowheads="1"/>
          </p:cNvSpPr>
          <p:nvPr/>
        </p:nvSpPr>
        <p:spPr bwMode="auto">
          <a:xfrm>
            <a:off x="1553934" y="4209380"/>
            <a:ext cx="979986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D"/>
          </a:p>
        </p:txBody>
      </p:sp>
      <p:graphicFrame>
        <p:nvGraphicFramePr>
          <p:cNvPr id="10" name="Table 9">
            <a:extLst>
              <a:ext uri="{FF2B5EF4-FFF2-40B4-BE49-F238E27FC236}">
                <a16:creationId xmlns:a16="http://schemas.microsoft.com/office/drawing/2014/main" id="{DEE3AC63-D12F-8CA7-0548-E7C67B143091}"/>
              </a:ext>
            </a:extLst>
          </p:cNvPr>
          <p:cNvGraphicFramePr>
            <a:graphicFrameLocks noGrp="1"/>
          </p:cNvGraphicFramePr>
          <p:nvPr>
            <p:extLst>
              <p:ext uri="{D42A27DB-BD31-4B8C-83A1-F6EECF244321}">
                <p14:modId xmlns:p14="http://schemas.microsoft.com/office/powerpoint/2010/main" val="4131250441"/>
              </p:ext>
            </p:extLst>
          </p:nvPr>
        </p:nvGraphicFramePr>
        <p:xfrm>
          <a:off x="5880836" y="4298623"/>
          <a:ext cx="4860925" cy="1470581"/>
        </p:xfrm>
        <a:graphic>
          <a:graphicData uri="http://schemas.openxmlformats.org/drawingml/2006/table">
            <a:tbl>
              <a:tblPr firstRow="1" firstCol="1" lastRow="1" lastCol="1" bandRow="1" bandCol="1">
                <a:tableStyleId>{5C22544A-7EE6-4342-B048-85BDC9FD1C3A}</a:tableStyleId>
              </a:tblPr>
              <a:tblGrid>
                <a:gridCol w="362585">
                  <a:extLst>
                    <a:ext uri="{9D8B030D-6E8A-4147-A177-3AD203B41FA5}">
                      <a16:colId xmlns:a16="http://schemas.microsoft.com/office/drawing/2014/main" val="2632912867"/>
                    </a:ext>
                  </a:extLst>
                </a:gridCol>
                <a:gridCol w="1257935">
                  <a:extLst>
                    <a:ext uri="{9D8B030D-6E8A-4147-A177-3AD203B41FA5}">
                      <a16:colId xmlns:a16="http://schemas.microsoft.com/office/drawing/2014/main" val="4268020573"/>
                    </a:ext>
                  </a:extLst>
                </a:gridCol>
                <a:gridCol w="362585">
                  <a:extLst>
                    <a:ext uri="{9D8B030D-6E8A-4147-A177-3AD203B41FA5}">
                      <a16:colId xmlns:a16="http://schemas.microsoft.com/office/drawing/2014/main" val="4162574771"/>
                    </a:ext>
                  </a:extLst>
                </a:gridCol>
                <a:gridCol w="1257300">
                  <a:extLst>
                    <a:ext uri="{9D8B030D-6E8A-4147-A177-3AD203B41FA5}">
                      <a16:colId xmlns:a16="http://schemas.microsoft.com/office/drawing/2014/main" val="3320139687"/>
                    </a:ext>
                  </a:extLst>
                </a:gridCol>
                <a:gridCol w="361315">
                  <a:extLst>
                    <a:ext uri="{9D8B030D-6E8A-4147-A177-3AD203B41FA5}">
                      <a16:colId xmlns:a16="http://schemas.microsoft.com/office/drawing/2014/main" val="3613407310"/>
                    </a:ext>
                  </a:extLst>
                </a:gridCol>
                <a:gridCol w="1259205">
                  <a:extLst>
                    <a:ext uri="{9D8B030D-6E8A-4147-A177-3AD203B41FA5}">
                      <a16:colId xmlns:a16="http://schemas.microsoft.com/office/drawing/2014/main" val="72311468"/>
                    </a:ext>
                  </a:extLst>
                </a:gridCol>
              </a:tblGrid>
              <a:tr h="507245">
                <a:tc>
                  <a:txBody>
                    <a:bodyPr/>
                    <a:lstStyle/>
                    <a:p>
                      <a:pPr marL="99695" algn="l">
                        <a:spcBef>
                          <a:spcPts val="300"/>
                        </a:spcBef>
                        <a:spcAft>
                          <a:spcPts val="0"/>
                        </a:spcAft>
                      </a:pPr>
                      <a:r>
                        <a:rPr lang="en-US" sz="1200">
                          <a:effectLst/>
                        </a:rPr>
                        <a:t>85</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gn="l">
                        <a:lnSpc>
                          <a:spcPts val="1700"/>
                        </a:lnSpc>
                      </a:pPr>
                      <a:r>
                        <a:rPr lang="en-US" sz="1200" spc="-5">
                          <a:effectLst/>
                        </a:rPr>
                        <a:t>~</a:t>
                      </a:r>
                      <a:r>
                        <a:rPr lang="en-US" sz="1200">
                          <a:effectLst/>
                        </a:rPr>
                        <a:t>ようになる</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lgn="l">
                        <a:spcBef>
                          <a:spcPts val="300"/>
                        </a:spcBef>
                        <a:spcAft>
                          <a:spcPts val="0"/>
                        </a:spcAft>
                      </a:pPr>
                      <a:r>
                        <a:rPr lang="en-US" sz="1200">
                          <a:effectLst/>
                        </a:rPr>
                        <a:t>88</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gn="l">
                        <a:lnSpc>
                          <a:spcPts val="1700"/>
                        </a:lnSpc>
                      </a:pPr>
                      <a:r>
                        <a:rPr lang="en-US" sz="1200" spc="-5">
                          <a:effectLst/>
                        </a:rPr>
                        <a:t>~</a:t>
                      </a:r>
                      <a:r>
                        <a:rPr lang="en-US" sz="1200">
                          <a:effectLst/>
                        </a:rPr>
                        <a:t>お～ください</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lgn="l">
                        <a:spcBef>
                          <a:spcPts val="300"/>
                        </a:spcBef>
                        <a:spcAft>
                          <a:spcPts val="0"/>
                        </a:spcAft>
                      </a:pPr>
                      <a:r>
                        <a:rPr lang="en-US" sz="1200">
                          <a:effectLst/>
                        </a:rPr>
                        <a:t>91</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6675" algn="l">
                        <a:lnSpc>
                          <a:spcPts val="1700"/>
                        </a:lnSpc>
                      </a:pPr>
                      <a:r>
                        <a:rPr lang="en-US" sz="1200" spc="-5">
                          <a:effectLst/>
                        </a:rPr>
                        <a:t>~</a:t>
                      </a:r>
                      <a:r>
                        <a:rPr lang="en-US" sz="1200">
                          <a:effectLst/>
                        </a:rPr>
                        <a:t>てはいけない</a:t>
                      </a:r>
                      <a:endParaRPr lang="en-ID"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56524974"/>
                  </a:ext>
                </a:extLst>
              </a:tr>
              <a:tr h="510957">
                <a:tc>
                  <a:txBody>
                    <a:bodyPr/>
                    <a:lstStyle/>
                    <a:p>
                      <a:pPr marL="99695" algn="l">
                        <a:spcBef>
                          <a:spcPts val="315"/>
                        </a:spcBef>
                        <a:spcAft>
                          <a:spcPts val="0"/>
                        </a:spcAft>
                      </a:pPr>
                      <a:r>
                        <a:rPr lang="en-US" sz="1200">
                          <a:effectLst/>
                        </a:rPr>
                        <a:t>86</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gn="l">
                        <a:lnSpc>
                          <a:spcPts val="1600"/>
                        </a:lnSpc>
                      </a:pPr>
                      <a:r>
                        <a:rPr lang="en-US" sz="1000" spc="5">
                          <a:effectLst/>
                        </a:rPr>
                        <a:t>~</a:t>
                      </a:r>
                      <a:r>
                        <a:rPr lang="en-US" sz="1000">
                          <a:effectLst/>
                        </a:rPr>
                        <a:t>ことに</a:t>
                      </a:r>
                      <a:r>
                        <a:rPr lang="en-US" sz="1000" spc="10">
                          <a:effectLst/>
                        </a:rPr>
                        <a:t>な</a:t>
                      </a:r>
                      <a:r>
                        <a:rPr lang="en-US" sz="1000">
                          <a:effectLst/>
                        </a:rPr>
                        <a:t>って</a:t>
                      </a:r>
                      <a:r>
                        <a:rPr lang="en-US" sz="1000" spc="10">
                          <a:effectLst/>
                        </a:rPr>
                        <a:t>い</a:t>
                      </a:r>
                      <a:r>
                        <a:rPr lang="en-US" sz="1000">
                          <a:effectLst/>
                        </a:rPr>
                        <a:t>る</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lgn="l">
                        <a:spcBef>
                          <a:spcPts val="315"/>
                        </a:spcBef>
                        <a:spcAft>
                          <a:spcPts val="0"/>
                        </a:spcAft>
                      </a:pPr>
                      <a:r>
                        <a:rPr lang="en-US" sz="1200">
                          <a:effectLst/>
                        </a:rPr>
                        <a:t>89</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gn="l">
                        <a:lnSpc>
                          <a:spcPts val="1700"/>
                        </a:lnSpc>
                      </a:pPr>
                      <a:r>
                        <a:rPr lang="en-US" sz="1200">
                          <a:effectLst/>
                        </a:rPr>
                        <a:t>敬語</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lgn="l">
                        <a:spcBef>
                          <a:spcPts val="315"/>
                        </a:spcBef>
                        <a:spcAft>
                          <a:spcPts val="0"/>
                        </a:spcAft>
                      </a:pPr>
                      <a:r>
                        <a:rPr lang="en-US" sz="1200">
                          <a:effectLst/>
                        </a:rPr>
                        <a:t>92</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6675" algn="l">
                        <a:lnSpc>
                          <a:spcPts val="1700"/>
                        </a:lnSpc>
                      </a:pPr>
                      <a:r>
                        <a:rPr lang="en-US" sz="1200" spc="-5">
                          <a:effectLst/>
                        </a:rPr>
                        <a:t>~</a:t>
                      </a:r>
                      <a:r>
                        <a:rPr lang="en-US" sz="1200">
                          <a:effectLst/>
                        </a:rPr>
                        <a:t>ようにする</a:t>
                      </a:r>
                      <a:endParaRPr lang="en-ID"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67166114"/>
                  </a:ext>
                </a:extLst>
              </a:tr>
              <a:tr h="452379">
                <a:tc>
                  <a:txBody>
                    <a:bodyPr/>
                    <a:lstStyle/>
                    <a:p>
                      <a:pPr marL="99695" algn="l">
                        <a:spcBef>
                          <a:spcPts val="300"/>
                        </a:spcBef>
                        <a:spcAft>
                          <a:spcPts val="0"/>
                        </a:spcAft>
                      </a:pPr>
                      <a:r>
                        <a:rPr lang="en-US" sz="1200">
                          <a:effectLst/>
                        </a:rPr>
                        <a:t>87</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gn="l">
                        <a:lnSpc>
                          <a:spcPts val="1700"/>
                        </a:lnSpc>
                      </a:pPr>
                      <a:r>
                        <a:rPr lang="en-US" sz="1200" spc="-5">
                          <a:effectLst/>
                        </a:rPr>
                        <a:t>~</a:t>
                      </a:r>
                      <a:r>
                        <a:rPr lang="en-US" sz="1200">
                          <a:effectLst/>
                        </a:rPr>
                        <a:t>お～になって</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99695" algn="l">
                        <a:spcBef>
                          <a:spcPts val="300"/>
                        </a:spcBef>
                        <a:spcAft>
                          <a:spcPts val="0"/>
                        </a:spcAft>
                      </a:pPr>
                      <a:r>
                        <a:rPr lang="en-US" sz="1200">
                          <a:effectLst/>
                        </a:rPr>
                        <a:t>90</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4770" algn="l">
                        <a:lnSpc>
                          <a:spcPts val="1700"/>
                        </a:lnSpc>
                      </a:pPr>
                      <a:r>
                        <a:rPr lang="en-US" sz="1200" spc="-5" dirty="0">
                          <a:effectLst/>
                        </a:rPr>
                        <a:t>~</a:t>
                      </a:r>
                      <a:r>
                        <a:rPr lang="en-US" sz="1200" dirty="0" err="1">
                          <a:effectLst/>
                        </a:rPr>
                        <a:t>なら</a:t>
                      </a:r>
                      <a:endParaRPr lang="en-ID"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9695" algn="l">
                        <a:spcBef>
                          <a:spcPts val="300"/>
                        </a:spcBef>
                        <a:spcAft>
                          <a:spcPts val="0"/>
                        </a:spcAft>
                      </a:pPr>
                      <a:r>
                        <a:rPr lang="en-US" sz="1200">
                          <a:effectLst/>
                        </a:rPr>
                        <a:t>93</a:t>
                      </a:r>
                      <a:endParaRPr lang="en-ID" sz="1000">
                        <a:effectLst/>
                        <a:latin typeface="Times New Roman" panose="02020603050405020304" pitchFamily="18" charset="0"/>
                        <a:ea typeface="Times New Roman" panose="02020603050405020304" pitchFamily="18" charset="0"/>
                      </a:endParaRPr>
                    </a:p>
                  </a:txBody>
                  <a:tcPr marL="0" marR="0" marT="0" marB="0"/>
                </a:tc>
                <a:tc>
                  <a:txBody>
                    <a:bodyPr/>
                    <a:lstStyle/>
                    <a:p>
                      <a:pPr marL="66675" algn="l">
                        <a:lnSpc>
                          <a:spcPts val="1700"/>
                        </a:lnSpc>
                      </a:pPr>
                      <a:r>
                        <a:rPr lang="en-US" sz="1200" spc="-5" dirty="0">
                          <a:effectLst/>
                        </a:rPr>
                        <a:t>~</a:t>
                      </a:r>
                      <a:r>
                        <a:rPr lang="en-US" sz="1200" dirty="0" err="1">
                          <a:effectLst/>
                        </a:rPr>
                        <a:t>てほしい</a:t>
                      </a:r>
                      <a:endParaRPr lang="en-ID" sz="1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052523901"/>
                  </a:ext>
                </a:extLst>
              </a:tr>
            </a:tbl>
          </a:graphicData>
        </a:graphic>
      </p:graphicFrame>
    </p:spTree>
    <p:extLst>
      <p:ext uri="{BB962C8B-B14F-4D97-AF65-F5344CB8AC3E}">
        <p14:creationId xmlns:p14="http://schemas.microsoft.com/office/powerpoint/2010/main" val="59347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METHOD</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endParaRPr lang="en-US" sz="2000" dirty="0">
              <a:solidFill>
                <a:schemeClr val="bg1"/>
              </a:solidFill>
            </a:endParaRPr>
          </a:p>
          <a:p>
            <a:r>
              <a:rPr lang="en-US" sz="2000" dirty="0">
                <a:solidFill>
                  <a:schemeClr val="bg1"/>
                </a:solidFill>
              </a:rPr>
              <a:t>The quantitative descriptive method used is to find out the benefits of the Manabu </a:t>
            </a:r>
            <a:r>
              <a:rPr lang="en-US" sz="2000" dirty="0" err="1">
                <a:solidFill>
                  <a:schemeClr val="bg1"/>
                </a:solidFill>
              </a:rPr>
              <a:t>Bunpo</a:t>
            </a:r>
            <a:r>
              <a:rPr lang="en-US" sz="2000" dirty="0">
                <a:solidFill>
                  <a:schemeClr val="bg1"/>
                </a:solidFill>
              </a:rPr>
              <a:t> application by conducting experiments using the application and then collecting information regarding its use. Respondents who will use this application in this study consist of students from the Department of Japanese Language Education FPBS UPI.</a:t>
            </a:r>
          </a:p>
          <a:p>
            <a:pPr marL="0" indent="0">
              <a:buNone/>
            </a:pPr>
            <a:endParaRPr lang="en-US" sz="2000" dirty="0">
              <a:solidFill>
                <a:schemeClr val="bg1"/>
              </a:solidFill>
            </a:endParaRPr>
          </a:p>
          <a:p>
            <a:r>
              <a:rPr lang="en-US" sz="2000" dirty="0">
                <a:solidFill>
                  <a:schemeClr val="bg1"/>
                </a:solidFill>
              </a:rPr>
              <a:t>Participants in this study included the researchers themselves who made the application as well as several students at the Indonesian University of Education majoring in Japanese Language Education who were preparing for JLPT N4, namely level II/semester 4th students </a:t>
            </a:r>
            <a:r>
              <a:rPr lang="en-US" sz="2000" dirty="0" err="1">
                <a:solidFill>
                  <a:schemeClr val="bg1"/>
                </a:solidFill>
              </a:rPr>
              <a:t>totalling</a:t>
            </a:r>
            <a:r>
              <a:rPr lang="en-US" sz="2000" dirty="0">
                <a:solidFill>
                  <a:schemeClr val="bg1"/>
                </a:solidFill>
              </a:rPr>
              <a:t> 25 students.</a:t>
            </a:r>
          </a:p>
        </p:txBody>
      </p:sp>
    </p:spTree>
    <p:extLst>
      <p:ext uri="{BB962C8B-B14F-4D97-AF65-F5344CB8AC3E}">
        <p14:creationId xmlns:p14="http://schemas.microsoft.com/office/powerpoint/2010/main" val="91598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8D35-BC7B-8E91-837A-413B6822459D}"/>
              </a:ext>
            </a:extLst>
          </p:cNvPr>
          <p:cNvSpPr>
            <a:spLocks noGrp="1"/>
          </p:cNvSpPr>
          <p:nvPr>
            <p:ph type="title"/>
          </p:nvPr>
        </p:nvSpPr>
        <p:spPr>
          <a:xfrm>
            <a:off x="825137" y="362506"/>
            <a:ext cx="10515600" cy="975995"/>
          </a:xfrm>
        </p:spPr>
        <p:txBody>
          <a:bodyPr/>
          <a:lstStyle/>
          <a:p>
            <a:pPr algn="ctr"/>
            <a:r>
              <a:rPr lang="en-US" b="1" dirty="0">
                <a:solidFill>
                  <a:srgbClr val="FFFF00"/>
                </a:solidFill>
              </a:rPr>
              <a:t>Participant</a:t>
            </a:r>
            <a:endParaRPr lang="en-ID" b="1" dirty="0">
              <a:solidFill>
                <a:srgbClr val="FFFF00"/>
              </a:solidFill>
            </a:endParaRPr>
          </a:p>
        </p:txBody>
      </p:sp>
      <p:pic>
        <p:nvPicPr>
          <p:cNvPr id="6" name="Content Placeholder 5">
            <a:extLst>
              <a:ext uri="{FF2B5EF4-FFF2-40B4-BE49-F238E27FC236}">
                <a16:creationId xmlns:a16="http://schemas.microsoft.com/office/drawing/2014/main" id="{9BDA6E9D-F665-45F9-600F-8A2DC3E109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444" y="1072269"/>
            <a:ext cx="4121294" cy="2255393"/>
          </a:xfrm>
        </p:spPr>
      </p:pic>
      <p:pic>
        <p:nvPicPr>
          <p:cNvPr id="8" name="Picture 7">
            <a:extLst>
              <a:ext uri="{FF2B5EF4-FFF2-40B4-BE49-F238E27FC236}">
                <a16:creationId xmlns:a16="http://schemas.microsoft.com/office/drawing/2014/main" id="{20A76053-4F33-3179-D638-C238DA0D7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4415" y="1118076"/>
            <a:ext cx="4210050" cy="2809875"/>
          </a:xfrm>
          <a:prstGeom prst="rect">
            <a:avLst/>
          </a:prstGeom>
        </p:spPr>
      </p:pic>
      <p:pic>
        <p:nvPicPr>
          <p:cNvPr id="11" name="Picture 10">
            <a:extLst>
              <a:ext uri="{FF2B5EF4-FFF2-40B4-BE49-F238E27FC236}">
                <a16:creationId xmlns:a16="http://schemas.microsoft.com/office/drawing/2014/main" id="{F8BE1860-6B75-C485-BE09-107F0E85B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060" y="3418840"/>
            <a:ext cx="3662680" cy="2738120"/>
          </a:xfrm>
          <a:prstGeom prst="rect">
            <a:avLst/>
          </a:prstGeom>
        </p:spPr>
      </p:pic>
      <p:sp>
        <p:nvSpPr>
          <p:cNvPr id="14" name="Rectangle 13">
            <a:extLst>
              <a:ext uri="{FF2B5EF4-FFF2-40B4-BE49-F238E27FC236}">
                <a16:creationId xmlns:a16="http://schemas.microsoft.com/office/drawing/2014/main" id="{4415B968-3CD5-1B0F-5046-F1CB36150A29}"/>
              </a:ext>
            </a:extLst>
          </p:cNvPr>
          <p:cNvSpPr/>
          <p:nvPr/>
        </p:nvSpPr>
        <p:spPr>
          <a:xfrm>
            <a:off x="1953260" y="2976880"/>
            <a:ext cx="2463800"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class participant</a:t>
            </a:r>
            <a:endParaRPr lang="en-ID" dirty="0"/>
          </a:p>
        </p:txBody>
      </p:sp>
      <p:sp>
        <p:nvSpPr>
          <p:cNvPr id="15" name="Rectangle 14">
            <a:extLst>
              <a:ext uri="{FF2B5EF4-FFF2-40B4-BE49-F238E27FC236}">
                <a16:creationId xmlns:a16="http://schemas.microsoft.com/office/drawing/2014/main" id="{7E0940B4-E4B7-8162-1426-73C11D5C2EF7}"/>
              </a:ext>
            </a:extLst>
          </p:cNvPr>
          <p:cNvSpPr/>
          <p:nvPr/>
        </p:nvSpPr>
        <p:spPr>
          <a:xfrm>
            <a:off x="7384415" y="5303520"/>
            <a:ext cx="2463800"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JLPT passing results N5, N4, N3</a:t>
            </a:r>
            <a:endParaRPr lang="en-ID" dirty="0"/>
          </a:p>
        </p:txBody>
      </p:sp>
      <p:sp>
        <p:nvSpPr>
          <p:cNvPr id="16" name="Rectangle 15">
            <a:extLst>
              <a:ext uri="{FF2B5EF4-FFF2-40B4-BE49-F238E27FC236}">
                <a16:creationId xmlns:a16="http://schemas.microsoft.com/office/drawing/2014/main" id="{01E459E6-CC60-3366-1C67-8CB0773137E7}"/>
              </a:ext>
            </a:extLst>
          </p:cNvPr>
          <p:cNvSpPr/>
          <p:nvPr/>
        </p:nvSpPr>
        <p:spPr>
          <a:xfrm>
            <a:off x="9575800" y="3525520"/>
            <a:ext cx="2463800"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have taken the JLPT test</a:t>
            </a:r>
            <a:endParaRPr lang="en-ID" dirty="0"/>
          </a:p>
        </p:txBody>
      </p:sp>
    </p:spTree>
    <p:extLst>
      <p:ext uri="{BB962C8B-B14F-4D97-AF65-F5344CB8AC3E}">
        <p14:creationId xmlns:p14="http://schemas.microsoft.com/office/powerpoint/2010/main" val="4203550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dirty="0">
                <a:solidFill>
                  <a:schemeClr val="bg1"/>
                </a:solidFill>
              </a:rPr>
              <a:t>Minimum 2 slides, maximum 4 slides.</a:t>
            </a:r>
          </a:p>
          <a:p>
            <a:pPr marL="0" indent="0">
              <a:buNone/>
            </a:pPr>
            <a:r>
              <a:rPr lang="en-US" sz="2000" dirty="0">
                <a:solidFill>
                  <a:schemeClr val="bg1"/>
                </a:solidFill>
              </a:rPr>
              <a:t>Table or chart can be displayed</a:t>
            </a:r>
          </a:p>
          <a:p>
            <a:pPr marL="0" indent="0">
              <a:buNone/>
            </a:pPr>
            <a:r>
              <a:rPr lang="en-US" sz="2000" dirty="0">
                <a:solidFill>
                  <a:schemeClr val="bg1"/>
                </a:solidFill>
              </a:rPr>
              <a:t>The expected research results are a smartphone application called "Manabu </a:t>
            </a:r>
            <a:r>
              <a:rPr lang="en-US" sz="2000" dirty="0" err="1">
                <a:solidFill>
                  <a:schemeClr val="bg1"/>
                </a:solidFill>
              </a:rPr>
              <a:t>Bunpo</a:t>
            </a:r>
            <a:r>
              <a:rPr lang="en-US" sz="2000" dirty="0">
                <a:solidFill>
                  <a:schemeClr val="bg1"/>
                </a:solidFill>
              </a:rPr>
              <a:t>" which aims to help Japanese language learners to be able to study independently in improving Japanese grammar skills. This application has several features consisting of a start menu, levels, quizzes, and about. </a:t>
            </a:r>
          </a:p>
          <a:p>
            <a:pPr marL="0" indent="0">
              <a:buNone/>
            </a:pPr>
            <a:r>
              <a:rPr lang="en-US" sz="2000" dirty="0">
                <a:solidFill>
                  <a:schemeClr val="bg1"/>
                </a:solidFill>
              </a:rPr>
              <a:t>These developments include explanations of sentence patterns, how to use them, and example sentences with Indonesian meanings, as well as a quiz containing "</a:t>
            </a:r>
            <a:r>
              <a:rPr lang="en-US" sz="2000" dirty="0" err="1">
                <a:solidFill>
                  <a:schemeClr val="bg1"/>
                </a:solidFill>
              </a:rPr>
              <a:t>Bunpou</a:t>
            </a:r>
            <a:r>
              <a:rPr lang="en-US" sz="2000" dirty="0">
                <a:solidFill>
                  <a:schemeClr val="bg1"/>
                </a:solidFill>
              </a:rPr>
              <a:t>" questions at level N4 JLPT. From the results of trials on 25 Japanese Language Education Students, this application has an average percentage of 88.8%, which means it is very feasible to be used as a JLPT N4 "</a:t>
            </a:r>
            <a:r>
              <a:rPr lang="en-US" sz="2000" dirty="0" err="1">
                <a:solidFill>
                  <a:schemeClr val="bg1"/>
                </a:solidFill>
              </a:rPr>
              <a:t>Bunpou</a:t>
            </a:r>
            <a:r>
              <a:rPr lang="en-US" sz="2000" dirty="0">
                <a:solidFill>
                  <a:schemeClr val="bg1"/>
                </a:solidFill>
              </a:rPr>
              <a:t>" learning application.</a:t>
            </a:r>
          </a:p>
        </p:txBody>
      </p:sp>
    </p:spTree>
    <p:extLst>
      <p:ext uri="{BB962C8B-B14F-4D97-AF65-F5344CB8AC3E}">
        <p14:creationId xmlns:p14="http://schemas.microsoft.com/office/powerpoint/2010/main" val="59995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A5E6D-5527-6A95-6EC4-1A4E92DB0A66}"/>
              </a:ext>
            </a:extLst>
          </p:cNvPr>
          <p:cNvSpPr>
            <a:spLocks noGrp="1"/>
          </p:cNvSpPr>
          <p:nvPr>
            <p:ph type="title"/>
          </p:nvPr>
        </p:nvSpPr>
        <p:spPr>
          <a:xfrm>
            <a:off x="5390887" y="5808043"/>
            <a:ext cx="6430999" cy="343377"/>
          </a:xfrm>
          <a:solidFill>
            <a:schemeClr val="accent5"/>
          </a:solidFill>
        </p:spPr>
        <p:txBody>
          <a:bodyPr>
            <a:normAutofit fontScale="90000"/>
          </a:bodyPr>
          <a:lstStyle/>
          <a:p>
            <a:r>
              <a:rPr lang="en-ID" dirty="0">
                <a:solidFill>
                  <a:schemeClr val="bg1"/>
                </a:solidFill>
              </a:rPr>
              <a:t>APPLICATION MANABUNPOU</a:t>
            </a:r>
          </a:p>
        </p:txBody>
      </p:sp>
      <p:pic>
        <p:nvPicPr>
          <p:cNvPr id="4" name="Content Placeholder 3">
            <a:extLst>
              <a:ext uri="{FF2B5EF4-FFF2-40B4-BE49-F238E27FC236}">
                <a16:creationId xmlns:a16="http://schemas.microsoft.com/office/drawing/2014/main" id="{83C03465-1AA9-2124-85AE-98288AEC1B9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6552" y="447785"/>
            <a:ext cx="1542024" cy="2701815"/>
          </a:xfrm>
          <a:prstGeom prst="rect">
            <a:avLst/>
          </a:prstGeom>
        </p:spPr>
      </p:pic>
      <p:pic>
        <p:nvPicPr>
          <p:cNvPr id="5" name="Picture 4">
            <a:extLst>
              <a:ext uri="{FF2B5EF4-FFF2-40B4-BE49-F238E27FC236}">
                <a16:creationId xmlns:a16="http://schemas.microsoft.com/office/drawing/2014/main" id="{89E0D3E2-49BD-7081-5C26-F0D6C817C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9242" y="471814"/>
            <a:ext cx="1520189" cy="2760446"/>
          </a:xfrm>
          <a:prstGeom prst="rect">
            <a:avLst/>
          </a:prstGeom>
        </p:spPr>
      </p:pic>
      <p:pic>
        <p:nvPicPr>
          <p:cNvPr id="6" name="Picture 5">
            <a:extLst>
              <a:ext uri="{FF2B5EF4-FFF2-40B4-BE49-F238E27FC236}">
                <a16:creationId xmlns:a16="http://schemas.microsoft.com/office/drawing/2014/main" id="{FF8C8AA4-73B4-1ECD-4862-268587C289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9559" y="884213"/>
            <a:ext cx="1837309" cy="2760446"/>
          </a:xfrm>
          <a:prstGeom prst="rect">
            <a:avLst/>
          </a:prstGeom>
        </p:spPr>
      </p:pic>
      <p:pic>
        <p:nvPicPr>
          <p:cNvPr id="7" name="Picture 6">
            <a:extLst>
              <a:ext uri="{FF2B5EF4-FFF2-40B4-BE49-F238E27FC236}">
                <a16:creationId xmlns:a16="http://schemas.microsoft.com/office/drawing/2014/main" id="{74047340-6D43-44E9-CBCC-CB1B4E531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8674" y="529538"/>
            <a:ext cx="1776169" cy="2760446"/>
          </a:xfrm>
          <a:prstGeom prst="rect">
            <a:avLst/>
          </a:prstGeom>
        </p:spPr>
      </p:pic>
      <p:pic>
        <p:nvPicPr>
          <p:cNvPr id="9" name="Picture 8">
            <a:extLst>
              <a:ext uri="{FF2B5EF4-FFF2-40B4-BE49-F238E27FC236}">
                <a16:creationId xmlns:a16="http://schemas.microsoft.com/office/drawing/2014/main" id="{11671978-1A43-9BEF-987A-36752FF96A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1586" y="558853"/>
            <a:ext cx="1776169" cy="2701815"/>
          </a:xfrm>
          <a:prstGeom prst="rect">
            <a:avLst/>
          </a:prstGeom>
        </p:spPr>
      </p:pic>
      <p:pic>
        <p:nvPicPr>
          <p:cNvPr id="8" name="Picture 7">
            <a:extLst>
              <a:ext uri="{FF2B5EF4-FFF2-40B4-BE49-F238E27FC236}">
                <a16:creationId xmlns:a16="http://schemas.microsoft.com/office/drawing/2014/main" id="{C0869C72-8D0F-DFCF-3393-67A8B64DD7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3232260"/>
            <a:ext cx="1837309" cy="3036460"/>
          </a:xfrm>
          <a:prstGeom prst="rect">
            <a:avLst/>
          </a:prstGeom>
        </p:spPr>
      </p:pic>
      <p:sp>
        <p:nvSpPr>
          <p:cNvPr id="10" name="TextBox 9">
            <a:extLst>
              <a:ext uri="{FF2B5EF4-FFF2-40B4-BE49-F238E27FC236}">
                <a16:creationId xmlns:a16="http://schemas.microsoft.com/office/drawing/2014/main" id="{02C2DF81-2D5E-1566-68B3-5F16CDC0A34D}"/>
              </a:ext>
            </a:extLst>
          </p:cNvPr>
          <p:cNvSpPr txBox="1"/>
          <p:nvPr/>
        </p:nvSpPr>
        <p:spPr>
          <a:xfrm>
            <a:off x="2915320" y="3459684"/>
            <a:ext cx="6094428" cy="2209964"/>
          </a:xfrm>
          <a:prstGeom prst="rect">
            <a:avLst/>
          </a:prstGeom>
          <a:noFill/>
        </p:spPr>
        <p:txBody>
          <a:bodyPr wrap="square">
            <a:spAutoFit/>
          </a:bodyPr>
          <a:lstStyle/>
          <a:p>
            <a:pPr marL="457200" algn="just">
              <a:lnSpc>
                <a:spcPct val="110000"/>
              </a:lnSpc>
              <a:spcAft>
                <a:spcPts val="600"/>
              </a:spcAft>
            </a:pPr>
            <a:r>
              <a:rPr lang="en-US" dirty="0">
                <a:solidFill>
                  <a:schemeClr val="accent4"/>
                </a:solidFill>
              </a:rPr>
              <a:t>The material developed in this application consists of several kinds. Among other things, the material is in the form of video conversations, conversational texts that explain the contents of the videos, and grammar related to the contents of the videos. In addition, there are also quizzes to help train students to better understand the content of the material.</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6755" y="3937453"/>
            <a:ext cx="2165131" cy="1747613"/>
          </a:xfrm>
          <a:prstGeom prst="rect">
            <a:avLst/>
          </a:prstGeom>
        </p:spPr>
      </p:pic>
    </p:spTree>
    <p:extLst>
      <p:ext uri="{BB962C8B-B14F-4D97-AF65-F5344CB8AC3E}">
        <p14:creationId xmlns:p14="http://schemas.microsoft.com/office/powerpoint/2010/main" val="233055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FB69-414D-1E05-10CD-D55437E2588C}"/>
              </a:ext>
            </a:extLst>
          </p:cNvPr>
          <p:cNvSpPr>
            <a:spLocks noGrp="1"/>
          </p:cNvSpPr>
          <p:nvPr>
            <p:ph type="title"/>
          </p:nvPr>
        </p:nvSpPr>
        <p:spPr/>
        <p:txBody>
          <a:bodyPr/>
          <a:lstStyle/>
          <a:p>
            <a:r>
              <a:rPr lang="en-ID" dirty="0">
                <a:solidFill>
                  <a:schemeClr val="bg1"/>
                </a:solidFill>
              </a:rPr>
              <a:t>Sample Quiz Questions</a:t>
            </a:r>
          </a:p>
        </p:txBody>
      </p:sp>
      <p:grpSp>
        <p:nvGrpSpPr>
          <p:cNvPr id="6" name="Group 5">
            <a:extLst>
              <a:ext uri="{FF2B5EF4-FFF2-40B4-BE49-F238E27FC236}">
                <a16:creationId xmlns:a16="http://schemas.microsoft.com/office/drawing/2014/main" id="{857A6938-358A-2D18-99E0-A3403DE5F58F}"/>
              </a:ext>
            </a:extLst>
          </p:cNvPr>
          <p:cNvGrpSpPr>
            <a:grpSpLocks/>
          </p:cNvGrpSpPr>
          <p:nvPr/>
        </p:nvGrpSpPr>
        <p:grpSpPr bwMode="auto">
          <a:xfrm>
            <a:off x="4408158" y="1690688"/>
            <a:ext cx="1682750" cy="2976563"/>
            <a:chOff x="3735" y="10026"/>
            <a:chExt cx="2650" cy="4687"/>
          </a:xfrm>
        </p:grpSpPr>
        <p:pic>
          <p:nvPicPr>
            <p:cNvPr id="1030" name="Picture 6">
              <a:extLst>
                <a:ext uri="{FF2B5EF4-FFF2-40B4-BE49-F238E27FC236}">
                  <a16:creationId xmlns:a16="http://schemas.microsoft.com/office/drawing/2014/main" id="{91235010-8C2D-4C5F-DAF5-6C63B4E8D4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9" y="10041"/>
              <a:ext cx="2620" cy="465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7">
              <a:extLst>
                <a:ext uri="{FF2B5EF4-FFF2-40B4-BE49-F238E27FC236}">
                  <a16:creationId xmlns:a16="http://schemas.microsoft.com/office/drawing/2014/main" id="{BEDE147B-DC8C-441F-5AAC-A349E33185DC}"/>
                </a:ext>
              </a:extLst>
            </p:cNvPr>
            <p:cNvSpPr>
              <a:spLocks/>
            </p:cNvSpPr>
            <p:nvPr/>
          </p:nvSpPr>
          <p:spPr bwMode="auto">
            <a:xfrm>
              <a:off x="3742" y="10033"/>
              <a:ext cx="2635" cy="4672"/>
            </a:xfrm>
            <a:custGeom>
              <a:avLst/>
              <a:gdLst>
                <a:gd name="T0" fmla="+- 0 3742 3742"/>
                <a:gd name="T1" fmla="*/ T0 w 2635"/>
                <a:gd name="T2" fmla="+- 0 14705 10033"/>
                <a:gd name="T3" fmla="*/ 14705 h 4672"/>
                <a:gd name="T4" fmla="+- 0 6377 3742"/>
                <a:gd name="T5" fmla="*/ T4 w 2635"/>
                <a:gd name="T6" fmla="+- 0 14705 10033"/>
                <a:gd name="T7" fmla="*/ 14705 h 4672"/>
                <a:gd name="T8" fmla="+- 0 6377 3742"/>
                <a:gd name="T9" fmla="*/ T8 w 2635"/>
                <a:gd name="T10" fmla="+- 0 10033 10033"/>
                <a:gd name="T11" fmla="*/ 10033 h 4672"/>
                <a:gd name="T12" fmla="+- 0 3742 3742"/>
                <a:gd name="T13" fmla="*/ T12 w 2635"/>
                <a:gd name="T14" fmla="+- 0 10033 10033"/>
                <a:gd name="T15" fmla="*/ 10033 h 4672"/>
                <a:gd name="T16" fmla="+- 0 3742 3742"/>
                <a:gd name="T17" fmla="*/ T16 w 2635"/>
                <a:gd name="T18" fmla="+- 0 14705 10033"/>
                <a:gd name="T19" fmla="*/ 14705 h 4672"/>
              </a:gdLst>
              <a:ahLst/>
              <a:cxnLst>
                <a:cxn ang="0">
                  <a:pos x="T1" y="T3"/>
                </a:cxn>
                <a:cxn ang="0">
                  <a:pos x="T5" y="T7"/>
                </a:cxn>
                <a:cxn ang="0">
                  <a:pos x="T9" y="T11"/>
                </a:cxn>
                <a:cxn ang="0">
                  <a:pos x="T13" y="T15"/>
                </a:cxn>
                <a:cxn ang="0">
                  <a:pos x="T17" y="T19"/>
                </a:cxn>
              </a:cxnLst>
              <a:rect l="0" t="0" r="r" b="b"/>
              <a:pathLst>
                <a:path w="2635" h="4672">
                  <a:moveTo>
                    <a:pt x="0" y="4672"/>
                  </a:moveTo>
                  <a:lnTo>
                    <a:pt x="2635" y="4672"/>
                  </a:lnTo>
                  <a:lnTo>
                    <a:pt x="2635" y="0"/>
                  </a:lnTo>
                  <a:lnTo>
                    <a:pt x="0" y="0"/>
                  </a:lnTo>
                  <a:lnTo>
                    <a:pt x="0" y="4672"/>
                  </a:lnTo>
                  <a:close/>
                </a:path>
              </a:pathLst>
            </a:custGeom>
            <a:noFill/>
            <a:ln w="9525">
              <a:solidFill>
                <a:srgbClr val="8FAAD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grpSp>
      <p:grpSp>
        <p:nvGrpSpPr>
          <p:cNvPr id="8" name="Group 8">
            <a:extLst>
              <a:ext uri="{FF2B5EF4-FFF2-40B4-BE49-F238E27FC236}">
                <a16:creationId xmlns:a16="http://schemas.microsoft.com/office/drawing/2014/main" id="{A68A8D34-BEB3-0513-1BCF-C082657EA879}"/>
              </a:ext>
            </a:extLst>
          </p:cNvPr>
          <p:cNvGrpSpPr>
            <a:grpSpLocks/>
          </p:cNvGrpSpPr>
          <p:nvPr/>
        </p:nvGrpSpPr>
        <p:grpSpPr bwMode="auto">
          <a:xfrm>
            <a:off x="6264296" y="1700214"/>
            <a:ext cx="1679575" cy="2971800"/>
            <a:chOff x="6525" y="10026"/>
            <a:chExt cx="2645" cy="4679"/>
          </a:xfrm>
        </p:grpSpPr>
        <p:pic>
          <p:nvPicPr>
            <p:cNvPr id="1033" name="Picture 9">
              <a:extLst>
                <a:ext uri="{FF2B5EF4-FFF2-40B4-BE49-F238E27FC236}">
                  <a16:creationId xmlns:a16="http://schemas.microsoft.com/office/drawing/2014/main" id="{71A9023C-C1B2-A2BC-1ACA-6529FB47E1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9" y="10041"/>
              <a:ext cx="2615" cy="4649"/>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0">
              <a:extLst>
                <a:ext uri="{FF2B5EF4-FFF2-40B4-BE49-F238E27FC236}">
                  <a16:creationId xmlns:a16="http://schemas.microsoft.com/office/drawing/2014/main" id="{18CAAE66-09C7-F9FA-16D1-218B123E8AF6}"/>
                </a:ext>
              </a:extLst>
            </p:cNvPr>
            <p:cNvSpPr>
              <a:spLocks/>
            </p:cNvSpPr>
            <p:nvPr/>
          </p:nvSpPr>
          <p:spPr bwMode="auto">
            <a:xfrm>
              <a:off x="6532" y="10033"/>
              <a:ext cx="2630" cy="4664"/>
            </a:xfrm>
            <a:custGeom>
              <a:avLst/>
              <a:gdLst>
                <a:gd name="T0" fmla="+- 0 6532 6532"/>
                <a:gd name="T1" fmla="*/ T0 w 2630"/>
                <a:gd name="T2" fmla="+- 0 14697 10033"/>
                <a:gd name="T3" fmla="*/ 14697 h 4664"/>
                <a:gd name="T4" fmla="+- 0 9162 6532"/>
                <a:gd name="T5" fmla="*/ T4 w 2630"/>
                <a:gd name="T6" fmla="+- 0 14697 10033"/>
                <a:gd name="T7" fmla="*/ 14697 h 4664"/>
                <a:gd name="T8" fmla="+- 0 9162 6532"/>
                <a:gd name="T9" fmla="*/ T8 w 2630"/>
                <a:gd name="T10" fmla="+- 0 10033 10033"/>
                <a:gd name="T11" fmla="*/ 10033 h 4664"/>
                <a:gd name="T12" fmla="+- 0 6532 6532"/>
                <a:gd name="T13" fmla="*/ T12 w 2630"/>
                <a:gd name="T14" fmla="+- 0 10033 10033"/>
                <a:gd name="T15" fmla="*/ 10033 h 4664"/>
                <a:gd name="T16" fmla="+- 0 6532 6532"/>
                <a:gd name="T17" fmla="*/ T16 w 2630"/>
                <a:gd name="T18" fmla="+- 0 14697 10033"/>
                <a:gd name="T19" fmla="*/ 14697 h 4664"/>
              </a:gdLst>
              <a:ahLst/>
              <a:cxnLst>
                <a:cxn ang="0">
                  <a:pos x="T1" y="T3"/>
                </a:cxn>
                <a:cxn ang="0">
                  <a:pos x="T5" y="T7"/>
                </a:cxn>
                <a:cxn ang="0">
                  <a:pos x="T9" y="T11"/>
                </a:cxn>
                <a:cxn ang="0">
                  <a:pos x="T13" y="T15"/>
                </a:cxn>
                <a:cxn ang="0">
                  <a:pos x="T17" y="T19"/>
                </a:cxn>
              </a:cxnLst>
              <a:rect l="0" t="0" r="r" b="b"/>
              <a:pathLst>
                <a:path w="2630" h="4664">
                  <a:moveTo>
                    <a:pt x="0" y="4664"/>
                  </a:moveTo>
                  <a:lnTo>
                    <a:pt x="2630" y="4664"/>
                  </a:lnTo>
                  <a:lnTo>
                    <a:pt x="2630" y="0"/>
                  </a:lnTo>
                  <a:lnTo>
                    <a:pt x="0" y="0"/>
                  </a:lnTo>
                  <a:lnTo>
                    <a:pt x="0" y="4664"/>
                  </a:lnTo>
                  <a:close/>
                </a:path>
              </a:pathLst>
            </a:custGeom>
            <a:noFill/>
            <a:ln w="9525">
              <a:solidFill>
                <a:srgbClr val="8FAAD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grpSp>
      <p:grpSp>
        <p:nvGrpSpPr>
          <p:cNvPr id="10" name="Group 11">
            <a:extLst>
              <a:ext uri="{FF2B5EF4-FFF2-40B4-BE49-F238E27FC236}">
                <a16:creationId xmlns:a16="http://schemas.microsoft.com/office/drawing/2014/main" id="{16911EC1-012E-9B4F-6DBE-6EA8A6B1FFF3}"/>
              </a:ext>
            </a:extLst>
          </p:cNvPr>
          <p:cNvGrpSpPr>
            <a:grpSpLocks/>
          </p:cNvGrpSpPr>
          <p:nvPr/>
        </p:nvGrpSpPr>
        <p:grpSpPr bwMode="auto">
          <a:xfrm>
            <a:off x="8083482" y="1709741"/>
            <a:ext cx="1738312" cy="3076575"/>
            <a:chOff x="3645" y="3356"/>
            <a:chExt cx="2738" cy="4844"/>
          </a:xfrm>
        </p:grpSpPr>
        <p:pic>
          <p:nvPicPr>
            <p:cNvPr id="1036" name="Picture 12">
              <a:extLst>
                <a:ext uri="{FF2B5EF4-FFF2-40B4-BE49-F238E27FC236}">
                  <a16:creationId xmlns:a16="http://schemas.microsoft.com/office/drawing/2014/main" id="{02D22C7C-48F6-7B8E-83F4-66A502DC5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9" y="3371"/>
              <a:ext cx="2708" cy="4814"/>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3">
              <a:extLst>
                <a:ext uri="{FF2B5EF4-FFF2-40B4-BE49-F238E27FC236}">
                  <a16:creationId xmlns:a16="http://schemas.microsoft.com/office/drawing/2014/main" id="{7CB223B0-F156-BCC8-B120-F56E48B23CA6}"/>
                </a:ext>
              </a:extLst>
            </p:cNvPr>
            <p:cNvSpPr>
              <a:spLocks/>
            </p:cNvSpPr>
            <p:nvPr/>
          </p:nvSpPr>
          <p:spPr bwMode="auto">
            <a:xfrm>
              <a:off x="3652" y="3363"/>
              <a:ext cx="2723" cy="4829"/>
            </a:xfrm>
            <a:custGeom>
              <a:avLst/>
              <a:gdLst>
                <a:gd name="T0" fmla="+- 0 3652 3652"/>
                <a:gd name="T1" fmla="*/ T0 w 2723"/>
                <a:gd name="T2" fmla="+- 0 8192 3363"/>
                <a:gd name="T3" fmla="*/ 8192 h 4829"/>
                <a:gd name="T4" fmla="+- 0 6375 3652"/>
                <a:gd name="T5" fmla="*/ T4 w 2723"/>
                <a:gd name="T6" fmla="+- 0 8192 3363"/>
                <a:gd name="T7" fmla="*/ 8192 h 4829"/>
                <a:gd name="T8" fmla="+- 0 6375 3652"/>
                <a:gd name="T9" fmla="*/ T8 w 2723"/>
                <a:gd name="T10" fmla="+- 0 3363 3363"/>
                <a:gd name="T11" fmla="*/ 3363 h 4829"/>
                <a:gd name="T12" fmla="+- 0 3652 3652"/>
                <a:gd name="T13" fmla="*/ T12 w 2723"/>
                <a:gd name="T14" fmla="+- 0 3363 3363"/>
                <a:gd name="T15" fmla="*/ 3363 h 4829"/>
                <a:gd name="T16" fmla="+- 0 3652 3652"/>
                <a:gd name="T17" fmla="*/ T16 w 2723"/>
                <a:gd name="T18" fmla="+- 0 8192 3363"/>
                <a:gd name="T19" fmla="*/ 8192 h 4829"/>
              </a:gdLst>
              <a:ahLst/>
              <a:cxnLst>
                <a:cxn ang="0">
                  <a:pos x="T1" y="T3"/>
                </a:cxn>
                <a:cxn ang="0">
                  <a:pos x="T5" y="T7"/>
                </a:cxn>
                <a:cxn ang="0">
                  <a:pos x="T9" y="T11"/>
                </a:cxn>
                <a:cxn ang="0">
                  <a:pos x="T13" y="T15"/>
                </a:cxn>
                <a:cxn ang="0">
                  <a:pos x="T17" y="T19"/>
                </a:cxn>
              </a:cxnLst>
              <a:rect l="0" t="0" r="r" b="b"/>
              <a:pathLst>
                <a:path w="2723" h="4829">
                  <a:moveTo>
                    <a:pt x="0" y="4829"/>
                  </a:moveTo>
                  <a:lnTo>
                    <a:pt x="2723" y="4829"/>
                  </a:lnTo>
                  <a:lnTo>
                    <a:pt x="2723" y="0"/>
                  </a:lnTo>
                  <a:lnTo>
                    <a:pt x="0" y="0"/>
                  </a:lnTo>
                  <a:lnTo>
                    <a:pt x="0" y="4829"/>
                  </a:lnTo>
                  <a:close/>
                </a:path>
              </a:pathLst>
            </a:custGeom>
            <a:noFill/>
            <a:ln w="9525">
              <a:solidFill>
                <a:srgbClr val="8FAAD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grpSp>
      <p:grpSp>
        <p:nvGrpSpPr>
          <p:cNvPr id="12" name="Group 14">
            <a:extLst>
              <a:ext uri="{FF2B5EF4-FFF2-40B4-BE49-F238E27FC236}">
                <a16:creationId xmlns:a16="http://schemas.microsoft.com/office/drawing/2014/main" id="{1CEF87EC-AA17-5A04-C7B9-4BBB4C16C6D0}"/>
              </a:ext>
            </a:extLst>
          </p:cNvPr>
          <p:cNvGrpSpPr>
            <a:grpSpLocks/>
          </p:cNvGrpSpPr>
          <p:nvPr/>
        </p:nvGrpSpPr>
        <p:grpSpPr bwMode="auto">
          <a:xfrm>
            <a:off x="9965850" y="1700214"/>
            <a:ext cx="1738312" cy="3076575"/>
            <a:chOff x="6525" y="3356"/>
            <a:chExt cx="2738" cy="4844"/>
          </a:xfrm>
        </p:grpSpPr>
        <p:pic>
          <p:nvPicPr>
            <p:cNvPr id="1039" name="Picture 15">
              <a:extLst>
                <a:ext uri="{FF2B5EF4-FFF2-40B4-BE49-F238E27FC236}">
                  <a16:creationId xmlns:a16="http://schemas.microsoft.com/office/drawing/2014/main" id="{FDFB29C7-D207-CDEC-1D8C-5CC699E4C6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 y="3371"/>
              <a:ext cx="2708" cy="4814"/>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6">
              <a:extLst>
                <a:ext uri="{FF2B5EF4-FFF2-40B4-BE49-F238E27FC236}">
                  <a16:creationId xmlns:a16="http://schemas.microsoft.com/office/drawing/2014/main" id="{41B6008C-D0E6-7DC8-61DD-B4EF49E719D5}"/>
                </a:ext>
              </a:extLst>
            </p:cNvPr>
            <p:cNvSpPr>
              <a:spLocks/>
            </p:cNvSpPr>
            <p:nvPr/>
          </p:nvSpPr>
          <p:spPr bwMode="auto">
            <a:xfrm>
              <a:off x="6532" y="3363"/>
              <a:ext cx="2723" cy="4829"/>
            </a:xfrm>
            <a:custGeom>
              <a:avLst/>
              <a:gdLst>
                <a:gd name="T0" fmla="+- 0 6532 6532"/>
                <a:gd name="T1" fmla="*/ T0 w 2723"/>
                <a:gd name="T2" fmla="+- 0 8192 3363"/>
                <a:gd name="T3" fmla="*/ 8192 h 4829"/>
                <a:gd name="T4" fmla="+- 0 9255 6532"/>
                <a:gd name="T5" fmla="*/ T4 w 2723"/>
                <a:gd name="T6" fmla="+- 0 8192 3363"/>
                <a:gd name="T7" fmla="*/ 8192 h 4829"/>
                <a:gd name="T8" fmla="+- 0 9255 6532"/>
                <a:gd name="T9" fmla="*/ T8 w 2723"/>
                <a:gd name="T10" fmla="+- 0 3363 3363"/>
                <a:gd name="T11" fmla="*/ 3363 h 4829"/>
                <a:gd name="T12" fmla="+- 0 6532 6532"/>
                <a:gd name="T13" fmla="*/ T12 w 2723"/>
                <a:gd name="T14" fmla="+- 0 3363 3363"/>
                <a:gd name="T15" fmla="*/ 3363 h 4829"/>
                <a:gd name="T16" fmla="+- 0 6532 6532"/>
                <a:gd name="T17" fmla="*/ T16 w 2723"/>
                <a:gd name="T18" fmla="+- 0 8192 3363"/>
                <a:gd name="T19" fmla="*/ 8192 h 4829"/>
              </a:gdLst>
              <a:ahLst/>
              <a:cxnLst>
                <a:cxn ang="0">
                  <a:pos x="T1" y="T3"/>
                </a:cxn>
                <a:cxn ang="0">
                  <a:pos x="T5" y="T7"/>
                </a:cxn>
                <a:cxn ang="0">
                  <a:pos x="T9" y="T11"/>
                </a:cxn>
                <a:cxn ang="0">
                  <a:pos x="T13" y="T15"/>
                </a:cxn>
                <a:cxn ang="0">
                  <a:pos x="T17" y="T19"/>
                </a:cxn>
              </a:cxnLst>
              <a:rect l="0" t="0" r="r" b="b"/>
              <a:pathLst>
                <a:path w="2723" h="4829">
                  <a:moveTo>
                    <a:pt x="0" y="4829"/>
                  </a:moveTo>
                  <a:lnTo>
                    <a:pt x="2723" y="4829"/>
                  </a:lnTo>
                  <a:lnTo>
                    <a:pt x="2723" y="0"/>
                  </a:lnTo>
                  <a:lnTo>
                    <a:pt x="0" y="0"/>
                  </a:lnTo>
                  <a:lnTo>
                    <a:pt x="0" y="4829"/>
                  </a:lnTo>
                  <a:close/>
                </a:path>
              </a:pathLst>
            </a:custGeom>
            <a:noFill/>
            <a:ln w="9525">
              <a:solidFill>
                <a:srgbClr val="8FAAD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grpSp>
      <p:sp>
        <p:nvSpPr>
          <p:cNvPr id="3" name="AutoShape 2" descr="blob:https://web.whatsapp.com/e77b77ba-e1ff-4e7a-8200-b96d7fcb4c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838200" y="1690688"/>
            <a:ext cx="3429713" cy="3743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Students answer on JLPT questions through quizzes and can immediately find out whether they answered correctly or incorrectly</a:t>
            </a:r>
          </a:p>
        </p:txBody>
      </p:sp>
    </p:spTree>
    <p:extLst>
      <p:ext uri="{BB962C8B-B14F-4D97-AF65-F5344CB8AC3E}">
        <p14:creationId xmlns:p14="http://schemas.microsoft.com/office/powerpoint/2010/main" val="1364934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TotalTime>
  <Words>1478</Words>
  <Application>Microsoft Office PowerPoint</Application>
  <PresentationFormat>Widescreen</PresentationFormat>
  <Paragraphs>127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Open Sans</vt:lpstr>
      <vt:lpstr>Times New Roman</vt:lpstr>
      <vt:lpstr>Office Theme</vt:lpstr>
      <vt:lpstr>  MANABU BUNPOU" APPLICATION ON A SMARTPHONE AS AN ADDITIONAL UNDERSTANDING OF JAPANESE GRAMMAR FOR ELEMENTARY-LEVEL STUDENTS </vt:lpstr>
      <vt:lpstr>INTRODUCTION</vt:lpstr>
      <vt:lpstr>LITERATURE REVIEW</vt:lpstr>
      <vt:lpstr>Bunpou JLPT N4</vt:lpstr>
      <vt:lpstr>METHOD</vt:lpstr>
      <vt:lpstr>Participant</vt:lpstr>
      <vt:lpstr>FINDING AND DISCUSSION</vt:lpstr>
      <vt:lpstr>APPLICATION MANABUNPOU</vt:lpstr>
      <vt:lpstr>Sample Quiz Questions</vt:lpstr>
      <vt:lpstr>Quiz Manabunpou JLPT N4 Results</vt:lpstr>
      <vt:lpstr>Manabunpou Application Questionnaire Results</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herni wati</cp:lastModifiedBy>
  <cp:revision>29</cp:revision>
  <dcterms:created xsi:type="dcterms:W3CDTF">2023-04-14T06:04:15Z</dcterms:created>
  <dcterms:modified xsi:type="dcterms:W3CDTF">2023-07-26T12:03:44Z</dcterms:modified>
</cp:coreProperties>
</file>