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4" r:id="rId6"/>
    <p:sldId id="260" r:id="rId7"/>
    <p:sldId id="265" r:id="rId8"/>
    <p:sldId id="266" r:id="rId9"/>
    <p:sldId id="261"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8" autoAdjust="0"/>
    <p:restoredTop sz="94660"/>
  </p:normalViewPr>
  <p:slideViewPr>
    <p:cSldViewPr snapToGrid="0">
      <p:cViewPr varScale="1">
        <p:scale>
          <a:sx n="57" d="100"/>
          <a:sy n="57" d="100"/>
        </p:scale>
        <p:origin x="163"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278C43-7C78-4843-9DB0-26079ABFD95C}"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93506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278C43-7C78-4843-9DB0-26079ABFD95C}"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0347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278C43-7C78-4843-9DB0-26079ABFD95C}"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4330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278C43-7C78-4843-9DB0-26079ABFD95C}"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4162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278C43-7C78-4843-9DB0-26079ABFD95C}"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417565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278C43-7C78-4843-9DB0-26079ABFD95C}"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9928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278C43-7C78-4843-9DB0-26079ABFD95C}" type="datetimeFigureOut">
              <a:rPr lang="en-US" smtClean="0"/>
              <a:t>7/27/2023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75268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278C43-7C78-4843-9DB0-26079ABFD95C}" type="datetimeFigureOut">
              <a:rPr lang="en-US" smtClean="0"/>
              <a:t>7/27/2023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36447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78C43-7C78-4843-9DB0-26079ABFD95C}" type="datetimeFigureOut">
              <a:rPr lang="en-US" smtClean="0"/>
              <a:t>7/27/2023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50322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4179384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426204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78C43-7C78-4843-9DB0-26079ABFD95C}" type="datetimeFigureOut">
              <a:rPr lang="en-US" smtClean="0"/>
              <a:t>7/27/2023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D7BE7-220C-4592-A6F3-146279601EDE}" type="slidenum">
              <a:rPr lang="en-US" smtClean="0"/>
              <a:t>‹#›</a:t>
            </a:fld>
            <a:endParaRPr lang="en-US"/>
          </a:p>
        </p:txBody>
      </p:sp>
    </p:spTree>
    <p:extLst>
      <p:ext uri="{BB962C8B-B14F-4D97-AF65-F5344CB8AC3E}">
        <p14:creationId xmlns:p14="http://schemas.microsoft.com/office/powerpoint/2010/main" val="3095431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mhlw.go.jp/english/wp/wp-hw2022/dl/summary.pdf%20diakses%2020%20juli%202023"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71798" y="709321"/>
            <a:ext cx="11812385" cy="879475"/>
          </a:xfrm>
        </p:spPr>
        <p:txBody>
          <a:bodyPr>
            <a:noAutofit/>
          </a:bodyPr>
          <a:lstStyle/>
          <a:p>
            <a:r>
              <a:rPr lang="en-US" sz="2400">
                <a:solidFill>
                  <a:schemeClr val="bg1"/>
                </a:solidFill>
                <a:latin typeface="Times New Roman" panose="02020603050405020304" pitchFamily="18" charset="0"/>
                <a:cs typeface="Times New Roman" panose="02020603050405020304" pitchFamily="18" charset="0"/>
              </a:rPr>
              <a:t>Needs analysis for nursing Japanese language learning for caregivers</a:t>
            </a:r>
            <a:r>
              <a:rPr lang="en-US"/>
              <a:t/>
            </a:r>
            <a:br>
              <a:rPr lang="en-US"/>
            </a:br>
            <a:endParaRPr lang="en-US" sz="2800" b="1" dirty="0">
              <a:solidFill>
                <a:schemeClr val="bg1"/>
              </a:solidFill>
              <a:latin typeface="+mn-lt"/>
              <a:cs typeface="Times New Roman" panose="02020603050405020304" pitchFamily="18" charset="0"/>
            </a:endParaRPr>
          </a:p>
        </p:txBody>
      </p:sp>
      <p:sp>
        <p:nvSpPr>
          <p:cNvPr id="6" name="Subtitle 5"/>
          <p:cNvSpPr>
            <a:spLocks noGrp="1"/>
          </p:cNvSpPr>
          <p:nvPr>
            <p:ph type="subTitle" idx="1"/>
          </p:nvPr>
        </p:nvSpPr>
        <p:spPr>
          <a:xfrm>
            <a:off x="783291" y="1466183"/>
            <a:ext cx="10650071" cy="122613"/>
          </a:xfrm>
        </p:spPr>
        <p:txBody>
          <a:bodyPr>
            <a:noAutofit/>
          </a:bodyPr>
          <a:lstStyle/>
          <a:p>
            <a:pPr>
              <a:lnSpc>
                <a:spcPct val="100000"/>
              </a:lnSpc>
            </a:pPr>
            <a:r>
              <a:rPr lang="en-US" sz="1800" b="1" smtClean="0">
                <a:solidFill>
                  <a:schemeClr val="bg1"/>
                </a:solidFill>
              </a:rPr>
              <a:t>Lena Aprilliana</a:t>
            </a:r>
            <a:r>
              <a:rPr lang="en-US" sz="1800" baseline="30000" smtClean="0">
                <a:solidFill>
                  <a:schemeClr val="bg1"/>
                </a:solidFill>
                <a:ea typeface="DengXian" panose="02010600030101010101" pitchFamily="2" charset="-122"/>
              </a:rPr>
              <a:t>1</a:t>
            </a:r>
            <a:r>
              <a:rPr lang="en-US" sz="1800" b="1" smtClean="0">
                <a:solidFill>
                  <a:schemeClr val="bg1"/>
                </a:solidFill>
              </a:rPr>
              <a:t>, </a:t>
            </a:r>
            <a:r>
              <a:rPr lang="en-US" sz="1800" b="1" smtClean="0">
                <a:solidFill>
                  <a:schemeClr val="bg1"/>
                </a:solidFill>
              </a:rPr>
              <a:t>Herniwati Herniwati</a:t>
            </a:r>
            <a:r>
              <a:rPr lang="en-US" sz="1600" baseline="30000" smtClean="0">
                <a:solidFill>
                  <a:schemeClr val="bg1"/>
                </a:solidFill>
                <a:ea typeface="DengXian" panose="02010600030101010101" pitchFamily="2" charset="-122"/>
              </a:rPr>
              <a:t>2</a:t>
            </a:r>
            <a:r>
              <a:rPr lang="en-US" sz="1800" b="1" smtClean="0">
                <a:solidFill>
                  <a:schemeClr val="bg1"/>
                </a:solidFill>
              </a:rPr>
              <a:t>, Nuria Haristiani</a:t>
            </a:r>
            <a:r>
              <a:rPr lang="en-US" sz="1600" baseline="30000" smtClean="0">
                <a:solidFill>
                  <a:schemeClr val="bg1"/>
                </a:solidFill>
                <a:ea typeface="DengXian" panose="02010600030101010101" pitchFamily="2" charset="-122"/>
              </a:rPr>
              <a:t>3</a:t>
            </a:r>
            <a:r>
              <a:rPr lang="en-US" sz="1600" b="1" smtClean="0">
                <a:solidFill>
                  <a:schemeClr val="bg1"/>
                </a:solidFill>
              </a:rPr>
              <a:t>Maya Purnama Sari</a:t>
            </a:r>
            <a:r>
              <a:rPr lang="en-US" sz="1400" baseline="30000">
                <a:solidFill>
                  <a:schemeClr val="bg1"/>
                </a:solidFill>
                <a:ea typeface="DengXian" panose="02010600030101010101" pitchFamily="2" charset="-122"/>
              </a:rPr>
              <a:t>4</a:t>
            </a:r>
          </a:p>
          <a:p>
            <a:pPr>
              <a:lnSpc>
                <a:spcPct val="100000"/>
              </a:lnSpc>
            </a:pPr>
            <a:endParaRPr lang="en-US" sz="1600" baseline="30000" smtClean="0">
              <a:solidFill>
                <a:schemeClr val="bg1"/>
              </a:solidFill>
              <a:ea typeface="DengXian" panose="02010600030101010101" pitchFamily="2" charset="-122"/>
            </a:endParaRPr>
          </a:p>
          <a:p>
            <a:pPr>
              <a:lnSpc>
                <a:spcPct val="100000"/>
              </a:lnSpc>
            </a:pPr>
            <a:r>
              <a:rPr lang="en-US" sz="1600" b="1">
                <a:solidFill>
                  <a:schemeClr val="bg1"/>
                </a:solidFill>
              </a:rPr>
              <a:t>Indonesia University of Education</a:t>
            </a:r>
          </a:p>
          <a:p>
            <a:pPr>
              <a:lnSpc>
                <a:spcPct val="100000"/>
              </a:lnSpc>
            </a:pPr>
            <a:endParaRPr lang="en-US" sz="2200" b="1" dirty="0" smtClean="0">
              <a:solidFill>
                <a:schemeClr val="bg1"/>
              </a:solidFill>
            </a:endParaRPr>
          </a:p>
          <a:p>
            <a:pPr>
              <a:lnSpc>
                <a:spcPct val="100000"/>
              </a:lnSpc>
            </a:pPr>
            <a:r>
              <a:rPr lang="en-US" sz="2200" b="1" smtClean="0">
                <a:solidFill>
                  <a:schemeClr val="bg1"/>
                </a:solidFill>
              </a:rPr>
              <a:t> </a:t>
            </a:r>
          </a:p>
          <a:p>
            <a:pPr algn="just">
              <a:lnSpc>
                <a:spcPct val="100000"/>
              </a:lnSpc>
            </a:pPr>
            <a:endParaRPr lang="en-US" sz="1600" b="1" dirty="0">
              <a:solidFill>
                <a:schemeClr val="bg1"/>
              </a:solidFill>
            </a:endParaRPr>
          </a:p>
        </p:txBody>
      </p:sp>
      <p:sp>
        <p:nvSpPr>
          <p:cNvPr id="7" name="Title 4"/>
          <p:cNvSpPr txBox="1">
            <a:spLocks/>
          </p:cNvSpPr>
          <p:nvPr/>
        </p:nvSpPr>
        <p:spPr>
          <a:xfrm>
            <a:off x="1162394" y="1149058"/>
            <a:ext cx="9144000" cy="3171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smtClean="0">
                <a:solidFill>
                  <a:schemeClr val="bg1"/>
                </a:solidFill>
              </a:rPr>
              <a:t>No. Abstract: ABS-ICOLLITE-23125</a:t>
            </a:r>
            <a:endParaRPr lang="en-US" sz="4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346991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smtClean="0">
                <a:solidFill>
                  <a:schemeClr val="bg1"/>
                </a:solidFill>
                <a:latin typeface="+mn-lt"/>
              </a:rPr>
              <a:t>REFERENCES</a:t>
            </a:r>
            <a:endParaRPr lang="en-US" b="1" dirty="0">
              <a:solidFill>
                <a:schemeClr val="bg1"/>
              </a:solidFill>
              <a:latin typeface="+mn-lt"/>
            </a:endParaRPr>
          </a:p>
        </p:txBody>
      </p:sp>
      <p:sp>
        <p:nvSpPr>
          <p:cNvPr id="5" name="Content Placeholder 4"/>
          <p:cNvSpPr>
            <a:spLocks noGrp="1"/>
          </p:cNvSpPr>
          <p:nvPr>
            <p:ph idx="1"/>
          </p:nvPr>
        </p:nvSpPr>
        <p:spPr>
          <a:xfrm>
            <a:off x="579582" y="1376652"/>
            <a:ext cx="10515600" cy="4351338"/>
          </a:xfrm>
        </p:spPr>
        <p:txBody>
          <a:bodyPr>
            <a:noAutofit/>
          </a:bodyPr>
          <a:lstStyle/>
          <a:p>
            <a:r>
              <a:rPr lang="en-US" sz="1100">
                <a:solidFill>
                  <a:schemeClr val="bg1"/>
                </a:solidFill>
              </a:rPr>
              <a:t>Aminah,S dkk. (2018). Pengiriman Tenaga Perawat dan </a:t>
            </a:r>
            <a:r>
              <a:rPr lang="en-US" sz="1100" i="1">
                <a:solidFill>
                  <a:schemeClr val="bg1"/>
                </a:solidFill>
              </a:rPr>
              <a:t>Careworker </a:t>
            </a:r>
            <a:r>
              <a:rPr lang="en-US" sz="1100">
                <a:solidFill>
                  <a:schemeClr val="bg1"/>
                </a:solidFill>
              </a:rPr>
              <a:t>Indonesia ke Jepang dalam Kerangka Indonesia- Japan Economic Partnership Agreement (IJ-EPA). </a:t>
            </a:r>
            <a:r>
              <a:rPr lang="en-US" sz="1100" i="1">
                <a:solidFill>
                  <a:schemeClr val="bg1"/>
                </a:solidFill>
              </a:rPr>
              <a:t>Jurnal Bakti Budaya, </a:t>
            </a:r>
            <a:r>
              <a:rPr lang="en-US" sz="1100">
                <a:solidFill>
                  <a:schemeClr val="bg1"/>
                </a:solidFill>
              </a:rPr>
              <a:t>1(1).92-101</a:t>
            </a:r>
          </a:p>
          <a:p>
            <a:r>
              <a:rPr lang="en-US" sz="1100" smtClean="0">
                <a:solidFill>
                  <a:schemeClr val="bg1"/>
                </a:solidFill>
              </a:rPr>
              <a:t>Deni</a:t>
            </a:r>
            <a:r>
              <a:rPr lang="en-US" sz="1100">
                <a:solidFill>
                  <a:schemeClr val="bg1"/>
                </a:solidFill>
              </a:rPr>
              <a:t>. (2012). </a:t>
            </a:r>
            <a:r>
              <a:rPr lang="en-US" sz="1100" i="1">
                <a:solidFill>
                  <a:schemeClr val="bg1"/>
                </a:solidFill>
              </a:rPr>
              <a:t>Pendidikan Teknologi Informasi dan Komunikasi</a:t>
            </a:r>
            <a:r>
              <a:rPr lang="en-US" sz="1100">
                <a:solidFill>
                  <a:schemeClr val="bg1"/>
                </a:solidFill>
              </a:rPr>
              <a:t>. Bandung: PT. Remaja Rosdakarya. Effendy </a:t>
            </a:r>
          </a:p>
          <a:p>
            <a:r>
              <a:rPr lang="en-US" sz="1100" smtClean="0">
                <a:solidFill>
                  <a:schemeClr val="bg1"/>
                </a:solidFill>
              </a:rPr>
              <a:t>Hamid</a:t>
            </a:r>
            <a:r>
              <a:rPr lang="en-US" sz="1100">
                <a:solidFill>
                  <a:schemeClr val="bg1"/>
                </a:solidFill>
              </a:rPr>
              <a:t>, M.A ,dkk. (2020). </a:t>
            </a:r>
            <a:r>
              <a:rPr lang="en-US" sz="1100" i="1">
                <a:solidFill>
                  <a:schemeClr val="bg1"/>
                </a:solidFill>
              </a:rPr>
              <a:t>Media Pembelajaran. </a:t>
            </a:r>
            <a:r>
              <a:rPr lang="en-US" sz="1100">
                <a:solidFill>
                  <a:schemeClr val="bg1"/>
                </a:solidFill>
              </a:rPr>
              <a:t>Medan: Yayasan Kita Menulis.</a:t>
            </a:r>
          </a:p>
          <a:p>
            <a:r>
              <a:rPr lang="en-US" sz="1100" smtClean="0">
                <a:solidFill>
                  <a:schemeClr val="bg1"/>
                </a:solidFill>
              </a:rPr>
              <a:t>Ministry </a:t>
            </a:r>
            <a:r>
              <a:rPr lang="en-US" sz="1100">
                <a:solidFill>
                  <a:schemeClr val="bg1"/>
                </a:solidFill>
              </a:rPr>
              <a:t>of Health, Labour and Walfare. (2022). Maintain Sufficient Manpower to Support Social Security System.  </a:t>
            </a:r>
            <a:r>
              <a:rPr lang="en-US" sz="1100" u="sng">
                <a:solidFill>
                  <a:schemeClr val="bg1"/>
                </a:solidFill>
                <a:hlinkClick r:id="rId2"/>
              </a:rPr>
              <a:t>https://www.mhlw.go.jp/english/wp/wp-hw2022/dl/summary.pdf diakses 20 juli </a:t>
            </a:r>
            <a:r>
              <a:rPr lang="en-US" sz="1100" u="sng" smtClean="0">
                <a:solidFill>
                  <a:schemeClr val="bg1"/>
                </a:solidFill>
                <a:hlinkClick r:id="rId2"/>
              </a:rPr>
              <a:t>2023</a:t>
            </a:r>
            <a:endParaRPr lang="en-US" sz="1100">
              <a:solidFill>
                <a:schemeClr val="bg1"/>
              </a:solidFill>
            </a:endParaRPr>
          </a:p>
          <a:p>
            <a:r>
              <a:rPr lang="en-US" sz="1100">
                <a:solidFill>
                  <a:schemeClr val="bg1"/>
                </a:solidFill>
              </a:rPr>
              <a:t>Nasution, A.KP. (2019). Media Pembelajaran Berbasis Internet. Aceh: As-Salam Press</a:t>
            </a:r>
          </a:p>
          <a:p>
            <a:r>
              <a:rPr lang="en-US" sz="1100">
                <a:solidFill>
                  <a:schemeClr val="bg1"/>
                </a:solidFill>
              </a:rPr>
              <a:t>Oishi, I.RV. (2020). Pentingnya Belajar Mandiri Bagi Peserta Didik Di Perguruan Tinggi. </a:t>
            </a:r>
            <a:r>
              <a:rPr lang="en-US" sz="1100" i="1">
                <a:solidFill>
                  <a:schemeClr val="bg1"/>
                </a:solidFill>
              </a:rPr>
              <a:t>Jurnal  IKRA-ITH Humaniora</a:t>
            </a:r>
            <a:r>
              <a:rPr lang="en-US" sz="1100">
                <a:solidFill>
                  <a:schemeClr val="bg1"/>
                </a:solidFill>
              </a:rPr>
              <a:t>, 4(2</a:t>
            </a:r>
            <a:r>
              <a:rPr lang="en-US" sz="1100" smtClean="0">
                <a:solidFill>
                  <a:schemeClr val="bg1"/>
                </a:solidFill>
              </a:rPr>
              <a:t>)</a:t>
            </a:r>
          </a:p>
          <a:p>
            <a:r>
              <a:rPr lang="en-US" sz="1100">
                <a:solidFill>
                  <a:schemeClr val="bg1"/>
                </a:solidFill>
              </a:rPr>
              <a:t>Pritandhari, M &amp; Wibawa, F.A. (2021). Analisis Pembelajaran Mandiri Berbasis Daring pada Masa Pandemi Covid-19. </a:t>
            </a:r>
            <a:r>
              <a:rPr lang="en-US" sz="1100" i="1">
                <a:solidFill>
                  <a:schemeClr val="bg1"/>
                </a:solidFill>
              </a:rPr>
              <a:t>Jurnal Lentera Pendidikan Pusat Penelitian LPPM UM METRO</a:t>
            </a:r>
            <a:r>
              <a:rPr lang="en-US" sz="1100">
                <a:solidFill>
                  <a:schemeClr val="bg1"/>
                </a:solidFill>
              </a:rPr>
              <a:t>. 6(1</a:t>
            </a:r>
            <a:r>
              <a:rPr lang="en-US" sz="1100" smtClean="0">
                <a:solidFill>
                  <a:schemeClr val="bg1"/>
                </a:solidFill>
              </a:rPr>
              <a:t>).</a:t>
            </a:r>
            <a:endParaRPr lang="en-US" sz="1100">
              <a:solidFill>
                <a:schemeClr val="bg1"/>
              </a:solidFill>
            </a:endParaRPr>
          </a:p>
          <a:p>
            <a:r>
              <a:rPr lang="en-US" sz="1100" smtClean="0">
                <a:solidFill>
                  <a:schemeClr val="bg1"/>
                </a:solidFill>
              </a:rPr>
              <a:t>Rosliyah </a:t>
            </a:r>
            <a:r>
              <a:rPr lang="en-US" sz="1100">
                <a:solidFill>
                  <a:schemeClr val="bg1"/>
                </a:solidFill>
              </a:rPr>
              <a:t>Y &amp; Fauzi H, 2020</a:t>
            </a:r>
            <a:r>
              <a:rPr lang="en-US" sz="1100" b="1" i="1">
                <a:solidFill>
                  <a:schemeClr val="bg1"/>
                </a:solidFill>
              </a:rPr>
              <a:t>. </a:t>
            </a:r>
            <a:r>
              <a:rPr lang="en-US" sz="1100" i="1">
                <a:solidFill>
                  <a:schemeClr val="bg1"/>
                </a:solidFill>
              </a:rPr>
              <a:t>Persepsi Pembelajar terhadap Media Kamus Tematik Berbasis Web bagi Pembelajar Kosakata bahasa Jepang Tingkat Dasar. </a:t>
            </a:r>
            <a:r>
              <a:rPr lang="en-US" sz="1100">
                <a:solidFill>
                  <a:schemeClr val="bg1"/>
                </a:solidFill>
              </a:rPr>
              <a:t>CHI’E: Jurnal Pendidikan Bahasa Jepang Vol.8 (1) 2020. Diakses 13 juli 2021</a:t>
            </a:r>
          </a:p>
          <a:p>
            <a:r>
              <a:rPr lang="en-US" sz="1100">
                <a:solidFill>
                  <a:schemeClr val="bg1"/>
                </a:solidFill>
              </a:rPr>
              <a:t>Rusman, dkk. 2011. </a:t>
            </a:r>
            <a:r>
              <a:rPr lang="en-US" sz="1100" i="1">
                <a:solidFill>
                  <a:schemeClr val="bg1"/>
                </a:solidFill>
              </a:rPr>
              <a:t>Pembelajaran berbasis teknologi informasi dan komunikasi, mengembangkan Profesionalitas guru. </a:t>
            </a:r>
            <a:r>
              <a:rPr lang="en-US" sz="1100">
                <a:solidFill>
                  <a:schemeClr val="bg1"/>
                </a:solidFill>
              </a:rPr>
              <a:t>Jakarta:  PT. Raja Grafindo</a:t>
            </a:r>
            <a:r>
              <a:rPr lang="en-US" sz="1100" smtClean="0">
                <a:solidFill>
                  <a:schemeClr val="bg1"/>
                </a:solidFill>
              </a:rPr>
              <a:t>.</a:t>
            </a:r>
            <a:r>
              <a:rPr lang="en-US" sz="1100">
                <a:solidFill>
                  <a:schemeClr val="bg1"/>
                </a:solidFill>
              </a:rPr>
              <a:t/>
            </a:r>
            <a:br>
              <a:rPr lang="en-US" sz="1100">
                <a:solidFill>
                  <a:schemeClr val="bg1"/>
                </a:solidFill>
              </a:rPr>
            </a:br>
            <a:r>
              <a:rPr lang="en-US" sz="1100">
                <a:solidFill>
                  <a:schemeClr val="bg1"/>
                </a:solidFill>
              </a:rPr>
              <a:t>Sefriani, R &amp; Sepriana, R. (2020). Pengembangan Media </a:t>
            </a:r>
            <a:r>
              <a:rPr lang="en-US" sz="1100" i="1">
                <a:solidFill>
                  <a:schemeClr val="bg1"/>
                </a:solidFill>
              </a:rPr>
              <a:t>E-Learning </a:t>
            </a:r>
            <a:r>
              <a:rPr lang="en-US" sz="1100">
                <a:solidFill>
                  <a:schemeClr val="bg1"/>
                </a:solidFill>
              </a:rPr>
              <a:t>Berbasis </a:t>
            </a:r>
            <a:r>
              <a:rPr lang="en-US" sz="1100" i="1">
                <a:solidFill>
                  <a:schemeClr val="bg1"/>
                </a:solidFill>
              </a:rPr>
              <a:t>Schoology </a:t>
            </a:r>
            <a:r>
              <a:rPr lang="en-US" sz="1100">
                <a:solidFill>
                  <a:schemeClr val="bg1"/>
                </a:solidFill>
              </a:rPr>
              <a:t>pada Pembelajaran Kurikulum Pendidikan Teknologi dan Kejuruan. </a:t>
            </a:r>
            <a:r>
              <a:rPr lang="en-US" sz="1100" i="1">
                <a:solidFill>
                  <a:schemeClr val="bg1"/>
                </a:solidFill>
              </a:rPr>
              <a:t>Edukatif: Jurnal Ilmu Pendidikan</a:t>
            </a:r>
            <a:r>
              <a:rPr lang="en-US" sz="1100">
                <a:solidFill>
                  <a:schemeClr val="bg1"/>
                </a:solidFill>
              </a:rPr>
              <a:t>, 2(1).</a:t>
            </a:r>
          </a:p>
          <a:p>
            <a:r>
              <a:rPr lang="en-US" sz="1100" smtClean="0">
                <a:solidFill>
                  <a:schemeClr val="bg1"/>
                </a:solidFill>
              </a:rPr>
              <a:t>Sudjana</a:t>
            </a:r>
            <a:r>
              <a:rPr lang="en-US" sz="1100">
                <a:solidFill>
                  <a:schemeClr val="bg1"/>
                </a:solidFill>
              </a:rPr>
              <a:t>, N &amp; Rivai, A. (2009). </a:t>
            </a:r>
            <a:r>
              <a:rPr lang="en-US" sz="1100" i="1">
                <a:solidFill>
                  <a:schemeClr val="bg1"/>
                </a:solidFill>
              </a:rPr>
              <a:t>Media Pengajaran. </a:t>
            </a:r>
            <a:r>
              <a:rPr lang="en-US" sz="1100">
                <a:solidFill>
                  <a:schemeClr val="bg1"/>
                </a:solidFill>
              </a:rPr>
              <a:t>Bandung: Sinar Baru Algensindo. </a:t>
            </a:r>
          </a:p>
          <a:p>
            <a:r>
              <a:rPr lang="en-US" sz="1100">
                <a:solidFill>
                  <a:schemeClr val="bg1"/>
                </a:solidFill>
              </a:rPr>
              <a:t>Sutedi, Dedi. (2011). </a:t>
            </a:r>
            <a:r>
              <a:rPr lang="en-US" sz="1100" i="1">
                <a:solidFill>
                  <a:schemeClr val="bg1"/>
                </a:solidFill>
              </a:rPr>
              <a:t>Penelitian Pendidikan Bahasa Jepang. </a:t>
            </a:r>
            <a:r>
              <a:rPr lang="en-US" sz="1100">
                <a:solidFill>
                  <a:schemeClr val="bg1"/>
                </a:solidFill>
              </a:rPr>
              <a:t>Humaniora: Bandung.</a:t>
            </a:r>
          </a:p>
          <a:p>
            <a:r>
              <a:rPr lang="en-US" sz="1100">
                <a:solidFill>
                  <a:schemeClr val="bg1"/>
                </a:solidFill>
              </a:rPr>
              <a:t>Wahyuningsih, D &amp; Makmur, R. (2017). </a:t>
            </a:r>
            <a:r>
              <a:rPr lang="en-US" sz="1100" i="1">
                <a:solidFill>
                  <a:schemeClr val="bg1"/>
                </a:solidFill>
              </a:rPr>
              <a:t>E-learning Teori dan Aplikasi. </a:t>
            </a:r>
            <a:r>
              <a:rPr lang="en-US" sz="1100">
                <a:solidFill>
                  <a:schemeClr val="bg1"/>
                </a:solidFill>
              </a:rPr>
              <a:t>Bandung: Informatika.</a:t>
            </a:r>
          </a:p>
          <a:p>
            <a:r>
              <a:rPr lang="en-US" sz="1100">
                <a:solidFill>
                  <a:schemeClr val="bg1"/>
                </a:solidFill>
              </a:rPr>
              <a:t>Wicaksono, dkk. (2015). </a:t>
            </a:r>
            <a:r>
              <a:rPr lang="en-US" sz="1100" i="1">
                <a:solidFill>
                  <a:schemeClr val="bg1"/>
                </a:solidFill>
              </a:rPr>
              <a:t>Teori Pembelajaran Bahasa</a:t>
            </a:r>
            <a:r>
              <a:rPr lang="en-US" sz="1100">
                <a:solidFill>
                  <a:schemeClr val="bg1"/>
                </a:solidFill>
              </a:rPr>
              <a:t>. Yogyakarta: Garudhawaca. </a:t>
            </a:r>
          </a:p>
        </p:txBody>
      </p:sp>
    </p:spTree>
    <p:extLst>
      <p:ext uri="{BB962C8B-B14F-4D97-AF65-F5344CB8AC3E}">
        <p14:creationId xmlns:p14="http://schemas.microsoft.com/office/powerpoint/2010/main" val="3004828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935788"/>
            <a:ext cx="9144000" cy="879475"/>
          </a:xfrm>
        </p:spPr>
        <p:txBody>
          <a:bodyPr>
            <a:normAutofit fontScale="90000"/>
          </a:bodyPr>
          <a:lstStyle/>
          <a:p>
            <a:r>
              <a:rPr lang="en-US" b="1" dirty="0" smtClean="0">
                <a:solidFill>
                  <a:schemeClr val="bg1"/>
                </a:solidFill>
                <a:latin typeface="+mn-lt"/>
                <a:cs typeface="Times New Roman" panose="02020603050405020304" pitchFamily="18" charset="0"/>
              </a:rPr>
              <a:t>THANK YOU!</a:t>
            </a:r>
            <a:endParaRPr lang="en-US" b="1" dirty="0">
              <a:solidFill>
                <a:schemeClr val="bg1"/>
              </a:solidFill>
              <a:latin typeface="+mn-lt"/>
              <a:cs typeface="Times New Roman" panose="02020603050405020304" pitchFamily="18" charset="0"/>
            </a:endParaRPr>
          </a:p>
        </p:txBody>
      </p:sp>
      <p:sp>
        <p:nvSpPr>
          <p:cNvPr id="6" name="Subtitle 5"/>
          <p:cNvSpPr>
            <a:spLocks noGrp="1"/>
          </p:cNvSpPr>
          <p:nvPr>
            <p:ph type="subTitle" idx="1"/>
          </p:nvPr>
        </p:nvSpPr>
        <p:spPr>
          <a:xfrm>
            <a:off x="1524000" y="1690889"/>
            <a:ext cx="9144000" cy="940248"/>
          </a:xfrm>
        </p:spPr>
        <p:txBody>
          <a:bodyPr>
            <a:normAutofit/>
          </a:bodyPr>
          <a:lstStyle/>
          <a:p>
            <a:pPr>
              <a:lnSpc>
                <a:spcPct val="100000"/>
              </a:lnSpc>
            </a:pPr>
            <a:r>
              <a:rPr lang="en-US" sz="2000" b="1" smtClean="0">
                <a:solidFill>
                  <a:schemeClr val="bg1"/>
                </a:solidFill>
              </a:rPr>
              <a:t>Follow us @...</a:t>
            </a:r>
            <a:endParaRPr lang="en-US" sz="2000" b="1" dirty="0">
              <a:solidFill>
                <a:schemeClr val="bg1"/>
              </a:solidFill>
            </a:endParaRPr>
          </a:p>
        </p:txBody>
      </p:sp>
      <p:sp>
        <p:nvSpPr>
          <p:cNvPr id="7" name="Title 4"/>
          <p:cNvSpPr txBox="1">
            <a:spLocks/>
          </p:cNvSpPr>
          <p:nvPr/>
        </p:nvSpPr>
        <p:spPr>
          <a:xfrm>
            <a:off x="1524000" y="1656700"/>
            <a:ext cx="9144000" cy="3171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6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1757516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5112" y="588411"/>
            <a:ext cx="10515600" cy="573088"/>
          </a:xfrm>
        </p:spPr>
        <p:txBody>
          <a:bodyPr>
            <a:normAutofit fontScale="90000"/>
          </a:bodyPr>
          <a:lstStyle/>
          <a:p>
            <a:r>
              <a:rPr lang="en-US" b="1" dirty="0" smtClean="0">
                <a:solidFill>
                  <a:schemeClr val="bg1"/>
                </a:solidFill>
                <a:latin typeface="+mn-lt"/>
              </a:rPr>
              <a:t>INTRODUCTION</a:t>
            </a:r>
            <a:endParaRPr lang="en-US" b="1" dirty="0">
              <a:solidFill>
                <a:schemeClr val="bg1"/>
              </a:solidFill>
              <a:latin typeface="+mn-lt"/>
            </a:endParaRPr>
          </a:p>
        </p:txBody>
      </p:sp>
      <p:sp>
        <p:nvSpPr>
          <p:cNvPr id="5" name="Content Placeholder 4"/>
          <p:cNvSpPr>
            <a:spLocks noGrp="1"/>
          </p:cNvSpPr>
          <p:nvPr>
            <p:ph idx="1"/>
          </p:nvPr>
        </p:nvSpPr>
        <p:spPr>
          <a:xfrm>
            <a:off x="337177" y="1161499"/>
            <a:ext cx="10731470" cy="4943466"/>
          </a:xfrm>
        </p:spPr>
        <p:txBody>
          <a:bodyPr>
            <a:noAutofit/>
          </a:bodyPr>
          <a:lstStyle/>
          <a:p>
            <a:pPr marL="0" indent="0" algn="just">
              <a:buNone/>
            </a:pPr>
            <a:r>
              <a:rPr lang="en-US" sz="1800">
                <a:solidFill>
                  <a:schemeClr val="bg1"/>
                </a:solidFill>
              </a:rPr>
              <a:t>Japan is currently dealing with a condition known as "Slowing population growth and aging population," which is preventing population growth and leading to a significant proportion of old people. In 2023, there will be 20,000 elderly care employees in Japan, where there is a yearly need for 50,000 such workers. The Indonesia-Japan Economic Partnership Agreement (IJ-EPA) and Specified Skilled Worker (SSW) programs allow for a quota of 550 Indonesian nurses and senior nurses per year. The Japanese language proficiency test (JLPT), which measures proficiency in the Japanese language as it is used in ordinary life situations, must be passed by prospective caregivers. To fulfill the criteria of the work, potential caregivers must learn Japanese. Learning can generally be done bravely (online) or elegantly (face-to-face). The most recent advancements in education, specifically learning in the era of the fourth industrial revolution, are currently available. Learning 4.0 is a new approach to education that places an emphasis on managers using and applying their knowledge of technology. Web-based learning is one of the cutting-edge ways that technology is being used in the educational process. The term "web-based learning" refers to a variety of applications for electronic learning, also known as "e-learning." Web-based learning allows for independent study based on one another's comprehension.</a:t>
            </a:r>
          </a:p>
          <a:p>
            <a:pPr marL="0" indent="0" algn="just">
              <a:buNone/>
            </a:pPr>
            <a:r>
              <a:rPr lang="en-US" sz="1800">
                <a:solidFill>
                  <a:schemeClr val="bg1"/>
                </a:solidFill>
              </a:rPr>
              <a:t>Based on research </a:t>
            </a:r>
            <a:r>
              <a:rPr lang="en-US" sz="1800" smtClean="0">
                <a:solidFill>
                  <a:schemeClr val="bg1"/>
                </a:solidFill>
              </a:rPr>
              <a:t>by </a:t>
            </a:r>
            <a:r>
              <a:rPr lang="en-US" sz="1800">
                <a:solidFill>
                  <a:schemeClr val="bg1"/>
                </a:solidFill>
              </a:rPr>
              <a:t>Fauzi and Rosliyah (2020), a media prototypical online course on basic vocabulary was developed. It contains five topics for basic vocabulary instruction and includes instruction in both Japanese and Indonesian. According to the study, 81.65% of students used the course to learn vocabulary a standard-bearing threshold Japan Foundation Ability level A1</a:t>
            </a:r>
            <a:r>
              <a:rPr lang="en-US" sz="1800" smtClean="0">
                <a:solidFill>
                  <a:schemeClr val="bg1"/>
                </a:solidFill>
              </a:rPr>
              <a:t>. This study aims to identify materials teaching Japanese language materials needed for nursing and identify obstacles and analyze solutions that become obstacles in learning nursing Japanese. </a:t>
            </a:r>
            <a:endParaRPr lang="en-US" sz="1800">
              <a:solidFill>
                <a:schemeClr val="bg1"/>
              </a:solidFill>
            </a:endParaRPr>
          </a:p>
          <a:p>
            <a:pPr marL="0" indent="0" algn="just">
              <a:buNone/>
            </a:pPr>
            <a:endParaRPr lang="en-US" sz="1800" smtClean="0">
              <a:solidFill>
                <a:schemeClr val="bg1"/>
              </a:solidFill>
            </a:endParaRPr>
          </a:p>
        </p:txBody>
      </p:sp>
    </p:spTree>
    <p:extLst>
      <p:ext uri="{BB962C8B-B14F-4D97-AF65-F5344CB8AC3E}">
        <p14:creationId xmlns:p14="http://schemas.microsoft.com/office/powerpoint/2010/main" val="2950692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smtClean="0">
                <a:solidFill>
                  <a:schemeClr val="bg1"/>
                </a:solidFill>
                <a:latin typeface="+mn-lt"/>
              </a:rPr>
              <a:t>LITERATURE REVIEW</a:t>
            </a:r>
            <a:endParaRPr lang="en-US" b="1" dirty="0">
              <a:solidFill>
                <a:schemeClr val="bg1"/>
              </a:solidFill>
              <a:latin typeface="+mn-lt"/>
            </a:endParaRPr>
          </a:p>
        </p:txBody>
      </p:sp>
      <p:sp>
        <p:nvSpPr>
          <p:cNvPr id="5" name="Content Placeholder 4"/>
          <p:cNvSpPr>
            <a:spLocks noGrp="1"/>
          </p:cNvSpPr>
          <p:nvPr>
            <p:ph idx="1"/>
          </p:nvPr>
        </p:nvSpPr>
        <p:spPr>
          <a:xfrm>
            <a:off x="579583" y="1376651"/>
            <a:ext cx="4799242" cy="4634183"/>
          </a:xfrm>
        </p:spPr>
        <p:txBody>
          <a:bodyPr>
            <a:normAutofit fontScale="85000" lnSpcReduction="20000"/>
          </a:bodyPr>
          <a:lstStyle/>
          <a:p>
            <a:pPr marL="0" indent="0" algn="ctr">
              <a:buNone/>
            </a:pPr>
            <a:r>
              <a:rPr lang="en-US" i="1" smtClean="0">
                <a:solidFill>
                  <a:schemeClr val="bg1"/>
                </a:solidFill>
              </a:rPr>
              <a:t>E-Learning</a:t>
            </a:r>
          </a:p>
          <a:p>
            <a:r>
              <a:rPr lang="en-US" smtClean="0">
                <a:solidFill>
                  <a:schemeClr val="bg1"/>
                </a:solidFill>
              </a:rPr>
              <a:t>According to Wicaksono, et al (2015.p.7) e-learning is an approach to learning development and a collection of learning methods using digital technology that is able to empower, distribute and improve learning outcomes.</a:t>
            </a:r>
          </a:p>
          <a:p>
            <a:r>
              <a:rPr lang="en-US" smtClean="0">
                <a:solidFill>
                  <a:schemeClr val="bg1"/>
                </a:solidFill>
              </a:rPr>
              <a:t>According to Sefriani, R, (2020) the online learning process using e-learning can train students to learn independently, so that learning can shift to student-centered learning, which is highly recommended by the current government.</a:t>
            </a:r>
          </a:p>
        </p:txBody>
      </p:sp>
      <p:sp>
        <p:nvSpPr>
          <p:cNvPr id="6" name="Content Placeholder 4"/>
          <p:cNvSpPr txBox="1">
            <a:spLocks/>
          </p:cNvSpPr>
          <p:nvPr/>
        </p:nvSpPr>
        <p:spPr>
          <a:xfrm>
            <a:off x="6754497" y="1376650"/>
            <a:ext cx="4799242" cy="463418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i="1" smtClean="0">
                <a:solidFill>
                  <a:schemeClr val="bg1"/>
                </a:solidFill>
              </a:rPr>
              <a:t>Website </a:t>
            </a:r>
            <a:r>
              <a:rPr lang="en-US" smtClean="0">
                <a:solidFill>
                  <a:schemeClr val="bg1"/>
                </a:solidFill>
              </a:rPr>
              <a:t>atau </a:t>
            </a:r>
            <a:r>
              <a:rPr lang="en-US" i="1" smtClean="0">
                <a:solidFill>
                  <a:schemeClr val="bg1"/>
                </a:solidFill>
              </a:rPr>
              <a:t>Web</a:t>
            </a:r>
          </a:p>
          <a:p>
            <a:r>
              <a:rPr lang="en-US" smtClean="0">
                <a:solidFill>
                  <a:schemeClr val="bg1"/>
                </a:solidFill>
              </a:rPr>
              <a:t>According to Nasution (2019. p. 67) a website or that is commonly shortned to the web is a collection of pages that are interconnected and can be accessed via the front page (homepage) using a browser. The website displays information on text data, still or moving image data, animation data, sound, video and or a combination of all of them, both static and dynamic which forms a series of interrelated buildings where each is connected to a network of pages (hyrperlinks). </a:t>
            </a:r>
            <a:endParaRPr lang="en-US" i="1" smtClean="0">
              <a:solidFill>
                <a:schemeClr val="bg1"/>
              </a:solidFill>
            </a:endParaRPr>
          </a:p>
          <a:p>
            <a:pPr marL="0" indent="0">
              <a:buFont typeface="Arial" panose="020B0604020202020204" pitchFamily="34" charset="0"/>
              <a:buNone/>
            </a:pPr>
            <a:endParaRPr lang="en-US" sz="2000" dirty="0">
              <a:solidFill>
                <a:schemeClr val="bg1"/>
              </a:solidFill>
            </a:endParaRPr>
          </a:p>
        </p:txBody>
      </p:sp>
      <p:sp>
        <p:nvSpPr>
          <p:cNvPr id="8" name="Rectangle 4"/>
          <p:cNvSpPr>
            <a:spLocks noChangeArrowheads="1"/>
          </p:cNvSpPr>
          <p:nvPr/>
        </p:nvSpPr>
        <p:spPr bwMode="auto">
          <a:xfrm>
            <a:off x="0" y="0"/>
            <a:ext cx="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202124"/>
                </a:solidFill>
                <a:effectLst/>
                <a:latin typeface="Arial Unicode MS"/>
                <a:ea typeface="inherit"/>
                <a:cs typeface="Arial" panose="020B0604020202020204" pitchFamily="34" charset="0"/>
              </a:rPr>
              <a:t>According to Sefriani, R, (2020) the online learning process using e-learning can train students to learn independently, so that learning can shift to student-centered learning or student-centered learning, which is highly recommended by the current government.</a:t>
            </a:r>
            <a:endParaRPr kumimoji="0" lang="en-US" altLang="en-US" b="0" i="0" u="none" strike="noStrike" cap="none" normalizeH="0" baseline="0" smtClean="0">
              <a:ln>
                <a:noFill/>
              </a:ln>
              <a:solidFill>
                <a:srgbClr val="202124"/>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202124"/>
                </a:solidFill>
                <a:effectLst/>
                <a:latin typeface="Arial" panose="020B0604020202020204" pitchFamily="34" charset="0"/>
                <a:cs typeface="Arial" panose="020B0604020202020204" pitchFamily="34" charset="0"/>
              </a:rPr>
              <a:t/>
            </a:r>
            <a:br>
              <a:rPr kumimoji="0" lang="en-US" altLang="en-US" sz="800" b="0" i="0" u="none" strike="noStrike" cap="none" normalizeH="0" baseline="0" smtClean="0">
                <a:ln>
                  <a:noFill/>
                </a:ln>
                <a:solidFill>
                  <a:srgbClr val="202124"/>
                </a:solidFill>
                <a:effectLst/>
                <a:latin typeface="Arial" panose="020B0604020202020204" pitchFamily="34" charset="0"/>
                <a:cs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24887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smtClean="0">
                <a:solidFill>
                  <a:schemeClr val="bg1"/>
                </a:solidFill>
                <a:latin typeface="+mn-lt"/>
              </a:rPr>
              <a:t>METHOD</a:t>
            </a:r>
            <a:endParaRPr lang="en-US" b="1" dirty="0">
              <a:solidFill>
                <a:schemeClr val="bg1"/>
              </a:solidFill>
              <a:latin typeface="+mn-lt"/>
            </a:endParaRPr>
          </a:p>
        </p:txBody>
      </p:sp>
      <p:sp>
        <p:nvSpPr>
          <p:cNvPr id="5" name="Content Placeholder 4"/>
          <p:cNvSpPr>
            <a:spLocks noGrp="1"/>
          </p:cNvSpPr>
          <p:nvPr>
            <p:ph idx="1"/>
          </p:nvPr>
        </p:nvSpPr>
        <p:spPr>
          <a:xfrm>
            <a:off x="579582" y="1376652"/>
            <a:ext cx="10515600" cy="4351338"/>
          </a:xfrm>
        </p:spPr>
        <p:txBody>
          <a:bodyPr>
            <a:normAutofit/>
          </a:bodyPr>
          <a:lstStyle/>
          <a:p>
            <a:pPr marL="0" indent="0" algn="just">
              <a:buNone/>
            </a:pPr>
            <a:r>
              <a:rPr lang="en-US">
                <a:solidFill>
                  <a:schemeClr val="bg1"/>
                </a:solidFill>
              </a:rPr>
              <a:t>This research is a descriptive research with a survey method. Descriptive research is research that is carried out to describe a phenomenon that is currently happening with scientific procedures to answer actual problems (Sutedi, 2011). The research instrument was a questionnaire distributed via Google form to 140 students and 20 teachers. After the data entered and recorded by the Google form is analyzed then described through a qualitative approach.</a:t>
            </a:r>
          </a:p>
          <a:p>
            <a:pPr marL="0" indent="0" algn="just">
              <a:buNone/>
            </a:pPr>
            <a:endParaRPr lang="en-US">
              <a:solidFill>
                <a:schemeClr val="bg1"/>
              </a:solidFill>
            </a:endParaRPr>
          </a:p>
        </p:txBody>
      </p:sp>
    </p:spTree>
    <p:extLst>
      <p:ext uri="{BB962C8B-B14F-4D97-AF65-F5344CB8AC3E}">
        <p14:creationId xmlns:p14="http://schemas.microsoft.com/office/powerpoint/2010/main" val="915989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lenovo\AppData\Local\Microsoft\Windows\INetCache\Content.MSO\5CEE49D8.tmp"/>
          <p:cNvPicPr/>
          <p:nvPr/>
        </p:nvPicPr>
        <p:blipFill rotWithShape="1">
          <a:blip r:embed="rId2" cstate="print">
            <a:extLst>
              <a:ext uri="{28A0092B-C50C-407E-A947-70E740481C1C}">
                <a14:useLocalDpi xmlns:a14="http://schemas.microsoft.com/office/drawing/2010/main" val="0"/>
              </a:ext>
            </a:extLst>
          </a:blip>
          <a:srcRect l="19201" t="27365" r="53851" b="7326"/>
          <a:stretch/>
        </p:blipFill>
        <p:spPr bwMode="auto">
          <a:xfrm>
            <a:off x="724783" y="1797562"/>
            <a:ext cx="2571104" cy="2622016"/>
          </a:xfrm>
          <a:prstGeom prst="rect">
            <a:avLst/>
          </a:prstGeom>
          <a:noFill/>
          <a:ln>
            <a:noFill/>
          </a:ln>
          <a:extLst>
            <a:ext uri="{53640926-AAD7-44D8-BBD7-CCE9431645EC}">
              <a14:shadowObscured xmlns:a14="http://schemas.microsoft.com/office/drawing/2010/main"/>
            </a:ext>
          </a:extLst>
        </p:spPr>
      </p:pic>
      <p:pic>
        <p:nvPicPr>
          <p:cNvPr id="8" name="Picture 7" descr="C:\Users\lenovo\AppData\Local\Microsoft\Windows\INetCache\Content.MSO\5CEE49D8.tmp"/>
          <p:cNvPicPr/>
          <p:nvPr/>
        </p:nvPicPr>
        <p:blipFill rotWithShape="1">
          <a:blip r:embed="rId2" cstate="print">
            <a:extLst>
              <a:ext uri="{28A0092B-C50C-407E-A947-70E740481C1C}">
                <a14:useLocalDpi xmlns:a14="http://schemas.microsoft.com/office/drawing/2010/main" val="0"/>
              </a:ext>
            </a:extLst>
          </a:blip>
          <a:srcRect l="61384" t="27365" r="6866" b="32689"/>
          <a:stretch/>
        </p:blipFill>
        <p:spPr bwMode="auto">
          <a:xfrm>
            <a:off x="724783" y="4419578"/>
            <a:ext cx="2571104" cy="1400464"/>
          </a:xfrm>
          <a:prstGeom prst="rect">
            <a:avLst/>
          </a:prstGeom>
          <a:noFill/>
          <a:ln>
            <a:noFill/>
          </a:ln>
          <a:extLst>
            <a:ext uri="{53640926-AAD7-44D8-BBD7-CCE9431645EC}">
              <a14:shadowObscured xmlns:a14="http://schemas.microsoft.com/office/drawing/2010/main"/>
            </a:ext>
          </a:extLst>
        </p:spPr>
      </p:pic>
      <p:sp>
        <p:nvSpPr>
          <p:cNvPr id="9" name="Rectangle 8"/>
          <p:cNvSpPr/>
          <p:nvPr/>
        </p:nvSpPr>
        <p:spPr>
          <a:xfrm>
            <a:off x="3564446" y="1766324"/>
            <a:ext cx="6779561" cy="523220"/>
          </a:xfrm>
          <a:prstGeom prst="rect">
            <a:avLst/>
          </a:prstGeom>
        </p:spPr>
        <p:txBody>
          <a:bodyPr wrap="square">
            <a:spAutoFit/>
          </a:bodyPr>
          <a:lstStyle/>
          <a:p>
            <a:pPr algn="ctr"/>
            <a:r>
              <a:rPr lang="en-US" sz="1400" i="1" smtClean="0">
                <a:solidFill>
                  <a:schemeClr val="bg1"/>
                </a:solidFill>
              </a:rPr>
              <a:t>Mid-course </a:t>
            </a:r>
            <a:endParaRPr lang="en-US" sz="1400" i="1">
              <a:solidFill>
                <a:schemeClr val="bg1"/>
              </a:solidFill>
            </a:endParaRPr>
          </a:p>
          <a:p>
            <a:pPr algn="ctr"/>
            <a:r>
              <a:rPr lang="en-US" sz="1400" smtClean="0">
                <a:solidFill>
                  <a:schemeClr val="bg1"/>
                </a:solidFill>
              </a:rPr>
              <a:t>Needs analysis for Japanese Nursing learners for caregiver candidates</a:t>
            </a:r>
            <a:endParaRPr lang="en-US">
              <a:solidFill>
                <a:schemeClr val="bg1"/>
              </a:solidFill>
            </a:endParaRPr>
          </a:p>
        </p:txBody>
      </p:sp>
      <p:sp>
        <p:nvSpPr>
          <p:cNvPr id="10" name="Rectangle 9"/>
          <p:cNvSpPr/>
          <p:nvPr/>
        </p:nvSpPr>
        <p:spPr>
          <a:xfrm>
            <a:off x="646019" y="633611"/>
            <a:ext cx="5836854" cy="707886"/>
          </a:xfrm>
          <a:prstGeom prst="rect">
            <a:avLst/>
          </a:prstGeom>
        </p:spPr>
        <p:txBody>
          <a:bodyPr wrap="none">
            <a:spAutoFit/>
          </a:bodyPr>
          <a:lstStyle/>
          <a:p>
            <a:r>
              <a:rPr lang="en-US" sz="4000" b="1">
                <a:solidFill>
                  <a:schemeClr val="bg1"/>
                </a:solidFill>
              </a:rPr>
              <a:t>FINDING AND DISCUSSION</a:t>
            </a:r>
            <a:endParaRPr lang="en-US"/>
          </a:p>
        </p:txBody>
      </p:sp>
      <p:pic>
        <p:nvPicPr>
          <p:cNvPr id="11" name="Picture 10" descr="C:\Users\lenovo\AppData\Local\Microsoft\Windows\INetCache\Content.MSO\C89A8A52.tmp"/>
          <p:cNvPicPr/>
          <p:nvPr/>
        </p:nvPicPr>
        <p:blipFill rotWithShape="1">
          <a:blip r:embed="rId3" cstate="print">
            <a:extLst>
              <a:ext uri="{28A0092B-C50C-407E-A947-70E740481C1C}">
                <a14:useLocalDpi xmlns:a14="http://schemas.microsoft.com/office/drawing/2010/main" val="0"/>
              </a:ext>
            </a:extLst>
          </a:blip>
          <a:srcRect t="18731" r="5880"/>
          <a:stretch/>
        </p:blipFill>
        <p:spPr bwMode="auto">
          <a:xfrm>
            <a:off x="3564446" y="2868430"/>
            <a:ext cx="7195800" cy="2951612"/>
          </a:xfrm>
          <a:prstGeom prst="rect">
            <a:avLst/>
          </a:prstGeom>
          <a:noFill/>
          <a:ln>
            <a:noFill/>
          </a:ln>
          <a:extLst>
            <a:ext uri="{53640926-AAD7-44D8-BBD7-CCE9431645EC}">
              <a14:shadowObscured xmlns:a14="http://schemas.microsoft.com/office/drawing/2010/main"/>
            </a:ext>
          </a:extLst>
        </p:spPr>
      </p:pic>
      <p:sp>
        <p:nvSpPr>
          <p:cNvPr id="16" name="Rectangle 15"/>
          <p:cNvSpPr/>
          <p:nvPr/>
        </p:nvSpPr>
        <p:spPr>
          <a:xfrm>
            <a:off x="1036320" y="4523231"/>
            <a:ext cx="2259567" cy="35241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7" name="Rectangle 16"/>
          <p:cNvSpPr/>
          <p:nvPr/>
        </p:nvSpPr>
        <p:spPr>
          <a:xfrm>
            <a:off x="1036320" y="4504921"/>
            <a:ext cx="2259567" cy="352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solidFill>
                <a:cs typeface="Times New Roman" panose="02020603050405020304" pitchFamily="18" charset="0"/>
              </a:rPr>
              <a:t>Basic Japanese (Grammar, Vocabulary,etc)</a:t>
            </a:r>
          </a:p>
        </p:txBody>
      </p:sp>
      <p:sp>
        <p:nvSpPr>
          <p:cNvPr id="19" name="Rectangle 18"/>
          <p:cNvSpPr/>
          <p:nvPr/>
        </p:nvSpPr>
        <p:spPr>
          <a:xfrm>
            <a:off x="1036320" y="4907956"/>
            <a:ext cx="2259567" cy="346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smtClean="0">
                <a:solidFill>
                  <a:schemeClr val="tx1"/>
                </a:solidFill>
                <a:cs typeface="Times New Roman" panose="02020603050405020304" pitchFamily="18" charset="0"/>
              </a:rPr>
              <a:t>Communication conversation </a:t>
            </a:r>
            <a:r>
              <a:rPr lang="en-US" sz="1200">
                <a:solidFill>
                  <a:schemeClr val="tx1"/>
                </a:solidFill>
                <a:cs typeface="Times New Roman" panose="02020603050405020304" pitchFamily="18" charset="0"/>
              </a:rPr>
              <a:t>and non-formal</a:t>
            </a:r>
            <a:r>
              <a:rPr lang="en-US" sz="1200" smtClean="0">
                <a:solidFill>
                  <a:schemeClr val="tx1"/>
                </a:solidFill>
                <a:cs typeface="Times New Roman" panose="02020603050405020304" pitchFamily="18" charset="0"/>
              </a:rPr>
              <a:t>) </a:t>
            </a:r>
            <a:endParaRPr lang="en-US" sz="1200">
              <a:solidFill>
                <a:schemeClr val="tx1"/>
              </a:solidFill>
              <a:cs typeface="Times New Roman" panose="02020603050405020304" pitchFamily="18" charset="0"/>
            </a:endParaRPr>
          </a:p>
        </p:txBody>
      </p:sp>
      <p:sp>
        <p:nvSpPr>
          <p:cNvPr id="20" name="Rectangle 19"/>
          <p:cNvSpPr/>
          <p:nvPr/>
        </p:nvSpPr>
        <p:spPr>
          <a:xfrm>
            <a:off x="1036319" y="5287065"/>
            <a:ext cx="2259567" cy="45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smtClean="0">
                <a:solidFill>
                  <a:schemeClr val="tx1"/>
                </a:solidFill>
              </a:rPr>
              <a:t>Nursing (Practice and Procedures for caring the elderly, ssw test material)</a:t>
            </a:r>
            <a:endParaRPr lang="en-US" sz="1200">
              <a:solidFill>
                <a:schemeClr val="tx1"/>
              </a:solidFill>
            </a:endParaRPr>
          </a:p>
        </p:txBody>
      </p:sp>
      <p:sp>
        <p:nvSpPr>
          <p:cNvPr id="23" name="Rectangle 22"/>
          <p:cNvSpPr/>
          <p:nvPr/>
        </p:nvSpPr>
        <p:spPr>
          <a:xfrm>
            <a:off x="3591340" y="3079376"/>
            <a:ext cx="1868166" cy="376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smtClean="0">
                <a:solidFill>
                  <a:schemeClr val="tx1"/>
                </a:solidFill>
              </a:rPr>
              <a:t>Communication (everyday communication,expression,etc)</a:t>
            </a:r>
            <a:endParaRPr lang="en-US" sz="1200">
              <a:solidFill>
                <a:schemeClr val="tx1"/>
              </a:solidFill>
            </a:endParaRPr>
          </a:p>
        </p:txBody>
      </p:sp>
      <p:sp>
        <p:nvSpPr>
          <p:cNvPr id="25" name="Rectangle 24"/>
          <p:cNvSpPr/>
          <p:nvPr/>
        </p:nvSpPr>
        <p:spPr>
          <a:xfrm>
            <a:off x="3697941" y="3600327"/>
            <a:ext cx="1761565" cy="224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smtClean="0">
                <a:solidFill>
                  <a:schemeClr val="tx1"/>
                </a:solidFill>
              </a:rPr>
              <a:t>Body mechanics</a:t>
            </a:r>
            <a:endParaRPr lang="en-US" sz="1200">
              <a:solidFill>
                <a:schemeClr val="tx1"/>
              </a:solidFill>
            </a:endParaRPr>
          </a:p>
        </p:txBody>
      </p:sp>
      <p:sp>
        <p:nvSpPr>
          <p:cNvPr id="26" name="Rectangle 25"/>
          <p:cNvSpPr/>
          <p:nvPr/>
        </p:nvSpPr>
        <p:spPr>
          <a:xfrm>
            <a:off x="3564446" y="3969659"/>
            <a:ext cx="1895060" cy="434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818965" y="3969659"/>
            <a:ext cx="1640541" cy="461665"/>
          </a:xfrm>
          <a:prstGeom prst="rect">
            <a:avLst/>
          </a:prstGeom>
          <a:noFill/>
        </p:spPr>
        <p:txBody>
          <a:bodyPr wrap="square" rtlCol="0">
            <a:spAutoFit/>
          </a:bodyPr>
          <a:lstStyle/>
          <a:p>
            <a:pPr algn="r"/>
            <a:r>
              <a:rPr lang="en-US" sz="1200" smtClean="0"/>
              <a:t>Eldery care (help with eating, bathing,etc)</a:t>
            </a:r>
            <a:endParaRPr lang="en-US" sz="1200"/>
          </a:p>
        </p:txBody>
      </p:sp>
      <p:sp>
        <p:nvSpPr>
          <p:cNvPr id="28" name="Rectangle 27"/>
          <p:cNvSpPr/>
          <p:nvPr/>
        </p:nvSpPr>
        <p:spPr>
          <a:xfrm>
            <a:off x="3818965" y="4431324"/>
            <a:ext cx="1640541" cy="249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smtClean="0">
                <a:solidFill>
                  <a:schemeClr val="tx1"/>
                </a:solidFill>
              </a:rPr>
              <a:t>Dementia care</a:t>
            </a:r>
            <a:endParaRPr lang="en-US" sz="1200">
              <a:solidFill>
                <a:schemeClr val="tx1"/>
              </a:solidFill>
            </a:endParaRPr>
          </a:p>
        </p:txBody>
      </p:sp>
      <p:sp>
        <p:nvSpPr>
          <p:cNvPr id="29" name="Rectangle 28"/>
          <p:cNvSpPr/>
          <p:nvPr/>
        </p:nvSpPr>
        <p:spPr>
          <a:xfrm>
            <a:off x="3564447" y="4708338"/>
            <a:ext cx="1895060" cy="411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smtClean="0">
                <a:solidFill>
                  <a:schemeClr val="tx1"/>
                </a:solidFill>
              </a:rPr>
              <a:t>Knowledge of disease and medicine</a:t>
            </a:r>
            <a:endParaRPr lang="en-US" sz="1200">
              <a:solidFill>
                <a:schemeClr val="tx1"/>
              </a:solidFill>
            </a:endParaRPr>
          </a:p>
        </p:txBody>
      </p:sp>
    </p:spTree>
    <p:extLst>
      <p:ext uri="{BB962C8B-B14F-4D97-AF65-F5344CB8AC3E}">
        <p14:creationId xmlns:p14="http://schemas.microsoft.com/office/powerpoint/2010/main" val="3308239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1" y="588412"/>
            <a:ext cx="10515600" cy="573088"/>
          </a:xfrm>
        </p:spPr>
        <p:txBody>
          <a:bodyPr>
            <a:normAutofit fontScale="90000"/>
          </a:bodyPr>
          <a:lstStyle/>
          <a:p>
            <a:r>
              <a:rPr lang="en-US" b="1" dirty="0" smtClean="0">
                <a:solidFill>
                  <a:schemeClr val="bg1"/>
                </a:solidFill>
                <a:latin typeface="+mn-lt"/>
              </a:rPr>
              <a:t>FINDING AND DISCUSSION</a:t>
            </a:r>
            <a:endParaRPr lang="en-US" b="1" dirty="0">
              <a:solidFill>
                <a:schemeClr val="bg1"/>
              </a:solidFill>
              <a:latin typeface="+mn-lt"/>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23046923"/>
              </p:ext>
            </p:extLst>
          </p:nvPr>
        </p:nvGraphicFramePr>
        <p:xfrm>
          <a:off x="697928" y="3119713"/>
          <a:ext cx="10293659" cy="927847"/>
        </p:xfrm>
        <a:graphic>
          <a:graphicData uri="http://schemas.openxmlformats.org/drawingml/2006/table">
            <a:tbl>
              <a:tblPr firstRow="1" firstCol="1" bandRow="1">
                <a:tableStyleId>{B301B821-A1FF-4177-AEE7-76D212191A09}</a:tableStyleId>
              </a:tblPr>
              <a:tblGrid>
                <a:gridCol w="474760">
                  <a:extLst>
                    <a:ext uri="{9D8B030D-6E8A-4147-A177-3AD203B41FA5}">
                      <a16:colId xmlns:a16="http://schemas.microsoft.com/office/drawing/2014/main" val="3558033613"/>
                    </a:ext>
                  </a:extLst>
                </a:gridCol>
                <a:gridCol w="5331460">
                  <a:extLst>
                    <a:ext uri="{9D8B030D-6E8A-4147-A177-3AD203B41FA5}">
                      <a16:colId xmlns:a16="http://schemas.microsoft.com/office/drawing/2014/main" val="3327323948"/>
                    </a:ext>
                  </a:extLst>
                </a:gridCol>
                <a:gridCol w="1257979">
                  <a:extLst>
                    <a:ext uri="{9D8B030D-6E8A-4147-A177-3AD203B41FA5}">
                      <a16:colId xmlns:a16="http://schemas.microsoft.com/office/drawing/2014/main" val="303711720"/>
                    </a:ext>
                  </a:extLst>
                </a:gridCol>
                <a:gridCol w="726220">
                  <a:extLst>
                    <a:ext uri="{9D8B030D-6E8A-4147-A177-3AD203B41FA5}">
                      <a16:colId xmlns:a16="http://schemas.microsoft.com/office/drawing/2014/main" val="2444690502"/>
                    </a:ext>
                  </a:extLst>
                </a:gridCol>
                <a:gridCol w="1280230">
                  <a:extLst>
                    <a:ext uri="{9D8B030D-6E8A-4147-A177-3AD203B41FA5}">
                      <a16:colId xmlns:a16="http://schemas.microsoft.com/office/drawing/2014/main" val="4152340641"/>
                    </a:ext>
                  </a:extLst>
                </a:gridCol>
                <a:gridCol w="1223010">
                  <a:extLst>
                    <a:ext uri="{9D8B030D-6E8A-4147-A177-3AD203B41FA5}">
                      <a16:colId xmlns:a16="http://schemas.microsoft.com/office/drawing/2014/main" val="793548663"/>
                    </a:ext>
                  </a:extLst>
                </a:gridCol>
              </a:tblGrid>
              <a:tr h="309282">
                <a:tc>
                  <a:txBody>
                    <a:bodyPr/>
                    <a:lstStyle/>
                    <a:p>
                      <a:pPr marL="0" marR="0" algn="ctr">
                        <a:lnSpc>
                          <a:spcPct val="150000"/>
                        </a:lnSpc>
                        <a:spcBef>
                          <a:spcPts val="0"/>
                        </a:spcBef>
                        <a:spcAft>
                          <a:spcPts val="0"/>
                        </a:spcAft>
                      </a:pPr>
                      <a:r>
                        <a:rPr lang="en-US" sz="1100">
                          <a:effectLst/>
                        </a:rPr>
                        <a:t>No.</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smtClean="0">
                          <a:effectLst/>
                          <a:latin typeface="+mn-lt"/>
                          <a:ea typeface="+mn-ea"/>
                          <a:cs typeface="+mn-cs"/>
                        </a:rPr>
                        <a:t>Question</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smtClean="0">
                          <a:effectLst/>
                          <a:latin typeface="+mn-lt"/>
                          <a:ea typeface="+mn-ea"/>
                          <a:cs typeface="+mn-cs"/>
                        </a:rPr>
                        <a:t>It</a:t>
                      </a:r>
                      <a:r>
                        <a:rPr lang="en-US" sz="1100" baseline="0" smtClean="0">
                          <a:effectLst/>
                          <a:latin typeface="+mn-lt"/>
                          <a:ea typeface="+mn-ea"/>
                          <a:cs typeface="+mn-cs"/>
                        </a:rPr>
                        <a:t> is necessary</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smtClean="0">
                          <a:effectLst/>
                          <a:latin typeface="+mn-lt"/>
                          <a:ea typeface="+mn-ea"/>
                          <a:cs typeface="+mn-cs"/>
                        </a:rPr>
                        <a:t>Need</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smtClean="0">
                          <a:effectLst/>
                          <a:latin typeface="+mn-lt"/>
                          <a:ea typeface="+mn-ea"/>
                          <a:cs typeface="+mn-cs"/>
                        </a:rPr>
                        <a:t>Less</a:t>
                      </a:r>
                      <a:r>
                        <a:rPr lang="en-US" sz="1100" baseline="0" smtClean="0">
                          <a:effectLst/>
                          <a:latin typeface="+mn-lt"/>
                          <a:ea typeface="+mn-ea"/>
                          <a:cs typeface="+mn-cs"/>
                        </a:rPr>
                        <a:t> necessary</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smtClean="0">
                          <a:effectLst/>
                          <a:latin typeface="+mn-lt"/>
                          <a:ea typeface="+mn-ea"/>
                          <a:cs typeface="+mn-cs"/>
                        </a:rPr>
                        <a:t>Very</a:t>
                      </a:r>
                      <a:r>
                        <a:rPr lang="en-US" sz="1100" baseline="0" smtClean="0">
                          <a:effectLst/>
                          <a:latin typeface="+mn-lt"/>
                          <a:ea typeface="+mn-ea"/>
                          <a:cs typeface="+mn-cs"/>
                        </a:rPr>
                        <a:t> unnecessary</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030735154"/>
                  </a:ext>
                </a:extLst>
              </a:tr>
              <a:tr h="309282">
                <a:tc>
                  <a:txBody>
                    <a:bodyPr/>
                    <a:lstStyle/>
                    <a:p>
                      <a:pPr marL="0" marR="0" algn="just">
                        <a:lnSpc>
                          <a:spcPct val="150000"/>
                        </a:lnSpc>
                        <a:spcBef>
                          <a:spcPts val="0"/>
                        </a:spcBef>
                        <a:spcAft>
                          <a:spcPts val="0"/>
                        </a:spcAft>
                      </a:pPr>
                      <a:r>
                        <a:rPr lang="en-US" sz="1100">
                          <a:effectLst/>
                        </a:rPr>
                        <a:t>1.</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100" smtClean="0">
                          <a:effectLst/>
                          <a:latin typeface="Calibri" panose="020F0502020204030204" pitchFamily="34" charset="0"/>
                          <a:ea typeface="Yu Mincho" panose="02020400000000000000" pitchFamily="18" charset="-128"/>
                          <a:cs typeface="Times New Roman" panose="02020603050405020304" pitchFamily="18" charset="0"/>
                        </a:rPr>
                        <a:t>Are</a:t>
                      </a:r>
                      <a:r>
                        <a:rPr lang="en-US" sz="1100" baseline="0" smtClean="0">
                          <a:effectLst/>
                          <a:latin typeface="Calibri" panose="020F0502020204030204" pitchFamily="34" charset="0"/>
                          <a:ea typeface="Yu Mincho" panose="02020400000000000000" pitchFamily="18" charset="-128"/>
                          <a:cs typeface="Times New Roman" panose="02020603050405020304" pitchFamily="18" charset="0"/>
                        </a:rPr>
                        <a:t> image illustratins needed in nursing Japanese language learning web?</a:t>
                      </a:r>
                      <a:endParaRPr lang="en-US" sz="1100" smtClean="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62,9%</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37,1%</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264651634"/>
                  </a:ext>
                </a:extLst>
              </a:tr>
              <a:tr h="309283">
                <a:tc>
                  <a:txBody>
                    <a:bodyPr/>
                    <a:lstStyle/>
                    <a:p>
                      <a:pPr marL="0" marR="0" algn="just">
                        <a:lnSpc>
                          <a:spcPct val="150000"/>
                        </a:lnSpc>
                        <a:spcBef>
                          <a:spcPts val="0"/>
                        </a:spcBef>
                        <a:spcAft>
                          <a:spcPts val="0"/>
                        </a:spcAft>
                      </a:pPr>
                      <a:r>
                        <a:rPr lang="en-US" sz="1100">
                          <a:effectLst/>
                        </a:rPr>
                        <a:t>2.</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en-US" sz="1100" smtClean="0">
                          <a:effectLst/>
                          <a:latin typeface="Calibri" panose="020F0502020204030204" pitchFamily="34" charset="0"/>
                          <a:ea typeface="Yu Mincho" panose="02020400000000000000" pitchFamily="18" charset="-128"/>
                          <a:cs typeface="Times New Roman" panose="02020603050405020304" pitchFamily="18" charset="0"/>
                        </a:rPr>
                        <a:t>Are videos needed in nursing Japanese learning web?</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67,9%</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30,7%</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1,2%</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77706722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16781974"/>
              </p:ext>
            </p:extLst>
          </p:nvPr>
        </p:nvGraphicFramePr>
        <p:xfrm>
          <a:off x="697928" y="4114800"/>
          <a:ext cx="10293659" cy="2258613"/>
        </p:xfrm>
        <a:graphic>
          <a:graphicData uri="http://schemas.openxmlformats.org/drawingml/2006/table">
            <a:tbl>
              <a:tblPr firstRow="1" firstCol="1" bandRow="1">
                <a:tableStyleId>{9DCAF9ED-07DC-4A11-8D7F-57B35C25682E}</a:tableStyleId>
              </a:tblPr>
              <a:tblGrid>
                <a:gridCol w="475888">
                  <a:extLst>
                    <a:ext uri="{9D8B030D-6E8A-4147-A177-3AD203B41FA5}">
                      <a16:colId xmlns:a16="http://schemas.microsoft.com/office/drawing/2014/main" val="430792627"/>
                    </a:ext>
                  </a:extLst>
                </a:gridCol>
                <a:gridCol w="8631476">
                  <a:extLst>
                    <a:ext uri="{9D8B030D-6E8A-4147-A177-3AD203B41FA5}">
                      <a16:colId xmlns:a16="http://schemas.microsoft.com/office/drawing/2014/main" val="68054140"/>
                    </a:ext>
                  </a:extLst>
                </a:gridCol>
                <a:gridCol w="621320">
                  <a:extLst>
                    <a:ext uri="{9D8B030D-6E8A-4147-A177-3AD203B41FA5}">
                      <a16:colId xmlns:a16="http://schemas.microsoft.com/office/drawing/2014/main" val="1985792450"/>
                    </a:ext>
                  </a:extLst>
                </a:gridCol>
                <a:gridCol w="564975">
                  <a:extLst>
                    <a:ext uri="{9D8B030D-6E8A-4147-A177-3AD203B41FA5}">
                      <a16:colId xmlns:a16="http://schemas.microsoft.com/office/drawing/2014/main" val="2533351506"/>
                    </a:ext>
                  </a:extLst>
                </a:gridCol>
              </a:tblGrid>
              <a:tr h="322659">
                <a:tc>
                  <a:txBody>
                    <a:bodyPr/>
                    <a:lstStyle/>
                    <a:p>
                      <a:pPr marL="0" marR="0" algn="ctr">
                        <a:lnSpc>
                          <a:spcPct val="150000"/>
                        </a:lnSpc>
                        <a:spcBef>
                          <a:spcPts val="0"/>
                        </a:spcBef>
                        <a:spcAft>
                          <a:spcPts val="0"/>
                        </a:spcAft>
                      </a:pPr>
                      <a:r>
                        <a:rPr lang="en-US" sz="1100">
                          <a:effectLst/>
                        </a:rPr>
                        <a:t>No.</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smtClean="0">
                          <a:effectLst/>
                          <a:latin typeface="+mn-lt"/>
                          <a:ea typeface="+mn-ea"/>
                          <a:cs typeface="+mn-cs"/>
                        </a:rPr>
                        <a:t>Question</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smtClean="0">
                          <a:effectLst/>
                          <a:latin typeface="+mn-lt"/>
                          <a:ea typeface="+mn-ea"/>
                          <a:cs typeface="+mn-cs"/>
                        </a:rPr>
                        <a:t>Yes</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smtClean="0">
                          <a:effectLst/>
                          <a:latin typeface="+mn-lt"/>
                          <a:ea typeface="+mn-ea"/>
                          <a:cs typeface="+mn-cs"/>
                        </a:rPr>
                        <a:t>No</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54310589"/>
                  </a:ext>
                </a:extLst>
              </a:tr>
              <a:tr h="322659">
                <a:tc>
                  <a:txBody>
                    <a:bodyPr/>
                    <a:lstStyle/>
                    <a:p>
                      <a:pPr marL="0" marR="0" algn="ctr">
                        <a:lnSpc>
                          <a:spcPct val="150000"/>
                        </a:lnSpc>
                        <a:spcBef>
                          <a:spcPts val="0"/>
                        </a:spcBef>
                        <a:spcAft>
                          <a:spcPts val="0"/>
                        </a:spcAft>
                      </a:pPr>
                      <a:r>
                        <a:rPr lang="en-US" sz="1100">
                          <a:effectLst/>
                        </a:rPr>
                        <a:t>1.</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100" smtClean="0">
                          <a:effectLst/>
                          <a:latin typeface="Calibri" panose="020F0502020204030204" pitchFamily="34" charset="0"/>
                          <a:ea typeface="Yu Mincho" panose="02020400000000000000" pitchFamily="18" charset="-128"/>
                          <a:cs typeface="Times New Roman" panose="02020603050405020304" pitchFamily="18" charset="0"/>
                        </a:rPr>
                        <a:t>Is</a:t>
                      </a:r>
                      <a:r>
                        <a:rPr lang="en-US" sz="1100" baseline="0" smtClean="0">
                          <a:effectLst/>
                          <a:latin typeface="Calibri" panose="020F0502020204030204" pitchFamily="34" charset="0"/>
                          <a:ea typeface="Yu Mincho" panose="02020400000000000000" pitchFamily="18" charset="-128"/>
                          <a:cs typeface="Times New Roman" panose="02020603050405020304" pitchFamily="18" charset="0"/>
                        </a:rPr>
                        <a:t> Japanese character recognition material needed on a nursing Japanese language learning website?</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100">
                          <a:effectLst/>
                        </a:rPr>
                        <a:t>92,9%</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100">
                          <a:effectLst/>
                        </a:rPr>
                        <a:t>7,1%</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871092589"/>
                  </a:ext>
                </a:extLst>
              </a:tr>
              <a:tr h="322659">
                <a:tc>
                  <a:txBody>
                    <a:bodyPr/>
                    <a:lstStyle/>
                    <a:p>
                      <a:pPr marL="0" marR="0" algn="ctr">
                        <a:lnSpc>
                          <a:spcPct val="150000"/>
                        </a:lnSpc>
                        <a:spcBef>
                          <a:spcPts val="0"/>
                        </a:spcBef>
                        <a:spcAft>
                          <a:spcPts val="0"/>
                        </a:spcAft>
                      </a:pPr>
                      <a:r>
                        <a:rPr lang="en-US" sz="1100">
                          <a:effectLst/>
                        </a:rPr>
                        <a:t>2.</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100" smtClean="0">
                          <a:effectLst/>
                          <a:latin typeface="Calibri" panose="020F0502020204030204" pitchFamily="34" charset="0"/>
                          <a:ea typeface="Yu Mincho" panose="02020400000000000000" pitchFamily="18" charset="-128"/>
                          <a:cs typeface="Times New Roman" panose="02020603050405020304" pitchFamily="18" charset="0"/>
                        </a:rPr>
                        <a:t>Is</a:t>
                      </a:r>
                      <a:r>
                        <a:rPr lang="en-US" sz="1100" baseline="0" smtClean="0">
                          <a:effectLst/>
                          <a:latin typeface="Calibri" panose="020F0502020204030204" pitchFamily="34" charset="0"/>
                          <a:ea typeface="Yu Mincho" panose="02020400000000000000" pitchFamily="18" charset="-128"/>
                          <a:cs typeface="Times New Roman" panose="02020603050405020304" pitchFamily="18" charset="0"/>
                        </a:rPr>
                        <a:t> Japanese grammar material needed on nursing Japanese language learning website?</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100">
                          <a:effectLst/>
                        </a:rPr>
                        <a:t>97,1%</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100">
                          <a:effectLst/>
                        </a:rPr>
                        <a:t>2,9%</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136511320"/>
                  </a:ext>
                </a:extLst>
              </a:tr>
              <a:tr h="322659">
                <a:tc>
                  <a:txBody>
                    <a:bodyPr/>
                    <a:lstStyle/>
                    <a:p>
                      <a:pPr marL="0" marR="0" algn="ctr">
                        <a:lnSpc>
                          <a:spcPct val="150000"/>
                        </a:lnSpc>
                        <a:spcBef>
                          <a:spcPts val="0"/>
                        </a:spcBef>
                        <a:spcAft>
                          <a:spcPts val="0"/>
                        </a:spcAft>
                      </a:pPr>
                      <a:r>
                        <a:rPr lang="en-US" sz="1100">
                          <a:effectLst/>
                        </a:rPr>
                        <a:t>3.</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100" smtClean="0">
                          <a:effectLst/>
                          <a:latin typeface="Calibri" panose="020F0502020204030204" pitchFamily="34" charset="0"/>
                          <a:ea typeface="Yu Mincho" panose="02020400000000000000" pitchFamily="18" charset="-128"/>
                          <a:cs typeface="Times New Roman" panose="02020603050405020304" pitchFamily="18" charset="0"/>
                        </a:rPr>
                        <a:t>Are special nursing material needed on a nursing Japanese language learning website?</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100">
                          <a:effectLst/>
                        </a:rPr>
                        <a:t>98,6%</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100">
                          <a:effectLst/>
                        </a:rPr>
                        <a:t>1,4%</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106814385"/>
                  </a:ext>
                </a:extLst>
              </a:tr>
              <a:tr h="322659">
                <a:tc>
                  <a:txBody>
                    <a:bodyPr/>
                    <a:lstStyle/>
                    <a:p>
                      <a:pPr marL="0" marR="0" algn="ctr">
                        <a:lnSpc>
                          <a:spcPct val="150000"/>
                        </a:lnSpc>
                        <a:spcBef>
                          <a:spcPts val="0"/>
                        </a:spcBef>
                        <a:spcAft>
                          <a:spcPts val="0"/>
                        </a:spcAft>
                      </a:pPr>
                      <a:r>
                        <a:rPr lang="en-US" sz="1100">
                          <a:effectLst/>
                        </a:rPr>
                        <a:t>4.</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100" smtClean="0">
                          <a:effectLst/>
                          <a:latin typeface="Calibri" panose="020F0502020204030204" pitchFamily="34" charset="0"/>
                          <a:ea typeface="Yu Mincho" panose="02020400000000000000" pitchFamily="18" charset="-128"/>
                          <a:cs typeface="Times New Roman" panose="02020603050405020304" pitchFamily="18" charset="0"/>
                        </a:rPr>
                        <a:t>Is material on</a:t>
                      </a:r>
                      <a:r>
                        <a:rPr lang="en-US" sz="1100" baseline="0" smtClean="0">
                          <a:effectLst/>
                          <a:latin typeface="Calibri" panose="020F0502020204030204" pitchFamily="34" charset="0"/>
                          <a:ea typeface="Yu Mincho" panose="02020400000000000000" pitchFamily="18" charset="-128"/>
                          <a:cs typeface="Times New Roman" panose="02020603050405020304" pitchFamily="18" charset="0"/>
                        </a:rPr>
                        <a:t> procedures for caring for the elderly needed on the nursing Japanese language learning website?</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100">
                          <a:effectLst/>
                        </a:rPr>
                        <a:t>97,9%</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100">
                          <a:effectLst/>
                        </a:rPr>
                        <a:t>1,1%</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999477316"/>
                  </a:ext>
                </a:extLst>
              </a:tr>
              <a:tr h="322659">
                <a:tc>
                  <a:txBody>
                    <a:bodyPr/>
                    <a:lstStyle/>
                    <a:p>
                      <a:pPr marL="0" marR="0" algn="ctr">
                        <a:lnSpc>
                          <a:spcPct val="150000"/>
                        </a:lnSpc>
                        <a:spcBef>
                          <a:spcPts val="0"/>
                        </a:spcBef>
                        <a:spcAft>
                          <a:spcPts val="0"/>
                        </a:spcAft>
                      </a:pPr>
                      <a:r>
                        <a:rPr lang="en-US" sz="1100">
                          <a:effectLst/>
                        </a:rPr>
                        <a:t>5.</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100" smtClean="0">
                          <a:effectLst/>
                          <a:latin typeface="Calibri" panose="020F0502020204030204" pitchFamily="34" charset="0"/>
                          <a:ea typeface="Yu Mincho" panose="02020400000000000000" pitchFamily="18" charset="-128"/>
                          <a:cs typeface="Times New Roman" panose="02020603050405020304" pitchFamily="18" charset="0"/>
                        </a:rPr>
                        <a:t>Is the practice of nursing SSW questions needed on the nursing Japanese language learning website?</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100">
                          <a:effectLst/>
                        </a:rPr>
                        <a:t>97,9%</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100">
                          <a:effectLst/>
                        </a:rPr>
                        <a:t>1,1%</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30716656"/>
                  </a:ext>
                </a:extLst>
              </a:tr>
              <a:tr h="322659">
                <a:tc>
                  <a:txBody>
                    <a:bodyPr/>
                    <a:lstStyle/>
                    <a:p>
                      <a:pPr marL="0" marR="0" algn="ctr">
                        <a:lnSpc>
                          <a:spcPct val="150000"/>
                        </a:lnSpc>
                        <a:spcBef>
                          <a:spcPts val="0"/>
                        </a:spcBef>
                        <a:spcAft>
                          <a:spcPts val="0"/>
                        </a:spcAft>
                      </a:pPr>
                      <a:r>
                        <a:rPr lang="en-US" sz="1100">
                          <a:effectLst/>
                        </a:rPr>
                        <a:t>6.</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100" smtClean="0">
                          <a:effectLst/>
                          <a:latin typeface="Calibri" panose="020F0502020204030204" pitchFamily="34" charset="0"/>
                          <a:ea typeface="Yu Mincho" panose="02020400000000000000" pitchFamily="18" charset="-128"/>
                          <a:cs typeface="Times New Roman" panose="02020603050405020304" pitchFamily="18" charset="0"/>
                        </a:rPr>
                        <a:t>Are examples of cases in the life of nursing Japanese language learning website?</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100">
                          <a:effectLst/>
                        </a:rPr>
                        <a:t>100%</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009847807"/>
                  </a:ext>
                </a:extLst>
              </a:tr>
            </a:tbl>
          </a:graphicData>
        </a:graphic>
      </p:graphicFrame>
      <p:pic>
        <p:nvPicPr>
          <p:cNvPr id="6" name="Picture 5" descr="C:\Users\lenovo\AppData\Local\Microsoft\Windows\INetCache\Content.MSO\7E427DEA.tmp"/>
          <p:cNvPicPr/>
          <p:nvPr/>
        </p:nvPicPr>
        <p:blipFill rotWithShape="1">
          <a:blip r:embed="rId2" cstate="print">
            <a:extLst>
              <a:ext uri="{28A0092B-C50C-407E-A947-70E740481C1C}">
                <a14:useLocalDpi xmlns:a14="http://schemas.microsoft.com/office/drawing/2010/main" val="0"/>
              </a:ext>
            </a:extLst>
          </a:blip>
          <a:srcRect l="19496" t="26861" r="53241" b="7852"/>
          <a:stretch/>
        </p:blipFill>
        <p:spPr bwMode="auto">
          <a:xfrm>
            <a:off x="711375" y="1075856"/>
            <a:ext cx="1987392" cy="2003266"/>
          </a:xfrm>
          <a:prstGeom prst="rect">
            <a:avLst/>
          </a:prstGeom>
          <a:noFill/>
          <a:ln>
            <a:noFill/>
          </a:ln>
          <a:extLst>
            <a:ext uri="{53640926-AAD7-44D8-BBD7-CCE9431645EC}">
              <a14:shadowObscured xmlns:a14="http://schemas.microsoft.com/office/drawing/2010/main"/>
            </a:ext>
          </a:extLst>
        </p:spPr>
      </p:pic>
      <p:sp>
        <p:nvSpPr>
          <p:cNvPr id="7" name="Rectangle 6"/>
          <p:cNvSpPr/>
          <p:nvPr/>
        </p:nvSpPr>
        <p:spPr>
          <a:xfrm>
            <a:off x="5058647" y="1139261"/>
            <a:ext cx="5283434" cy="738664"/>
          </a:xfrm>
          <a:prstGeom prst="rect">
            <a:avLst/>
          </a:prstGeom>
        </p:spPr>
        <p:txBody>
          <a:bodyPr wrap="none">
            <a:spAutoFit/>
          </a:bodyPr>
          <a:lstStyle/>
          <a:p>
            <a:pPr algn="ctr"/>
            <a:r>
              <a:rPr lang="en-US" sz="1400" i="1" smtClean="0">
                <a:solidFill>
                  <a:schemeClr val="bg1"/>
                </a:solidFill>
                <a:latin typeface="Times New Roman" panose="02020603050405020304" pitchFamily="18" charset="0"/>
                <a:ea typeface="Yu Mincho" panose="02020400000000000000" pitchFamily="18" charset="-128"/>
                <a:cs typeface="Times New Roman" panose="02020603050405020304" pitchFamily="18" charset="0"/>
              </a:rPr>
              <a:t>Post-Course</a:t>
            </a:r>
          </a:p>
          <a:p>
            <a:pPr algn="ctr"/>
            <a:r>
              <a:rPr lang="en-US" sz="1400" i="1" smtClean="0">
                <a:solidFill>
                  <a:schemeClr val="bg1"/>
                </a:solidFill>
                <a:latin typeface="Times New Roman" panose="02020603050405020304" pitchFamily="18" charset="0"/>
                <a:ea typeface="Yu Mincho" panose="02020400000000000000" pitchFamily="18" charset="-128"/>
                <a:cs typeface="Times New Roman" panose="02020603050405020304" pitchFamily="18" charset="0"/>
              </a:rPr>
              <a:t> </a:t>
            </a:r>
            <a:r>
              <a:rPr lang="en-US" sz="1400">
                <a:solidFill>
                  <a:schemeClr val="bg1"/>
                </a:solidFill>
              </a:rPr>
              <a:t>Needs analysis for Japanese Nursing learners for caregiver candidates</a:t>
            </a:r>
          </a:p>
          <a:p>
            <a:pPr algn="ctr"/>
            <a:endParaRPr lang="en-US" sz="1400">
              <a:solidFill>
                <a:schemeClr val="bg1"/>
              </a:solidFill>
              <a:latin typeface="Calibri" panose="020F0502020204030204" pitchFamily="34" charset="0"/>
              <a:ea typeface="Yu Mincho" panose="02020400000000000000" pitchFamily="18" charset="-128"/>
              <a:cs typeface="Times New Roman" panose="02020603050405020304" pitchFamily="18" charset="0"/>
            </a:endParaRPr>
          </a:p>
        </p:txBody>
      </p:sp>
      <p:pic>
        <p:nvPicPr>
          <p:cNvPr id="8" name="Picture 7" descr="C:\Users\lenovo\AppData\Local\Microsoft\Windows\INetCache\Content.MSO\7E427DEA.tmp"/>
          <p:cNvPicPr/>
          <p:nvPr/>
        </p:nvPicPr>
        <p:blipFill rotWithShape="1">
          <a:blip r:embed="rId2" cstate="print">
            <a:extLst>
              <a:ext uri="{28A0092B-C50C-407E-A947-70E740481C1C}">
                <a14:useLocalDpi xmlns:a14="http://schemas.microsoft.com/office/drawing/2010/main" val="0"/>
              </a:ext>
            </a:extLst>
          </a:blip>
          <a:srcRect l="61897" t="26861" r="17805" b="7852"/>
          <a:stretch/>
        </p:blipFill>
        <p:spPr bwMode="auto">
          <a:xfrm>
            <a:off x="2663176" y="1075856"/>
            <a:ext cx="1639881" cy="2003266"/>
          </a:xfrm>
          <a:prstGeom prst="rect">
            <a:avLst/>
          </a:prstGeom>
          <a:noFill/>
          <a:ln>
            <a:noFill/>
          </a:ln>
          <a:extLst>
            <a:ext uri="{53640926-AAD7-44D8-BBD7-CCE9431645EC}">
              <a14:shadowObscured xmlns:a14="http://schemas.microsoft.com/office/drawing/2010/main"/>
            </a:ext>
          </a:extLst>
        </p:spPr>
      </p:pic>
      <p:sp>
        <p:nvSpPr>
          <p:cNvPr id="9" name="Rectangle 8"/>
          <p:cNvSpPr/>
          <p:nvPr/>
        </p:nvSpPr>
        <p:spPr>
          <a:xfrm>
            <a:off x="2944906" y="1139261"/>
            <a:ext cx="1223682" cy="191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solidFill>
              </a:rPr>
              <a:t>It is necessary</a:t>
            </a:r>
          </a:p>
        </p:txBody>
      </p:sp>
      <p:sp>
        <p:nvSpPr>
          <p:cNvPr id="12" name="Rectangle 11"/>
          <p:cNvSpPr/>
          <p:nvPr/>
        </p:nvSpPr>
        <p:spPr>
          <a:xfrm>
            <a:off x="2958353" y="1317817"/>
            <a:ext cx="1139743" cy="242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smtClean="0">
                <a:solidFill>
                  <a:schemeClr val="tx1"/>
                </a:solidFill>
              </a:rPr>
              <a:t>Need</a:t>
            </a:r>
            <a:endParaRPr lang="en-US" sz="1200">
              <a:solidFill>
                <a:schemeClr val="tx1"/>
              </a:solidFill>
            </a:endParaRPr>
          </a:p>
        </p:txBody>
      </p:sp>
      <p:sp>
        <p:nvSpPr>
          <p:cNvPr id="13" name="Rectangle 12"/>
          <p:cNvSpPr/>
          <p:nvPr/>
        </p:nvSpPr>
        <p:spPr>
          <a:xfrm>
            <a:off x="2958353" y="1519518"/>
            <a:ext cx="1210235" cy="215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smtClean="0">
                <a:solidFill>
                  <a:schemeClr val="tx1"/>
                </a:solidFill>
              </a:rPr>
              <a:t>Less necessary</a:t>
            </a:r>
            <a:endParaRPr lang="en-US" sz="1200">
              <a:solidFill>
                <a:schemeClr val="tx1"/>
              </a:solidFill>
            </a:endParaRPr>
          </a:p>
        </p:txBody>
      </p:sp>
      <p:sp>
        <p:nvSpPr>
          <p:cNvPr id="14" name="Rectangle 13"/>
          <p:cNvSpPr/>
          <p:nvPr/>
        </p:nvSpPr>
        <p:spPr>
          <a:xfrm>
            <a:off x="2965031" y="1734671"/>
            <a:ext cx="1338027" cy="18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smtClean="0">
                <a:solidFill>
                  <a:schemeClr val="tx1"/>
                </a:solidFill>
              </a:rPr>
              <a:t>Very unnecessary</a:t>
            </a:r>
            <a:endParaRPr lang="en-US" sz="1200">
              <a:solidFill>
                <a:schemeClr val="tx1"/>
              </a:solidFill>
            </a:endParaRPr>
          </a:p>
        </p:txBody>
      </p:sp>
    </p:spTree>
    <p:extLst>
      <p:ext uri="{BB962C8B-B14F-4D97-AF65-F5344CB8AC3E}">
        <p14:creationId xmlns:p14="http://schemas.microsoft.com/office/powerpoint/2010/main" val="599952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ar/folders/bv/c62j54ys4hx0725dglnxbs8h0000gn/T/com.microsoft.Word/Content.MSO/D52E3DCF.tmp"/>
          <p:cNvPicPr/>
          <p:nvPr/>
        </p:nvPicPr>
        <p:blipFill rotWithShape="1">
          <a:blip r:embed="rId2" cstate="print">
            <a:extLst>
              <a:ext uri="{28A0092B-C50C-407E-A947-70E740481C1C}">
                <a14:useLocalDpi xmlns:a14="http://schemas.microsoft.com/office/drawing/2010/main" val="0"/>
              </a:ext>
            </a:extLst>
          </a:blip>
          <a:srcRect l="18038" t="27825" r="51667" b="8560"/>
          <a:stretch/>
        </p:blipFill>
        <p:spPr bwMode="auto">
          <a:xfrm>
            <a:off x="835590" y="1775011"/>
            <a:ext cx="2766342" cy="2407024"/>
          </a:xfrm>
          <a:prstGeom prst="rect">
            <a:avLst/>
          </a:prstGeom>
          <a:noFill/>
          <a:ln>
            <a:noFill/>
          </a:ln>
          <a:extLst>
            <a:ext uri="{53640926-AAD7-44D8-BBD7-CCE9431645EC}">
              <a14:shadowObscured xmlns:a14="http://schemas.microsoft.com/office/drawing/2010/main"/>
            </a:ext>
          </a:extLst>
        </p:spPr>
      </p:pic>
      <p:pic>
        <p:nvPicPr>
          <p:cNvPr id="5" name="Picture 4" descr="/var/folders/bv/c62j54ys4hx0725dglnxbs8h0000gn/T/com.microsoft.Word/Content.MSO/D52E3DCF.tmp"/>
          <p:cNvPicPr/>
          <p:nvPr/>
        </p:nvPicPr>
        <p:blipFill rotWithShape="1">
          <a:blip r:embed="rId2" cstate="print">
            <a:extLst>
              <a:ext uri="{28A0092B-C50C-407E-A947-70E740481C1C}">
                <a14:useLocalDpi xmlns:a14="http://schemas.microsoft.com/office/drawing/2010/main" val="0"/>
              </a:ext>
            </a:extLst>
          </a:blip>
          <a:srcRect l="62056" t="23874" r="3187" b="24592"/>
          <a:stretch/>
        </p:blipFill>
        <p:spPr bwMode="auto">
          <a:xfrm>
            <a:off x="835590" y="4164454"/>
            <a:ext cx="2766342" cy="1725356"/>
          </a:xfrm>
          <a:prstGeom prst="rect">
            <a:avLst/>
          </a:prstGeom>
          <a:noFill/>
          <a:ln>
            <a:noFill/>
          </a:ln>
          <a:extLst>
            <a:ext uri="{53640926-AAD7-44D8-BBD7-CCE9431645EC}">
              <a14:shadowObscured xmlns:a14="http://schemas.microsoft.com/office/drawing/2010/main"/>
            </a:ext>
          </a:extLst>
        </p:spPr>
      </p:pic>
      <p:sp>
        <p:nvSpPr>
          <p:cNvPr id="6" name="Rectangle 5"/>
          <p:cNvSpPr/>
          <p:nvPr/>
        </p:nvSpPr>
        <p:spPr>
          <a:xfrm>
            <a:off x="683505" y="716287"/>
            <a:ext cx="5836854" cy="707886"/>
          </a:xfrm>
          <a:prstGeom prst="rect">
            <a:avLst/>
          </a:prstGeom>
        </p:spPr>
        <p:txBody>
          <a:bodyPr wrap="none">
            <a:spAutoFit/>
          </a:bodyPr>
          <a:lstStyle/>
          <a:p>
            <a:r>
              <a:rPr lang="en-US" sz="4000" b="1">
                <a:solidFill>
                  <a:schemeClr val="bg1"/>
                </a:solidFill>
              </a:rPr>
              <a:t>FINDING AND DISCUSSION</a:t>
            </a:r>
            <a:endParaRPr lang="en-US" sz="4000"/>
          </a:p>
        </p:txBody>
      </p:sp>
      <p:sp>
        <p:nvSpPr>
          <p:cNvPr id="7" name="Rectangle 6"/>
          <p:cNvSpPr/>
          <p:nvPr/>
        </p:nvSpPr>
        <p:spPr>
          <a:xfrm>
            <a:off x="3601932" y="1896316"/>
            <a:ext cx="6902823" cy="523220"/>
          </a:xfrm>
          <a:prstGeom prst="rect">
            <a:avLst/>
          </a:prstGeom>
        </p:spPr>
        <p:txBody>
          <a:bodyPr wrap="square">
            <a:spAutoFit/>
          </a:bodyPr>
          <a:lstStyle/>
          <a:p>
            <a:pPr algn="ctr"/>
            <a:r>
              <a:rPr lang="en-US" sz="1400" i="1">
                <a:solidFill>
                  <a:schemeClr val="bg1"/>
                </a:solidFill>
              </a:rPr>
              <a:t>Mid-course </a:t>
            </a:r>
          </a:p>
          <a:p>
            <a:pPr algn="ctr"/>
            <a:r>
              <a:rPr lang="en-US" sz="1400" smtClean="0">
                <a:solidFill>
                  <a:schemeClr val="bg1"/>
                </a:solidFill>
              </a:rPr>
              <a:t>Needs analysis for nursing Japanese language teachers for </a:t>
            </a:r>
            <a:r>
              <a:rPr lang="en-US" sz="1400" i="1" smtClean="0">
                <a:solidFill>
                  <a:schemeClr val="bg1"/>
                </a:solidFill>
              </a:rPr>
              <a:t>caregiver candidates</a:t>
            </a:r>
            <a:endParaRPr lang="en-US" sz="1400" i="1">
              <a:solidFill>
                <a:schemeClr val="bg1"/>
              </a:solidFill>
            </a:endParaRPr>
          </a:p>
        </p:txBody>
      </p:sp>
      <p:pic>
        <p:nvPicPr>
          <p:cNvPr id="8" name="Picture 7" descr="/var/folders/bv/c62j54ys4hx0725dglnxbs8h0000gn/T/com.microsoft.Word/Content.MSO/7C600DD1.tmp"/>
          <p:cNvPicPr/>
          <p:nvPr/>
        </p:nvPicPr>
        <p:blipFill rotWithShape="1">
          <a:blip r:embed="rId3" cstate="print">
            <a:extLst>
              <a:ext uri="{28A0092B-C50C-407E-A947-70E740481C1C}">
                <a14:useLocalDpi xmlns:a14="http://schemas.microsoft.com/office/drawing/2010/main" val="0"/>
              </a:ext>
            </a:extLst>
          </a:blip>
          <a:srcRect t="19430" r="6718"/>
          <a:stretch/>
        </p:blipFill>
        <p:spPr bwMode="auto">
          <a:xfrm>
            <a:off x="3739257" y="2866955"/>
            <a:ext cx="7058730" cy="2998131"/>
          </a:xfrm>
          <a:prstGeom prst="rect">
            <a:avLst/>
          </a:prstGeom>
          <a:noFill/>
          <a:ln>
            <a:noFill/>
          </a:ln>
          <a:extLst>
            <a:ext uri="{53640926-AAD7-44D8-BBD7-CCE9431645EC}">
              <a14:shadowObscured xmlns:a14="http://schemas.microsoft.com/office/drawing/2010/main"/>
            </a:ext>
          </a:extLst>
        </p:spPr>
      </p:pic>
      <p:sp>
        <p:nvSpPr>
          <p:cNvPr id="9" name="Rectangle 8"/>
          <p:cNvSpPr/>
          <p:nvPr/>
        </p:nvSpPr>
        <p:spPr>
          <a:xfrm>
            <a:off x="1094195" y="4366021"/>
            <a:ext cx="2259567" cy="352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solidFill>
                <a:cs typeface="Times New Roman" panose="02020603050405020304" pitchFamily="18" charset="0"/>
              </a:rPr>
              <a:t>Basic Japanese (Grammar, Vocabulary,etc)</a:t>
            </a:r>
          </a:p>
        </p:txBody>
      </p:sp>
      <p:sp>
        <p:nvSpPr>
          <p:cNvPr id="10" name="Rectangle 9"/>
          <p:cNvSpPr/>
          <p:nvPr/>
        </p:nvSpPr>
        <p:spPr>
          <a:xfrm>
            <a:off x="1094195" y="4769056"/>
            <a:ext cx="2259567" cy="346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smtClean="0">
                <a:solidFill>
                  <a:schemeClr val="tx1"/>
                </a:solidFill>
                <a:cs typeface="Times New Roman" panose="02020603050405020304" pitchFamily="18" charset="0"/>
              </a:rPr>
              <a:t>Communication conversation </a:t>
            </a:r>
            <a:r>
              <a:rPr lang="en-US" sz="1200">
                <a:solidFill>
                  <a:schemeClr val="tx1"/>
                </a:solidFill>
                <a:cs typeface="Times New Roman" panose="02020603050405020304" pitchFamily="18" charset="0"/>
              </a:rPr>
              <a:t>and non-formal</a:t>
            </a:r>
            <a:r>
              <a:rPr lang="en-US" sz="1200" smtClean="0">
                <a:solidFill>
                  <a:schemeClr val="tx1"/>
                </a:solidFill>
                <a:cs typeface="Times New Roman" panose="02020603050405020304" pitchFamily="18" charset="0"/>
              </a:rPr>
              <a:t>) </a:t>
            </a:r>
            <a:endParaRPr lang="en-US" sz="1200">
              <a:solidFill>
                <a:schemeClr val="tx1"/>
              </a:solidFill>
              <a:cs typeface="Times New Roman" panose="02020603050405020304" pitchFamily="18" charset="0"/>
            </a:endParaRPr>
          </a:p>
        </p:txBody>
      </p:sp>
      <p:sp>
        <p:nvSpPr>
          <p:cNvPr id="11" name="Rectangle 10"/>
          <p:cNvSpPr/>
          <p:nvPr/>
        </p:nvSpPr>
        <p:spPr>
          <a:xfrm>
            <a:off x="1094194" y="5078715"/>
            <a:ext cx="2507738" cy="45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smtClean="0">
                <a:solidFill>
                  <a:schemeClr val="tx1"/>
                </a:solidFill>
              </a:rPr>
              <a:t>Nursing (Practice and Procedures for caring the elderly, ssw test material)</a:t>
            </a:r>
            <a:endParaRPr lang="en-US" sz="1200">
              <a:solidFill>
                <a:schemeClr val="tx1"/>
              </a:solidFill>
            </a:endParaRPr>
          </a:p>
        </p:txBody>
      </p:sp>
      <p:sp>
        <p:nvSpPr>
          <p:cNvPr id="14" name="Rectangle 13"/>
          <p:cNvSpPr/>
          <p:nvPr/>
        </p:nvSpPr>
        <p:spPr>
          <a:xfrm>
            <a:off x="1094194" y="5537202"/>
            <a:ext cx="2507738" cy="352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094193" y="5437188"/>
            <a:ext cx="2507739" cy="461665"/>
          </a:xfrm>
          <a:prstGeom prst="rect">
            <a:avLst/>
          </a:prstGeom>
          <a:noFill/>
        </p:spPr>
        <p:txBody>
          <a:bodyPr wrap="square" rtlCol="0">
            <a:spAutoFit/>
          </a:bodyPr>
          <a:lstStyle/>
          <a:p>
            <a:r>
              <a:rPr lang="en-US" sz="1200"/>
              <a:t>Grammar, Vocabulary, Communication</a:t>
            </a:r>
          </a:p>
        </p:txBody>
      </p:sp>
      <p:sp>
        <p:nvSpPr>
          <p:cNvPr id="16" name="Rectangle 15"/>
          <p:cNvSpPr/>
          <p:nvPr/>
        </p:nvSpPr>
        <p:spPr>
          <a:xfrm>
            <a:off x="3739257" y="3128183"/>
            <a:ext cx="1868166" cy="376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smtClean="0">
                <a:solidFill>
                  <a:schemeClr val="tx1"/>
                </a:solidFill>
              </a:rPr>
              <a:t>Communication (everyday communication,expression,etc)</a:t>
            </a:r>
            <a:endParaRPr lang="en-US" sz="1200">
              <a:solidFill>
                <a:schemeClr val="tx1"/>
              </a:solidFill>
            </a:endParaRPr>
          </a:p>
        </p:txBody>
      </p:sp>
      <p:sp>
        <p:nvSpPr>
          <p:cNvPr id="17" name="Rectangle 16"/>
          <p:cNvSpPr/>
          <p:nvPr/>
        </p:nvSpPr>
        <p:spPr>
          <a:xfrm>
            <a:off x="3845858" y="3603812"/>
            <a:ext cx="1761565" cy="207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smtClean="0">
                <a:solidFill>
                  <a:schemeClr val="tx1"/>
                </a:solidFill>
              </a:rPr>
              <a:t>Body mechanics</a:t>
            </a:r>
            <a:endParaRPr lang="en-US" sz="1200">
              <a:solidFill>
                <a:schemeClr val="tx1"/>
              </a:solidFill>
            </a:endParaRPr>
          </a:p>
        </p:txBody>
      </p:sp>
      <p:sp>
        <p:nvSpPr>
          <p:cNvPr id="18" name="TextBox 17"/>
          <p:cNvSpPr txBox="1"/>
          <p:nvPr/>
        </p:nvSpPr>
        <p:spPr>
          <a:xfrm>
            <a:off x="5607423" y="5251841"/>
            <a:ext cx="1640541" cy="276999"/>
          </a:xfrm>
          <a:prstGeom prst="rect">
            <a:avLst/>
          </a:prstGeom>
          <a:noFill/>
        </p:spPr>
        <p:txBody>
          <a:bodyPr wrap="square" rtlCol="0">
            <a:spAutoFit/>
          </a:bodyPr>
          <a:lstStyle/>
          <a:p>
            <a:pPr algn="r"/>
            <a:r>
              <a:rPr lang="en-US" sz="1200" smtClean="0"/>
              <a:t>)</a:t>
            </a:r>
            <a:endParaRPr lang="en-US" sz="1200"/>
          </a:p>
        </p:txBody>
      </p:sp>
      <p:sp>
        <p:nvSpPr>
          <p:cNvPr id="19" name="Rectangle 18"/>
          <p:cNvSpPr/>
          <p:nvPr/>
        </p:nvSpPr>
        <p:spPr>
          <a:xfrm>
            <a:off x="3966882" y="4446598"/>
            <a:ext cx="1640541" cy="249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smtClean="0">
                <a:solidFill>
                  <a:schemeClr val="tx1"/>
                </a:solidFill>
              </a:rPr>
              <a:t>Dementia care</a:t>
            </a:r>
            <a:endParaRPr lang="en-US" sz="1200">
              <a:solidFill>
                <a:schemeClr val="tx1"/>
              </a:solidFill>
            </a:endParaRPr>
          </a:p>
        </p:txBody>
      </p:sp>
      <p:sp>
        <p:nvSpPr>
          <p:cNvPr id="20" name="Rectangle 19"/>
          <p:cNvSpPr/>
          <p:nvPr/>
        </p:nvSpPr>
        <p:spPr>
          <a:xfrm>
            <a:off x="3739256" y="4801277"/>
            <a:ext cx="1868167" cy="439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smtClean="0">
                <a:solidFill>
                  <a:schemeClr val="tx1"/>
                </a:solidFill>
              </a:rPr>
              <a:t>Knowledge of disease and medicine</a:t>
            </a:r>
            <a:endParaRPr lang="en-US" sz="1200">
              <a:solidFill>
                <a:schemeClr val="tx1"/>
              </a:solidFill>
            </a:endParaRPr>
          </a:p>
        </p:txBody>
      </p:sp>
      <p:sp>
        <p:nvSpPr>
          <p:cNvPr id="21" name="Rectangle 20"/>
          <p:cNvSpPr/>
          <p:nvPr/>
        </p:nvSpPr>
        <p:spPr>
          <a:xfrm>
            <a:off x="3739257" y="3947974"/>
            <a:ext cx="1868166" cy="405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a:solidFill>
                  <a:schemeClr val="tx1"/>
                </a:solidFill>
              </a:rPr>
              <a:t>Eldery care (help with eating, bathing,etc</a:t>
            </a:r>
          </a:p>
        </p:txBody>
      </p:sp>
    </p:spTree>
    <p:extLst>
      <p:ext uri="{BB962C8B-B14F-4D97-AF65-F5344CB8AC3E}">
        <p14:creationId xmlns:p14="http://schemas.microsoft.com/office/powerpoint/2010/main" val="1529400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ar/folders/bv/c62j54ys4hx0725dglnxbs8h0000gn/T/com.microsoft.Word/Content.MSO/1FAF7149.tmp"/>
          <p:cNvPicPr/>
          <p:nvPr/>
        </p:nvPicPr>
        <p:blipFill rotWithShape="1">
          <a:blip r:embed="rId2" cstate="print">
            <a:extLst>
              <a:ext uri="{28A0092B-C50C-407E-A947-70E740481C1C}">
                <a14:useLocalDpi xmlns:a14="http://schemas.microsoft.com/office/drawing/2010/main" val="0"/>
              </a:ext>
            </a:extLst>
          </a:blip>
          <a:srcRect l="60828" t="28069" r="16491" b="8448"/>
          <a:stretch/>
        </p:blipFill>
        <p:spPr bwMode="auto">
          <a:xfrm>
            <a:off x="2627634" y="1342356"/>
            <a:ext cx="1675424" cy="1860394"/>
          </a:xfrm>
          <a:prstGeom prst="rect">
            <a:avLst/>
          </a:prstGeom>
          <a:noFill/>
          <a:ln>
            <a:noFill/>
          </a:ln>
          <a:extLst>
            <a:ext uri="{53640926-AAD7-44D8-BBD7-CCE9431645EC}">
              <a14:shadowObscured xmlns:a14="http://schemas.microsoft.com/office/drawing/2010/main"/>
            </a:ext>
          </a:extLst>
        </p:spPr>
      </p:pic>
      <p:pic>
        <p:nvPicPr>
          <p:cNvPr id="5" name="Picture 4" descr="/var/folders/bv/c62j54ys4hx0725dglnxbs8h0000gn/T/com.microsoft.Word/Content.MSO/1FAF7149.tmp"/>
          <p:cNvPicPr/>
          <p:nvPr/>
        </p:nvPicPr>
        <p:blipFill rotWithShape="1">
          <a:blip r:embed="rId2" cstate="print">
            <a:extLst>
              <a:ext uri="{28A0092B-C50C-407E-A947-70E740481C1C}">
                <a14:useLocalDpi xmlns:a14="http://schemas.microsoft.com/office/drawing/2010/main" val="0"/>
              </a:ext>
            </a:extLst>
          </a:blip>
          <a:srcRect l="19403" t="28070" r="53380" b="8058"/>
          <a:stretch/>
        </p:blipFill>
        <p:spPr bwMode="auto">
          <a:xfrm>
            <a:off x="743467" y="1342356"/>
            <a:ext cx="1884302" cy="1860394"/>
          </a:xfrm>
          <a:prstGeom prst="rect">
            <a:avLst/>
          </a:prstGeom>
          <a:noFill/>
          <a:ln>
            <a:noFill/>
          </a:ln>
          <a:extLst>
            <a:ext uri="{53640926-AAD7-44D8-BBD7-CCE9431645EC}">
              <a14:shadowObscured xmlns:a14="http://schemas.microsoft.com/office/drawing/2010/main"/>
            </a:ext>
          </a:extLst>
        </p:spPr>
      </p:pic>
      <p:graphicFrame>
        <p:nvGraphicFramePr>
          <p:cNvPr id="6" name="Table 5"/>
          <p:cNvGraphicFramePr>
            <a:graphicFrameLocks noGrp="1"/>
          </p:cNvGraphicFramePr>
          <p:nvPr>
            <p:extLst>
              <p:ext uri="{D42A27DB-BD31-4B8C-83A1-F6EECF244321}">
                <p14:modId xmlns:p14="http://schemas.microsoft.com/office/powerpoint/2010/main" val="3247183813"/>
              </p:ext>
            </p:extLst>
          </p:nvPr>
        </p:nvGraphicFramePr>
        <p:xfrm>
          <a:off x="743467" y="3241313"/>
          <a:ext cx="10310018" cy="1144094"/>
        </p:xfrm>
        <a:graphic>
          <a:graphicData uri="http://schemas.openxmlformats.org/drawingml/2006/table">
            <a:tbl>
              <a:tblPr firstRow="1" firstCol="1" bandRow="1">
                <a:tableStyleId>{B301B821-A1FF-4177-AEE7-76D212191A09}</a:tableStyleId>
              </a:tblPr>
              <a:tblGrid>
                <a:gridCol w="377656">
                  <a:extLst>
                    <a:ext uri="{9D8B030D-6E8A-4147-A177-3AD203B41FA5}">
                      <a16:colId xmlns:a16="http://schemas.microsoft.com/office/drawing/2014/main" val="1226843974"/>
                    </a:ext>
                  </a:extLst>
                </a:gridCol>
                <a:gridCol w="5943909">
                  <a:extLst>
                    <a:ext uri="{9D8B030D-6E8A-4147-A177-3AD203B41FA5}">
                      <a16:colId xmlns:a16="http://schemas.microsoft.com/office/drawing/2014/main" val="4247929454"/>
                    </a:ext>
                  </a:extLst>
                </a:gridCol>
                <a:gridCol w="1000681">
                  <a:extLst>
                    <a:ext uri="{9D8B030D-6E8A-4147-A177-3AD203B41FA5}">
                      <a16:colId xmlns:a16="http://schemas.microsoft.com/office/drawing/2014/main" val="3506740242"/>
                    </a:ext>
                  </a:extLst>
                </a:gridCol>
                <a:gridCol w="526357">
                  <a:extLst>
                    <a:ext uri="{9D8B030D-6E8A-4147-A177-3AD203B41FA5}">
                      <a16:colId xmlns:a16="http://schemas.microsoft.com/office/drawing/2014/main" val="2182673703"/>
                    </a:ext>
                  </a:extLst>
                </a:gridCol>
                <a:gridCol w="1018381">
                  <a:extLst>
                    <a:ext uri="{9D8B030D-6E8A-4147-A177-3AD203B41FA5}">
                      <a16:colId xmlns:a16="http://schemas.microsoft.com/office/drawing/2014/main" val="1279170797"/>
                    </a:ext>
                  </a:extLst>
                </a:gridCol>
                <a:gridCol w="1443034">
                  <a:extLst>
                    <a:ext uri="{9D8B030D-6E8A-4147-A177-3AD203B41FA5}">
                      <a16:colId xmlns:a16="http://schemas.microsoft.com/office/drawing/2014/main" val="1634368968"/>
                    </a:ext>
                  </a:extLst>
                </a:gridCol>
              </a:tblGrid>
              <a:tr h="299386">
                <a:tc>
                  <a:txBody>
                    <a:bodyPr/>
                    <a:lstStyle/>
                    <a:p>
                      <a:pPr marL="0" marR="0" algn="ctr">
                        <a:lnSpc>
                          <a:spcPct val="150000"/>
                        </a:lnSpc>
                        <a:spcBef>
                          <a:spcPts val="0"/>
                        </a:spcBef>
                        <a:spcAft>
                          <a:spcPts val="0"/>
                        </a:spcAft>
                      </a:pPr>
                      <a:r>
                        <a:rPr lang="en-US" sz="1200">
                          <a:effectLst/>
                        </a:rPr>
                        <a:t>No.</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tc>
                  <a:txBody>
                    <a:bodyPr/>
                    <a:lstStyle/>
                    <a:p>
                      <a:pPr marL="0" marR="0" algn="ctr">
                        <a:lnSpc>
                          <a:spcPct val="150000"/>
                        </a:lnSpc>
                        <a:spcBef>
                          <a:spcPts val="0"/>
                        </a:spcBef>
                        <a:spcAft>
                          <a:spcPts val="0"/>
                        </a:spcAft>
                      </a:pPr>
                      <a:r>
                        <a:rPr lang="en-US" sz="1200">
                          <a:effectLst/>
                        </a:rPr>
                        <a:t>Pertanyaan</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tc>
                  <a:txBody>
                    <a:bodyPr/>
                    <a:lstStyle/>
                    <a:p>
                      <a:pPr marL="0" marR="0" algn="ctr">
                        <a:lnSpc>
                          <a:spcPct val="150000"/>
                        </a:lnSpc>
                        <a:spcBef>
                          <a:spcPts val="0"/>
                        </a:spcBef>
                        <a:spcAft>
                          <a:spcPts val="0"/>
                        </a:spcAft>
                      </a:pPr>
                      <a:r>
                        <a:rPr lang="en-US" sz="1200">
                          <a:effectLst/>
                        </a:rPr>
                        <a:t>Sangat perlu</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tc>
                  <a:txBody>
                    <a:bodyPr/>
                    <a:lstStyle/>
                    <a:p>
                      <a:pPr marL="0" marR="0" algn="ctr">
                        <a:lnSpc>
                          <a:spcPct val="150000"/>
                        </a:lnSpc>
                        <a:spcBef>
                          <a:spcPts val="0"/>
                        </a:spcBef>
                        <a:spcAft>
                          <a:spcPts val="0"/>
                        </a:spcAft>
                      </a:pPr>
                      <a:r>
                        <a:rPr lang="en-US" sz="1200">
                          <a:effectLst/>
                        </a:rPr>
                        <a:t>Perlu</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tc>
                  <a:txBody>
                    <a:bodyPr/>
                    <a:lstStyle/>
                    <a:p>
                      <a:pPr marL="0" marR="0" algn="ctr">
                        <a:lnSpc>
                          <a:spcPct val="150000"/>
                        </a:lnSpc>
                        <a:spcBef>
                          <a:spcPts val="0"/>
                        </a:spcBef>
                        <a:spcAft>
                          <a:spcPts val="0"/>
                        </a:spcAft>
                      </a:pPr>
                      <a:r>
                        <a:rPr lang="en-US" sz="1200">
                          <a:effectLst/>
                        </a:rPr>
                        <a:t>Kurang perlu</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tc>
                  <a:txBody>
                    <a:bodyPr/>
                    <a:lstStyle/>
                    <a:p>
                      <a:pPr marL="0" marR="0" algn="ctr">
                        <a:lnSpc>
                          <a:spcPct val="150000"/>
                        </a:lnSpc>
                        <a:spcBef>
                          <a:spcPts val="0"/>
                        </a:spcBef>
                        <a:spcAft>
                          <a:spcPts val="0"/>
                        </a:spcAft>
                      </a:pPr>
                      <a:r>
                        <a:rPr lang="en-US" sz="1200">
                          <a:effectLst/>
                        </a:rPr>
                        <a:t>Sangat tidak perlu</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extLst>
                  <a:ext uri="{0D108BD9-81ED-4DB2-BD59-A6C34878D82A}">
                    <a16:rowId xmlns:a16="http://schemas.microsoft.com/office/drawing/2014/main" val="1261151131"/>
                  </a:ext>
                </a:extLst>
              </a:tr>
              <a:tr h="296068">
                <a:tc>
                  <a:txBody>
                    <a:bodyPr/>
                    <a:lstStyle/>
                    <a:p>
                      <a:pPr marL="0" marR="0" algn="just">
                        <a:lnSpc>
                          <a:spcPct val="150000"/>
                        </a:lnSpc>
                        <a:spcBef>
                          <a:spcPts val="0"/>
                        </a:spcBef>
                        <a:spcAft>
                          <a:spcPts val="0"/>
                        </a:spcAft>
                      </a:pPr>
                      <a:r>
                        <a:rPr lang="en-US" sz="1200">
                          <a:effectLst/>
                        </a:rPr>
                        <a:t>1.</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tc>
                  <a:txBody>
                    <a:bodyPr/>
                    <a:lstStyle/>
                    <a:p>
                      <a:pPr marL="0" marR="0" algn="l">
                        <a:lnSpc>
                          <a:spcPct val="150000"/>
                        </a:lnSpc>
                        <a:spcBef>
                          <a:spcPts val="0"/>
                        </a:spcBef>
                        <a:spcAft>
                          <a:spcPts val="0"/>
                        </a:spcAft>
                      </a:pPr>
                      <a:r>
                        <a:rPr lang="en-US" sz="1200" smtClean="0">
                          <a:effectLst/>
                          <a:latin typeface="Calibri" panose="020F0502020204030204" pitchFamily="34" charset="0"/>
                          <a:ea typeface="Yu Mincho" panose="02020400000000000000" pitchFamily="18" charset="-128"/>
                          <a:cs typeface="Times New Roman" panose="02020603050405020304" pitchFamily="18" charset="0"/>
                        </a:rPr>
                        <a:t>Are</a:t>
                      </a:r>
                      <a:r>
                        <a:rPr lang="en-US" sz="1200" baseline="0" smtClean="0">
                          <a:effectLst/>
                          <a:latin typeface="Calibri" panose="020F0502020204030204" pitchFamily="34" charset="0"/>
                          <a:ea typeface="Yu Mincho" panose="02020400000000000000" pitchFamily="18" charset="-128"/>
                          <a:cs typeface="Times New Roman" panose="02020603050405020304" pitchFamily="18" charset="0"/>
                        </a:rPr>
                        <a:t> image illustratins needed in nursing Japanese language learning web?</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tc>
                  <a:txBody>
                    <a:bodyPr/>
                    <a:lstStyle/>
                    <a:p>
                      <a:pPr marL="0" marR="0" algn="ctr">
                        <a:lnSpc>
                          <a:spcPct val="150000"/>
                        </a:lnSpc>
                        <a:spcBef>
                          <a:spcPts val="0"/>
                        </a:spcBef>
                        <a:spcAft>
                          <a:spcPts val="0"/>
                        </a:spcAft>
                      </a:pPr>
                      <a:r>
                        <a:rPr lang="en-US" sz="1200">
                          <a:effectLst/>
                        </a:rPr>
                        <a:t>70%</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tc>
                  <a:txBody>
                    <a:bodyPr/>
                    <a:lstStyle/>
                    <a:p>
                      <a:pPr marL="0" marR="0" algn="ctr">
                        <a:lnSpc>
                          <a:spcPct val="150000"/>
                        </a:lnSpc>
                        <a:spcBef>
                          <a:spcPts val="0"/>
                        </a:spcBef>
                        <a:spcAft>
                          <a:spcPts val="0"/>
                        </a:spcAft>
                      </a:pPr>
                      <a:r>
                        <a:rPr lang="en-US" sz="1200">
                          <a:effectLst/>
                        </a:rPr>
                        <a:t>30%</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tc>
                  <a:txBody>
                    <a:bodyPr/>
                    <a:lstStyle/>
                    <a:p>
                      <a:pPr marL="0" marR="0" algn="ctr">
                        <a:lnSpc>
                          <a:spcPct val="150000"/>
                        </a:lnSpc>
                        <a:spcBef>
                          <a:spcPts val="0"/>
                        </a:spcBef>
                        <a:spcAft>
                          <a:spcPts val="0"/>
                        </a:spcAft>
                      </a:pPr>
                      <a:r>
                        <a:rPr lang="en-US" sz="1200">
                          <a:effectLst/>
                        </a:rPr>
                        <a:t>-</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tc>
                  <a:txBody>
                    <a:bodyPr/>
                    <a:lstStyle/>
                    <a:p>
                      <a:pPr marL="0" marR="0" algn="ctr">
                        <a:lnSpc>
                          <a:spcPct val="150000"/>
                        </a:lnSpc>
                        <a:spcBef>
                          <a:spcPts val="0"/>
                        </a:spcBef>
                        <a:spcAft>
                          <a:spcPts val="0"/>
                        </a:spcAft>
                      </a:pPr>
                      <a:r>
                        <a:rPr lang="en-US" sz="1200">
                          <a:effectLst/>
                        </a:rPr>
                        <a:t>-</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extLst>
                  <a:ext uri="{0D108BD9-81ED-4DB2-BD59-A6C34878D82A}">
                    <a16:rowId xmlns:a16="http://schemas.microsoft.com/office/drawing/2014/main" val="4223573089"/>
                  </a:ext>
                </a:extLst>
              </a:tr>
              <a:tr h="296068">
                <a:tc>
                  <a:txBody>
                    <a:bodyPr/>
                    <a:lstStyle/>
                    <a:p>
                      <a:pPr marL="0" marR="0" algn="just">
                        <a:lnSpc>
                          <a:spcPct val="150000"/>
                        </a:lnSpc>
                        <a:spcBef>
                          <a:spcPts val="0"/>
                        </a:spcBef>
                        <a:spcAft>
                          <a:spcPts val="0"/>
                        </a:spcAft>
                      </a:pPr>
                      <a:r>
                        <a:rPr lang="en-US" sz="1200">
                          <a:effectLst/>
                        </a:rPr>
                        <a:t>2.</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200" smtClean="0">
                          <a:effectLst/>
                          <a:latin typeface="Calibri" panose="020F0502020204030204" pitchFamily="34" charset="0"/>
                          <a:ea typeface="Yu Mincho" panose="02020400000000000000" pitchFamily="18" charset="-128"/>
                          <a:cs typeface="Times New Roman" panose="02020603050405020304" pitchFamily="18" charset="0"/>
                        </a:rPr>
                        <a:t>Are videos needed in nursing Japanese learning web?</a:t>
                      </a:r>
                    </a:p>
                    <a:p>
                      <a:pPr marL="0" marR="0" algn="l">
                        <a:lnSpc>
                          <a:spcPct val="150000"/>
                        </a:lnSpc>
                        <a:spcBef>
                          <a:spcPts val="0"/>
                        </a:spcBef>
                        <a:spcAft>
                          <a:spcPts val="0"/>
                        </a:spcAft>
                      </a:pP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tc>
                  <a:txBody>
                    <a:bodyPr/>
                    <a:lstStyle/>
                    <a:p>
                      <a:pPr marL="0" marR="0" algn="ctr">
                        <a:lnSpc>
                          <a:spcPct val="150000"/>
                        </a:lnSpc>
                        <a:spcBef>
                          <a:spcPts val="0"/>
                        </a:spcBef>
                        <a:spcAft>
                          <a:spcPts val="0"/>
                        </a:spcAft>
                      </a:pPr>
                      <a:r>
                        <a:rPr lang="en-US" sz="1200">
                          <a:effectLst/>
                        </a:rPr>
                        <a:t>80%</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tc>
                  <a:txBody>
                    <a:bodyPr/>
                    <a:lstStyle/>
                    <a:p>
                      <a:pPr marL="0" marR="0" algn="ctr">
                        <a:lnSpc>
                          <a:spcPct val="150000"/>
                        </a:lnSpc>
                        <a:spcBef>
                          <a:spcPts val="0"/>
                        </a:spcBef>
                        <a:spcAft>
                          <a:spcPts val="0"/>
                        </a:spcAft>
                      </a:pPr>
                      <a:r>
                        <a:rPr lang="en-US" sz="1200">
                          <a:effectLst/>
                        </a:rPr>
                        <a:t>20%</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tc>
                  <a:txBody>
                    <a:bodyPr/>
                    <a:lstStyle/>
                    <a:p>
                      <a:pPr marL="0" marR="0" algn="ctr">
                        <a:lnSpc>
                          <a:spcPct val="150000"/>
                        </a:lnSpc>
                        <a:spcBef>
                          <a:spcPts val="0"/>
                        </a:spcBef>
                        <a:spcAft>
                          <a:spcPts val="0"/>
                        </a:spcAft>
                      </a:pPr>
                      <a:r>
                        <a:rPr lang="en-US" sz="1200">
                          <a:effectLst/>
                        </a:rPr>
                        <a:t>-</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tc>
                  <a:txBody>
                    <a:bodyPr/>
                    <a:lstStyle/>
                    <a:p>
                      <a:pPr marL="0" marR="0" algn="ctr">
                        <a:lnSpc>
                          <a:spcPct val="150000"/>
                        </a:lnSpc>
                        <a:spcBef>
                          <a:spcPts val="0"/>
                        </a:spcBef>
                        <a:spcAft>
                          <a:spcPts val="0"/>
                        </a:spcAft>
                      </a:pPr>
                      <a:r>
                        <a:rPr lang="en-US" sz="1200">
                          <a:effectLst/>
                        </a:rPr>
                        <a:t>-</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extLst>
                  <a:ext uri="{0D108BD9-81ED-4DB2-BD59-A6C34878D82A}">
                    <a16:rowId xmlns:a16="http://schemas.microsoft.com/office/drawing/2014/main" val="106701136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52160456"/>
              </p:ext>
            </p:extLst>
          </p:nvPr>
        </p:nvGraphicFramePr>
        <p:xfrm>
          <a:off x="743467" y="4213852"/>
          <a:ext cx="10310016" cy="2016077"/>
        </p:xfrm>
        <a:graphic>
          <a:graphicData uri="http://schemas.openxmlformats.org/drawingml/2006/table">
            <a:tbl>
              <a:tblPr firstRow="1" firstCol="1" bandRow="1">
                <a:tableStyleId>{9DCAF9ED-07DC-4A11-8D7F-57B35C25682E}</a:tableStyleId>
              </a:tblPr>
              <a:tblGrid>
                <a:gridCol w="477209">
                  <a:extLst>
                    <a:ext uri="{9D8B030D-6E8A-4147-A177-3AD203B41FA5}">
                      <a16:colId xmlns:a16="http://schemas.microsoft.com/office/drawing/2014/main" val="1900574397"/>
                    </a:ext>
                  </a:extLst>
                </a:gridCol>
                <a:gridCol w="8655434">
                  <a:extLst>
                    <a:ext uri="{9D8B030D-6E8A-4147-A177-3AD203B41FA5}">
                      <a16:colId xmlns:a16="http://schemas.microsoft.com/office/drawing/2014/main" val="141961394"/>
                    </a:ext>
                  </a:extLst>
                </a:gridCol>
                <a:gridCol w="610829">
                  <a:extLst>
                    <a:ext uri="{9D8B030D-6E8A-4147-A177-3AD203B41FA5}">
                      <a16:colId xmlns:a16="http://schemas.microsoft.com/office/drawing/2014/main" val="1076505317"/>
                    </a:ext>
                  </a:extLst>
                </a:gridCol>
                <a:gridCol w="566544">
                  <a:extLst>
                    <a:ext uri="{9D8B030D-6E8A-4147-A177-3AD203B41FA5}">
                      <a16:colId xmlns:a16="http://schemas.microsoft.com/office/drawing/2014/main" val="2686863991"/>
                    </a:ext>
                  </a:extLst>
                </a:gridCol>
              </a:tblGrid>
              <a:tr h="288011">
                <a:tc>
                  <a:txBody>
                    <a:bodyPr/>
                    <a:lstStyle/>
                    <a:p>
                      <a:pPr marL="0" marR="0" algn="ctr">
                        <a:lnSpc>
                          <a:spcPct val="150000"/>
                        </a:lnSpc>
                        <a:spcBef>
                          <a:spcPts val="0"/>
                        </a:spcBef>
                        <a:spcAft>
                          <a:spcPts val="0"/>
                        </a:spcAft>
                      </a:pPr>
                      <a:r>
                        <a:rPr lang="en-US" sz="1200">
                          <a:effectLst/>
                        </a:rPr>
                        <a:t>No.</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tc>
                  <a:txBody>
                    <a:bodyPr/>
                    <a:lstStyle/>
                    <a:p>
                      <a:pPr marL="0" marR="0" algn="ctr">
                        <a:lnSpc>
                          <a:spcPct val="150000"/>
                        </a:lnSpc>
                        <a:spcBef>
                          <a:spcPts val="0"/>
                        </a:spcBef>
                        <a:spcAft>
                          <a:spcPts val="0"/>
                        </a:spcAft>
                      </a:pPr>
                      <a:r>
                        <a:rPr lang="en-US" sz="1200">
                          <a:effectLst/>
                        </a:rPr>
                        <a:t>Pertanyaan</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tc>
                  <a:txBody>
                    <a:bodyPr/>
                    <a:lstStyle/>
                    <a:p>
                      <a:pPr marL="0" marR="0" algn="ctr">
                        <a:lnSpc>
                          <a:spcPct val="150000"/>
                        </a:lnSpc>
                        <a:spcBef>
                          <a:spcPts val="0"/>
                        </a:spcBef>
                        <a:spcAft>
                          <a:spcPts val="0"/>
                        </a:spcAft>
                      </a:pPr>
                      <a:r>
                        <a:rPr lang="en-US" sz="1200">
                          <a:effectLst/>
                        </a:rPr>
                        <a:t>Ya</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tc>
                  <a:txBody>
                    <a:bodyPr/>
                    <a:lstStyle/>
                    <a:p>
                      <a:pPr marL="0" marR="0" algn="ctr">
                        <a:lnSpc>
                          <a:spcPct val="150000"/>
                        </a:lnSpc>
                        <a:spcBef>
                          <a:spcPts val="0"/>
                        </a:spcBef>
                        <a:spcAft>
                          <a:spcPts val="0"/>
                        </a:spcAft>
                      </a:pPr>
                      <a:r>
                        <a:rPr lang="en-US" sz="1200">
                          <a:effectLst/>
                        </a:rPr>
                        <a:t>Tidak</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extLst>
                  <a:ext uri="{0D108BD9-81ED-4DB2-BD59-A6C34878D82A}">
                    <a16:rowId xmlns:a16="http://schemas.microsoft.com/office/drawing/2014/main" val="2641070969"/>
                  </a:ext>
                </a:extLst>
              </a:tr>
              <a:tr h="288011">
                <a:tc>
                  <a:txBody>
                    <a:bodyPr/>
                    <a:lstStyle/>
                    <a:p>
                      <a:pPr marL="0" marR="0" algn="ctr">
                        <a:lnSpc>
                          <a:spcPct val="150000"/>
                        </a:lnSpc>
                        <a:spcBef>
                          <a:spcPts val="0"/>
                        </a:spcBef>
                        <a:spcAft>
                          <a:spcPts val="0"/>
                        </a:spcAft>
                      </a:pPr>
                      <a:r>
                        <a:rPr lang="en-US" sz="1200">
                          <a:effectLst/>
                        </a:rPr>
                        <a:t>1.</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tc>
                  <a:txBody>
                    <a:bodyPr/>
                    <a:lstStyle/>
                    <a:p>
                      <a:pPr marL="0" marR="0" algn="just">
                        <a:lnSpc>
                          <a:spcPct val="150000"/>
                        </a:lnSpc>
                        <a:spcBef>
                          <a:spcPts val="0"/>
                        </a:spcBef>
                        <a:spcAft>
                          <a:spcPts val="0"/>
                        </a:spcAft>
                      </a:pPr>
                      <a:r>
                        <a:rPr lang="en-US" sz="1200" smtClean="0">
                          <a:effectLst/>
                          <a:latin typeface="Calibri" panose="020F0502020204030204" pitchFamily="34" charset="0"/>
                          <a:ea typeface="Yu Mincho" panose="02020400000000000000" pitchFamily="18" charset="-128"/>
                          <a:cs typeface="Times New Roman" panose="02020603050405020304" pitchFamily="18" charset="0"/>
                        </a:rPr>
                        <a:t>Is</a:t>
                      </a:r>
                      <a:r>
                        <a:rPr lang="en-US" sz="1200" baseline="0" smtClean="0">
                          <a:effectLst/>
                          <a:latin typeface="Calibri" panose="020F0502020204030204" pitchFamily="34" charset="0"/>
                          <a:ea typeface="Yu Mincho" panose="02020400000000000000" pitchFamily="18" charset="-128"/>
                          <a:cs typeface="Times New Roman" panose="02020603050405020304" pitchFamily="18" charset="0"/>
                        </a:rPr>
                        <a:t> Japanese character recognition material needed on a nursing Japanese language learning website?</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tc>
                  <a:txBody>
                    <a:bodyPr/>
                    <a:lstStyle/>
                    <a:p>
                      <a:pPr marL="0" marR="0" algn="just">
                        <a:lnSpc>
                          <a:spcPct val="150000"/>
                        </a:lnSpc>
                        <a:spcBef>
                          <a:spcPts val="0"/>
                        </a:spcBef>
                        <a:spcAft>
                          <a:spcPts val="0"/>
                        </a:spcAft>
                      </a:pPr>
                      <a:r>
                        <a:rPr lang="en-US" sz="1200">
                          <a:effectLst/>
                        </a:rPr>
                        <a:t>80%</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tc>
                  <a:txBody>
                    <a:bodyPr/>
                    <a:lstStyle/>
                    <a:p>
                      <a:pPr marL="0" marR="0" algn="just">
                        <a:lnSpc>
                          <a:spcPct val="150000"/>
                        </a:lnSpc>
                        <a:spcBef>
                          <a:spcPts val="0"/>
                        </a:spcBef>
                        <a:spcAft>
                          <a:spcPts val="0"/>
                        </a:spcAft>
                      </a:pPr>
                      <a:r>
                        <a:rPr lang="en-US" sz="1200">
                          <a:effectLst/>
                        </a:rPr>
                        <a:t>20%</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extLst>
                  <a:ext uri="{0D108BD9-81ED-4DB2-BD59-A6C34878D82A}">
                    <a16:rowId xmlns:a16="http://schemas.microsoft.com/office/drawing/2014/main" val="2868150487"/>
                  </a:ext>
                </a:extLst>
              </a:tr>
              <a:tr h="288011">
                <a:tc>
                  <a:txBody>
                    <a:bodyPr/>
                    <a:lstStyle/>
                    <a:p>
                      <a:pPr marL="0" marR="0" algn="ctr">
                        <a:lnSpc>
                          <a:spcPct val="150000"/>
                        </a:lnSpc>
                        <a:spcBef>
                          <a:spcPts val="0"/>
                        </a:spcBef>
                        <a:spcAft>
                          <a:spcPts val="0"/>
                        </a:spcAft>
                      </a:pPr>
                      <a:r>
                        <a:rPr lang="en-US" sz="1200">
                          <a:effectLst/>
                        </a:rPr>
                        <a:t>2.</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200" smtClean="0">
                          <a:effectLst/>
                          <a:latin typeface="Calibri" panose="020F0502020204030204" pitchFamily="34" charset="0"/>
                          <a:ea typeface="Yu Mincho" panose="02020400000000000000" pitchFamily="18" charset="-128"/>
                          <a:cs typeface="Times New Roman" panose="02020603050405020304" pitchFamily="18" charset="0"/>
                        </a:rPr>
                        <a:t>Is</a:t>
                      </a:r>
                      <a:r>
                        <a:rPr lang="en-US" sz="1200" baseline="0" smtClean="0">
                          <a:effectLst/>
                          <a:latin typeface="Calibri" panose="020F0502020204030204" pitchFamily="34" charset="0"/>
                          <a:ea typeface="Yu Mincho" panose="02020400000000000000" pitchFamily="18" charset="-128"/>
                          <a:cs typeface="Times New Roman" panose="02020603050405020304" pitchFamily="18" charset="0"/>
                        </a:rPr>
                        <a:t> Japanese grammar material needed on nursing Japanese language learning website?</a:t>
                      </a:r>
                      <a:endParaRPr lang="en-US" sz="1200" smtClean="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tc>
                  <a:txBody>
                    <a:bodyPr/>
                    <a:lstStyle/>
                    <a:p>
                      <a:pPr marL="0" marR="0" algn="just">
                        <a:lnSpc>
                          <a:spcPct val="150000"/>
                        </a:lnSpc>
                        <a:spcBef>
                          <a:spcPts val="0"/>
                        </a:spcBef>
                        <a:spcAft>
                          <a:spcPts val="0"/>
                        </a:spcAft>
                      </a:pPr>
                      <a:r>
                        <a:rPr lang="en-US" sz="1200">
                          <a:effectLst/>
                        </a:rPr>
                        <a:t>95%</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tc>
                  <a:txBody>
                    <a:bodyPr/>
                    <a:lstStyle/>
                    <a:p>
                      <a:pPr marL="0" marR="0" algn="just">
                        <a:lnSpc>
                          <a:spcPct val="150000"/>
                        </a:lnSpc>
                        <a:spcBef>
                          <a:spcPts val="0"/>
                        </a:spcBef>
                        <a:spcAft>
                          <a:spcPts val="0"/>
                        </a:spcAft>
                      </a:pPr>
                      <a:r>
                        <a:rPr lang="en-US" sz="1200">
                          <a:effectLst/>
                        </a:rPr>
                        <a:t>5%</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extLst>
                  <a:ext uri="{0D108BD9-81ED-4DB2-BD59-A6C34878D82A}">
                    <a16:rowId xmlns:a16="http://schemas.microsoft.com/office/drawing/2014/main" val="2939172922"/>
                  </a:ext>
                </a:extLst>
              </a:tr>
              <a:tr h="288011">
                <a:tc>
                  <a:txBody>
                    <a:bodyPr/>
                    <a:lstStyle/>
                    <a:p>
                      <a:pPr marL="0" marR="0" algn="ctr">
                        <a:lnSpc>
                          <a:spcPct val="150000"/>
                        </a:lnSpc>
                        <a:spcBef>
                          <a:spcPts val="0"/>
                        </a:spcBef>
                        <a:spcAft>
                          <a:spcPts val="0"/>
                        </a:spcAft>
                      </a:pPr>
                      <a:r>
                        <a:rPr lang="en-US" sz="1200">
                          <a:effectLst/>
                        </a:rPr>
                        <a:t>3.</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tc>
                  <a:txBody>
                    <a:bodyPr/>
                    <a:lstStyle/>
                    <a:p>
                      <a:pPr marL="0" marR="0" algn="just">
                        <a:lnSpc>
                          <a:spcPct val="150000"/>
                        </a:lnSpc>
                        <a:spcBef>
                          <a:spcPts val="0"/>
                        </a:spcBef>
                        <a:spcAft>
                          <a:spcPts val="0"/>
                        </a:spcAft>
                      </a:pPr>
                      <a:r>
                        <a:rPr lang="en-US" sz="1200" smtClean="0">
                          <a:effectLst/>
                          <a:latin typeface="Calibri" panose="020F0502020204030204" pitchFamily="34" charset="0"/>
                          <a:ea typeface="Yu Mincho" panose="02020400000000000000" pitchFamily="18" charset="-128"/>
                          <a:cs typeface="Times New Roman" panose="02020603050405020304" pitchFamily="18" charset="0"/>
                        </a:rPr>
                        <a:t>Are special nursing material needed on a nursing Japanese language learning website?</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tc>
                  <a:txBody>
                    <a:bodyPr/>
                    <a:lstStyle/>
                    <a:p>
                      <a:pPr marL="0" marR="0" algn="just">
                        <a:lnSpc>
                          <a:spcPct val="150000"/>
                        </a:lnSpc>
                        <a:spcBef>
                          <a:spcPts val="0"/>
                        </a:spcBef>
                        <a:spcAft>
                          <a:spcPts val="0"/>
                        </a:spcAft>
                      </a:pPr>
                      <a:r>
                        <a:rPr lang="en-US" sz="1200">
                          <a:effectLst/>
                        </a:rPr>
                        <a:t>95%</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tc>
                  <a:txBody>
                    <a:bodyPr/>
                    <a:lstStyle/>
                    <a:p>
                      <a:pPr marL="0" marR="0" algn="just">
                        <a:lnSpc>
                          <a:spcPct val="150000"/>
                        </a:lnSpc>
                        <a:spcBef>
                          <a:spcPts val="0"/>
                        </a:spcBef>
                        <a:spcAft>
                          <a:spcPts val="0"/>
                        </a:spcAft>
                      </a:pPr>
                      <a:r>
                        <a:rPr lang="en-US" sz="1200">
                          <a:effectLst/>
                        </a:rPr>
                        <a:t>5%</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extLst>
                  <a:ext uri="{0D108BD9-81ED-4DB2-BD59-A6C34878D82A}">
                    <a16:rowId xmlns:a16="http://schemas.microsoft.com/office/drawing/2014/main" val="1189191001"/>
                  </a:ext>
                </a:extLst>
              </a:tr>
              <a:tr h="288011">
                <a:tc>
                  <a:txBody>
                    <a:bodyPr/>
                    <a:lstStyle/>
                    <a:p>
                      <a:pPr marL="0" marR="0" algn="ctr">
                        <a:lnSpc>
                          <a:spcPct val="150000"/>
                        </a:lnSpc>
                        <a:spcBef>
                          <a:spcPts val="0"/>
                        </a:spcBef>
                        <a:spcAft>
                          <a:spcPts val="0"/>
                        </a:spcAft>
                      </a:pPr>
                      <a:r>
                        <a:rPr lang="en-US" sz="1200">
                          <a:effectLst/>
                        </a:rPr>
                        <a:t>4.</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200" smtClean="0">
                          <a:effectLst/>
                          <a:latin typeface="Calibri" panose="020F0502020204030204" pitchFamily="34" charset="0"/>
                          <a:ea typeface="Yu Mincho" panose="02020400000000000000" pitchFamily="18" charset="-128"/>
                          <a:cs typeface="Times New Roman" panose="02020603050405020304" pitchFamily="18" charset="0"/>
                        </a:rPr>
                        <a:t>Is material on</a:t>
                      </a:r>
                      <a:r>
                        <a:rPr lang="en-US" sz="1200" baseline="0" smtClean="0">
                          <a:effectLst/>
                          <a:latin typeface="Calibri" panose="020F0502020204030204" pitchFamily="34" charset="0"/>
                          <a:ea typeface="Yu Mincho" panose="02020400000000000000" pitchFamily="18" charset="-128"/>
                          <a:cs typeface="Times New Roman" panose="02020603050405020304" pitchFamily="18" charset="0"/>
                        </a:rPr>
                        <a:t> procedures for caring for the elderly needed on the nursing Japanese language learning website?</a:t>
                      </a:r>
                      <a:endParaRPr lang="en-US" sz="1200" smtClean="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tc>
                  <a:txBody>
                    <a:bodyPr/>
                    <a:lstStyle/>
                    <a:p>
                      <a:pPr marL="0" marR="0" algn="just">
                        <a:lnSpc>
                          <a:spcPct val="150000"/>
                        </a:lnSpc>
                        <a:spcBef>
                          <a:spcPts val="0"/>
                        </a:spcBef>
                        <a:spcAft>
                          <a:spcPts val="0"/>
                        </a:spcAft>
                      </a:pPr>
                      <a:r>
                        <a:rPr lang="en-US" sz="1200">
                          <a:effectLst/>
                        </a:rPr>
                        <a:t>100%</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tc>
                  <a:txBody>
                    <a:bodyPr/>
                    <a:lstStyle/>
                    <a:p>
                      <a:pPr marL="0" marR="0" algn="just">
                        <a:lnSpc>
                          <a:spcPct val="150000"/>
                        </a:lnSpc>
                        <a:spcBef>
                          <a:spcPts val="0"/>
                        </a:spcBef>
                        <a:spcAft>
                          <a:spcPts val="0"/>
                        </a:spcAft>
                      </a:pPr>
                      <a:r>
                        <a:rPr lang="en-US" sz="1200">
                          <a:effectLst/>
                        </a:rPr>
                        <a:t>   -</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extLst>
                  <a:ext uri="{0D108BD9-81ED-4DB2-BD59-A6C34878D82A}">
                    <a16:rowId xmlns:a16="http://schemas.microsoft.com/office/drawing/2014/main" val="493648920"/>
                  </a:ext>
                </a:extLst>
              </a:tr>
              <a:tr h="288011">
                <a:tc>
                  <a:txBody>
                    <a:bodyPr/>
                    <a:lstStyle/>
                    <a:p>
                      <a:pPr marL="0" marR="0" algn="ctr">
                        <a:lnSpc>
                          <a:spcPct val="150000"/>
                        </a:lnSpc>
                        <a:spcBef>
                          <a:spcPts val="0"/>
                        </a:spcBef>
                        <a:spcAft>
                          <a:spcPts val="0"/>
                        </a:spcAft>
                      </a:pPr>
                      <a:r>
                        <a:rPr lang="en-US" sz="1200">
                          <a:effectLst/>
                        </a:rPr>
                        <a:t>5.</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200" smtClean="0">
                          <a:effectLst/>
                          <a:latin typeface="Calibri" panose="020F0502020204030204" pitchFamily="34" charset="0"/>
                          <a:ea typeface="Yu Mincho" panose="02020400000000000000" pitchFamily="18" charset="-128"/>
                          <a:cs typeface="Times New Roman" panose="02020603050405020304" pitchFamily="18" charset="0"/>
                        </a:rPr>
                        <a:t>Is the practice of nursing SSW questions needed on the nursing Japanese language learning website?</a:t>
                      </a:r>
                    </a:p>
                  </a:txBody>
                  <a:tcPr marL="71750" marR="71750" marT="0" marB="0"/>
                </a:tc>
                <a:tc>
                  <a:txBody>
                    <a:bodyPr/>
                    <a:lstStyle/>
                    <a:p>
                      <a:pPr marL="0" marR="0" algn="just">
                        <a:lnSpc>
                          <a:spcPct val="150000"/>
                        </a:lnSpc>
                        <a:spcBef>
                          <a:spcPts val="0"/>
                        </a:spcBef>
                        <a:spcAft>
                          <a:spcPts val="0"/>
                        </a:spcAft>
                      </a:pPr>
                      <a:r>
                        <a:rPr lang="en-US" sz="1200">
                          <a:effectLst/>
                        </a:rPr>
                        <a:t>100%</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tc>
                  <a:txBody>
                    <a:bodyPr/>
                    <a:lstStyle/>
                    <a:p>
                      <a:pPr marL="0" marR="0" algn="just">
                        <a:lnSpc>
                          <a:spcPct val="150000"/>
                        </a:lnSpc>
                        <a:spcBef>
                          <a:spcPts val="0"/>
                        </a:spcBef>
                        <a:spcAft>
                          <a:spcPts val="0"/>
                        </a:spcAft>
                      </a:pPr>
                      <a:r>
                        <a:rPr lang="en-US" sz="1200">
                          <a:effectLst/>
                        </a:rPr>
                        <a:t>   -</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extLst>
                  <a:ext uri="{0D108BD9-81ED-4DB2-BD59-A6C34878D82A}">
                    <a16:rowId xmlns:a16="http://schemas.microsoft.com/office/drawing/2014/main" val="1192400303"/>
                  </a:ext>
                </a:extLst>
              </a:tr>
              <a:tr h="288011">
                <a:tc>
                  <a:txBody>
                    <a:bodyPr/>
                    <a:lstStyle/>
                    <a:p>
                      <a:pPr marL="0" marR="0" algn="ctr">
                        <a:lnSpc>
                          <a:spcPct val="150000"/>
                        </a:lnSpc>
                        <a:spcBef>
                          <a:spcPts val="0"/>
                        </a:spcBef>
                        <a:spcAft>
                          <a:spcPts val="0"/>
                        </a:spcAft>
                      </a:pPr>
                      <a:r>
                        <a:rPr lang="en-US" sz="1200">
                          <a:effectLst/>
                        </a:rPr>
                        <a:t>6.</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200" smtClean="0">
                          <a:effectLst/>
                          <a:latin typeface="Calibri" panose="020F0502020204030204" pitchFamily="34" charset="0"/>
                          <a:ea typeface="Yu Mincho" panose="02020400000000000000" pitchFamily="18" charset="-128"/>
                          <a:cs typeface="Times New Roman" panose="02020603050405020304" pitchFamily="18" charset="0"/>
                        </a:rPr>
                        <a:t>Are examples of cases in the life of nursing Japanese language learning website?</a:t>
                      </a:r>
                    </a:p>
                  </a:txBody>
                  <a:tcPr marL="71750" marR="71750" marT="0" marB="0"/>
                </a:tc>
                <a:tc>
                  <a:txBody>
                    <a:bodyPr/>
                    <a:lstStyle/>
                    <a:p>
                      <a:pPr marL="0" marR="0" algn="just">
                        <a:lnSpc>
                          <a:spcPct val="150000"/>
                        </a:lnSpc>
                        <a:spcBef>
                          <a:spcPts val="0"/>
                        </a:spcBef>
                        <a:spcAft>
                          <a:spcPts val="0"/>
                        </a:spcAft>
                      </a:pPr>
                      <a:r>
                        <a:rPr lang="en-US" sz="1200">
                          <a:effectLst/>
                        </a:rPr>
                        <a:t>100%</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tc>
                  <a:txBody>
                    <a:bodyPr/>
                    <a:lstStyle/>
                    <a:p>
                      <a:pPr marL="0" marR="0" algn="just">
                        <a:lnSpc>
                          <a:spcPct val="150000"/>
                        </a:lnSpc>
                        <a:spcBef>
                          <a:spcPts val="0"/>
                        </a:spcBef>
                        <a:spcAft>
                          <a:spcPts val="0"/>
                        </a:spcAft>
                      </a:pPr>
                      <a:r>
                        <a:rPr lang="en-US" sz="1200">
                          <a:effectLst/>
                        </a:rPr>
                        <a:t>   -</a:t>
                      </a:r>
                      <a:endParaRPr lang="en-US" sz="1200">
                        <a:effectLst/>
                        <a:latin typeface="Calibri" panose="020F0502020204030204" pitchFamily="34" charset="0"/>
                        <a:ea typeface="Yu Mincho" panose="02020400000000000000" pitchFamily="18" charset="-128"/>
                        <a:cs typeface="Times New Roman" panose="02020603050405020304" pitchFamily="18" charset="0"/>
                      </a:endParaRPr>
                    </a:p>
                  </a:txBody>
                  <a:tcPr marL="71750" marR="71750" marT="0" marB="0"/>
                </a:tc>
                <a:extLst>
                  <a:ext uri="{0D108BD9-81ED-4DB2-BD59-A6C34878D82A}">
                    <a16:rowId xmlns:a16="http://schemas.microsoft.com/office/drawing/2014/main" val="4133464123"/>
                  </a:ext>
                </a:extLst>
              </a:tr>
            </a:tbl>
          </a:graphicData>
        </a:graphic>
      </p:graphicFrame>
      <p:sp>
        <p:nvSpPr>
          <p:cNvPr id="8" name="Rectangle 7"/>
          <p:cNvSpPr/>
          <p:nvPr/>
        </p:nvSpPr>
        <p:spPr>
          <a:xfrm>
            <a:off x="588369" y="572915"/>
            <a:ext cx="6099747" cy="769441"/>
          </a:xfrm>
          <a:prstGeom prst="rect">
            <a:avLst/>
          </a:prstGeom>
        </p:spPr>
        <p:txBody>
          <a:bodyPr wrap="none">
            <a:spAutoFit/>
          </a:bodyPr>
          <a:lstStyle/>
          <a:p>
            <a:r>
              <a:rPr lang="en-US" sz="4000" b="1">
                <a:solidFill>
                  <a:schemeClr val="bg1"/>
                </a:solidFill>
              </a:rPr>
              <a:t>FINDING AND </a:t>
            </a:r>
            <a:r>
              <a:rPr lang="en-US" sz="4400" b="1">
                <a:solidFill>
                  <a:schemeClr val="bg1"/>
                </a:solidFill>
              </a:rPr>
              <a:t>DISCUSSION</a:t>
            </a:r>
            <a:endParaRPr lang="en-US" sz="4000"/>
          </a:p>
        </p:txBody>
      </p:sp>
      <p:sp>
        <p:nvSpPr>
          <p:cNvPr id="9" name="Rectangle 8"/>
          <p:cNvSpPr/>
          <p:nvPr/>
        </p:nvSpPr>
        <p:spPr>
          <a:xfrm>
            <a:off x="4653268" y="1342356"/>
            <a:ext cx="5959709" cy="738664"/>
          </a:xfrm>
          <a:prstGeom prst="rect">
            <a:avLst/>
          </a:prstGeom>
        </p:spPr>
        <p:txBody>
          <a:bodyPr wrap="none">
            <a:spAutoFit/>
          </a:bodyPr>
          <a:lstStyle/>
          <a:p>
            <a:pPr algn="ctr"/>
            <a:r>
              <a:rPr lang="en-US" sz="1400" i="1" smtClean="0">
                <a:solidFill>
                  <a:schemeClr val="bg1"/>
                </a:solidFill>
                <a:latin typeface="Times New Roman" panose="02020603050405020304" pitchFamily="18" charset="0"/>
                <a:ea typeface="Yu Mincho" panose="02020400000000000000" pitchFamily="18" charset="-128"/>
                <a:cs typeface="Times New Roman" panose="02020603050405020304" pitchFamily="18" charset="0"/>
              </a:rPr>
              <a:t>Post-Course</a:t>
            </a:r>
          </a:p>
          <a:p>
            <a:pPr algn="ctr"/>
            <a:r>
              <a:rPr lang="en-US" sz="1400">
                <a:solidFill>
                  <a:schemeClr val="bg1"/>
                </a:solidFill>
              </a:rPr>
              <a:t>Needs analysis for nursing Japanese language teachers for </a:t>
            </a:r>
            <a:r>
              <a:rPr lang="en-US" sz="1400" i="1">
                <a:solidFill>
                  <a:schemeClr val="bg1"/>
                </a:solidFill>
              </a:rPr>
              <a:t>caregiver candidates</a:t>
            </a:r>
            <a:endParaRPr lang="en-US" sz="1400">
              <a:solidFill>
                <a:schemeClr val="bg1"/>
              </a:solidFill>
            </a:endParaRPr>
          </a:p>
          <a:p>
            <a:pPr algn="ctr"/>
            <a:r>
              <a:rPr lang="en-US" sz="1400" i="1" smtClean="0">
                <a:solidFill>
                  <a:schemeClr val="bg1"/>
                </a:solidFill>
                <a:latin typeface="Times New Roman" panose="02020603050405020304" pitchFamily="18" charset="0"/>
                <a:ea typeface="Yu Mincho" panose="02020400000000000000" pitchFamily="18" charset="-128"/>
                <a:cs typeface="Times New Roman" panose="02020603050405020304" pitchFamily="18" charset="0"/>
              </a:rPr>
              <a:t> </a:t>
            </a:r>
            <a:endParaRPr lang="en-US" sz="1400">
              <a:solidFill>
                <a:schemeClr val="bg1"/>
              </a:solidFill>
              <a:latin typeface="Calibri" panose="020F0502020204030204" pitchFamily="34" charset="0"/>
              <a:ea typeface="Yu Mincho" panose="02020400000000000000" pitchFamily="18" charset="-128"/>
              <a:cs typeface="Times New Roman" panose="02020603050405020304" pitchFamily="18" charset="0"/>
            </a:endParaRPr>
          </a:p>
        </p:txBody>
      </p:sp>
      <p:sp>
        <p:nvSpPr>
          <p:cNvPr id="10" name="Rectangle 9"/>
          <p:cNvSpPr/>
          <p:nvPr/>
        </p:nvSpPr>
        <p:spPr>
          <a:xfrm>
            <a:off x="2944906" y="1354413"/>
            <a:ext cx="1223682" cy="191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solidFill>
              </a:rPr>
              <a:t>It is necessary</a:t>
            </a:r>
          </a:p>
        </p:txBody>
      </p:sp>
      <p:sp>
        <p:nvSpPr>
          <p:cNvPr id="11" name="Rectangle 10"/>
          <p:cNvSpPr/>
          <p:nvPr/>
        </p:nvSpPr>
        <p:spPr>
          <a:xfrm>
            <a:off x="2958353" y="1532969"/>
            <a:ext cx="1139743" cy="242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smtClean="0">
                <a:solidFill>
                  <a:schemeClr val="tx1"/>
                </a:solidFill>
              </a:rPr>
              <a:t>Need</a:t>
            </a:r>
            <a:endParaRPr lang="en-US" sz="1200">
              <a:solidFill>
                <a:schemeClr val="tx1"/>
              </a:solidFill>
            </a:endParaRPr>
          </a:p>
        </p:txBody>
      </p:sp>
      <p:sp>
        <p:nvSpPr>
          <p:cNvPr id="12" name="Rectangle 11"/>
          <p:cNvSpPr/>
          <p:nvPr/>
        </p:nvSpPr>
        <p:spPr>
          <a:xfrm>
            <a:off x="2958353" y="1734670"/>
            <a:ext cx="1210235" cy="215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smtClean="0">
                <a:solidFill>
                  <a:schemeClr val="tx1"/>
                </a:solidFill>
              </a:rPr>
              <a:t>Less necessary</a:t>
            </a:r>
            <a:endParaRPr lang="en-US" sz="1200">
              <a:solidFill>
                <a:schemeClr val="tx1"/>
              </a:solidFill>
            </a:endParaRPr>
          </a:p>
        </p:txBody>
      </p:sp>
      <p:sp>
        <p:nvSpPr>
          <p:cNvPr id="13" name="Rectangle 12"/>
          <p:cNvSpPr/>
          <p:nvPr/>
        </p:nvSpPr>
        <p:spPr>
          <a:xfrm>
            <a:off x="2965031" y="1922929"/>
            <a:ext cx="1338027" cy="18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smtClean="0">
                <a:solidFill>
                  <a:schemeClr val="tx1"/>
                </a:solidFill>
              </a:rPr>
              <a:t>Very unnecessary</a:t>
            </a:r>
            <a:endParaRPr lang="en-US" sz="1200">
              <a:solidFill>
                <a:schemeClr val="tx1"/>
              </a:solidFill>
            </a:endParaRPr>
          </a:p>
        </p:txBody>
      </p:sp>
    </p:spTree>
    <p:extLst>
      <p:ext uri="{BB962C8B-B14F-4D97-AF65-F5344CB8AC3E}">
        <p14:creationId xmlns:p14="http://schemas.microsoft.com/office/powerpoint/2010/main" val="1229742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smtClean="0">
                <a:solidFill>
                  <a:schemeClr val="bg1"/>
                </a:solidFill>
                <a:latin typeface="+mn-lt"/>
              </a:rPr>
              <a:t>CONCLUSION</a:t>
            </a:r>
            <a:endParaRPr lang="en-US" b="1" dirty="0">
              <a:solidFill>
                <a:schemeClr val="bg1"/>
              </a:solidFill>
              <a:latin typeface="+mn-lt"/>
            </a:endParaRPr>
          </a:p>
        </p:txBody>
      </p:sp>
      <p:sp>
        <p:nvSpPr>
          <p:cNvPr id="5" name="Content Placeholder 4"/>
          <p:cNvSpPr>
            <a:spLocks noGrp="1"/>
          </p:cNvSpPr>
          <p:nvPr>
            <p:ph idx="1"/>
          </p:nvPr>
        </p:nvSpPr>
        <p:spPr>
          <a:xfrm>
            <a:off x="579582" y="1376652"/>
            <a:ext cx="10515600" cy="4351338"/>
          </a:xfrm>
        </p:spPr>
        <p:txBody>
          <a:bodyPr>
            <a:normAutofit/>
          </a:bodyPr>
          <a:lstStyle/>
          <a:p>
            <a:pPr marL="0" indent="0" algn="just">
              <a:buNone/>
            </a:pPr>
            <a:r>
              <a:rPr lang="en-US" sz="2400" smtClean="0">
                <a:solidFill>
                  <a:schemeClr val="bg1"/>
                </a:solidFill>
              </a:rPr>
              <a:t>The result of the teacher analysis show that in addition to books, 75% need web based learning media and 25% need them. The result of the student analysis showed that 44,3% really needed it and 51,4% needed media e-learning web based as a support in learning nursing Japanese independently for prospective caregivers. The content needed by student is iluustrated picture, videos, learning letters, grammar, special nursing materials, procedures for caring for the elderly, examples of nursing student questions and examples of nursing life cases. As a facilitator, the teacher directs and guides in providing digital teaching materials as revolution 4.0 towards 5.0, besides that it can be used as a reference that can be widely used as research for the development of other digital teaching materials.</a:t>
            </a:r>
            <a:endParaRPr lang="en-US" sz="2400" dirty="0">
              <a:solidFill>
                <a:schemeClr val="bg1"/>
              </a:solidFill>
            </a:endParaRPr>
          </a:p>
        </p:txBody>
      </p:sp>
    </p:spTree>
    <p:extLst>
      <p:ext uri="{BB962C8B-B14F-4D97-AF65-F5344CB8AC3E}">
        <p14:creationId xmlns:p14="http://schemas.microsoft.com/office/powerpoint/2010/main" val="2965204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2520</TotalTime>
  <Words>1669</Words>
  <Application>Microsoft Office PowerPoint</Application>
  <PresentationFormat>Widescreen</PresentationFormat>
  <Paragraphs>169</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 Unicode MS</vt:lpstr>
      <vt:lpstr>DengXian</vt:lpstr>
      <vt:lpstr>inherit</vt:lpstr>
      <vt:lpstr>Yu Mincho</vt:lpstr>
      <vt:lpstr>Arial</vt:lpstr>
      <vt:lpstr>Calibri</vt:lpstr>
      <vt:lpstr>Calibri Light</vt:lpstr>
      <vt:lpstr>Times New Roman</vt:lpstr>
      <vt:lpstr>Office Theme</vt:lpstr>
      <vt:lpstr>Needs analysis for nursing Japanese language learning for caregivers </vt:lpstr>
      <vt:lpstr>INTRODUCTION</vt:lpstr>
      <vt:lpstr>LITERATURE REVIEW</vt:lpstr>
      <vt:lpstr>METHOD</vt:lpstr>
      <vt:lpstr>PowerPoint Presentation</vt:lpstr>
      <vt:lpstr>FINDING AND DISCUSSION</vt:lpstr>
      <vt:lpstr>PowerPoint Presentation</vt:lpstr>
      <vt:lpstr>PowerPoint Presentation</vt:lpstr>
      <vt:lpstr>CONCLUSION</vt:lpstr>
      <vt:lpstr>REFERENCES</vt:lpstr>
      <vt:lpstr>THANK YOU!</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ismail - [2010]</dc:creator>
  <cp:lastModifiedBy>lenovo</cp:lastModifiedBy>
  <cp:revision>51</cp:revision>
  <dcterms:created xsi:type="dcterms:W3CDTF">2023-04-14T06:04:15Z</dcterms:created>
  <dcterms:modified xsi:type="dcterms:W3CDTF">2023-07-27T14:42:58Z</dcterms:modified>
</cp:coreProperties>
</file>