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58" r:id="rId5"/>
    <p:sldId id="260" r:id="rId6"/>
    <p:sldId id="264" r:id="rId7"/>
    <p:sldId id="265" r:id="rId8"/>
    <p:sldId id="266" r:id="rId9"/>
    <p:sldId id="267" r:id="rId10"/>
    <p:sldId id="268" r:id="rId11"/>
    <p:sldId id="261" r:id="rId12"/>
    <p:sldId id="26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BAA28-DA46-42EA-ACFF-278DA77E579D}" type="datetimeFigureOut">
              <a:rPr lang="en-ID" smtClean="0"/>
              <a:t>04/08/2025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56254-029C-4DD0-8802-8710D561097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630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none" spc="5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9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66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715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85003"/>
            <a:ext cx="2628899" cy="5391959"/>
          </a:xfrm>
        </p:spPr>
        <p:txBody>
          <a:bodyPr vert="eaVert"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85003"/>
            <a:ext cx="7772399" cy="5391959"/>
          </a:xfrm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038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28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 algn="ctr">
              <a:defRPr sz="60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5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86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682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43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222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solidFill>
            <a:srgbClr val="FFFFFF">
              <a:alpha val="50196"/>
            </a:srgbClr>
          </a:solidFill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84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04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3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89808" y="2258379"/>
            <a:ext cx="11812385" cy="879475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Mapping Themes, Shaping Ideologies: Thematic Progression in Integrated Korean Language Textbooks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51411" y="3329669"/>
            <a:ext cx="11089177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Author (s), Risa </a:t>
            </a:r>
            <a:r>
              <a:rPr lang="en-US" sz="1600" b="1" dirty="0" err="1">
                <a:solidFill>
                  <a:schemeClr val="bg1"/>
                </a:solidFill>
              </a:rPr>
              <a:t>Triarisanti</a:t>
            </a:r>
            <a:r>
              <a:rPr lang="en-US" sz="1600" b="1" dirty="0">
                <a:solidFill>
                  <a:schemeClr val="bg1"/>
                </a:solidFill>
              </a:rPr>
              <a:t>, </a:t>
            </a:r>
            <a:r>
              <a:rPr lang="en-US" sz="1600" b="1" dirty="0" err="1">
                <a:solidFill>
                  <a:schemeClr val="bg1"/>
                </a:solidFill>
              </a:rPr>
              <a:t>Velayeti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Nurfitriana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Ansas</a:t>
            </a:r>
            <a:r>
              <a:rPr lang="en-US" sz="1600" b="1" dirty="0">
                <a:solidFill>
                  <a:schemeClr val="bg1"/>
                </a:solidFill>
              </a:rPr>
              <a:t>, Asma Azizah, Jayanti </a:t>
            </a:r>
            <a:r>
              <a:rPr lang="en-US" sz="1600" b="1" dirty="0" err="1">
                <a:solidFill>
                  <a:schemeClr val="bg1"/>
                </a:solidFill>
              </a:rPr>
              <a:t>Megasari</a:t>
            </a:r>
            <a:endParaRPr lang="en-US" sz="1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Affiliation (s). Universitas Pendidikan </a:t>
            </a:r>
            <a:r>
              <a:rPr lang="en-US" sz="1600" b="1" dirty="0" err="1">
                <a:solidFill>
                  <a:schemeClr val="bg1"/>
                </a:solidFill>
              </a:rPr>
              <a:t>Indonesoia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90500" y="3012544"/>
            <a:ext cx="9144000" cy="317125"/>
          </a:xfrm>
          <a:prstGeom prst="rect">
            <a:avLst/>
          </a:prstGeom>
          <a:solidFill>
            <a:srgbClr val="7030A0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800" dirty="0">
                <a:solidFill>
                  <a:schemeClr val="bg1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No. Abstract: ABS-ICOLLITE-25001</a:t>
            </a:r>
            <a:endParaRPr lang="en-US" sz="1800" dirty="0">
              <a:solidFill>
                <a:schemeClr val="bg1"/>
              </a:solidFill>
              <a:latin typeface="Franklin Gothic Demi Cond" panose="020B07060304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919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EEE127-B1A5-85FB-03BA-BBB0AD0004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12C648-EE30-1FEF-51C4-77AC13980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C513524-CE84-DCA3-B501-B44C4A2FC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b="1" dirty="0"/>
              <a:t>Discussion</a:t>
            </a:r>
          </a:p>
          <a:p>
            <a:pPr algn="just"/>
            <a:r>
              <a:rPr lang="en-US" dirty="0"/>
              <a:t>Theme-Rheme structures help organize information logically.</a:t>
            </a:r>
          </a:p>
          <a:p>
            <a:pPr algn="just"/>
            <a:r>
              <a:rPr lang="en-US" dirty="0"/>
              <a:t>Linguistic features (themes, processes, lexical choices) encode ideology.</a:t>
            </a:r>
          </a:p>
          <a:p>
            <a:pPr algn="just"/>
            <a:r>
              <a:rPr lang="en-US" dirty="0"/>
              <a:t>Textbooks serve both instructional and ideological functions.</a:t>
            </a:r>
          </a:p>
          <a:p>
            <a:pPr algn="just"/>
            <a:r>
              <a:rPr lang="en-US" dirty="0"/>
              <a:t>They reflect societal change and promote cultural awareness.</a:t>
            </a:r>
          </a:p>
          <a:p>
            <a:pPr algn="just"/>
            <a:r>
              <a:rPr lang="en-US" dirty="0"/>
              <a:t>Implication: Language teaching materials shape learners’ worldviews.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247816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CONCLUSION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Thematic progression in Korean textbooks reveals implicit ideologies.</a:t>
            </a:r>
          </a:p>
          <a:p>
            <a:pPr algn="just"/>
            <a:r>
              <a:rPr lang="en-US" dirty="0"/>
              <a:t>Predominant use of Simple and Complex Linear Progressions.</a:t>
            </a:r>
          </a:p>
          <a:p>
            <a:pPr algn="just"/>
            <a:r>
              <a:rPr lang="en-US" dirty="0"/>
              <a:t>Gender representation reflects feminist ideologies and cultural shifts.</a:t>
            </a:r>
          </a:p>
          <a:p>
            <a:pPr algn="just"/>
            <a:r>
              <a:rPr lang="en-US" dirty="0"/>
              <a:t>Textbooks as pedagogical and ideological instruments.</a:t>
            </a:r>
          </a:p>
          <a:p>
            <a:pPr algn="just"/>
            <a:r>
              <a:rPr lang="en-US" dirty="0"/>
              <a:t>Promotes critical awareness and intercultural competence.</a:t>
            </a:r>
          </a:p>
        </p:txBody>
      </p:sp>
    </p:spTree>
    <p:extLst>
      <p:ext uri="{BB962C8B-B14F-4D97-AF65-F5344CB8AC3E}">
        <p14:creationId xmlns:p14="http://schemas.microsoft.com/office/powerpoint/2010/main" val="29652042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12529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REFERENCES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2" y="1376652"/>
            <a:ext cx="10769735" cy="4889677"/>
          </a:xfrm>
        </p:spPr>
        <p:txBody>
          <a:bodyPr>
            <a:noAutofit/>
          </a:bodyPr>
          <a:lstStyle/>
          <a:p>
            <a:pPr algn="just"/>
            <a:r>
              <a:rPr lang="en-ID" sz="1200" dirty="0" err="1"/>
              <a:t>Djonov</a:t>
            </a:r>
            <a:r>
              <a:rPr lang="en-ID" sz="1200" dirty="0"/>
              <a:t>, E., &amp; Zhao, S. (2017). Critical Multimodal Studies of Popular Discourse. Routledge.</a:t>
            </a:r>
          </a:p>
          <a:p>
            <a:pPr algn="just"/>
            <a:r>
              <a:rPr lang="en-ID" sz="1200" dirty="0"/>
              <a:t>Fairclough, N. (1995). Critical Discourse Analysis: The Critical Study of Language. Longman.</a:t>
            </a:r>
          </a:p>
          <a:p>
            <a:pPr algn="just"/>
            <a:r>
              <a:rPr lang="en-ID" sz="1200" dirty="0" err="1"/>
              <a:t>Haegwon</a:t>
            </a:r>
            <a:r>
              <a:rPr lang="en-ID" sz="1200" dirty="0"/>
              <a:t>, J. (2022). Theme-rheme and topic-comment in Korean. Linguistic Typology Research, 7(1), 1–28.</a:t>
            </a:r>
          </a:p>
          <a:p>
            <a:pPr algn="just"/>
            <a:r>
              <a:rPr lang="en-ID" sz="1200" dirty="0"/>
              <a:t>Halliday, M. A. K., &amp; Matthiessen, C. M. I. M. (2014). An Introduction to Functional Grammar (4th ed.). Routledge.</a:t>
            </a:r>
          </a:p>
          <a:p>
            <a:pPr algn="just"/>
            <a:r>
              <a:rPr lang="en-ID" sz="1200" dirty="0"/>
              <a:t>Handford, M., &amp; Gee, J. P. (Eds.). (2023). The Routledge Handbook of Discourse Analysis. Routledge.</a:t>
            </a:r>
          </a:p>
          <a:p>
            <a:pPr algn="just"/>
            <a:r>
              <a:rPr lang="en-ID" sz="1200" dirty="0"/>
              <a:t>Ismail, T. G., </a:t>
            </a:r>
            <a:r>
              <a:rPr lang="en-ID" sz="1200" dirty="0" err="1"/>
              <a:t>Rofi’i</a:t>
            </a:r>
            <a:r>
              <a:rPr lang="en-ID" sz="1200" dirty="0"/>
              <a:t>, A., &amp; </a:t>
            </a:r>
            <a:r>
              <a:rPr lang="en-ID" sz="1200" dirty="0" err="1"/>
              <a:t>Herdiawan</a:t>
            </a:r>
            <a:r>
              <a:rPr lang="en-ID" sz="1200" dirty="0"/>
              <a:t>, R. D. (2021). Thematic Structure in Grade X English Textbooks. National Conference on Language, Education, and Technology.</a:t>
            </a:r>
          </a:p>
          <a:p>
            <a:pPr algn="just"/>
            <a:r>
              <a:rPr lang="en-ID" sz="1200" dirty="0"/>
              <a:t>Kıraç, Z. K. (2023). Language and ideology: </a:t>
            </a:r>
            <a:r>
              <a:rPr lang="en-ID" sz="1200" dirty="0" err="1"/>
              <a:t>Semiologic</a:t>
            </a:r>
            <a:r>
              <a:rPr lang="en-ID" sz="1200" dirty="0"/>
              <a:t> transformation. </a:t>
            </a:r>
            <a:r>
              <a:rPr lang="en-ID" sz="1200" dirty="0" err="1"/>
              <a:t>RumeliDE</a:t>
            </a:r>
            <a:r>
              <a:rPr lang="en-ID" sz="1200" dirty="0"/>
              <a:t> Journal, (Ö13), 976–983.</a:t>
            </a:r>
          </a:p>
          <a:p>
            <a:pPr algn="just"/>
            <a:r>
              <a:rPr lang="en-ID" sz="1200" dirty="0"/>
              <a:t>Li, L. (2016). Ideology in Chinese EFL textbooks: A CDA. Higher Education Studies, 6(2), 44–49.</a:t>
            </a:r>
          </a:p>
          <a:p>
            <a:pPr algn="just"/>
            <a:r>
              <a:rPr lang="en-ID" sz="1200" dirty="0"/>
              <a:t>Mahfud, A. et al. (2024). Theme and Rheme in </a:t>
            </a:r>
            <a:r>
              <a:rPr lang="en-ID" sz="1200" dirty="0" err="1"/>
              <a:t>Kurikulum</a:t>
            </a:r>
            <a:r>
              <a:rPr lang="en-ID" sz="1200" dirty="0"/>
              <a:t> Merdeka Textbook. </a:t>
            </a:r>
            <a:r>
              <a:rPr lang="en-ID" sz="1200" dirty="0" err="1"/>
              <a:t>Berumpun</a:t>
            </a:r>
            <a:r>
              <a:rPr lang="en-ID" sz="1200" dirty="0"/>
              <a:t>, 7(1), 15–25.</a:t>
            </a:r>
          </a:p>
          <a:p>
            <a:pPr algn="just"/>
            <a:r>
              <a:rPr lang="en-ID" sz="1200" dirty="0"/>
              <a:t>Pratama, S. Y. et al. (2021). Multicultural values in English textbooks. IJMMU, 8(1), 472.</a:t>
            </a:r>
          </a:p>
          <a:p>
            <a:pPr algn="just"/>
            <a:r>
              <a:rPr lang="en-ID" sz="1200" dirty="0"/>
              <a:t>Santosa, R. (2016). CDA: Systemic Functional Linguistics. </a:t>
            </a:r>
            <a:r>
              <a:rPr lang="en-ID" sz="1200" dirty="0" err="1"/>
              <a:t>Prasasti</a:t>
            </a:r>
            <a:r>
              <a:rPr lang="en-ID" sz="1200" dirty="0"/>
              <a:t> Conference Series, 46–57.</a:t>
            </a:r>
          </a:p>
          <a:p>
            <a:pPr algn="just"/>
            <a:r>
              <a:rPr lang="en-ID" sz="1200" dirty="0" err="1"/>
              <a:t>Setyono</a:t>
            </a:r>
            <a:r>
              <a:rPr lang="en-ID" sz="1200" dirty="0"/>
              <a:t>, B., &amp; Widodo, H. P. (2019). Multicultural values in Indonesian EFL textbook. Intercultural Education, 30(4), 383-397.</a:t>
            </a:r>
          </a:p>
          <a:p>
            <a:pPr algn="just"/>
            <a:r>
              <a:rPr lang="en-ID" sz="1200" dirty="0"/>
              <a:t>Susanto, R. U., &amp; </a:t>
            </a:r>
            <a:r>
              <a:rPr lang="en-ID" sz="1200" dirty="0" err="1"/>
              <a:t>Fitriyah</a:t>
            </a:r>
            <a:r>
              <a:rPr lang="en-ID" sz="1200" dirty="0"/>
              <a:t>, F. K. (2020). Ideological Education in Nusantara Fiction. LEEA Journal, 4(1), 192-205.</a:t>
            </a:r>
          </a:p>
          <a:p>
            <a:pPr algn="just"/>
            <a:r>
              <a:rPr lang="en-ID" sz="1200" dirty="0"/>
              <a:t>Van Dijk, T. A. (1995). Ideological Discourse Analysis. MOARA Journal, 2(06), 13-45.</a:t>
            </a:r>
          </a:p>
          <a:p>
            <a:pPr algn="just"/>
            <a:r>
              <a:rPr lang="en-ID" sz="1200" dirty="0" err="1"/>
              <a:t>Wengrum</a:t>
            </a:r>
            <a:r>
              <a:rPr lang="en-ID" sz="1200" dirty="0"/>
              <a:t>, T. D. (2020). Analysis of English Textbook in Junior High. J. of Research in Language Education, 1(1), 26-30.</a:t>
            </a:r>
          </a:p>
          <a:p>
            <a:pPr algn="just"/>
            <a:r>
              <a:rPr lang="en-ID" sz="1200" dirty="0"/>
              <a:t>Yun, Y. J. (2024). Chinese Text Thematic Progression Pattern. J. of Chinese Language and Literature, 145, 51–73.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04828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35789"/>
            <a:ext cx="9144000" cy="8794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THANK YOU!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1690889"/>
            <a:ext cx="9144000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chemeClr val="bg1"/>
                </a:solidFill>
              </a:rPr>
              <a:t>Follow us @dikkoreaupi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24000" y="1656700"/>
            <a:ext cx="9144000" cy="3171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5163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Ideology shapes worldviews, behavior, norms, and institutions.</a:t>
            </a:r>
          </a:p>
          <a:p>
            <a:pPr algn="just"/>
            <a:r>
              <a:rPr lang="en-US" dirty="0"/>
              <a:t>Language is a key medium through which ideologies are conveyed.</a:t>
            </a:r>
          </a:p>
          <a:p>
            <a:pPr algn="just"/>
            <a:r>
              <a:rPr lang="en-US" dirty="0"/>
              <a:t>Korean language textbooks reflect societal norms and changing gender roles.</a:t>
            </a:r>
          </a:p>
          <a:p>
            <a:pPr algn="just"/>
            <a:r>
              <a:rPr lang="en-US" dirty="0"/>
              <a:t>Need for critical analysis of how textbooks convey ideological messages.</a:t>
            </a:r>
          </a:p>
          <a:p>
            <a:pPr algn="just"/>
            <a:r>
              <a:rPr lang="en-US" dirty="0"/>
              <a:t>Gap: Few studies on ideology in Korean textbooks using SFL in Indonesian context.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506921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LITERATURE REVIEW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733876" cy="4677784"/>
          </a:xfrm>
        </p:spPr>
        <p:txBody>
          <a:bodyPr>
            <a:noAutofit/>
          </a:bodyPr>
          <a:lstStyle/>
          <a:p>
            <a:pPr algn="just"/>
            <a:r>
              <a:rPr lang="en-US" dirty="0"/>
              <a:t>Theme-Rheme studies have focused on English textbooks (e.g., Mahfud et al., 2024; Li, 2016).</a:t>
            </a:r>
          </a:p>
          <a:p>
            <a:pPr algn="just"/>
            <a:r>
              <a:rPr lang="en-US" dirty="0"/>
              <a:t>Limited research on Korean textbooks, particularly for Indonesian learners.</a:t>
            </a:r>
          </a:p>
          <a:p>
            <a:pPr algn="just"/>
            <a:r>
              <a:rPr lang="en-US" dirty="0"/>
              <a:t>Novelty: Investigates how ideology is linguistically structured through thematic progression.</a:t>
            </a:r>
          </a:p>
          <a:p>
            <a:pPr algn="just"/>
            <a:r>
              <a:rPr lang="en-US" dirty="0"/>
              <a:t>Objectives:</a:t>
            </a:r>
          </a:p>
          <a:p>
            <a:pPr algn="just"/>
            <a:r>
              <a:rPr lang="en-US" dirty="0"/>
              <a:t>  1. Identify thematic structures.</a:t>
            </a:r>
          </a:p>
          <a:p>
            <a:pPr algn="just"/>
            <a:r>
              <a:rPr lang="en-US" dirty="0"/>
              <a:t>  2. Analyze thematic progression.</a:t>
            </a:r>
          </a:p>
          <a:p>
            <a:pPr algn="just"/>
            <a:r>
              <a:rPr lang="en-US" dirty="0"/>
              <a:t>  3. Interpret ideological representation.</a:t>
            </a:r>
          </a:p>
        </p:txBody>
      </p:sp>
    </p:spTree>
    <p:extLst>
      <p:ext uri="{BB962C8B-B14F-4D97-AF65-F5344CB8AC3E}">
        <p14:creationId xmlns:p14="http://schemas.microsoft.com/office/powerpoint/2010/main" val="23248873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METHOD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algn="just"/>
            <a:r>
              <a:rPr lang="en-ID" dirty="0"/>
              <a:t>Qualitative research with Critical Discourse Analysis (CDA).</a:t>
            </a:r>
          </a:p>
          <a:p>
            <a:pPr algn="just"/>
            <a:r>
              <a:rPr lang="en-ID" dirty="0"/>
              <a:t>Based on Halliday’s Systemic Functional Linguistics (SFL).</a:t>
            </a:r>
          </a:p>
          <a:p>
            <a:pPr algn="just"/>
            <a:r>
              <a:rPr lang="en-ID" dirty="0"/>
              <a:t>Data: Volumes 3 &amp; 4 of Integrated Korean Language textbooks.</a:t>
            </a:r>
          </a:p>
          <a:p>
            <a:pPr algn="just"/>
            <a:r>
              <a:rPr lang="en-ID" dirty="0"/>
              <a:t>Steps:</a:t>
            </a:r>
          </a:p>
          <a:p>
            <a:pPr marL="0" indent="0" algn="just">
              <a:buNone/>
            </a:pPr>
            <a:r>
              <a:rPr lang="en-ID" dirty="0"/>
              <a:t>      1. Data transcription and clause segmentation.</a:t>
            </a:r>
          </a:p>
          <a:p>
            <a:pPr marL="0" indent="0" algn="just">
              <a:buNone/>
            </a:pPr>
            <a:r>
              <a:rPr lang="en-ID" dirty="0"/>
              <a:t>      2. Theme-Rheme identification and coding.</a:t>
            </a:r>
          </a:p>
          <a:p>
            <a:pPr marL="0" indent="0" algn="just">
              <a:buNone/>
            </a:pPr>
            <a:r>
              <a:rPr lang="en-ID" dirty="0"/>
              <a:t>      3. Thematic progression and process analysis.</a:t>
            </a:r>
          </a:p>
          <a:p>
            <a:pPr algn="just"/>
            <a:r>
              <a:rPr lang="en-ID" dirty="0"/>
              <a:t>Tools: Clause templates, theme analysis sheets, frequency analysis.</a:t>
            </a:r>
          </a:p>
        </p:txBody>
      </p:sp>
    </p:spTree>
    <p:extLst>
      <p:ext uri="{BB962C8B-B14F-4D97-AF65-F5344CB8AC3E}">
        <p14:creationId xmlns:p14="http://schemas.microsoft.com/office/powerpoint/2010/main" val="915989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b="1" dirty="0"/>
              <a:t>Findings I: Thematic Categories</a:t>
            </a:r>
          </a:p>
          <a:p>
            <a:pPr algn="just"/>
            <a:r>
              <a:rPr lang="en-US" dirty="0"/>
              <a:t>30 texts analyzed from Volumes 3 &amp; 4.</a:t>
            </a:r>
          </a:p>
          <a:p>
            <a:pPr algn="just"/>
            <a:r>
              <a:rPr lang="en-US" dirty="0"/>
              <a:t>Themes classified into: Person, Things, and Activities.</a:t>
            </a:r>
          </a:p>
          <a:p>
            <a:pPr algn="just"/>
            <a:r>
              <a:rPr lang="en-US" dirty="0"/>
              <a:t>Volume 3: Practical, everyday themes (e.g., shopping, banking).</a:t>
            </a:r>
          </a:p>
          <a:p>
            <a:pPr algn="just"/>
            <a:r>
              <a:rPr lang="en-US" dirty="0"/>
              <a:t>Volume 4: Social issues and cultural change (e.g., job preferences, folktales).</a:t>
            </a:r>
          </a:p>
          <a:p>
            <a:pPr algn="just"/>
            <a:r>
              <a:rPr lang="en-US" dirty="0"/>
              <a:t>Each theme type analyzed for clause structure and ideologies.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99526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5588E9-5367-E94F-93EC-988AA324EA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0062CE2-598E-F245-6966-81F957CB7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0560B71-D207-972C-6CB7-4AD24E7E2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D" b="1" dirty="0"/>
              <a:t>Findings II: Theme-Rheme Patterns</a:t>
            </a:r>
          </a:p>
          <a:p>
            <a:pPr algn="just"/>
            <a:r>
              <a:rPr lang="en-US" dirty="0"/>
              <a:t>Simple Linear Thematic Progression:</a:t>
            </a:r>
          </a:p>
          <a:p>
            <a:pPr marL="0" indent="0" algn="just">
              <a:buNone/>
            </a:pPr>
            <a:r>
              <a:rPr lang="en-US" dirty="0"/>
              <a:t>    - Rheme of one clause becomes theme of next.</a:t>
            </a:r>
          </a:p>
          <a:p>
            <a:pPr marL="0" indent="0" algn="just">
              <a:buNone/>
            </a:pPr>
            <a:r>
              <a:rPr lang="en-US" dirty="0"/>
              <a:t>    - Common in texts discussing gender roles (e.g., Text B4-T2).</a:t>
            </a:r>
          </a:p>
          <a:p>
            <a:pPr algn="just"/>
            <a:r>
              <a:rPr lang="en-US" dirty="0"/>
              <a:t>Theme-Rheme pattern in this text reflects the characteristics of a descriptive narrative aiming to convey the evolving role of banks within Korean society. </a:t>
            </a:r>
          </a:p>
          <a:p>
            <a:pPr algn="just"/>
            <a:r>
              <a:rPr lang="en-US" dirty="0"/>
              <a:t>The use of the zigzag pattern enables readers to follow the topic's progression naturally, while marked themes and textual themes provide context and connectivity between ideas.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211375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B31C67-A362-3F70-95E0-9A8AC3BDC7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FC91C6-9B13-77C5-D3DD-5BFF66F29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25A46A-420D-909D-2034-9DB2F78BD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b="1" dirty="0"/>
              <a:t>Findings II: Theme-Rheme Patterns</a:t>
            </a:r>
          </a:p>
          <a:p>
            <a:pPr algn="just"/>
            <a:r>
              <a:rPr lang="en-US" dirty="0"/>
              <a:t>Complex Linear Progression:</a:t>
            </a:r>
          </a:p>
          <a:p>
            <a:pPr marL="0" indent="0" algn="just">
              <a:buNone/>
            </a:pPr>
            <a:r>
              <a:rPr lang="en-US" dirty="0"/>
              <a:t>    - Appears in narratives (e.g., Text B4-T10 ‘Jarin Gobi’).</a:t>
            </a:r>
          </a:p>
          <a:p>
            <a:pPr algn="just"/>
            <a:r>
              <a:rPr lang="en-US" dirty="0"/>
              <a:t>Themes consistently introduce the main character and aspects of his frugality, while rhemes elaborate on his actions and characteristics, creating a cohesive portrayal of the character. </a:t>
            </a:r>
          </a:p>
          <a:p>
            <a:pPr algn="just"/>
            <a:r>
              <a:rPr lang="en-US" dirty="0"/>
              <a:t>The zigzag pattern helps to build a logical flow, connecting examples of his extreme savings with his underlying altruism. 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0787792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F3F047-F715-2CBD-927D-F6F724362D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17FEBD-65A4-9B8A-5208-CDF7B610C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7F7867-44B4-5BB7-5611-D4C6075D6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D" b="1" dirty="0"/>
              <a:t>Findings II: Theme-Rheme Patterns</a:t>
            </a:r>
          </a:p>
          <a:p>
            <a:pPr marL="0" indent="0">
              <a:buNone/>
            </a:pPr>
            <a:r>
              <a:rPr lang="en-US" dirty="0"/>
              <a:t>Complex Linear Progression:</a:t>
            </a:r>
          </a:p>
          <a:p>
            <a:pPr algn="just"/>
            <a:r>
              <a:rPr lang="en-ID" dirty="0"/>
              <a:t>Continuous Theme:</a:t>
            </a:r>
          </a:p>
          <a:p>
            <a:pPr marL="0" indent="0" algn="just">
              <a:buNone/>
            </a:pPr>
            <a:r>
              <a:rPr lang="en-ID" dirty="0"/>
              <a:t>    - Repetitive use of same theme (e.g., </a:t>
            </a:r>
            <a:r>
              <a:rPr lang="ko-KR" altLang="en-US" dirty="0"/>
              <a:t>신조어</a:t>
            </a:r>
            <a:r>
              <a:rPr lang="en-US" altLang="ko-KR" dirty="0"/>
              <a:t>-</a:t>
            </a:r>
            <a:r>
              <a:rPr lang="en-US" altLang="ko-KR" dirty="0" err="1"/>
              <a:t>sinjo-eo</a:t>
            </a:r>
            <a:r>
              <a:rPr lang="en-US" altLang="ko-KR" dirty="0"/>
              <a:t>/new word).</a:t>
            </a:r>
            <a:endParaRPr lang="ko-KR" altLang="en-US" dirty="0"/>
          </a:p>
          <a:p>
            <a:pPr algn="just"/>
            <a:r>
              <a:rPr lang="en-ID" dirty="0"/>
              <a:t>This pattern emphasizes the explanation of slang in Korean, focusing on its definition and significance in a structured manner.</a:t>
            </a:r>
          </a:p>
          <a:p>
            <a:pPr algn="just"/>
            <a:r>
              <a:rPr lang="en-ID" dirty="0"/>
              <a:t>The Theme-Rheme structure in this text aligns with Halliday's theory, where the unmarked theme introduces the main topic, and the rheme provides new information, creating a logical, cohesive narrative.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2170680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7F236D-AB02-E23F-5EA2-2C8A423C6E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A7677D-18DF-DF2C-E01B-3C56AD53C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DC819A-8DC0-1178-E758-923D184A4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b="1" dirty="0"/>
              <a:t>Findings III: Ideological Representation</a:t>
            </a:r>
          </a:p>
          <a:p>
            <a:pPr algn="just"/>
            <a:r>
              <a:rPr lang="en-US" dirty="0"/>
              <a:t>Feminist Ideology:</a:t>
            </a:r>
          </a:p>
          <a:p>
            <a:pPr marL="0" indent="0" algn="just">
              <a:buNone/>
            </a:pPr>
            <a:r>
              <a:rPr lang="en-US" dirty="0"/>
              <a:t>    - Highlighted in texts on household chore distribution.</a:t>
            </a:r>
          </a:p>
          <a:p>
            <a:pPr marL="0" indent="0" algn="just">
              <a:buNone/>
            </a:pPr>
            <a:r>
              <a:rPr lang="en-US" dirty="0"/>
              <a:t>    - Shows shift from patriarchal roles to gender equality.</a:t>
            </a:r>
          </a:p>
          <a:p>
            <a:pPr algn="just"/>
            <a:r>
              <a:rPr lang="en-US" dirty="0"/>
              <a:t>Textual examples reflect increasing male participation in domestic roles.</a:t>
            </a:r>
          </a:p>
          <a:p>
            <a:pPr algn="just"/>
            <a:r>
              <a:rPr lang="en-US" dirty="0"/>
              <a:t>Ideological shifts conveyed through marked themes and relational processes.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3125012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160</TotalTime>
  <Words>1133</Words>
  <Application>Microsoft Office PowerPoint</Application>
  <PresentationFormat>Widescreen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Aptos</vt:lpstr>
      <vt:lpstr>Arial</vt:lpstr>
      <vt:lpstr>Calibri</vt:lpstr>
      <vt:lpstr>Calibri Light</vt:lpstr>
      <vt:lpstr>Franklin Gothic Demi Cond</vt:lpstr>
      <vt:lpstr>Franklin Gothic Medium Cond</vt:lpstr>
      <vt:lpstr>Office Theme</vt:lpstr>
      <vt:lpstr>Mapping Themes, Shaping Ideologies: Thematic Progression in Integrated Korean Language Textbooks</vt:lpstr>
      <vt:lpstr>INTRODUCTION</vt:lpstr>
      <vt:lpstr>LITERATURE REVIEW</vt:lpstr>
      <vt:lpstr>METHOD</vt:lpstr>
      <vt:lpstr>FINDING AND DISCUSSION</vt:lpstr>
      <vt:lpstr>FINDING AND DISCUSSION</vt:lpstr>
      <vt:lpstr>FINDING AND DISCUSSION</vt:lpstr>
      <vt:lpstr>FINDING AND DISCUSSION</vt:lpstr>
      <vt:lpstr>FINDING AND DISCUSSION</vt:lpstr>
      <vt:lpstr>FINDING AND DISCUSSION</vt:lpstr>
      <vt:lpstr>CONCLUSION</vt:lpstr>
      <vt:lpstr>REFERENCES</vt:lpstr>
      <vt:lpstr>THANK YOU!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ismail - [2010]</dc:creator>
  <cp:lastModifiedBy>asus vivobook</cp:lastModifiedBy>
  <cp:revision>9</cp:revision>
  <dcterms:created xsi:type="dcterms:W3CDTF">2023-04-14T06:04:15Z</dcterms:created>
  <dcterms:modified xsi:type="dcterms:W3CDTF">2025-08-04T04:20:30Z</dcterms:modified>
</cp:coreProperties>
</file>