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5" r:id="rId10"/>
    <p:sldId id="266" r:id="rId11"/>
    <p:sldId id="267" r:id="rId12"/>
    <p:sldId id="268" r:id="rId13"/>
    <p:sldId id="269" r:id="rId14"/>
    <p:sldId id="273" r:id="rId15"/>
    <p:sldId id="271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3"/>
    <p:restoredTop sz="94724"/>
  </p:normalViewPr>
  <p:slideViewPr>
    <p:cSldViewPr snapToGrid="0">
      <p:cViewPr varScale="1">
        <p:scale>
          <a:sx n="103" d="100"/>
          <a:sy n="103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E6A7E-9640-4444-B5EB-D61CE8018731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ECEF2-0A59-1441-A5A0-83F0C56D49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4423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/>
              <a:t>Selamat </a:t>
            </a:r>
            <a:r>
              <a:rPr lang="en-ID" dirty="0" err="1"/>
              <a:t>pagi</a:t>
            </a:r>
            <a:r>
              <a:rPr lang="en-ID" dirty="0"/>
              <a:t>/</a:t>
            </a:r>
            <a:r>
              <a:rPr lang="en-ID" dirty="0" err="1"/>
              <a:t>siang</a:t>
            </a:r>
            <a:r>
              <a:rPr lang="en-ID" dirty="0"/>
              <a:t> Bapak-Ibu </a:t>
            </a:r>
            <a:r>
              <a:rPr lang="en-ID" dirty="0" err="1"/>
              <a:t>sekalian</a:t>
            </a:r>
            <a:r>
              <a:rPr lang="en-ID" dirty="0"/>
              <a:t>. Pada </a:t>
            </a:r>
            <a:r>
              <a:rPr lang="en-ID" dirty="0" err="1"/>
              <a:t>kesempatan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saya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mempresentasikan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pendekatan</a:t>
            </a:r>
            <a:r>
              <a:rPr lang="en-ID" dirty="0"/>
              <a:t> yang </a:t>
            </a:r>
            <a:r>
              <a:rPr lang="en-ID" dirty="0" err="1"/>
              <a:t>berbasis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Jepang</a:t>
            </a:r>
            <a:r>
              <a:rPr lang="en-ID" dirty="0"/>
              <a:t>, </a:t>
            </a:r>
            <a:r>
              <a:rPr lang="en-ID" dirty="0" err="1"/>
              <a:t>khususnya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Kaizen,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membina</a:t>
            </a:r>
            <a:r>
              <a:rPr lang="en-ID" dirty="0"/>
              <a:t> civic competence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kompetensi</a:t>
            </a:r>
            <a:r>
              <a:rPr lang="en-ID" dirty="0"/>
              <a:t> </a:t>
            </a:r>
            <a:r>
              <a:rPr lang="en-ID" dirty="0" err="1"/>
              <a:t>kewargaan</a:t>
            </a:r>
            <a:r>
              <a:rPr lang="en-ID" dirty="0"/>
              <a:t> para </a:t>
            </a:r>
            <a:r>
              <a:rPr lang="en-ID" dirty="0" err="1"/>
              <a:t>calon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migran</a:t>
            </a:r>
            <a:r>
              <a:rPr lang="en-ID" dirty="0"/>
              <a:t> Indonesia. </a:t>
            </a:r>
            <a:r>
              <a:rPr lang="en-ID" dirty="0" err="1"/>
              <a:t>Fokus</a:t>
            </a:r>
            <a:r>
              <a:rPr lang="en-ID" dirty="0"/>
              <a:t> </a:t>
            </a:r>
            <a:r>
              <a:rPr lang="en-ID" dirty="0" err="1"/>
              <a:t>utamanya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pada model </a:t>
            </a:r>
            <a:r>
              <a:rPr lang="en-ID" dirty="0" err="1"/>
              <a:t>habituasi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pembiasaan</a:t>
            </a:r>
            <a:r>
              <a:rPr lang="en-ID" dirty="0"/>
              <a:t> </a:t>
            </a:r>
            <a:r>
              <a:rPr lang="en-ID" dirty="0" err="1"/>
              <a:t>nilai-nilai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agar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siap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teknis</a:t>
            </a:r>
            <a:r>
              <a:rPr lang="en-ID" dirty="0"/>
              <a:t>, </a:t>
            </a:r>
            <a:r>
              <a:rPr lang="en-ID" dirty="0" err="1"/>
              <a:t>tapi</a:t>
            </a:r>
            <a:r>
              <a:rPr lang="en-ID" dirty="0"/>
              <a:t> juga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sikap</a:t>
            </a:r>
            <a:r>
              <a:rPr lang="en-ID" dirty="0"/>
              <a:t> dan </a:t>
            </a:r>
            <a:r>
              <a:rPr lang="en-ID" dirty="0" err="1"/>
              <a:t>etika</a:t>
            </a:r>
            <a:r>
              <a:rPr lang="en-ID" dirty="0"/>
              <a:t>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ECEF2-0A59-1441-A5A0-83F0C56D4968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9137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menempatkan</a:t>
            </a:r>
            <a:r>
              <a:rPr lang="en-ID" dirty="0"/>
              <a:t> </a:t>
            </a:r>
            <a:r>
              <a:rPr lang="en-ID" dirty="0" err="1"/>
              <a:t>nilai-nilai</a:t>
            </a:r>
            <a:r>
              <a:rPr lang="en-ID" dirty="0"/>
              <a:t> </a:t>
            </a:r>
            <a:r>
              <a:rPr lang="en-ID" dirty="0" err="1"/>
              <a:t>karakter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pondasi</a:t>
            </a:r>
            <a:r>
              <a:rPr lang="en-ID" dirty="0"/>
              <a:t>. </a:t>
            </a:r>
            <a:r>
              <a:rPr lang="en-ID" dirty="0" err="1"/>
              <a:t>Melalui</a:t>
            </a:r>
            <a:r>
              <a:rPr lang="en-ID" dirty="0"/>
              <a:t> proses </a:t>
            </a:r>
            <a:r>
              <a:rPr lang="en-ID" dirty="0" err="1"/>
              <a:t>pembiasaan</a:t>
            </a:r>
            <a:r>
              <a:rPr lang="en-ID" dirty="0"/>
              <a:t> yang </a:t>
            </a:r>
            <a:r>
              <a:rPr lang="en-ID" dirty="0" err="1"/>
              <a:t>terstruktur</a:t>
            </a:r>
            <a:r>
              <a:rPr lang="en-ID" dirty="0"/>
              <a:t> dan </a:t>
            </a:r>
            <a:r>
              <a:rPr lang="en-ID" dirty="0" err="1"/>
              <a:t>berorientasi</a:t>
            </a:r>
            <a:r>
              <a:rPr lang="en-ID" dirty="0"/>
              <a:t> pada </a:t>
            </a:r>
            <a:r>
              <a:rPr lang="en-ID" dirty="0" err="1"/>
              <a:t>perbaikan</a:t>
            </a:r>
            <a:r>
              <a:rPr lang="en-ID" dirty="0"/>
              <a:t> </a:t>
            </a:r>
            <a:r>
              <a:rPr lang="en-ID" dirty="0" err="1"/>
              <a:t>terus-menerus</a:t>
            </a:r>
            <a:r>
              <a:rPr lang="en-ID" dirty="0"/>
              <a:t> ala Kaizen, </a:t>
            </a:r>
            <a:r>
              <a:rPr lang="en-ID" dirty="0" err="1"/>
              <a:t>calon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transformasi</a:t>
            </a:r>
            <a:r>
              <a:rPr lang="en-ID" dirty="0"/>
              <a:t> </a:t>
            </a:r>
            <a:r>
              <a:rPr lang="en-ID" dirty="0" err="1"/>
              <a:t>sikap</a:t>
            </a:r>
            <a:r>
              <a:rPr lang="en-ID" dirty="0"/>
              <a:t> dan </a:t>
            </a:r>
            <a:r>
              <a:rPr lang="en-ID" dirty="0" err="1"/>
              <a:t>perilaku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diterapkan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di </a:t>
            </a:r>
            <a:r>
              <a:rPr lang="en-ID" dirty="0" err="1"/>
              <a:t>Jepang</a:t>
            </a:r>
            <a:r>
              <a:rPr lang="en-ID" dirty="0"/>
              <a:t>. Tujuan </a:t>
            </a:r>
            <a:r>
              <a:rPr lang="en-ID" dirty="0" err="1"/>
              <a:t>akhirnya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terbentuknya</a:t>
            </a:r>
            <a:r>
              <a:rPr lang="en-ID" dirty="0"/>
              <a:t> civic competence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unggul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profesional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juga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duta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 yang </a:t>
            </a:r>
            <a:r>
              <a:rPr lang="en-ID" dirty="0" err="1"/>
              <a:t>bermartabat</a:t>
            </a:r>
            <a:r>
              <a:rPr lang="en-ID" dirty="0"/>
              <a:t>."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ECEF2-0A59-1441-A5A0-83F0C56D4968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6682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Jepang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menghadapi</a:t>
            </a:r>
            <a:r>
              <a:rPr lang="en-ID" dirty="0"/>
              <a:t> </a:t>
            </a:r>
            <a:r>
              <a:rPr lang="en-ID" dirty="0" err="1"/>
              <a:t>tantangan</a:t>
            </a:r>
            <a:r>
              <a:rPr lang="en-ID" dirty="0"/>
              <a:t> </a:t>
            </a:r>
            <a:r>
              <a:rPr lang="en-ID" dirty="0" err="1"/>
              <a:t>demografi</a:t>
            </a:r>
            <a:r>
              <a:rPr lang="en-ID" dirty="0"/>
              <a:t> </a:t>
            </a:r>
            <a:r>
              <a:rPr lang="en-ID" dirty="0" err="1"/>
              <a:t>serius</a:t>
            </a:r>
            <a:r>
              <a:rPr lang="en-ID" dirty="0"/>
              <a:t>: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sementara</a:t>
            </a:r>
            <a:r>
              <a:rPr lang="en-ID" dirty="0"/>
              <a:t> </a:t>
            </a:r>
            <a:r>
              <a:rPr lang="en-ID" dirty="0" err="1"/>
              <a:t>angka</a:t>
            </a:r>
            <a:r>
              <a:rPr lang="en-ID" dirty="0"/>
              <a:t> </a:t>
            </a:r>
            <a:r>
              <a:rPr lang="en-ID" dirty="0" err="1"/>
              <a:t>kelahiran</a:t>
            </a:r>
            <a:r>
              <a:rPr lang="en-ID" dirty="0"/>
              <a:t>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menurun</a:t>
            </a:r>
            <a:r>
              <a:rPr lang="en-ID" dirty="0"/>
              <a:t>. Data </a:t>
            </a:r>
            <a:r>
              <a:rPr lang="en-ID" dirty="0" err="1"/>
              <a:t>dari</a:t>
            </a:r>
            <a:r>
              <a:rPr lang="en-ID" dirty="0"/>
              <a:t> Biro </a:t>
            </a:r>
            <a:r>
              <a:rPr lang="en-ID" dirty="0" err="1"/>
              <a:t>Statistik</a:t>
            </a:r>
            <a:r>
              <a:rPr lang="en-ID" dirty="0"/>
              <a:t> </a:t>
            </a:r>
            <a:r>
              <a:rPr lang="en-ID" dirty="0" err="1"/>
              <a:t>Jepang</a:t>
            </a:r>
            <a:r>
              <a:rPr lang="en-ID" dirty="0"/>
              <a:t> </a:t>
            </a:r>
            <a:r>
              <a:rPr lang="en-ID" dirty="0" err="1"/>
              <a:t>tahun</a:t>
            </a:r>
            <a:r>
              <a:rPr lang="en-ID" dirty="0"/>
              <a:t> 2024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hampir</a:t>
            </a:r>
            <a:r>
              <a:rPr lang="en-ID" dirty="0"/>
              <a:t> 29% </a:t>
            </a:r>
            <a:r>
              <a:rPr lang="en-ID" dirty="0" err="1"/>
              <a:t>penduduk</a:t>
            </a:r>
            <a:r>
              <a:rPr lang="en-ID" dirty="0"/>
              <a:t> </a:t>
            </a:r>
            <a:r>
              <a:rPr lang="en-ID" dirty="0" err="1"/>
              <a:t>berusia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 65 </a:t>
            </a:r>
            <a:r>
              <a:rPr lang="en-ID" dirty="0" err="1"/>
              <a:t>tahun</a:t>
            </a:r>
            <a:r>
              <a:rPr lang="en-ID" dirty="0"/>
              <a:t>.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menyusutnya</a:t>
            </a:r>
            <a:r>
              <a:rPr lang="en-ID" dirty="0"/>
              <a:t> </a:t>
            </a:r>
            <a:r>
              <a:rPr lang="en-ID" dirty="0" err="1"/>
              <a:t>angkatan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produktif</a:t>
            </a:r>
            <a:r>
              <a:rPr lang="en-ID" dirty="0"/>
              <a:t>, yang </a:t>
            </a:r>
            <a:r>
              <a:rPr lang="en-ID" dirty="0" err="1"/>
              <a:t>berakibat</a:t>
            </a:r>
            <a:r>
              <a:rPr lang="en-ID" dirty="0"/>
              <a:t> pada </a:t>
            </a:r>
            <a:r>
              <a:rPr lang="en-ID" dirty="0" err="1"/>
              <a:t>kekurangan</a:t>
            </a:r>
            <a:r>
              <a:rPr lang="en-ID" dirty="0"/>
              <a:t>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di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sektor</a:t>
            </a:r>
            <a:r>
              <a:rPr lang="en-ID" dirty="0"/>
              <a:t> </a:t>
            </a:r>
            <a:r>
              <a:rPr lang="en-ID" dirty="0" err="1"/>
              <a:t>industri</a:t>
            </a:r>
            <a:r>
              <a:rPr lang="en-ID" dirty="0"/>
              <a:t>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ECEF2-0A59-1441-A5A0-83F0C56D4968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280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Lonjakan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pasca</a:t>
            </a:r>
            <a:r>
              <a:rPr lang="en-ID" dirty="0"/>
              <a:t> PD II →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puncak</a:t>
            </a:r>
            <a:r>
              <a:rPr lang="en-ID" dirty="0"/>
              <a:t> ±128 </a:t>
            </a:r>
            <a:r>
              <a:rPr lang="en-ID" dirty="0" err="1"/>
              <a:t>juta</a:t>
            </a:r>
            <a:r>
              <a:rPr lang="en-ID" dirty="0"/>
              <a:t> (2008)</a:t>
            </a:r>
          </a:p>
          <a:p>
            <a:r>
              <a:rPr lang="en-ID" dirty="0"/>
              <a:t>Mulai </a:t>
            </a:r>
            <a:r>
              <a:rPr lang="en-ID" dirty="0" err="1"/>
              <a:t>menurun</a:t>
            </a:r>
            <a:r>
              <a:rPr lang="en-ID" dirty="0"/>
              <a:t> → 124 </a:t>
            </a:r>
            <a:r>
              <a:rPr lang="en-ID" dirty="0" err="1"/>
              <a:t>juta</a:t>
            </a:r>
            <a:r>
              <a:rPr lang="en-ID" dirty="0"/>
              <a:t> (2024)</a:t>
            </a:r>
          </a:p>
          <a:p>
            <a:r>
              <a:rPr lang="en-ID" dirty="0" err="1"/>
              <a:t>Fertilitas</a:t>
            </a:r>
            <a:r>
              <a:rPr lang="en-ID" dirty="0"/>
              <a:t> </a:t>
            </a:r>
            <a:r>
              <a:rPr lang="en-ID" dirty="0" err="1"/>
              <a:t>stagnan</a:t>
            </a:r>
            <a:r>
              <a:rPr lang="en-ID" dirty="0"/>
              <a:t> </a:t>
            </a:r>
            <a:r>
              <a:rPr lang="en-ID" dirty="0" err="1"/>
              <a:t>sejak</a:t>
            </a:r>
            <a:r>
              <a:rPr lang="en-ID" dirty="0"/>
              <a:t> 1970-an</a:t>
            </a:r>
          </a:p>
          <a:p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kelahiran</a:t>
            </a:r>
            <a:r>
              <a:rPr lang="en-ID" dirty="0"/>
              <a:t> </a:t>
            </a:r>
            <a:r>
              <a:rPr lang="en-ID" dirty="0" err="1"/>
              <a:t>tertinggi</a:t>
            </a:r>
            <a:r>
              <a:rPr lang="en-ID" dirty="0"/>
              <a:t>: 2,7 </a:t>
            </a:r>
            <a:r>
              <a:rPr lang="en-ID" dirty="0" err="1"/>
              <a:t>juta</a:t>
            </a:r>
            <a:r>
              <a:rPr lang="en-ID" dirty="0"/>
              <a:t> (1949), </a:t>
            </a:r>
            <a:r>
              <a:rPr lang="en-ID" dirty="0" err="1"/>
              <a:t>hanya</a:t>
            </a:r>
            <a:r>
              <a:rPr lang="en-ID" dirty="0"/>
              <a:t> ±730 </a:t>
            </a:r>
            <a:r>
              <a:rPr lang="en-ID" dirty="0" err="1"/>
              <a:t>ribu</a:t>
            </a:r>
            <a:r>
              <a:rPr lang="en-ID" dirty="0"/>
              <a:t> (2023)</a:t>
            </a:r>
            <a:br>
              <a:rPr lang="en-ID" dirty="0"/>
            </a:br>
            <a:r>
              <a:rPr lang="en-ID" dirty="0"/>
              <a:t>“Pasca Perang Dunia II, </a:t>
            </a:r>
            <a:r>
              <a:rPr lang="en-ID" dirty="0" err="1"/>
              <a:t>Jepang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penduduk</a:t>
            </a:r>
            <a:r>
              <a:rPr lang="en-ID" dirty="0"/>
              <a:t> </a:t>
            </a:r>
            <a:r>
              <a:rPr lang="en-ID" dirty="0" err="1"/>
              <a:t>pesat</a:t>
            </a:r>
            <a:r>
              <a:rPr lang="en-ID" dirty="0"/>
              <a:t>. </a:t>
            </a:r>
            <a:r>
              <a:rPr lang="en-ID" dirty="0" err="1"/>
              <a:t>Namun</a:t>
            </a:r>
            <a:r>
              <a:rPr lang="en-ID" dirty="0"/>
              <a:t>, </a:t>
            </a:r>
            <a:r>
              <a:rPr lang="en-ID" dirty="0" err="1"/>
              <a:t>sejak</a:t>
            </a:r>
            <a:r>
              <a:rPr lang="en-ID" dirty="0"/>
              <a:t> 2008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penduduk</a:t>
            </a:r>
            <a:r>
              <a:rPr lang="en-ID" dirty="0"/>
              <a:t>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menurun</a:t>
            </a:r>
            <a:r>
              <a:rPr lang="en-ID" dirty="0"/>
              <a:t>. Tingkat </a:t>
            </a:r>
            <a:r>
              <a:rPr lang="en-ID" dirty="0" err="1"/>
              <a:t>kelahiran</a:t>
            </a:r>
            <a:r>
              <a:rPr lang="en-ID" dirty="0"/>
              <a:t> yang </a:t>
            </a:r>
            <a:r>
              <a:rPr lang="en-ID" dirty="0" err="1"/>
              <a:t>stagnan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dekade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total </a:t>
            </a:r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berkurang</a:t>
            </a:r>
            <a:r>
              <a:rPr lang="en-ID" dirty="0"/>
              <a:t> </a:t>
            </a:r>
            <a:r>
              <a:rPr lang="en-ID" dirty="0" err="1"/>
              <a:t>hingga</a:t>
            </a:r>
            <a:r>
              <a:rPr lang="en-ID" dirty="0"/>
              <a:t> 124 </a:t>
            </a:r>
            <a:r>
              <a:rPr lang="en-ID" dirty="0" err="1"/>
              <a:t>juta</a:t>
            </a:r>
            <a:r>
              <a:rPr lang="en-ID" dirty="0"/>
              <a:t> pada 2024. </a:t>
            </a:r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sangat </a:t>
            </a:r>
            <a:r>
              <a:rPr lang="en-ID" dirty="0" err="1"/>
              <a:t>memengaruhi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dan </a:t>
            </a:r>
            <a:r>
              <a:rPr lang="en-ID" dirty="0" err="1"/>
              <a:t>produktivitas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.”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ECEF2-0A59-1441-A5A0-83F0C56D4968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5632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dirty="0" err="1"/>
              <a:t>Grafik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Jepang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pembalikan</a:t>
            </a:r>
            <a:r>
              <a:rPr lang="en-ID" dirty="0"/>
              <a:t> </a:t>
            </a:r>
            <a:r>
              <a:rPr lang="en-ID" dirty="0" err="1"/>
              <a:t>piramida</a:t>
            </a:r>
            <a:r>
              <a:rPr lang="en-ID" dirty="0"/>
              <a:t>.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 </a:t>
            </a:r>
            <a:r>
              <a:rPr lang="en-ID" dirty="0" err="1"/>
              <a:t>mendominasi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penduduk</a:t>
            </a:r>
            <a:r>
              <a:rPr lang="en-ID" dirty="0"/>
              <a:t>, </a:t>
            </a:r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generasi</a:t>
            </a:r>
            <a:r>
              <a:rPr lang="en-ID" dirty="0"/>
              <a:t> </a:t>
            </a:r>
            <a:r>
              <a:rPr lang="en-ID" dirty="0" err="1"/>
              <a:t>muda</a:t>
            </a:r>
            <a:r>
              <a:rPr lang="en-ID" dirty="0"/>
              <a:t>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sedikit</a:t>
            </a:r>
            <a:r>
              <a:rPr lang="en-ID" dirty="0"/>
              <a:t>. </a:t>
            </a:r>
            <a:r>
              <a:rPr lang="en-ID" dirty="0" err="1"/>
              <a:t>Artinya</a:t>
            </a:r>
            <a:r>
              <a:rPr lang="en-ID" dirty="0"/>
              <a:t>,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dekat</a:t>
            </a:r>
            <a:r>
              <a:rPr lang="en-ID" dirty="0"/>
              <a:t>, </a:t>
            </a:r>
            <a:r>
              <a:rPr lang="en-ID" dirty="0" err="1"/>
              <a:t>Jepang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kekurangan</a:t>
            </a:r>
            <a:r>
              <a:rPr lang="en-ID" dirty="0"/>
              <a:t>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dan </a:t>
            </a:r>
            <a:r>
              <a:rPr lang="en-ID" dirty="0" err="1"/>
              <a:t>menghadapi</a:t>
            </a:r>
            <a:r>
              <a:rPr lang="en-ID" dirty="0"/>
              <a:t> </a:t>
            </a:r>
            <a:r>
              <a:rPr lang="en-ID" dirty="0" err="1"/>
              <a:t>beban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</a:t>
            </a:r>
            <a:r>
              <a:rPr lang="en-ID" dirty="0" err="1"/>
              <a:t>sosialnya</a:t>
            </a:r>
            <a:r>
              <a:rPr lang="en-ID" dirty="0"/>
              <a:t>.”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ECEF2-0A59-1441-A5A0-83F0C56D4968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5280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mengatasi</a:t>
            </a:r>
            <a:r>
              <a:rPr lang="en-ID" dirty="0"/>
              <a:t> </a:t>
            </a:r>
            <a:r>
              <a:rPr lang="en-ID" dirty="0" err="1"/>
              <a:t>kekurangan</a:t>
            </a:r>
            <a:r>
              <a:rPr lang="en-ID" dirty="0"/>
              <a:t>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, </a:t>
            </a:r>
            <a:r>
              <a:rPr lang="en-ID" dirty="0" err="1"/>
              <a:t>Jepang</a:t>
            </a:r>
            <a:r>
              <a:rPr lang="en-ID" dirty="0"/>
              <a:t> </a:t>
            </a:r>
            <a:r>
              <a:rPr lang="en-ID" dirty="0" err="1"/>
              <a:t>membuka</a:t>
            </a:r>
            <a:r>
              <a:rPr lang="en-ID" dirty="0"/>
              <a:t> </a:t>
            </a:r>
            <a:r>
              <a:rPr lang="en-ID" dirty="0" err="1"/>
              <a:t>keran</a:t>
            </a:r>
            <a:r>
              <a:rPr lang="en-ID" dirty="0"/>
              <a:t> </a:t>
            </a:r>
            <a:r>
              <a:rPr lang="en-ID" dirty="0" err="1"/>
              <a:t>migrasi</a:t>
            </a:r>
            <a:r>
              <a:rPr lang="en-ID" dirty="0"/>
              <a:t> </a:t>
            </a:r>
            <a:r>
              <a:rPr lang="en-ID" dirty="0" err="1"/>
              <a:t>terbatas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skema</a:t>
            </a:r>
            <a:r>
              <a:rPr lang="en-ID" dirty="0"/>
              <a:t> </a:t>
            </a:r>
            <a:r>
              <a:rPr lang="en-ID" dirty="0" err="1"/>
              <a:t>Tokutei</a:t>
            </a:r>
            <a:r>
              <a:rPr lang="en-ID" dirty="0"/>
              <a:t> Ginou di 16 </a:t>
            </a:r>
            <a:r>
              <a:rPr lang="en-ID" dirty="0" err="1"/>
              <a:t>sektor</a:t>
            </a:r>
            <a:r>
              <a:rPr lang="en-ID" dirty="0"/>
              <a:t>. Ini </a:t>
            </a:r>
            <a:r>
              <a:rPr lang="en-ID" dirty="0" err="1"/>
              <a:t>membuka</a:t>
            </a:r>
            <a:r>
              <a:rPr lang="en-ID" dirty="0"/>
              <a:t> </a:t>
            </a:r>
            <a:r>
              <a:rPr lang="en-ID" dirty="0" err="1"/>
              <a:t>peluang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Indonesia, yang </a:t>
            </a:r>
            <a:r>
              <a:rPr lang="en-ID" dirty="0" err="1"/>
              <a:t>menjadi</a:t>
            </a:r>
            <a:r>
              <a:rPr lang="en-ID" dirty="0"/>
              <a:t> salah </a:t>
            </a:r>
            <a:r>
              <a:rPr lang="en-ID" dirty="0" err="1"/>
              <a:t>satu</a:t>
            </a:r>
            <a:r>
              <a:rPr lang="en-ID" dirty="0"/>
              <a:t> negara </a:t>
            </a:r>
            <a:r>
              <a:rPr lang="en-ID" dirty="0" err="1"/>
              <a:t>pengirim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. Sektor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 (</a:t>
            </a:r>
            <a:r>
              <a:rPr lang="en-ID" dirty="0" err="1"/>
              <a:t>kaigo</a:t>
            </a:r>
            <a:r>
              <a:rPr lang="en-ID" dirty="0"/>
              <a:t>), </a:t>
            </a:r>
            <a:r>
              <a:rPr lang="en-ID" dirty="0" err="1"/>
              <a:t>konstruksi</a:t>
            </a:r>
            <a:r>
              <a:rPr lang="en-ID" dirty="0"/>
              <a:t>, </a:t>
            </a:r>
            <a:r>
              <a:rPr lang="en-ID" dirty="0" err="1"/>
              <a:t>pertanian</a:t>
            </a:r>
            <a:r>
              <a:rPr lang="en-ID" dirty="0"/>
              <a:t>, dan </a:t>
            </a:r>
            <a:r>
              <a:rPr lang="en-ID" dirty="0" err="1"/>
              <a:t>industri</a:t>
            </a:r>
            <a:r>
              <a:rPr lang="en-ID" dirty="0"/>
              <a:t> </a:t>
            </a:r>
            <a:r>
              <a:rPr lang="en-ID" dirty="0" err="1"/>
              <a:t>makanan</a:t>
            </a:r>
            <a:r>
              <a:rPr lang="en-ID" dirty="0"/>
              <a:t> sangat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luar</a:t>
            </a:r>
            <a:r>
              <a:rPr lang="en-ID" dirty="0"/>
              <a:t> negeri.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ECEF2-0A59-1441-A5A0-83F0C56D4968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54009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/>
              <a:t>Seiring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meningkatnya</a:t>
            </a:r>
            <a:r>
              <a:rPr lang="en-ID" dirty="0"/>
              <a:t> </a:t>
            </a:r>
            <a:r>
              <a:rPr lang="en-ID" dirty="0" err="1"/>
              <a:t>permintaan</a:t>
            </a:r>
            <a:r>
              <a:rPr lang="en-ID" dirty="0"/>
              <a:t>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asing</a:t>
            </a:r>
            <a:r>
              <a:rPr lang="en-ID" dirty="0"/>
              <a:t> di </a:t>
            </a:r>
            <a:r>
              <a:rPr lang="en-ID" dirty="0" err="1"/>
              <a:t>Jepang</a:t>
            </a:r>
            <a:r>
              <a:rPr lang="en-ID" dirty="0"/>
              <a:t>,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migran</a:t>
            </a:r>
            <a:r>
              <a:rPr lang="en-ID" dirty="0"/>
              <a:t> Indonesia yang </a:t>
            </a:r>
            <a:r>
              <a:rPr lang="en-ID" dirty="0" err="1"/>
              <a:t>berangkat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Jepang</a:t>
            </a:r>
            <a:r>
              <a:rPr lang="en-ID" dirty="0"/>
              <a:t> juga </a:t>
            </a:r>
            <a:r>
              <a:rPr lang="en-ID" dirty="0" err="1"/>
              <a:t>meningkat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signifikan</a:t>
            </a:r>
            <a:r>
              <a:rPr lang="en-ID" dirty="0"/>
              <a:t>. </a:t>
            </a:r>
            <a:r>
              <a:rPr lang="en-ID" dirty="0" err="1"/>
              <a:t>Berdasarkan</a:t>
            </a:r>
            <a:r>
              <a:rPr lang="en-ID" dirty="0"/>
              <a:t> data </a:t>
            </a:r>
            <a:r>
              <a:rPr lang="en-ID" dirty="0" err="1"/>
              <a:t>dari</a:t>
            </a:r>
            <a:r>
              <a:rPr lang="en-ID" dirty="0"/>
              <a:t> Kementerian </a:t>
            </a:r>
            <a:r>
              <a:rPr lang="en-ID" dirty="0" err="1"/>
              <a:t>Ketenagakerjaan</a:t>
            </a:r>
            <a:r>
              <a:rPr lang="en-ID" dirty="0"/>
              <a:t> dan </a:t>
            </a:r>
            <a:r>
              <a:rPr lang="en-ID" dirty="0" err="1"/>
              <a:t>Imigrasi</a:t>
            </a:r>
            <a:r>
              <a:rPr lang="en-ID" dirty="0"/>
              <a:t> </a:t>
            </a:r>
            <a:r>
              <a:rPr lang="en-ID" dirty="0" err="1"/>
              <a:t>Jepang</a:t>
            </a:r>
            <a:r>
              <a:rPr lang="en-ID" dirty="0"/>
              <a:t>, Indonesia </a:t>
            </a:r>
            <a:r>
              <a:rPr lang="en-ID" dirty="0" err="1"/>
              <a:t>termasuk</a:t>
            </a:r>
            <a:r>
              <a:rPr lang="en-ID" dirty="0"/>
              <a:t> lima </a:t>
            </a:r>
            <a:r>
              <a:rPr lang="en-ID" dirty="0" err="1"/>
              <a:t>besar</a:t>
            </a:r>
            <a:r>
              <a:rPr lang="en-ID" dirty="0"/>
              <a:t> negara </a:t>
            </a:r>
            <a:r>
              <a:rPr lang="en-ID" dirty="0" err="1"/>
              <a:t>pengirim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terbanyak</a:t>
            </a:r>
            <a:r>
              <a:rPr lang="en-ID" dirty="0"/>
              <a:t>.</a:t>
            </a:r>
          </a:p>
          <a:p>
            <a:r>
              <a:rPr lang="en-ID" dirty="0" err="1"/>
              <a:t>Namun</a:t>
            </a:r>
            <a:r>
              <a:rPr lang="en-ID" dirty="0"/>
              <a:t>,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serta-merta</a:t>
            </a:r>
            <a:r>
              <a:rPr lang="en-ID" dirty="0"/>
              <a:t> </a:t>
            </a:r>
            <a:r>
              <a:rPr lang="en-ID" dirty="0" err="1"/>
              <a:t>membawa</a:t>
            </a:r>
            <a:r>
              <a:rPr lang="en-ID" dirty="0"/>
              <a:t> </a:t>
            </a:r>
            <a:r>
              <a:rPr lang="en-ID" dirty="0" err="1"/>
              <a:t>dampak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. Di </a:t>
            </a:r>
            <a:r>
              <a:rPr lang="en-ID" dirty="0" err="1"/>
              <a:t>lapangan</a:t>
            </a:r>
            <a:r>
              <a:rPr lang="en-ID" dirty="0"/>
              <a:t>,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,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kesenjangan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, </a:t>
            </a:r>
            <a:r>
              <a:rPr lang="en-ID" dirty="0" err="1"/>
              <a:t>kesalahpahaman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,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perilaku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disiplin</a:t>
            </a:r>
            <a:r>
              <a:rPr lang="en-ID" dirty="0"/>
              <a:t> yang pada </a:t>
            </a:r>
            <a:r>
              <a:rPr lang="en-ID" dirty="0" err="1"/>
              <a:t>akhirnya</a:t>
            </a:r>
            <a:r>
              <a:rPr lang="en-ID" dirty="0"/>
              <a:t> </a:t>
            </a:r>
            <a:r>
              <a:rPr lang="en-ID" dirty="0" err="1"/>
              <a:t>mencoreng</a:t>
            </a:r>
            <a:r>
              <a:rPr lang="en-ID" dirty="0"/>
              <a:t> </a:t>
            </a:r>
            <a:r>
              <a:rPr lang="en-ID" dirty="0" err="1"/>
              <a:t>citra</a:t>
            </a:r>
            <a:r>
              <a:rPr lang="en-ID" dirty="0"/>
              <a:t>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Indonesia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.</a:t>
            </a:r>
          </a:p>
          <a:p>
            <a:r>
              <a:rPr lang="en-ID" dirty="0"/>
              <a:t>Oleh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mempersiapkan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teknis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juga </a:t>
            </a:r>
            <a:r>
              <a:rPr lang="en-ID" dirty="0" err="1"/>
              <a:t>menanamkan</a:t>
            </a:r>
            <a:r>
              <a:rPr lang="en-ID" dirty="0"/>
              <a:t> </a:t>
            </a:r>
            <a:r>
              <a:rPr lang="en-ID" dirty="0" err="1"/>
              <a:t>karakter</a:t>
            </a:r>
            <a:r>
              <a:rPr lang="en-ID" dirty="0"/>
              <a:t> dan </a:t>
            </a:r>
            <a:r>
              <a:rPr lang="en-ID" dirty="0" err="1"/>
              <a:t>kebiasaan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yang </a:t>
            </a:r>
            <a:r>
              <a:rPr lang="en-ID" dirty="0" err="1"/>
              <a:t>selaras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Jepang</a:t>
            </a:r>
            <a:r>
              <a:rPr lang="en-ID" dirty="0"/>
              <a:t>. Di </a:t>
            </a:r>
            <a:r>
              <a:rPr lang="en-ID" dirty="0" err="1"/>
              <a:t>sinilah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pembinaan</a:t>
            </a:r>
            <a:r>
              <a:rPr lang="en-ID" dirty="0"/>
              <a:t> </a:t>
            </a:r>
            <a:r>
              <a:rPr lang="en-ID" dirty="0" err="1"/>
              <a:t>pra-keberangkatan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sangat </a:t>
            </a:r>
            <a:r>
              <a:rPr lang="en-ID" dirty="0" err="1"/>
              <a:t>penting</a:t>
            </a:r>
            <a:r>
              <a:rPr lang="en-ID" dirty="0"/>
              <a:t>, dan </a:t>
            </a:r>
            <a:r>
              <a:rPr lang="en-ID" dirty="0" err="1"/>
              <a:t>pendekatan</a:t>
            </a:r>
            <a:r>
              <a:rPr lang="en-ID" dirty="0"/>
              <a:t> </a:t>
            </a:r>
            <a:r>
              <a:rPr lang="en-ID" dirty="0" err="1"/>
              <a:t>berbasis</a:t>
            </a:r>
            <a:r>
              <a:rPr lang="en-ID" dirty="0"/>
              <a:t> Kaizen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solusi</a:t>
            </a:r>
            <a:r>
              <a:rPr lang="en-ID" dirty="0"/>
              <a:t> </a:t>
            </a:r>
            <a:r>
              <a:rPr lang="en-ID" dirty="0" err="1"/>
              <a:t>strategis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membangun</a:t>
            </a:r>
            <a:r>
              <a:rPr lang="en-ID" dirty="0"/>
              <a:t> civic competence dan </a:t>
            </a:r>
            <a:r>
              <a:rPr lang="en-ID" dirty="0" err="1"/>
              <a:t>etos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yang </a:t>
            </a:r>
            <a:r>
              <a:rPr lang="en-ID" dirty="0" err="1"/>
              <a:t>kuat</a:t>
            </a:r>
            <a:r>
              <a:rPr lang="en-ID" dirty="0"/>
              <a:t>."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ECEF2-0A59-1441-A5A0-83F0C56D4968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1663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Berikut</a:t>
            </a:r>
            <a:r>
              <a:rPr lang="en-ID" dirty="0"/>
              <a:t> data </a:t>
            </a:r>
            <a:r>
              <a:rPr lang="en-ID" dirty="0" err="1"/>
              <a:t>simulasi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migran</a:t>
            </a:r>
            <a:r>
              <a:rPr lang="en-ID" dirty="0"/>
              <a:t> Indonesia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Jepang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terakhir</a:t>
            </a:r>
            <a:r>
              <a:rPr lang="en-ID" dirty="0"/>
              <a:t> (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tren</a:t>
            </a:r>
            <a:r>
              <a:rPr lang="en-ID" dirty="0"/>
              <a:t> </a:t>
            </a:r>
            <a:r>
              <a:rPr lang="en-ID" dirty="0" err="1"/>
              <a:t>nyata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BNP2TKI dan data Kementerian Tenaga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Jepang</a:t>
            </a:r>
            <a:r>
              <a:rPr lang="en-ID" dirty="0"/>
              <a:t>,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ECEF2-0A59-1441-A5A0-83F0C56D4968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3540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b="1" dirty="0" err="1"/>
              <a:t>Menjawab</a:t>
            </a:r>
            <a:r>
              <a:rPr lang="en-ID" b="1" dirty="0"/>
              <a:t> </a:t>
            </a:r>
            <a:r>
              <a:rPr lang="en-ID" b="1" dirty="0" err="1"/>
              <a:t>Tantangan</a:t>
            </a:r>
            <a:r>
              <a:rPr lang="en-ID" b="1" dirty="0"/>
              <a:t> </a:t>
            </a:r>
            <a:r>
              <a:rPr lang="en-ID" b="1" dirty="0" err="1"/>
              <a:t>Lapangan</a:t>
            </a:r>
            <a:endParaRPr lang="en-ID" dirty="0"/>
          </a:p>
          <a:p>
            <a:pPr lvl="1"/>
            <a:r>
              <a:rPr lang="en-ID" dirty="0" err="1"/>
              <a:t>Meningkatnya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migran</a:t>
            </a:r>
            <a:r>
              <a:rPr lang="en-ID" dirty="0"/>
              <a:t> Indonesia </a:t>
            </a:r>
            <a:r>
              <a:rPr lang="en-ID" dirty="0" err="1"/>
              <a:t>berbanding</a:t>
            </a:r>
            <a:r>
              <a:rPr lang="en-ID" dirty="0"/>
              <a:t> </a:t>
            </a:r>
            <a:r>
              <a:rPr lang="en-ID" dirty="0" err="1"/>
              <a:t>lurus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kompleksitas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di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.</a:t>
            </a:r>
          </a:p>
          <a:p>
            <a:r>
              <a:rPr lang="en-ID" b="1" dirty="0" err="1"/>
              <a:t>Perlunya</a:t>
            </a:r>
            <a:r>
              <a:rPr lang="en-ID" b="1" dirty="0"/>
              <a:t> </a:t>
            </a:r>
            <a:r>
              <a:rPr lang="en-ID" b="1" dirty="0" err="1"/>
              <a:t>Standarisasi</a:t>
            </a:r>
            <a:r>
              <a:rPr lang="en-ID" b="1" dirty="0"/>
              <a:t> </a:t>
            </a:r>
            <a:r>
              <a:rPr lang="en-ID" b="1" dirty="0" err="1"/>
              <a:t>Pembinaan</a:t>
            </a:r>
            <a:endParaRPr lang="en-ID" dirty="0"/>
          </a:p>
          <a:p>
            <a:pPr lvl="1"/>
            <a:r>
              <a:rPr lang="en-ID" dirty="0"/>
              <a:t>Belum </a:t>
            </a:r>
            <a:r>
              <a:rPr lang="en-ID" dirty="0" err="1"/>
              <a:t>adanya</a:t>
            </a:r>
            <a:r>
              <a:rPr lang="en-ID" dirty="0"/>
              <a:t> model </a:t>
            </a:r>
            <a:r>
              <a:rPr lang="en-ID" dirty="0" err="1"/>
              <a:t>terintegrasi</a:t>
            </a:r>
            <a:r>
              <a:rPr lang="en-ID" dirty="0"/>
              <a:t> yang </a:t>
            </a:r>
            <a:r>
              <a:rPr lang="en-ID" dirty="0" err="1"/>
              <a:t>menanamkan</a:t>
            </a:r>
            <a:r>
              <a:rPr lang="en-ID" dirty="0"/>
              <a:t> </a:t>
            </a:r>
            <a:r>
              <a:rPr lang="en-ID" dirty="0" err="1"/>
              <a:t>karakter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industri</a:t>
            </a:r>
            <a:r>
              <a:rPr lang="en-ID" dirty="0"/>
              <a:t> </a:t>
            </a:r>
            <a:r>
              <a:rPr lang="en-ID" dirty="0" err="1"/>
              <a:t>Jepang</a:t>
            </a:r>
            <a:r>
              <a:rPr lang="en-ID" dirty="0"/>
              <a:t>.</a:t>
            </a:r>
          </a:p>
          <a:p>
            <a:r>
              <a:rPr lang="en-ID" b="1" dirty="0"/>
              <a:t>Citra dan Reputasi </a:t>
            </a:r>
            <a:r>
              <a:rPr lang="en-ID" b="1" dirty="0" err="1"/>
              <a:t>Bangsa</a:t>
            </a:r>
            <a:endParaRPr lang="en-ID" dirty="0"/>
          </a:p>
          <a:p>
            <a:pPr lvl="1"/>
            <a:r>
              <a:rPr lang="en-ID" dirty="0" err="1"/>
              <a:t>Permasalahan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 dan </a:t>
            </a:r>
            <a:r>
              <a:rPr lang="en-ID" dirty="0" err="1"/>
              <a:t>karakter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merusak</a:t>
            </a:r>
            <a:r>
              <a:rPr lang="en-ID" dirty="0"/>
              <a:t> </a:t>
            </a:r>
            <a:r>
              <a:rPr lang="en-ID" dirty="0" err="1"/>
              <a:t>reputasi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migran</a:t>
            </a:r>
            <a:r>
              <a:rPr lang="en-ID" dirty="0"/>
              <a:t> Indonesia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kolektif</a:t>
            </a:r>
            <a:r>
              <a:rPr lang="en-ID" dirty="0"/>
              <a:t> di </a:t>
            </a:r>
            <a:r>
              <a:rPr lang="en-ID" dirty="0" err="1"/>
              <a:t>mata</a:t>
            </a:r>
            <a:r>
              <a:rPr lang="en-ID" dirty="0"/>
              <a:t> </a:t>
            </a:r>
            <a:r>
              <a:rPr lang="en-ID" dirty="0" err="1"/>
              <a:t>pengguna</a:t>
            </a:r>
            <a:r>
              <a:rPr lang="en-ID" dirty="0"/>
              <a:t> </a:t>
            </a:r>
            <a:r>
              <a:rPr lang="en-ID" dirty="0" err="1"/>
              <a:t>asing</a:t>
            </a:r>
            <a:r>
              <a:rPr lang="en-ID" dirty="0"/>
              <a:t>.</a:t>
            </a:r>
          </a:p>
          <a:p>
            <a:r>
              <a:rPr lang="en-ID" b="1" dirty="0" err="1"/>
              <a:t>Kesiapan</a:t>
            </a:r>
            <a:r>
              <a:rPr lang="en-ID" b="1" dirty="0"/>
              <a:t> </a:t>
            </a:r>
            <a:r>
              <a:rPr lang="en-ID" b="1" dirty="0" err="1"/>
              <a:t>Menghadapi</a:t>
            </a:r>
            <a:r>
              <a:rPr lang="en-ID" b="1" dirty="0"/>
              <a:t> </a:t>
            </a:r>
            <a:r>
              <a:rPr lang="en-ID" b="1" dirty="0" err="1"/>
              <a:t>Budaya</a:t>
            </a:r>
            <a:r>
              <a:rPr lang="en-ID" b="1" dirty="0"/>
              <a:t> </a:t>
            </a:r>
            <a:r>
              <a:rPr lang="en-ID" b="1" dirty="0" err="1"/>
              <a:t>Kerja</a:t>
            </a:r>
            <a:r>
              <a:rPr lang="en-ID" b="1" dirty="0"/>
              <a:t> </a:t>
            </a:r>
            <a:r>
              <a:rPr lang="en-ID" b="1" dirty="0" err="1"/>
              <a:t>Jepang</a:t>
            </a:r>
            <a:endParaRPr lang="en-ID" dirty="0"/>
          </a:p>
          <a:p>
            <a:pPr lvl="1"/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Jepang</a:t>
            </a:r>
            <a:r>
              <a:rPr lang="en-ID" dirty="0"/>
              <a:t> </a:t>
            </a:r>
            <a:r>
              <a:rPr lang="en-ID" dirty="0" err="1"/>
              <a:t>menuntut</a:t>
            </a:r>
            <a:r>
              <a:rPr lang="en-ID" dirty="0"/>
              <a:t> </a:t>
            </a:r>
            <a:r>
              <a:rPr lang="en-ID" dirty="0" err="1"/>
              <a:t>etos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, </a:t>
            </a:r>
            <a:r>
              <a:rPr lang="en-ID" dirty="0" err="1"/>
              <a:t>kedisiplinan</a:t>
            </a:r>
            <a:r>
              <a:rPr lang="en-ID" dirty="0"/>
              <a:t>, dan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yang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dipelajari</a:t>
            </a:r>
            <a:r>
              <a:rPr lang="en-ID" dirty="0"/>
              <a:t> </a:t>
            </a:r>
            <a:r>
              <a:rPr lang="en-ID" dirty="0" err="1"/>
              <a:t>sejak</a:t>
            </a:r>
            <a:r>
              <a:rPr lang="en-ID" dirty="0"/>
              <a:t> </a:t>
            </a:r>
            <a:r>
              <a:rPr lang="en-ID" dirty="0" err="1"/>
              <a:t>pelatihan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.</a:t>
            </a:r>
          </a:p>
          <a:p>
            <a:r>
              <a:rPr lang="en-ID" b="1" dirty="0" err="1"/>
              <a:t>Penguatan</a:t>
            </a:r>
            <a:r>
              <a:rPr lang="en-ID" b="1" dirty="0"/>
              <a:t> Civic Competence</a:t>
            </a:r>
            <a:endParaRPr lang="en-ID" dirty="0"/>
          </a:p>
          <a:p>
            <a:pPr lvl="1"/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migran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kesadaran</a:t>
            </a:r>
            <a:r>
              <a:rPr lang="en-ID" dirty="0"/>
              <a:t> </a:t>
            </a:r>
            <a:r>
              <a:rPr lang="en-ID" dirty="0" err="1"/>
              <a:t>etis</a:t>
            </a:r>
            <a:r>
              <a:rPr lang="en-ID" dirty="0"/>
              <a:t>,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sosial</a:t>
            </a:r>
            <a:r>
              <a:rPr lang="en-ID" dirty="0"/>
              <a:t>, dan </a:t>
            </a:r>
            <a:r>
              <a:rPr lang="en-ID" dirty="0" err="1"/>
              <a:t>identitas</a:t>
            </a:r>
            <a:r>
              <a:rPr lang="en-ID" dirty="0"/>
              <a:t> </a:t>
            </a:r>
            <a:r>
              <a:rPr lang="en-ID" dirty="0" err="1"/>
              <a:t>kewarganegaraan</a:t>
            </a:r>
            <a:r>
              <a:rPr lang="en-ID" dirty="0"/>
              <a:t> yang </a:t>
            </a:r>
            <a:r>
              <a:rPr lang="en-ID" dirty="0" err="1"/>
              <a:t>kuat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di </a:t>
            </a:r>
            <a:r>
              <a:rPr lang="en-ID" dirty="0" err="1"/>
              <a:t>luar</a:t>
            </a:r>
            <a:r>
              <a:rPr lang="en-ID" dirty="0"/>
              <a:t> negeri.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ECEF2-0A59-1441-A5A0-83F0C56D4968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4828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b="1" dirty="0" err="1"/>
              <a:t>Definisi</a:t>
            </a:r>
            <a:r>
              <a:rPr lang="en-ID" b="1" dirty="0"/>
              <a:t> </a:t>
            </a:r>
            <a:r>
              <a:rPr lang="en-ID" b="1" dirty="0" err="1"/>
              <a:t>Karakter</a:t>
            </a:r>
            <a:r>
              <a:rPr lang="en-ID" b="1" dirty="0"/>
              <a:t> Kinerja</a:t>
            </a:r>
            <a:endParaRPr lang="en-ID" dirty="0"/>
          </a:p>
          <a:p>
            <a:pPr lvl="1"/>
            <a:r>
              <a:rPr lang="en-ID" dirty="0" err="1"/>
              <a:t>Gabungan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sikap</a:t>
            </a:r>
            <a:r>
              <a:rPr lang="en-ID" dirty="0"/>
              <a:t>, </a:t>
            </a:r>
            <a:r>
              <a:rPr lang="en-ID" dirty="0" err="1"/>
              <a:t>nilai</a:t>
            </a:r>
            <a:r>
              <a:rPr lang="en-ID" dirty="0"/>
              <a:t>, dan </a:t>
            </a:r>
            <a:r>
              <a:rPr lang="en-ID" dirty="0" err="1"/>
              <a:t>kebiasaan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yang </a:t>
            </a:r>
            <a:r>
              <a:rPr lang="en-ID" dirty="0" err="1"/>
              <a:t>mendukung</a:t>
            </a:r>
            <a:r>
              <a:rPr lang="en-ID" dirty="0"/>
              <a:t> </a:t>
            </a:r>
            <a:r>
              <a:rPr lang="en-ID" dirty="0" err="1"/>
              <a:t>pencapaian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optimal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etis</a:t>
            </a:r>
            <a:r>
              <a:rPr lang="en-ID" dirty="0"/>
              <a:t> dan </a:t>
            </a:r>
            <a:r>
              <a:rPr lang="en-ID" dirty="0" err="1"/>
              <a:t>berkelanjutan</a:t>
            </a:r>
            <a:r>
              <a:rPr lang="en-ID" dirty="0"/>
              <a:t>.</a:t>
            </a:r>
          </a:p>
          <a:p>
            <a:r>
              <a:rPr lang="en-ID" b="1" dirty="0" err="1"/>
              <a:t>Bukan</a:t>
            </a:r>
            <a:r>
              <a:rPr lang="en-ID" b="1" dirty="0"/>
              <a:t> </a:t>
            </a:r>
            <a:r>
              <a:rPr lang="en-ID" b="1" dirty="0" err="1"/>
              <a:t>Sekadar</a:t>
            </a:r>
            <a:r>
              <a:rPr lang="en-ID" b="1" dirty="0"/>
              <a:t> </a:t>
            </a:r>
            <a:r>
              <a:rPr lang="en-ID" b="1" dirty="0" err="1"/>
              <a:t>Keterampilan</a:t>
            </a:r>
            <a:r>
              <a:rPr lang="en-ID" b="1" dirty="0"/>
              <a:t> Teknis</a:t>
            </a:r>
            <a:endParaRPr lang="en-ID" dirty="0"/>
          </a:p>
          <a:p>
            <a:pPr lvl="1"/>
            <a:r>
              <a:rPr lang="en-ID" dirty="0" err="1"/>
              <a:t>Karakter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</a:t>
            </a:r>
            <a:r>
              <a:rPr lang="en-ID" i="1" dirty="0"/>
              <a:t>soft skills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, </a:t>
            </a:r>
            <a:r>
              <a:rPr lang="en-ID" dirty="0" err="1"/>
              <a:t>ketekunan</a:t>
            </a:r>
            <a:r>
              <a:rPr lang="en-ID" dirty="0"/>
              <a:t>, </a:t>
            </a:r>
            <a:r>
              <a:rPr lang="en-ID" dirty="0" err="1"/>
              <a:t>kolaborasi</a:t>
            </a:r>
            <a:r>
              <a:rPr lang="en-ID" dirty="0"/>
              <a:t>, dan </a:t>
            </a:r>
            <a:r>
              <a:rPr lang="en-ID" dirty="0" err="1"/>
              <a:t>etika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.</a:t>
            </a:r>
          </a:p>
          <a:p>
            <a:r>
              <a:rPr lang="en-ID" b="1" dirty="0" err="1"/>
              <a:t>Fondasi</a:t>
            </a:r>
            <a:r>
              <a:rPr lang="en-ID" b="1" dirty="0"/>
              <a:t> </a:t>
            </a:r>
            <a:r>
              <a:rPr lang="en-ID" b="1" dirty="0" err="1"/>
              <a:t>Penting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Dunia </a:t>
            </a:r>
            <a:r>
              <a:rPr lang="en-ID" b="1" dirty="0" err="1"/>
              <a:t>Kerja</a:t>
            </a:r>
            <a:r>
              <a:rPr lang="en-ID" b="1" dirty="0"/>
              <a:t> </a:t>
            </a:r>
            <a:r>
              <a:rPr lang="en-ID" b="1" dirty="0" err="1"/>
              <a:t>Jepang</a:t>
            </a:r>
            <a:endParaRPr lang="en-ID" dirty="0"/>
          </a:p>
          <a:p>
            <a:pPr lvl="1"/>
            <a:r>
              <a:rPr lang="en-ID" dirty="0"/>
              <a:t>Nilai-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i="1" dirty="0" err="1"/>
              <a:t>ganbaru</a:t>
            </a:r>
            <a:r>
              <a:rPr lang="en-ID" dirty="0"/>
              <a:t> (</a:t>
            </a:r>
            <a:r>
              <a:rPr lang="en-ID" dirty="0" err="1"/>
              <a:t>pantang</a:t>
            </a:r>
            <a:r>
              <a:rPr lang="en-ID" dirty="0"/>
              <a:t> </a:t>
            </a:r>
            <a:r>
              <a:rPr lang="en-ID" dirty="0" err="1"/>
              <a:t>menyerah</a:t>
            </a:r>
            <a:r>
              <a:rPr lang="en-ID" dirty="0"/>
              <a:t>), </a:t>
            </a:r>
            <a:r>
              <a:rPr lang="en-ID" i="1" dirty="0" err="1"/>
              <a:t>chanto</a:t>
            </a:r>
            <a:r>
              <a:rPr lang="en-ID" i="1" dirty="0"/>
              <a:t> </a:t>
            </a:r>
            <a:r>
              <a:rPr lang="en-ID" i="1" dirty="0" err="1"/>
              <a:t>suru</a:t>
            </a:r>
            <a:r>
              <a:rPr lang="en-ID" dirty="0"/>
              <a:t> (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benar</a:t>
            </a:r>
            <a:r>
              <a:rPr lang="en-ID" dirty="0"/>
              <a:t>), dan </a:t>
            </a:r>
            <a:r>
              <a:rPr lang="en-ID" i="1" dirty="0" err="1"/>
              <a:t>kibishii</a:t>
            </a:r>
            <a:r>
              <a:rPr lang="en-ID" dirty="0"/>
              <a:t> (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)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ekspektasi</a:t>
            </a:r>
            <a:r>
              <a:rPr lang="en-ID" dirty="0"/>
              <a:t> </a:t>
            </a:r>
            <a:r>
              <a:rPr lang="en-ID" dirty="0" err="1"/>
              <a:t>pengguna</a:t>
            </a:r>
            <a:r>
              <a:rPr lang="en-ID" dirty="0"/>
              <a:t>.</a:t>
            </a:r>
          </a:p>
          <a:p>
            <a:r>
              <a:rPr lang="en-ID" b="1" dirty="0" err="1"/>
              <a:t>Dibentuk</a:t>
            </a:r>
            <a:r>
              <a:rPr lang="en-ID" b="1" dirty="0"/>
              <a:t>, </a:t>
            </a:r>
            <a:r>
              <a:rPr lang="en-ID" b="1" dirty="0" err="1"/>
              <a:t>Bukan</a:t>
            </a:r>
            <a:r>
              <a:rPr lang="en-ID" b="1" dirty="0"/>
              <a:t> </a:t>
            </a:r>
            <a:r>
              <a:rPr lang="en-ID" b="1" dirty="0" err="1"/>
              <a:t>Diberi</a:t>
            </a:r>
            <a:endParaRPr lang="en-ID" dirty="0"/>
          </a:p>
          <a:p>
            <a:pPr lvl="1"/>
            <a:r>
              <a:rPr lang="en-ID" dirty="0" err="1"/>
              <a:t>Karakter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yang </a:t>
            </a:r>
            <a:r>
              <a:rPr lang="en-ID" dirty="0" err="1"/>
              <a:t>otomatis</a:t>
            </a:r>
            <a:r>
              <a:rPr lang="en-ID" dirty="0"/>
              <a:t> </a:t>
            </a:r>
            <a:r>
              <a:rPr lang="en-ID" dirty="0" err="1"/>
              <a:t>dimiliki</a:t>
            </a:r>
            <a:r>
              <a:rPr lang="en-ID" dirty="0"/>
              <a:t>, </a:t>
            </a:r>
            <a:r>
              <a:rPr lang="en-ID" dirty="0" err="1"/>
              <a:t>melainkan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dibentuk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proses </a:t>
            </a:r>
            <a:r>
              <a:rPr lang="en-ID" dirty="0" err="1"/>
              <a:t>habituasi</a:t>
            </a:r>
            <a:r>
              <a:rPr lang="en-ID" dirty="0"/>
              <a:t> dan </a:t>
            </a:r>
            <a:r>
              <a:rPr lang="en-ID" dirty="0" err="1"/>
              <a:t>pembinaan</a:t>
            </a:r>
            <a:r>
              <a:rPr lang="en-ID" dirty="0"/>
              <a:t>.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9ECEF2-0A59-1441-A5A0-83F0C56D4968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234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6917-C0D2-467C-90BF-E67D4B1FE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8B8FF-77EF-8102-871D-2FD03A750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C1268-29FF-05D6-A6A3-95BDB28D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40979-CA35-7544-E198-54675EF5D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D8AE6-2198-5CBA-8E73-85FB4EBE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332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5BCE6-A7B4-C999-4959-B17274F29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C9C0E1-BE8A-2022-A9FE-771B45C70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F1C8F-A4A3-AFAC-E9BB-B4022A92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721BB-A559-647C-6EA0-C0288FCBF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FEBF6-1F46-8F23-34A2-B2F1428D1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201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E34ADF-844F-94C2-817A-12712A961C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F8CDD7-87E1-DAAC-B9A3-03750C94A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5B964-8914-034F-F3FC-CAB2660A4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4BA6C-4102-0DCE-816B-BEFB42474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E23DD-D464-45F7-7A72-19B39CB80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06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6A384-BF00-2756-6510-9D8BFB4A1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D6DEB-123C-FC7A-F49F-BB579F979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9DE75-CDC8-4398-0C27-47C2B419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26DEE-0FEA-6DB6-60E6-4BD187E5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244A2-BC90-2E4C-9189-0D4785BC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1909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0652C-EE86-09DF-B3ED-056C46CD4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47A45-12AB-C08A-6E00-6C0EC08CF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79EE2-F175-3E9B-2464-5722ED41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86787-CF72-95D1-5DAB-60DD9C47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16E32-04A3-24B6-AEF0-C13F1BAC4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124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04ACA-95E3-9CC5-9CEF-441F39AE8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4A2AC-7F9A-9E0F-F812-DAC3257749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4134BD-C853-C902-0B96-D59F4A1D5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807D5-19A7-32F4-B841-494E0D4F7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CCD9D-7DEE-FFF2-3852-6E6BA86F9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A9D82-A622-159F-4105-9D994EEFF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64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C3CB-87A0-1E6B-4BE8-D6B6880FF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56489-40B3-1B9B-5153-56CDE0776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836B5-17A5-4C88-C443-432586BAA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B7492E-2199-D0BC-0BED-07B00C2E6A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2B6E3D-FF60-CFB7-9FF1-BD5C0CB927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8C25F-4DB2-6533-40D9-E75B46C7C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530695-94D6-D8DE-33B7-E5329799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BDB2A5-FABF-42F1-C347-39FC9892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938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44CC1-A435-E8CD-6894-EE38C997D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7BBAC-70C5-93C1-C6AD-15EB281B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561324-E839-882E-DC69-DF46542AE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B595DF-E84B-1935-EB4D-205CDE00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518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4B358A-022B-AFD9-220A-70790E94A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8F03C-F832-C4C7-C158-9CB64F304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F83EB-E803-7E25-F01B-982616814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3944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EC559-AD24-2C15-5459-BEA38B0D9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51170-8FCF-E264-C6B6-32369C8F9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C16C03-2322-DA04-4BF5-64DEF5EB5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78D81-65B7-1C3E-A91D-24A8D112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51CF9-9089-3600-F9DD-14060BFF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1F171-D4A1-51AC-35E9-4C1A8825E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794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4019-56AA-81CD-B195-D449BD14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2D5355-1B26-97C6-ADD9-A81C54C30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EE7F53-ABC5-AB7A-D835-1F16D9DFA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EC17F-D8B3-448B-A7FB-CB757B902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E1D66-7A51-9689-CDBF-629982B86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4C96C-6B46-E6DD-8C47-C5ED0132E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76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C58FB1-FF48-588B-1BBE-02AA1F639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C412B-2740-50AF-F68D-C0C8E5DB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7F412-5130-45E6-0A1A-3FE3F5BC39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02245-8E64-0F4F-A8F5-92EBEA9FB896}" type="datetimeFigureOut">
              <a:rPr lang="id-ID" smtClean="0"/>
              <a:t>06/08/25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BF335-AFB3-72A9-9B38-959E63E6DB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3B6F2-AF89-D745-212B-C7DB24FE3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94F82-D050-574B-8A67-A069350E40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836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DBB4D-035C-0532-F6CF-E8C127DBA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632" y="852793"/>
            <a:ext cx="11714205" cy="2387600"/>
          </a:xfrm>
        </p:spPr>
        <p:txBody>
          <a:bodyPr>
            <a:noAutofit/>
          </a:bodyPr>
          <a:lstStyle/>
          <a:p>
            <a:r>
              <a:rPr lang="en-ID" sz="3900" b="1" dirty="0"/>
              <a:t>Japanese Work Culture Habituation Model</a:t>
            </a:r>
            <a:br>
              <a:rPr lang="en-ID" sz="3900" b="1" dirty="0"/>
            </a:br>
            <a:r>
              <a:rPr lang="en-ID" sz="3900" b="1" dirty="0"/>
              <a:t> in Fostering Civic Competence </a:t>
            </a:r>
            <a:br>
              <a:rPr lang="en-ID" sz="3900" b="1" dirty="0"/>
            </a:br>
            <a:r>
              <a:rPr lang="en-ID" sz="3900" b="1" dirty="0"/>
              <a:t>for Indonesian Migrant Worker Candidates</a:t>
            </a:r>
            <a:endParaRPr lang="en-ID" sz="3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5DED11-CD11-5535-F54B-0AB46FCFC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167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id-ID" dirty="0"/>
              <a:t>Dianni Risda</a:t>
            </a:r>
          </a:p>
          <a:p>
            <a:r>
              <a:rPr lang="id-ID" dirty="0"/>
              <a:t>Melia Dewi </a:t>
            </a:r>
            <a:r>
              <a:rPr lang="id-ID" dirty="0" err="1"/>
              <a:t>Judiasri</a:t>
            </a:r>
            <a:endParaRPr lang="id-ID" dirty="0"/>
          </a:p>
          <a:p>
            <a:r>
              <a:rPr lang="id-ID" dirty="0" err="1"/>
              <a:t>Herniwati</a:t>
            </a:r>
            <a:endParaRPr lang="id-ID" dirty="0"/>
          </a:p>
          <a:p>
            <a:r>
              <a:rPr lang="id-ID" dirty="0"/>
              <a:t>Noviyanti </a:t>
            </a:r>
            <a:r>
              <a:rPr lang="id-ID" dirty="0" err="1"/>
              <a:t>Aneros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89620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592AA-2B88-2C92-735A-06B54B1D6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D" b="1" dirty="0"/>
            </a:br>
            <a:r>
              <a:rPr lang="en-ID" b="1" dirty="0"/>
              <a:t>Common Issues Faced by Indonesian Workers</a:t>
            </a:r>
            <a:br>
              <a:rPr lang="en-ID" b="1" dirty="0"/>
            </a:br>
            <a:r>
              <a:rPr lang="en-ID" b="1" dirty="0"/>
              <a:t> in Japan</a:t>
            </a:r>
            <a:br>
              <a:rPr lang="en-ID" dirty="0"/>
            </a:br>
            <a:br>
              <a:rPr lang="en-ID" dirty="0"/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F94D5-ACFC-E60D-A377-809172202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en-ID" dirty="0"/>
              <a:t>Language &amp; cultural barriers</a:t>
            </a:r>
          </a:p>
          <a:p>
            <a:r>
              <a:rPr lang="en-ID" dirty="0"/>
              <a:t>Difficulty adapting to high work discipline</a:t>
            </a:r>
          </a:p>
          <a:p>
            <a:r>
              <a:rPr lang="en-ID" dirty="0"/>
              <a:t>Ethical and </a:t>
            </a:r>
            <a:r>
              <a:rPr lang="en-ID" dirty="0" err="1"/>
              <a:t>behavioral</a:t>
            </a:r>
            <a:r>
              <a:rPr lang="en-ID" dirty="0"/>
              <a:t> issues</a:t>
            </a:r>
          </a:p>
          <a:p>
            <a:r>
              <a:rPr lang="en-ID" dirty="0"/>
              <a:t>Social &amp; psychological stress</a:t>
            </a:r>
          </a:p>
          <a:p>
            <a:r>
              <a:rPr lang="en-ID" dirty="0"/>
              <a:t>Contract violations &amp; exploitation</a:t>
            </a:r>
          </a:p>
          <a:p>
            <a:r>
              <a:rPr lang="en-ID" dirty="0"/>
              <a:t>Lack of civic competence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60857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2AD32-473B-1323-5204-1A0BF5C38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06675"/>
            <a:ext cx="10515600" cy="1325563"/>
          </a:xfrm>
        </p:spPr>
        <p:txBody>
          <a:bodyPr>
            <a:normAutofit/>
          </a:bodyPr>
          <a:lstStyle/>
          <a:p>
            <a:r>
              <a:rPr lang="en-ID" sz="3600" b="1" dirty="0"/>
              <a:t>Developing Performance Character Through a Kaizen-Based Habituation Model</a:t>
            </a:r>
            <a:endParaRPr lang="id-ID" sz="3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2061-C6C4-8B1F-9314-0D6B68745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32238"/>
            <a:ext cx="9862751" cy="49606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D" b="1" dirty="0"/>
              <a:t>INPUT:</a:t>
            </a:r>
            <a:br>
              <a:rPr lang="en-ID" dirty="0"/>
            </a:br>
            <a:r>
              <a:rPr lang="en-ID" dirty="0"/>
              <a:t>Core values: Discipline, Responsibility, Honesty, Perseverance</a:t>
            </a:r>
          </a:p>
          <a:p>
            <a:pPr marL="0" indent="0">
              <a:buNone/>
            </a:pPr>
            <a:endParaRPr lang="en-ID" dirty="0"/>
          </a:p>
          <a:p>
            <a:r>
              <a:rPr lang="en-ID" b="1" dirty="0"/>
              <a:t>PROCESS:</a:t>
            </a:r>
            <a:endParaRPr lang="en-ID" dirty="0"/>
          </a:p>
          <a:p>
            <a:r>
              <a:rPr lang="en-ID" dirty="0"/>
              <a:t>Daily training routines</a:t>
            </a:r>
          </a:p>
          <a:p>
            <a:r>
              <a:rPr lang="en-ID" dirty="0"/>
              <a:t>Periodic evaluation and reflection</a:t>
            </a:r>
          </a:p>
          <a:p>
            <a:r>
              <a:rPr lang="en-ID" dirty="0"/>
              <a:t>Continuous improvement (Kaizen)</a:t>
            </a:r>
          </a:p>
          <a:p>
            <a:r>
              <a:rPr lang="en-ID" dirty="0"/>
              <a:t>Japanese work practice simulations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b="1" dirty="0"/>
              <a:t>OUTPUT:</a:t>
            </a:r>
            <a:endParaRPr lang="en-ID" dirty="0"/>
          </a:p>
          <a:p>
            <a:r>
              <a:rPr lang="en-ID" dirty="0"/>
              <a:t>Consistent, resilient, and team-oriented workers</a:t>
            </a:r>
          </a:p>
          <a:p>
            <a:pPr marL="0" indent="0">
              <a:buNone/>
            </a:pPr>
            <a:br>
              <a:rPr lang="en-ID" dirty="0"/>
            </a:br>
            <a:r>
              <a:rPr lang="en-ID" b="1" dirty="0"/>
              <a:t>FINAL IMPACT:</a:t>
            </a:r>
            <a:endParaRPr lang="en-ID" dirty="0"/>
          </a:p>
          <a:p>
            <a:r>
              <a:rPr lang="en-ID" dirty="0"/>
              <a:t>Strong civic competence and ethical awareness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28228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8565-3FCB-42A9-FB94-1AE6ADF6B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1189"/>
          </a:xfrm>
        </p:spPr>
        <p:txBody>
          <a:bodyPr>
            <a:normAutofit fontScale="90000"/>
          </a:bodyPr>
          <a:lstStyle/>
          <a:p>
            <a:br>
              <a:rPr lang="en-ID" sz="4000" b="1" dirty="0"/>
            </a:br>
            <a:r>
              <a:rPr lang="en-ID" sz="4000" b="1" dirty="0"/>
              <a:t>Kaizen Principles as the Foundation of Character Development</a:t>
            </a:r>
            <a:br>
              <a:rPr lang="en-ID" dirty="0"/>
            </a:br>
            <a:br>
              <a:rPr lang="en-ID" b="1" dirty="0"/>
            </a:br>
            <a:endParaRPr lang="id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E4C5D6-7E6F-83BA-52C9-DA53CDA03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D" dirty="0"/>
              <a:t>"Kaizen" = continuous improvement</a:t>
            </a:r>
          </a:p>
          <a:p>
            <a:r>
              <a:rPr lang="en-ID" dirty="0"/>
              <a:t>Small, consistent changes</a:t>
            </a:r>
          </a:p>
          <a:p>
            <a:r>
              <a:rPr lang="en-ID" dirty="0"/>
              <a:t>Everyone responsible for improvement</a:t>
            </a:r>
          </a:p>
          <a:p>
            <a:r>
              <a:rPr lang="en-ID" dirty="0"/>
              <a:t>Process-oriented mindset</a:t>
            </a:r>
          </a:p>
          <a:p>
            <a:r>
              <a:rPr lang="en-ID" dirty="0"/>
              <a:t>Elimination of waste (</a:t>
            </a:r>
            <a:r>
              <a:rPr lang="en-ID" dirty="0" err="1"/>
              <a:t>muda</a:t>
            </a:r>
            <a:r>
              <a:rPr lang="en-ID" dirty="0"/>
              <a:t>)</a:t>
            </a:r>
          </a:p>
          <a:p>
            <a:r>
              <a:rPr lang="en-ID" dirty="0"/>
              <a:t>Feedback transparency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b="1" dirty="0"/>
              <a:t>Implications:</a:t>
            </a:r>
            <a:endParaRPr lang="en-ID" dirty="0"/>
          </a:p>
          <a:p>
            <a:r>
              <a:rPr lang="en-ID" dirty="0"/>
              <a:t>Promotes discipline and adaptability</a:t>
            </a:r>
          </a:p>
          <a:p>
            <a:r>
              <a:rPr lang="en-ID" dirty="0"/>
              <a:t>Encourages reflection and self-improvement</a:t>
            </a:r>
          </a:p>
          <a:p>
            <a:r>
              <a:rPr lang="en-ID" dirty="0"/>
              <a:t>Builds civic responsibility through quality consciousness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66172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C17C0-6FC5-B8E6-71E7-857885566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4000" b="1" dirty="0"/>
              <a:t>Applying the Kaizen-Based Japanese Work Culture Model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4444A-9DEB-08BE-ECCE-952FF2DF6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525" y="1788555"/>
            <a:ext cx="10620631" cy="47043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D" b="1" dirty="0"/>
              <a:t>Objective:</a:t>
            </a:r>
          </a:p>
          <a:p>
            <a:pPr marL="0" indent="0">
              <a:buNone/>
            </a:pPr>
            <a:br>
              <a:rPr lang="en-ID" dirty="0"/>
            </a:br>
            <a:r>
              <a:rPr lang="en-ID" dirty="0">
                <a:solidFill>
                  <a:srgbClr val="FF0000"/>
                </a:solidFill>
              </a:rPr>
              <a:t>To build strong performance character and civic competence among Indonesian migrant worker candidates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b="1" dirty="0"/>
              <a:t>Steps:</a:t>
            </a:r>
            <a:endParaRPr lang="en-ID" dirty="0"/>
          </a:p>
          <a:p>
            <a:r>
              <a:rPr lang="en-ID" b="1" dirty="0"/>
              <a:t>Internalizing Kaizen Values</a:t>
            </a:r>
            <a:endParaRPr lang="en-ID" dirty="0"/>
          </a:p>
          <a:p>
            <a:pPr lvl="1"/>
            <a:r>
              <a:rPr lang="en-ID" dirty="0"/>
              <a:t>Training on perseverance (</a:t>
            </a:r>
            <a:r>
              <a:rPr lang="en-ID" dirty="0" err="1"/>
              <a:t>ganbaru</a:t>
            </a:r>
            <a:r>
              <a:rPr lang="en-ID" dirty="0"/>
              <a:t>), responsibility, self-improvement</a:t>
            </a:r>
          </a:p>
          <a:p>
            <a:r>
              <a:rPr lang="en-ID" b="1" dirty="0"/>
              <a:t>Daily Habit Formation</a:t>
            </a:r>
            <a:endParaRPr lang="en-ID" dirty="0"/>
          </a:p>
          <a:p>
            <a:pPr lvl="1"/>
            <a:r>
              <a:rPr lang="en-ID" dirty="0"/>
              <a:t>Morning routines: stretching, team meetings, reflections</a:t>
            </a:r>
          </a:p>
          <a:p>
            <a:pPr lvl="1"/>
            <a:r>
              <a:rPr lang="en-ID" dirty="0"/>
              <a:t>5S Practice: Sort, Set in order, Shine, Standardize, Sustain</a:t>
            </a:r>
          </a:p>
          <a:p>
            <a:pPr lvl="1"/>
            <a:r>
              <a:rPr lang="en-ID" dirty="0"/>
              <a:t>Daily/weekly evaluations</a:t>
            </a:r>
          </a:p>
          <a:p>
            <a:r>
              <a:rPr lang="en-ID" b="1" dirty="0"/>
              <a:t>Mentorship and Coaching</a:t>
            </a:r>
            <a:endParaRPr lang="en-ID" dirty="0"/>
          </a:p>
          <a:p>
            <a:pPr lvl="1"/>
            <a:r>
              <a:rPr lang="en-ID" dirty="0"/>
              <a:t>Ongoing support from LPK mentors</a:t>
            </a:r>
          </a:p>
          <a:p>
            <a:pPr lvl="1"/>
            <a:r>
              <a:rPr lang="en-ID" dirty="0"/>
              <a:t>Personal reflection journals</a:t>
            </a:r>
          </a:p>
          <a:p>
            <a:r>
              <a:rPr lang="en-ID" b="1" dirty="0"/>
              <a:t>Performance Assessment and Group Reflections</a:t>
            </a:r>
            <a:endParaRPr lang="en-ID" dirty="0"/>
          </a:p>
          <a:p>
            <a:r>
              <a:rPr lang="en-ID" b="1" dirty="0"/>
              <a:t>Civic Engagement Simulation</a:t>
            </a:r>
            <a:endParaRPr lang="en-ID" dirty="0"/>
          </a:p>
          <a:p>
            <a:pPr lvl="1"/>
            <a:r>
              <a:rPr lang="en-ID" dirty="0"/>
              <a:t>Group discussions, role-playing, intercultural communication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84459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C4CA44-FF39-C930-0AAF-E07840E36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3B459-AD1D-DC25-4DCA-CF4786858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616"/>
            <a:ext cx="10515600" cy="746983"/>
          </a:xfrm>
        </p:spPr>
        <p:txBody>
          <a:bodyPr>
            <a:normAutofit fontScale="90000"/>
          </a:bodyPr>
          <a:lstStyle/>
          <a:p>
            <a:br>
              <a:rPr lang="en-ID" sz="4000" b="1" dirty="0"/>
            </a:br>
            <a:br>
              <a:rPr lang="en-ID" sz="4000" b="1" dirty="0"/>
            </a:br>
            <a:r>
              <a:rPr lang="en-ID" sz="4000" b="1" dirty="0"/>
              <a:t>Im</a:t>
            </a:r>
            <a:r>
              <a:rPr lang="en-ID" b="1" dirty="0"/>
              <a:t>plementation Steps of the Model</a:t>
            </a:r>
            <a:br>
              <a:rPr lang="en-ID" b="1" dirty="0"/>
            </a:br>
            <a:br>
              <a:rPr lang="en-ID" b="1" dirty="0"/>
            </a:br>
            <a:br>
              <a:rPr lang="en-ID" b="1" dirty="0"/>
            </a:br>
            <a:endParaRPr lang="id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16EA1F-543D-7D8F-B8EC-9060608A7855}"/>
              </a:ext>
            </a:extLst>
          </p:cNvPr>
          <p:cNvSpPr txBox="1"/>
          <p:nvPr/>
        </p:nvSpPr>
        <p:spPr>
          <a:xfrm>
            <a:off x="429913" y="1318070"/>
            <a:ext cx="5530163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1" dirty="0"/>
              <a:t>1. Internalization of Kaizen Values</a:t>
            </a:r>
            <a:endParaRPr lang="en-ID" sz="2000" dirty="0"/>
          </a:p>
          <a:p>
            <a:r>
              <a:rPr lang="en-ID" sz="2000" dirty="0" err="1"/>
              <a:t>Counseling</a:t>
            </a:r>
            <a:r>
              <a:rPr lang="en-ID" sz="2000" dirty="0"/>
              <a:t> and training on Japanese work ethics: perseverance (</a:t>
            </a:r>
            <a:r>
              <a:rPr lang="en-ID" sz="2000" i="1" dirty="0" err="1"/>
              <a:t>ganbaru</a:t>
            </a:r>
            <a:r>
              <a:rPr lang="en-ID" sz="2000" dirty="0"/>
              <a:t>), diligence, responsibility, and self-improvement</a:t>
            </a:r>
          </a:p>
          <a:p>
            <a:r>
              <a:rPr lang="en-ID" sz="2000" dirty="0"/>
              <a:t>Strengthening values of teamwork, punctuality, and quality-oriented work</a:t>
            </a:r>
          </a:p>
          <a:p>
            <a:endParaRPr lang="en-ID" sz="2000" dirty="0"/>
          </a:p>
          <a:p>
            <a:r>
              <a:rPr lang="en-ID" sz="2000" b="1" dirty="0"/>
              <a:t>2. Daily Habit Formation</a:t>
            </a:r>
            <a:endParaRPr lang="en-ID" sz="2000" dirty="0"/>
          </a:p>
          <a:p>
            <a:r>
              <a:rPr lang="en-ID" sz="2000" dirty="0"/>
              <a:t>Morning routines: physical exercise, morning briefing, and daily reflection</a:t>
            </a:r>
          </a:p>
          <a:p>
            <a:r>
              <a:rPr lang="en-ID" sz="2000" dirty="0"/>
              <a:t>Implementation of the "5S" method:</a:t>
            </a:r>
            <a:br>
              <a:rPr lang="en-ID" sz="2000" dirty="0"/>
            </a:br>
            <a:r>
              <a:rPr lang="en-ID" sz="2000" b="1" dirty="0"/>
              <a:t>Sort (</a:t>
            </a:r>
            <a:r>
              <a:rPr lang="en-ID" sz="2000" b="1" dirty="0" err="1"/>
              <a:t>Seiri</a:t>
            </a:r>
            <a:r>
              <a:rPr lang="en-ID" sz="2000" b="1" dirty="0"/>
              <a:t>), Set in order (</a:t>
            </a:r>
            <a:r>
              <a:rPr lang="en-ID" sz="2000" b="1" dirty="0" err="1"/>
              <a:t>Seiton</a:t>
            </a:r>
            <a:r>
              <a:rPr lang="en-ID" sz="2000" b="1" dirty="0"/>
              <a:t>), Shine (</a:t>
            </a:r>
            <a:r>
              <a:rPr lang="en-ID" sz="2000" b="1" dirty="0" err="1"/>
              <a:t>Seiso</a:t>
            </a:r>
            <a:r>
              <a:rPr lang="en-ID" sz="2000" b="1" dirty="0"/>
              <a:t>), Standardize (</a:t>
            </a:r>
            <a:r>
              <a:rPr lang="en-ID" sz="2000" b="1" dirty="0" err="1"/>
              <a:t>Seiketsu</a:t>
            </a:r>
            <a:r>
              <a:rPr lang="en-ID" sz="2000" b="1" dirty="0"/>
              <a:t>), Sustain (</a:t>
            </a:r>
            <a:r>
              <a:rPr lang="en-ID" sz="2000" b="1" dirty="0" err="1"/>
              <a:t>Shitsuke</a:t>
            </a:r>
            <a:r>
              <a:rPr lang="en-ID" sz="2000" b="1" dirty="0"/>
              <a:t>)</a:t>
            </a:r>
            <a:endParaRPr lang="en-ID" sz="2000" dirty="0"/>
          </a:p>
          <a:p>
            <a:r>
              <a:rPr lang="en-ID" sz="2000" dirty="0"/>
              <a:t>Daily and weekly evaluation routines</a:t>
            </a:r>
          </a:p>
          <a:p>
            <a:endParaRPr lang="en-ID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F63F11-0F1D-2FB6-D0D1-E5B1B804BB54}"/>
              </a:ext>
            </a:extLst>
          </p:cNvPr>
          <p:cNvSpPr txBox="1"/>
          <p:nvPr/>
        </p:nvSpPr>
        <p:spPr>
          <a:xfrm>
            <a:off x="6231926" y="1318070"/>
            <a:ext cx="5530163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1" dirty="0"/>
              <a:t>3. Mentoring and Coaching</a:t>
            </a:r>
            <a:endParaRPr lang="en-ID" sz="2000" dirty="0"/>
          </a:p>
          <a:p>
            <a:r>
              <a:rPr lang="en-ID" sz="2000" dirty="0"/>
              <a:t>Regular guidance by LPK mentors</a:t>
            </a:r>
          </a:p>
          <a:p>
            <a:r>
              <a:rPr lang="en-ID" sz="2000" dirty="0"/>
              <a:t>Use of personal journals for self-evaluation and reflection</a:t>
            </a:r>
          </a:p>
          <a:p>
            <a:endParaRPr lang="en-ID" sz="2000" b="1" dirty="0"/>
          </a:p>
          <a:p>
            <a:r>
              <a:rPr lang="en-ID" sz="2000" b="1" dirty="0"/>
              <a:t>4. Performance Assessment and Self-Reflection</a:t>
            </a:r>
            <a:endParaRPr lang="en-ID" sz="2000" dirty="0"/>
          </a:p>
          <a:p>
            <a:r>
              <a:rPr lang="en-ID" sz="2000" dirty="0"/>
              <a:t>Assessment rubrics for performance character</a:t>
            </a:r>
          </a:p>
          <a:p>
            <a:r>
              <a:rPr lang="en-ID" sz="2000" dirty="0"/>
              <a:t>Group discussions and peer review</a:t>
            </a:r>
          </a:p>
          <a:p>
            <a:endParaRPr lang="en-ID" sz="2000" dirty="0"/>
          </a:p>
          <a:p>
            <a:r>
              <a:rPr lang="en-ID" sz="2000" b="1" dirty="0"/>
              <a:t>5. Strengthening Civic Engagement</a:t>
            </a:r>
            <a:endParaRPr lang="en-ID" sz="2000" dirty="0"/>
          </a:p>
          <a:p>
            <a:r>
              <a:rPr lang="en-ID" sz="2000" dirty="0"/>
              <a:t>Teamwork simulations, work ethic discussions, and community role practice</a:t>
            </a:r>
          </a:p>
          <a:p>
            <a:r>
              <a:rPr lang="en-ID" sz="2000" dirty="0"/>
              <a:t>Training in cross-cultural workplace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492737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0D41C-6C46-E7A4-6EB8-FFEA22280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5974"/>
            <a:ext cx="10515600" cy="1325563"/>
          </a:xfrm>
        </p:spPr>
        <p:txBody>
          <a:bodyPr>
            <a:normAutofit/>
          </a:bodyPr>
          <a:lstStyle/>
          <a:p>
            <a:r>
              <a:rPr lang="en-ID" b="1" dirty="0"/>
              <a:t>Expected Outcomes</a:t>
            </a:r>
            <a:br>
              <a:rPr lang="en-ID" b="1" dirty="0"/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C98AF-47D1-85F8-D4AC-21458AA9A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265" y="2141537"/>
            <a:ext cx="8985422" cy="4351338"/>
          </a:xfrm>
        </p:spPr>
        <p:txBody>
          <a:bodyPr>
            <a:normAutofit/>
          </a:bodyPr>
          <a:lstStyle/>
          <a:p>
            <a:r>
              <a:rPr lang="en-ID" dirty="0"/>
              <a:t>Formation of positive work habits</a:t>
            </a:r>
          </a:p>
          <a:p>
            <a:r>
              <a:rPr lang="en-ID" dirty="0"/>
              <a:t>Improved mental resilience and discipline</a:t>
            </a:r>
          </a:p>
          <a:p>
            <a:r>
              <a:rPr lang="en-ID" dirty="0"/>
              <a:t>Growth in social awareness and workplace responsibility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72484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F1F2C9-4214-E527-759B-D7EA9C697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2012"/>
            <a:ext cx="10515600" cy="1325563"/>
          </a:xfrm>
        </p:spPr>
        <p:txBody>
          <a:bodyPr/>
          <a:lstStyle/>
          <a:p>
            <a:pPr algn="ctr"/>
            <a:r>
              <a:rPr lang="id-ID" dirty="0" err="1"/>
              <a:t>Arigato</a:t>
            </a:r>
            <a:r>
              <a:rPr lang="id-ID" dirty="0"/>
              <a:t> </a:t>
            </a:r>
            <a:r>
              <a:rPr lang="id-ID" dirty="0" err="1"/>
              <a:t>Gozaimashita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7711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A0744-1DCB-7289-5D47-03B51B81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Japan's demographic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99BFE-447F-7FBF-6015-23D213D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D" dirty="0"/>
              <a:t>Rapidly aging population</a:t>
            </a:r>
          </a:p>
          <a:p>
            <a:pPr lvl="0"/>
            <a:r>
              <a:rPr lang="en-ID" dirty="0"/>
              <a:t>Low birth rate</a:t>
            </a:r>
          </a:p>
          <a:p>
            <a:pPr lvl="0"/>
            <a:r>
              <a:rPr lang="en-ID" dirty="0"/>
              <a:t>Declining working-age population</a:t>
            </a:r>
            <a:br>
              <a:rPr lang="en-ID" dirty="0"/>
            </a:br>
            <a:r>
              <a:rPr lang="en-ID" b="1" dirty="0"/>
              <a:t>Solution:</a:t>
            </a:r>
            <a:r>
              <a:rPr lang="en-ID" dirty="0"/>
              <a:t> Hiring foreign migrant workers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8789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F1C2F-A1A7-8F2A-02C1-8197D16FD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dirty="0"/>
              <a:t>Population Trends in Japan (1950–2024)</a:t>
            </a:r>
            <a:br>
              <a:rPr lang="en-ID" dirty="0"/>
            </a:br>
            <a:endParaRPr lang="id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769D619-6893-DE5C-01D2-323B28E6E0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69885" y="1825625"/>
            <a:ext cx="7252230" cy="4351338"/>
          </a:xfrm>
        </p:spPr>
      </p:pic>
    </p:spTree>
    <p:extLst>
      <p:ext uri="{BB962C8B-B14F-4D97-AF65-F5344CB8AC3E}">
        <p14:creationId xmlns:p14="http://schemas.microsoft.com/office/powerpoint/2010/main" val="37014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346FD-3093-F94E-38FE-C615DF58B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Age Structure of Japan’s Population (2024)</a:t>
            </a:r>
            <a:endParaRPr lang="id-ID" dirty="0"/>
          </a:p>
        </p:txBody>
      </p:sp>
      <p:pic>
        <p:nvPicPr>
          <p:cNvPr id="2054" name="Picture 6" descr="Population of Japan 2024 - PopulationPyramid.net">
            <a:extLst>
              <a:ext uri="{FF2B5EF4-FFF2-40B4-BE49-F238E27FC236}">
                <a16:creationId xmlns:a16="http://schemas.microsoft.com/office/drawing/2014/main" id="{D8A885AF-51FC-53BC-676F-76AF2D03852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107" y="1690687"/>
            <a:ext cx="4818142" cy="486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648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3ACE3-E3E5-6A78-2299-F1F70F934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b="1" dirty="0"/>
              <a:t>Opportunities for Indonesian Migrant Workers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F3038-1AD6-C11A-9905-2CA8043DA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Sectors: Elderly care, construction, manufacturing</a:t>
            </a:r>
          </a:p>
          <a:p>
            <a:r>
              <a:rPr lang="en-ID" dirty="0"/>
              <a:t>16 sectors opened under </a:t>
            </a:r>
            <a:r>
              <a:rPr lang="en-ID" dirty="0" err="1"/>
              <a:t>Ginō</a:t>
            </a:r>
            <a:r>
              <a:rPr lang="en-ID" dirty="0"/>
              <a:t> </a:t>
            </a:r>
            <a:r>
              <a:rPr lang="en-ID" dirty="0" err="1"/>
              <a:t>Jisshūsei</a:t>
            </a:r>
            <a:r>
              <a:rPr lang="en-ID" dirty="0"/>
              <a:t> and </a:t>
            </a:r>
            <a:r>
              <a:rPr lang="en-ID" dirty="0" err="1"/>
              <a:t>Tokutei</a:t>
            </a:r>
            <a:r>
              <a:rPr lang="en-ID" dirty="0"/>
              <a:t> </a:t>
            </a:r>
            <a:r>
              <a:rPr lang="en-ID" dirty="0" err="1"/>
              <a:t>Ginō</a:t>
            </a:r>
            <a:r>
              <a:rPr lang="en-ID" dirty="0"/>
              <a:t> programs</a:t>
            </a:r>
          </a:p>
          <a:p>
            <a:r>
              <a:rPr lang="en-ID" dirty="0"/>
              <a:t>Demand for </a:t>
            </a:r>
            <a:r>
              <a:rPr lang="en-ID" b="1" dirty="0"/>
              <a:t>skills</a:t>
            </a:r>
            <a:r>
              <a:rPr lang="en-ID" dirty="0"/>
              <a:t> and </a:t>
            </a:r>
            <a:r>
              <a:rPr lang="en-ID" b="1" dirty="0"/>
              <a:t>character/ethics</a:t>
            </a:r>
            <a:endParaRPr lang="en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15073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52DA0-9A14-2141-9729-CB925879A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The Rise of Indonesian Migrant Workers: Emerging Challenges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DDC68-C257-800B-5227-FACC75E51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Yearly increase in Indonesian workers in Japan</a:t>
            </a:r>
          </a:p>
          <a:p>
            <a:r>
              <a:rPr lang="en-ID" dirty="0"/>
              <a:t>Risk of socio-cultural issues in the workplace</a:t>
            </a:r>
          </a:p>
          <a:p>
            <a:r>
              <a:rPr lang="en-ID" dirty="0"/>
              <a:t>Poor work </a:t>
            </a:r>
            <a:r>
              <a:rPr lang="en-ID" dirty="0" err="1"/>
              <a:t>behavior</a:t>
            </a:r>
            <a:r>
              <a:rPr lang="en-ID" dirty="0"/>
              <a:t> damages national image</a:t>
            </a:r>
          </a:p>
          <a:p>
            <a:r>
              <a:rPr lang="en-ID" dirty="0"/>
              <a:t>Need for early character and work culture development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4883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BBC69-6B12-7B76-54A7-0EBCC3D7D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/>
              <a:t>Increase in the Number of Indonesian Migrant Workers to Japan in Past 10  Years</a:t>
            </a:r>
            <a:endParaRPr lang="id-ID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ADC7515-D15B-34B0-7FE5-2614C245B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069086"/>
              </p:ext>
            </p:extLst>
          </p:nvPr>
        </p:nvGraphicFramePr>
        <p:xfrm>
          <a:off x="1149178" y="2044957"/>
          <a:ext cx="10416746" cy="4526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0407">
                  <a:extLst>
                    <a:ext uri="{9D8B030D-6E8A-4147-A177-3AD203B41FA5}">
                      <a16:colId xmlns:a16="http://schemas.microsoft.com/office/drawing/2014/main" val="1774851528"/>
                    </a:ext>
                  </a:extLst>
                </a:gridCol>
                <a:gridCol w="8716339">
                  <a:extLst>
                    <a:ext uri="{9D8B030D-6E8A-4147-A177-3AD203B41FA5}">
                      <a16:colId xmlns:a16="http://schemas.microsoft.com/office/drawing/2014/main" val="2203448728"/>
                    </a:ext>
                  </a:extLst>
                </a:gridCol>
              </a:tblGrid>
              <a:tr h="196360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Number of Indonesian Migrant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178764345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2015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5.200 orang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1816796795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2016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8.300 orang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4195676937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2017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12.500 orang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2757960577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2018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19.800 orang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3438601877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2019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27.400 orang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183484822"/>
                  </a:ext>
                </a:extLst>
              </a:tr>
              <a:tr h="565517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2020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14.000 orang (pandemi COVID-19)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2168913194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2021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16.800 orang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1545197065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2022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23.700 orang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1468225822"/>
                  </a:ext>
                </a:extLst>
              </a:tr>
              <a:tr h="392720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2023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34.200 orang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2354355923"/>
                  </a:ext>
                </a:extLst>
              </a:tr>
              <a:tr h="447701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>
                          <a:effectLst/>
                        </a:rPr>
                        <a:t>2024*</a:t>
                      </a:r>
                      <a:endParaRPr lang="en-ID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ID" sz="2400" u="none" strike="noStrike" dirty="0">
                          <a:effectLst/>
                        </a:rPr>
                        <a:t>41.500 orang (estimated by the end of 2024)</a:t>
                      </a:r>
                      <a:endParaRPr lang="en-ID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1" marR="5891" marT="5891" marB="0" anchor="ctr"/>
                </a:tc>
                <a:extLst>
                  <a:ext uri="{0D108BD9-81ED-4DB2-BD59-A6C34878D82A}">
                    <a16:rowId xmlns:a16="http://schemas.microsoft.com/office/drawing/2014/main" val="429494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468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83771-712E-12EC-7D85-59334651A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3200" b="1" dirty="0"/>
              <a:t>1. Understanding Japanese Work Culture Matters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A3D13-6862-FD50-A9FC-2818EE6D4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Responding to real field challenges</a:t>
            </a:r>
          </a:p>
          <a:p>
            <a:r>
              <a:rPr lang="en-ID" dirty="0"/>
              <a:t>Need for standardized preparation</a:t>
            </a:r>
          </a:p>
          <a:p>
            <a:r>
              <a:rPr lang="en-ID" dirty="0"/>
              <a:t>Upholding national image</a:t>
            </a:r>
          </a:p>
          <a:p>
            <a:r>
              <a:rPr lang="en-ID" dirty="0"/>
              <a:t>Work culture readiness</a:t>
            </a:r>
          </a:p>
          <a:p>
            <a:r>
              <a:rPr lang="en-ID" dirty="0"/>
              <a:t>Strengthening civic competence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32784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9739C-892F-5970-AF7F-9172F001E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D" b="1" dirty="0"/>
            </a:br>
            <a:br>
              <a:rPr lang="en-ID" b="1" dirty="0"/>
            </a:br>
            <a:r>
              <a:rPr lang="en-ID" b="1" dirty="0"/>
              <a:t>What is Performance Character?</a:t>
            </a:r>
            <a:br>
              <a:rPr lang="en-ID" dirty="0"/>
            </a:br>
            <a:br>
              <a:rPr lang="en-ID" dirty="0"/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E7BA1-8B03-4A47-CF75-8A0BE46D4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More than technical skills</a:t>
            </a:r>
          </a:p>
          <a:p>
            <a:r>
              <a:rPr lang="en-ID" dirty="0"/>
              <a:t>A crucial foundation in Japanese workplaces</a:t>
            </a:r>
          </a:p>
          <a:p>
            <a:r>
              <a:rPr lang="en-ID" dirty="0"/>
              <a:t>Formed through consistent training—not innate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33356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1404</Words>
  <Application>Microsoft Macintosh PowerPoint</Application>
  <PresentationFormat>Widescreen</PresentationFormat>
  <Paragraphs>168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Japanese Work Culture Habituation Model  in Fostering Civic Competence  for Indonesian Migrant Worker Candidates</vt:lpstr>
      <vt:lpstr>Japan's demographic issues</vt:lpstr>
      <vt:lpstr>Population Trends in Japan (1950–2024) </vt:lpstr>
      <vt:lpstr>Age Structure of Japan’s Population (2024)</vt:lpstr>
      <vt:lpstr>Opportunities for Indonesian Migrant Workers</vt:lpstr>
      <vt:lpstr>The Rise of Indonesian Migrant Workers: Emerging Challenges</vt:lpstr>
      <vt:lpstr>Increase in the Number of Indonesian Migrant Workers to Japan in Past 10  Years</vt:lpstr>
      <vt:lpstr>1. Understanding Japanese Work Culture Matters</vt:lpstr>
      <vt:lpstr>  What is Performance Character?  </vt:lpstr>
      <vt:lpstr> Common Issues Faced by Indonesian Workers  in Japan  </vt:lpstr>
      <vt:lpstr>Developing Performance Character Through a Kaizen-Based Habituation Model</vt:lpstr>
      <vt:lpstr> Kaizen Principles as the Foundation of Character Development  </vt:lpstr>
      <vt:lpstr>Applying the Kaizen-Based Japanese Work Culture Model</vt:lpstr>
      <vt:lpstr>  Implementation Steps of the Model   </vt:lpstr>
      <vt:lpstr>Expected Outcomes </vt:lpstr>
      <vt:lpstr>Arigato Gozaimashita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Dianni Risda</dc:creator>
  <cp:lastModifiedBy>Dianni Risda</cp:lastModifiedBy>
  <cp:revision>3</cp:revision>
  <dcterms:created xsi:type="dcterms:W3CDTF">2025-08-04T23:16:29Z</dcterms:created>
  <dcterms:modified xsi:type="dcterms:W3CDTF">2025-08-06T00:23:02Z</dcterms:modified>
</cp:coreProperties>
</file>