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5bf635b079_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25bf635b079_2_7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5bf635b079_2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g25bf635b079_2_8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5bf635b079_2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g25bf635b079_2_8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5bf635b079_2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25bf635b079_2_9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5bf635b079_2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g25bf635b079_2_9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5bf635b07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g25bf635b079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5bf635b079_2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g25bf635b079_2_10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5bf635b079_2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g25bf635b079_2_10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5bf635b079_2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g25bf635b079_2_1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8" name="Google Shape;58;p14"/>
          <p:cNvSpPr txBox="1"/>
          <p:nvPr>
            <p:ph idx="1" type="subTitle"/>
          </p:nvPr>
        </p:nvSpPr>
        <p:spPr>
          <a:xfrm>
            <a:off x="1143000" y="2701528"/>
            <a:ext cx="6858000" cy="1241821"/>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4"/>
            <a:ext cx="7886700" cy="2139553"/>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14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3" name="Google Shape;83;p18"/>
          <p:cNvSpPr txBox="1"/>
          <p:nvPr>
            <p:ph idx="1" type="body"/>
          </p:nvPr>
        </p:nvSpPr>
        <p:spPr>
          <a:xfrm>
            <a:off x="629841" y="1260872"/>
            <a:ext cx="3868340" cy="617934"/>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340" cy="2763441"/>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391" cy="617934"/>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391" cy="2763441"/>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92" name="Google Shape;92;p19"/>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178" cy="120015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01" name="Google Shape;101;p21"/>
          <p:cNvSpPr txBox="1"/>
          <p:nvPr>
            <p:ph idx="1" type="body"/>
          </p:nvPr>
        </p:nvSpPr>
        <p:spPr>
          <a:xfrm>
            <a:off x="3887391" y="740569"/>
            <a:ext cx="4629150" cy="3655219"/>
          </a:xfrm>
          <a:prstGeom prst="rect">
            <a:avLst/>
          </a:prstGeom>
          <a:noFill/>
          <a:ln>
            <a:noFill/>
          </a:ln>
        </p:spPr>
        <p:txBody>
          <a:bodyPr anchorCtr="0" anchor="t" bIns="34275" lIns="68575" spcFirstLastPara="1" rIns="68575" wrap="square" tIns="34275">
            <a:norm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178" cy="2858691"/>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178" cy="120015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08" name="Google Shape;108;p22"/>
          <p:cNvSpPr/>
          <p:nvPr>
            <p:ph idx="2" type="pic"/>
          </p:nvPr>
        </p:nvSpPr>
        <p:spPr>
          <a:xfrm>
            <a:off x="3887391" y="740569"/>
            <a:ext cx="4629150" cy="3655219"/>
          </a:xfrm>
          <a:prstGeom prst="rect">
            <a:avLst/>
          </a:prstGeom>
          <a:noFill/>
          <a:ln>
            <a:noFill/>
          </a:ln>
        </p:spPr>
      </p:sp>
      <p:sp>
        <p:nvSpPr>
          <p:cNvPr id="109" name="Google Shape;109;p22"/>
          <p:cNvSpPr txBox="1"/>
          <p:nvPr>
            <p:ph idx="1" type="body"/>
          </p:nvPr>
        </p:nvSpPr>
        <p:spPr>
          <a:xfrm>
            <a:off x="629841" y="1543050"/>
            <a:ext cx="2949178" cy="2858691"/>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15" name="Google Shape;115;p23"/>
          <p:cNvSpPr txBox="1"/>
          <p:nvPr>
            <p:ph idx="1" type="body"/>
          </p:nvPr>
        </p:nvSpPr>
        <p:spPr>
          <a:xfrm rot="5400000">
            <a:off x="2940248" y="-942379"/>
            <a:ext cx="3263504" cy="78867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73" y="1467445"/>
            <a:ext cx="4358879" cy="19716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21" name="Google Shape;121;p24"/>
          <p:cNvSpPr txBox="1"/>
          <p:nvPr>
            <p:ph idx="1" type="body"/>
          </p:nvPr>
        </p:nvSpPr>
        <p:spPr>
          <a:xfrm rot="5400000">
            <a:off x="1349573" y="-447080"/>
            <a:ext cx="4358879" cy="5800725"/>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1.xml"/><Relationship Id="rId12" Type="http://schemas.openxmlformats.org/officeDocument/2006/relationships/slideLayout" Target="../slideLayouts/slideLayout22.xml"/><Relationship Id="rId1" Type="http://schemas.openxmlformats.org/officeDocument/2006/relationships/image" Target="../media/image3.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52" name="Google Shape;52;p13"/>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8" name="Shape 128"/>
        <p:cNvGrpSpPr/>
        <p:nvPr/>
      </p:nvGrpSpPr>
      <p:grpSpPr>
        <a:xfrm>
          <a:off x="0" y="0"/>
          <a:ext cx="0" cy="0"/>
          <a:chOff x="0" y="0"/>
          <a:chExt cx="0" cy="0"/>
        </a:xfrm>
      </p:grpSpPr>
      <p:sp>
        <p:nvSpPr>
          <p:cNvPr id="129" name="Google Shape;129;p25"/>
          <p:cNvSpPr txBox="1"/>
          <p:nvPr>
            <p:ph type="ctrTitle"/>
          </p:nvPr>
        </p:nvSpPr>
        <p:spPr>
          <a:xfrm>
            <a:off x="142355" y="671554"/>
            <a:ext cx="8859289" cy="659606"/>
          </a:xfrm>
          <a:prstGeom prst="rect">
            <a:avLst/>
          </a:prstGeom>
          <a:noFill/>
          <a:ln>
            <a:noFill/>
          </a:ln>
        </p:spPr>
        <p:txBody>
          <a:bodyPr anchorCtr="0" anchor="b" bIns="34275" lIns="68575" spcFirstLastPara="1" rIns="68575" wrap="square" tIns="34275">
            <a:noAutofit/>
          </a:bodyPr>
          <a:lstStyle/>
          <a:p>
            <a:pPr indent="0" lvl="0" marL="0" rtl="0" algn="ctr">
              <a:spcBef>
                <a:spcPts val="0"/>
              </a:spcBef>
              <a:spcAft>
                <a:spcPts val="0"/>
              </a:spcAft>
              <a:buNone/>
            </a:pPr>
            <a:r>
              <a:rPr b="1" lang="en" sz="1800">
                <a:solidFill>
                  <a:srgbClr val="FFFFFF"/>
                </a:solidFill>
                <a:latin typeface="Arial"/>
                <a:ea typeface="Arial"/>
                <a:cs typeface="Arial"/>
                <a:sym typeface="Arial"/>
              </a:rPr>
              <a:t>Potentials and concerns of ChatGPT in education: A systematic literature review of publications in 2020-2023</a:t>
            </a:r>
            <a:endParaRPr sz="5200"/>
          </a:p>
        </p:txBody>
      </p:sp>
      <p:sp>
        <p:nvSpPr>
          <p:cNvPr id="130" name="Google Shape;130;p25"/>
          <p:cNvSpPr txBox="1"/>
          <p:nvPr>
            <p:ph idx="1" type="subTitle"/>
          </p:nvPr>
        </p:nvSpPr>
        <p:spPr>
          <a:xfrm>
            <a:off x="413557" y="1703621"/>
            <a:ext cx="8316900" cy="705300"/>
          </a:xfrm>
          <a:prstGeom prst="rect">
            <a:avLst/>
          </a:prstGeom>
          <a:noFill/>
          <a:ln>
            <a:noFill/>
          </a:ln>
        </p:spPr>
        <p:txBody>
          <a:bodyPr anchorCtr="0" anchor="t" bIns="34275" lIns="68575" spcFirstLastPara="1" rIns="68575" wrap="square" tIns="34275">
            <a:normAutofit/>
          </a:bodyPr>
          <a:lstStyle/>
          <a:p>
            <a:pPr indent="0" lvl="0" marL="0" rtl="0" algn="ctr">
              <a:lnSpc>
                <a:spcPct val="100000"/>
              </a:lnSpc>
              <a:spcBef>
                <a:spcPts val="0"/>
              </a:spcBef>
              <a:spcAft>
                <a:spcPts val="0"/>
              </a:spcAft>
              <a:buClr>
                <a:schemeClr val="lt1"/>
              </a:buClr>
              <a:buSzPts val="1200"/>
              <a:buNone/>
            </a:pPr>
            <a:r>
              <a:rPr b="1" lang="en" sz="1200">
                <a:solidFill>
                  <a:schemeClr val="lt1"/>
                </a:solidFill>
              </a:rPr>
              <a:t>Arif Husein Lubis</a:t>
            </a:r>
            <a:r>
              <a:rPr b="1" lang="en" sz="1600">
                <a:solidFill>
                  <a:schemeClr val="lt1"/>
                </a:solidFill>
              </a:rPr>
              <a:t>¹</a:t>
            </a:r>
            <a:r>
              <a:rPr b="1" lang="en" sz="1200">
                <a:solidFill>
                  <a:schemeClr val="lt1"/>
                </a:solidFill>
              </a:rPr>
              <a:t>, </a:t>
            </a:r>
            <a:r>
              <a:rPr b="1" lang="en" sz="1200">
                <a:solidFill>
                  <a:schemeClr val="lt1"/>
                </a:solidFill>
              </a:rPr>
              <a:t>Adinda Safitri Ayuningsih</a:t>
            </a:r>
            <a:r>
              <a:rPr b="1" lang="en" sz="1600">
                <a:solidFill>
                  <a:schemeClr val="lt1"/>
                </a:solidFill>
              </a:rPr>
              <a:t>²</a:t>
            </a:r>
            <a:r>
              <a:rPr b="1" lang="en" sz="1200">
                <a:solidFill>
                  <a:schemeClr val="lt1"/>
                </a:solidFill>
              </a:rPr>
              <a:t>,</a:t>
            </a:r>
            <a:endParaRPr/>
          </a:p>
          <a:p>
            <a:pPr indent="0" lvl="0" marL="0" rtl="0" algn="ctr">
              <a:lnSpc>
                <a:spcPct val="100000"/>
              </a:lnSpc>
              <a:spcBef>
                <a:spcPts val="800"/>
              </a:spcBef>
              <a:spcAft>
                <a:spcPts val="0"/>
              </a:spcAft>
              <a:buClr>
                <a:schemeClr val="lt1"/>
              </a:buClr>
              <a:buSzPts val="1200"/>
              <a:buNone/>
            </a:pPr>
            <a:r>
              <a:rPr b="1" lang="en" sz="1200">
                <a:solidFill>
                  <a:schemeClr val="lt1"/>
                </a:solidFill>
              </a:rPr>
              <a:t>Indonesia University of Education</a:t>
            </a:r>
            <a:endParaRPr b="1" sz="1200">
              <a:solidFill>
                <a:schemeClr val="lt1"/>
              </a:solidFill>
            </a:endParaRPr>
          </a:p>
        </p:txBody>
      </p:sp>
      <p:sp>
        <p:nvSpPr>
          <p:cNvPr id="131" name="Google Shape;131;p25"/>
          <p:cNvSpPr txBox="1"/>
          <p:nvPr/>
        </p:nvSpPr>
        <p:spPr>
          <a:xfrm>
            <a:off x="1192876" y="1465777"/>
            <a:ext cx="6858000" cy="237900"/>
          </a:xfrm>
          <a:prstGeom prst="rect">
            <a:avLst/>
          </a:prstGeom>
          <a:noFill/>
          <a:ln>
            <a:noFill/>
          </a:ln>
        </p:spPr>
        <p:txBody>
          <a:bodyPr anchorCtr="0" anchor="b" bIns="34275" lIns="68575" spcFirstLastPara="1" rIns="68575" wrap="square" tIns="34275">
            <a:normAutofit/>
          </a:bodyPr>
          <a:lstStyle/>
          <a:p>
            <a:pPr indent="0" lvl="0" marL="0" marR="0" rtl="0" algn="ctr">
              <a:lnSpc>
                <a:spcPct val="90000"/>
              </a:lnSpc>
              <a:spcBef>
                <a:spcPts val="0"/>
              </a:spcBef>
              <a:spcAft>
                <a:spcPts val="0"/>
              </a:spcAft>
              <a:buClr>
                <a:schemeClr val="lt1"/>
              </a:buClr>
              <a:buSzPts val="1200"/>
              <a:buFont typeface="Calibri"/>
              <a:buNone/>
            </a:pPr>
            <a:r>
              <a:rPr b="0" i="0" lang="en" sz="1200" u="none" cap="none" strike="noStrike">
                <a:solidFill>
                  <a:schemeClr val="lt1"/>
                </a:solidFill>
                <a:latin typeface="Calibri"/>
                <a:ea typeface="Calibri"/>
                <a:cs typeface="Calibri"/>
                <a:sym typeface="Calibri"/>
              </a:rPr>
              <a:t>No. Abstract: </a:t>
            </a:r>
            <a:r>
              <a:rPr lang="en" sz="1100">
                <a:solidFill>
                  <a:srgbClr val="FFFFFF"/>
                </a:solidFill>
              </a:rPr>
              <a:t>ABS-ICOLLITE-23099</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434686" y="602673"/>
            <a:ext cx="7886700" cy="429816"/>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lt1"/>
              </a:buClr>
              <a:buSzPct val="100000"/>
              <a:buFont typeface="Calibri"/>
              <a:buNone/>
            </a:pPr>
            <a:r>
              <a:rPr b="1" lang="en">
                <a:solidFill>
                  <a:schemeClr val="lt1"/>
                </a:solidFill>
                <a:latin typeface="Calibri"/>
                <a:ea typeface="Calibri"/>
                <a:cs typeface="Calibri"/>
                <a:sym typeface="Calibri"/>
              </a:rPr>
              <a:t>INTRODUCTION</a:t>
            </a:r>
            <a:endParaRPr b="1">
              <a:solidFill>
                <a:schemeClr val="lt1"/>
              </a:solidFill>
              <a:latin typeface="Calibri"/>
              <a:ea typeface="Calibri"/>
              <a:cs typeface="Calibri"/>
              <a:sym typeface="Calibri"/>
            </a:endParaRPr>
          </a:p>
        </p:txBody>
      </p:sp>
      <p:sp>
        <p:nvSpPr>
          <p:cNvPr id="137" name="Google Shape;137;p26"/>
          <p:cNvSpPr txBox="1"/>
          <p:nvPr>
            <p:ph idx="1" type="body"/>
          </p:nvPr>
        </p:nvSpPr>
        <p:spPr>
          <a:xfrm>
            <a:off x="434686" y="1032489"/>
            <a:ext cx="7886700" cy="3263504"/>
          </a:xfrm>
          <a:prstGeom prst="rect">
            <a:avLst/>
          </a:prstGeom>
          <a:noFill/>
          <a:ln>
            <a:noFill/>
          </a:ln>
        </p:spPr>
        <p:txBody>
          <a:bodyPr anchorCtr="0" anchor="t" bIns="34275" lIns="68575" spcFirstLastPara="1" rIns="68575" wrap="square" tIns="34275">
            <a:normAutofit/>
          </a:bodyPr>
          <a:lstStyle/>
          <a:p>
            <a:pPr indent="-317500" lvl="0" marL="457200" rtl="0" algn="l">
              <a:lnSpc>
                <a:spcPct val="115000"/>
              </a:lnSpc>
              <a:spcBef>
                <a:spcPts val="1200"/>
              </a:spcBef>
              <a:spcAft>
                <a:spcPts val="0"/>
              </a:spcAft>
              <a:buClr>
                <a:schemeClr val="lt1"/>
              </a:buClr>
              <a:buSzPts val="1400"/>
              <a:buChar char="•"/>
            </a:pPr>
            <a:r>
              <a:rPr lang="en">
                <a:solidFill>
                  <a:schemeClr val="lt1"/>
                </a:solidFill>
              </a:rPr>
              <a:t>ChatGPT is an Artificial Intelligence technology from OpenAI which make the user able get real-time interactions with the bot.</a:t>
            </a:r>
            <a:endParaRPr>
              <a:solidFill>
                <a:schemeClr val="lt1"/>
              </a:solidFill>
            </a:endParaRPr>
          </a:p>
          <a:p>
            <a:pPr indent="-317500" lvl="0" marL="457200" rtl="0" algn="l">
              <a:lnSpc>
                <a:spcPct val="115000"/>
              </a:lnSpc>
              <a:spcBef>
                <a:spcPts val="0"/>
              </a:spcBef>
              <a:spcAft>
                <a:spcPts val="0"/>
              </a:spcAft>
              <a:buClr>
                <a:schemeClr val="lt1"/>
              </a:buClr>
              <a:buSzPts val="1400"/>
              <a:buChar char="•"/>
            </a:pPr>
            <a:r>
              <a:rPr lang="en">
                <a:solidFill>
                  <a:schemeClr val="lt1"/>
                </a:solidFill>
              </a:rPr>
              <a:t>Many people use it for several purpose include students and educators.</a:t>
            </a:r>
            <a:endParaRPr>
              <a:solidFill>
                <a:schemeClr val="lt1"/>
              </a:solidFill>
            </a:endParaRPr>
          </a:p>
          <a:p>
            <a:pPr indent="0" lvl="0" marL="0" rtl="0" algn="l">
              <a:lnSpc>
                <a:spcPct val="115000"/>
              </a:lnSpc>
              <a:spcBef>
                <a:spcPts val="1200"/>
              </a:spcBef>
              <a:spcAft>
                <a:spcPts val="1200"/>
              </a:spcAft>
              <a:buClr>
                <a:schemeClr val="dk1"/>
              </a:buClr>
              <a:buSzPts val="1100"/>
              <a:buFont typeface="Arial"/>
              <a:buNone/>
            </a:pPr>
            <a:r>
              <a:rPr lang="en">
                <a:solidFill>
                  <a:schemeClr val="lt1"/>
                </a:solidFill>
              </a:rPr>
              <a:t>The purpose of this research is to recognize ChatGPT potentials and concerns role in education aspect, like productivity, moral and ethic, and creativity.</a:t>
            </a:r>
            <a:endParaRPr>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434686" y="602673"/>
            <a:ext cx="7886700" cy="429816"/>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lt1"/>
              </a:buClr>
              <a:buSzPct val="100000"/>
              <a:buFont typeface="Calibri"/>
              <a:buNone/>
            </a:pPr>
            <a:r>
              <a:rPr b="1" lang="en">
                <a:solidFill>
                  <a:schemeClr val="lt1"/>
                </a:solidFill>
                <a:latin typeface="Calibri"/>
                <a:ea typeface="Calibri"/>
                <a:cs typeface="Calibri"/>
                <a:sym typeface="Calibri"/>
              </a:rPr>
              <a:t>LITERATURE REVIEW</a:t>
            </a:r>
            <a:endParaRPr b="1">
              <a:solidFill>
                <a:schemeClr val="lt1"/>
              </a:solidFill>
              <a:latin typeface="Calibri"/>
              <a:ea typeface="Calibri"/>
              <a:cs typeface="Calibri"/>
              <a:sym typeface="Calibri"/>
            </a:endParaRPr>
          </a:p>
        </p:txBody>
      </p:sp>
      <p:sp>
        <p:nvSpPr>
          <p:cNvPr id="143" name="Google Shape;143;p27"/>
          <p:cNvSpPr txBox="1"/>
          <p:nvPr>
            <p:ph idx="1" type="body"/>
          </p:nvPr>
        </p:nvSpPr>
        <p:spPr>
          <a:xfrm>
            <a:off x="434686" y="1032489"/>
            <a:ext cx="7886700" cy="3263504"/>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Clr>
                <a:schemeClr val="lt1"/>
              </a:buClr>
              <a:buSzPts val="1500"/>
              <a:buNone/>
            </a:pPr>
            <a:r>
              <a:rPr lang="en" sz="1500">
                <a:solidFill>
                  <a:schemeClr val="lt1"/>
                </a:solidFill>
              </a:rPr>
              <a:t>Maximum 1 slide</a:t>
            </a:r>
            <a:endParaRPr sz="15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type="title"/>
          </p:nvPr>
        </p:nvSpPr>
        <p:spPr>
          <a:xfrm>
            <a:off x="434686" y="602673"/>
            <a:ext cx="7886700" cy="429816"/>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lt1"/>
              </a:buClr>
              <a:buSzPct val="100000"/>
              <a:buFont typeface="Calibri"/>
              <a:buNone/>
            </a:pPr>
            <a:r>
              <a:rPr b="1" lang="en">
                <a:solidFill>
                  <a:schemeClr val="lt1"/>
                </a:solidFill>
                <a:latin typeface="Calibri"/>
                <a:ea typeface="Calibri"/>
                <a:cs typeface="Calibri"/>
                <a:sym typeface="Calibri"/>
              </a:rPr>
              <a:t>METHOD</a:t>
            </a:r>
            <a:endParaRPr b="1">
              <a:solidFill>
                <a:schemeClr val="lt1"/>
              </a:solidFill>
              <a:latin typeface="Calibri"/>
              <a:ea typeface="Calibri"/>
              <a:cs typeface="Calibri"/>
              <a:sym typeface="Calibri"/>
            </a:endParaRPr>
          </a:p>
        </p:txBody>
      </p:sp>
      <p:sp>
        <p:nvSpPr>
          <p:cNvPr id="149" name="Google Shape;149;p28"/>
          <p:cNvSpPr txBox="1"/>
          <p:nvPr>
            <p:ph idx="1" type="body"/>
          </p:nvPr>
        </p:nvSpPr>
        <p:spPr>
          <a:xfrm>
            <a:off x="434686" y="1032489"/>
            <a:ext cx="7886700" cy="3263504"/>
          </a:xfrm>
          <a:prstGeom prst="rect">
            <a:avLst/>
          </a:prstGeom>
          <a:noFill/>
          <a:ln>
            <a:noFill/>
          </a:ln>
        </p:spPr>
        <p:txBody>
          <a:bodyPr anchorCtr="0" anchor="t" bIns="34275" lIns="68575" spcFirstLastPara="1" rIns="68575" wrap="square" tIns="34275">
            <a:normAutofit/>
          </a:bodyPr>
          <a:lstStyle/>
          <a:p>
            <a:pPr indent="0" lvl="0" marL="0" rtl="0" algn="ctr">
              <a:lnSpc>
                <a:spcPct val="115000"/>
              </a:lnSpc>
              <a:spcBef>
                <a:spcPts val="1200"/>
              </a:spcBef>
              <a:spcAft>
                <a:spcPts val="0"/>
              </a:spcAft>
              <a:buClr>
                <a:schemeClr val="dk1"/>
              </a:buClr>
              <a:buSzPts val="1100"/>
              <a:buFont typeface="Arial"/>
              <a:buNone/>
            </a:pPr>
            <a:r>
              <a:rPr lang="en">
                <a:solidFill>
                  <a:schemeClr val="lt1"/>
                </a:solidFill>
              </a:rPr>
              <a:t>Descriptive qualitative:</a:t>
            </a:r>
            <a:endParaRPr>
              <a:solidFill>
                <a:schemeClr val="lt1"/>
              </a:solidFill>
            </a:endParaRPr>
          </a:p>
          <a:p>
            <a:pPr indent="0" lvl="0" marL="0" rtl="0" algn="just">
              <a:lnSpc>
                <a:spcPct val="115000"/>
              </a:lnSpc>
              <a:spcBef>
                <a:spcPts val="1200"/>
              </a:spcBef>
              <a:spcAft>
                <a:spcPts val="1200"/>
              </a:spcAft>
              <a:buClr>
                <a:schemeClr val="dk1"/>
              </a:buClr>
              <a:buSzPts val="1100"/>
              <a:buFont typeface="Arial"/>
              <a:buNone/>
            </a:pPr>
            <a:r>
              <a:rPr lang="en">
                <a:solidFill>
                  <a:schemeClr val="lt1"/>
                </a:solidFill>
              </a:rPr>
              <a:t>The literature review between 2020-2023 is applied by collected, evaluated, and synthesized relevant datas. Through revieviewing existing literature, the study aims to gain a comprehensive understanding of the topic.</a:t>
            </a: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9"/>
          <p:cNvSpPr txBox="1"/>
          <p:nvPr>
            <p:ph type="title"/>
          </p:nvPr>
        </p:nvSpPr>
        <p:spPr>
          <a:xfrm>
            <a:off x="434686" y="602673"/>
            <a:ext cx="7886700" cy="429816"/>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lt1"/>
              </a:buClr>
              <a:buSzPct val="100000"/>
              <a:buFont typeface="Calibri"/>
              <a:buNone/>
            </a:pPr>
            <a:r>
              <a:rPr b="1" lang="en">
                <a:solidFill>
                  <a:schemeClr val="lt1"/>
                </a:solidFill>
                <a:latin typeface="Calibri"/>
                <a:ea typeface="Calibri"/>
                <a:cs typeface="Calibri"/>
                <a:sym typeface="Calibri"/>
              </a:rPr>
              <a:t>FINDING AND DISCUSSION</a:t>
            </a:r>
            <a:endParaRPr b="1">
              <a:solidFill>
                <a:schemeClr val="lt1"/>
              </a:solidFill>
              <a:latin typeface="Calibri"/>
              <a:ea typeface="Calibri"/>
              <a:cs typeface="Calibri"/>
              <a:sym typeface="Calibri"/>
            </a:endParaRPr>
          </a:p>
        </p:txBody>
      </p:sp>
      <p:sp>
        <p:nvSpPr>
          <p:cNvPr id="155" name="Google Shape;155;p29"/>
          <p:cNvSpPr txBox="1"/>
          <p:nvPr>
            <p:ph idx="1" type="body"/>
          </p:nvPr>
        </p:nvSpPr>
        <p:spPr>
          <a:xfrm>
            <a:off x="434675" y="1032495"/>
            <a:ext cx="7886700" cy="1824900"/>
          </a:xfrm>
          <a:prstGeom prst="rect">
            <a:avLst/>
          </a:prstGeom>
          <a:noFill/>
          <a:ln>
            <a:noFill/>
          </a:ln>
        </p:spPr>
        <p:txBody>
          <a:bodyPr anchorCtr="0" anchor="t" bIns="34275" lIns="68575" spcFirstLastPara="1" rIns="68575" wrap="square" tIns="34275">
            <a:noAutofit/>
          </a:bodyPr>
          <a:lstStyle/>
          <a:p>
            <a:pPr indent="-336550" lvl="0" marL="457200" rtl="0" algn="l">
              <a:lnSpc>
                <a:spcPct val="115000"/>
              </a:lnSpc>
              <a:spcBef>
                <a:spcPts val="1200"/>
              </a:spcBef>
              <a:spcAft>
                <a:spcPts val="0"/>
              </a:spcAft>
              <a:buClr>
                <a:srgbClr val="FFFFFF"/>
              </a:buClr>
              <a:buSzPts val="1700"/>
              <a:buFont typeface="Arial"/>
              <a:buChar char="●"/>
            </a:pPr>
            <a:r>
              <a:rPr lang="en" sz="1700">
                <a:solidFill>
                  <a:srgbClr val="FFFFFF"/>
                </a:solidFill>
                <a:latin typeface="Arial"/>
                <a:ea typeface="Arial"/>
                <a:cs typeface="Arial"/>
                <a:sym typeface="Arial"/>
              </a:rPr>
              <a:t>ChatGPT is easy to use for users but educators still need to focus on moral teaching and understanding through regular practice and creating a school environment that values ethics and moral principles.</a:t>
            </a:r>
            <a:endParaRPr sz="1700">
              <a:solidFill>
                <a:srgbClr val="FFFFFF"/>
              </a:solidFill>
              <a:latin typeface="Arial"/>
              <a:ea typeface="Arial"/>
              <a:cs typeface="Arial"/>
              <a:sym typeface="Arial"/>
            </a:endParaRPr>
          </a:p>
          <a:p>
            <a:pPr indent="-336550" lvl="0" marL="457200" rtl="0" algn="l">
              <a:lnSpc>
                <a:spcPct val="115000"/>
              </a:lnSpc>
              <a:spcBef>
                <a:spcPts val="0"/>
              </a:spcBef>
              <a:spcAft>
                <a:spcPts val="0"/>
              </a:spcAft>
              <a:buClr>
                <a:srgbClr val="FFFFFF"/>
              </a:buClr>
              <a:buSzPts val="1700"/>
              <a:buFont typeface="Arial"/>
              <a:buChar char="●"/>
            </a:pPr>
            <a:r>
              <a:rPr lang="en" sz="1700">
                <a:solidFill>
                  <a:srgbClr val="FFFFFF"/>
                </a:solidFill>
                <a:latin typeface="Arial"/>
                <a:ea typeface="Arial"/>
                <a:cs typeface="Arial"/>
                <a:sym typeface="Arial"/>
              </a:rPr>
              <a:t>ChatGPT is helpful to educators , such as curriculum development, providing guidance to students, conducting research, improving the quality of written work, and enhancing efficiency and productivity in their work.</a:t>
            </a:r>
            <a:endParaRPr sz="1700">
              <a:solidFill>
                <a:srgbClr val="FFFFFF"/>
              </a:solidFill>
              <a:latin typeface="Arial"/>
              <a:ea typeface="Arial"/>
              <a:cs typeface="Arial"/>
              <a:sym typeface="Arial"/>
            </a:endParaRPr>
          </a:p>
          <a:p>
            <a:pPr indent="-336550" lvl="0" marL="457200" rtl="0" algn="l">
              <a:lnSpc>
                <a:spcPct val="115000"/>
              </a:lnSpc>
              <a:spcBef>
                <a:spcPts val="0"/>
              </a:spcBef>
              <a:spcAft>
                <a:spcPts val="0"/>
              </a:spcAft>
              <a:buClr>
                <a:srgbClr val="FFFFFF"/>
              </a:buClr>
              <a:buSzPts val="1700"/>
              <a:buFont typeface="Arial"/>
              <a:buChar char="●"/>
            </a:pPr>
            <a:r>
              <a:rPr lang="en" sz="1700">
                <a:solidFill>
                  <a:srgbClr val="FFFFFF"/>
                </a:solidFill>
                <a:latin typeface="Arial"/>
                <a:ea typeface="Arial"/>
                <a:cs typeface="Arial"/>
                <a:sym typeface="Arial"/>
              </a:rPr>
              <a:t>ChatGPT able simulates human interactions and generates human-like text based by responding from natural language inputs.</a:t>
            </a:r>
            <a:endParaRPr sz="1700">
              <a:solidFill>
                <a:srgbClr val="FFFFFF"/>
              </a:solidFill>
              <a:latin typeface="Arial"/>
              <a:ea typeface="Arial"/>
              <a:cs typeface="Arial"/>
              <a:sym typeface="Arial"/>
            </a:endParaRPr>
          </a:p>
          <a:p>
            <a:pPr indent="-336550" lvl="0" marL="457200" rtl="0" algn="l">
              <a:lnSpc>
                <a:spcPct val="115000"/>
              </a:lnSpc>
              <a:spcBef>
                <a:spcPts val="0"/>
              </a:spcBef>
              <a:spcAft>
                <a:spcPts val="0"/>
              </a:spcAft>
              <a:buClr>
                <a:srgbClr val="FFFFFF"/>
              </a:buClr>
              <a:buSzPts val="1700"/>
              <a:buFont typeface="Arial"/>
              <a:buChar char="●"/>
            </a:pPr>
            <a:r>
              <a:rPr lang="en" sz="1700">
                <a:solidFill>
                  <a:srgbClr val="FFFFFF"/>
                </a:solidFill>
                <a:latin typeface="Arial"/>
                <a:ea typeface="Arial"/>
                <a:cs typeface="Arial"/>
                <a:sym typeface="Arial"/>
              </a:rPr>
              <a:t>ChatGPT's performance varies across different subject domains, ranging from outstanding (e.g., economics) and satisfactory (e.g., programming) to unsatisfactory (e.g., mathematics).</a:t>
            </a:r>
            <a:endParaRPr>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0"/>
          <p:cNvSpPr txBox="1"/>
          <p:nvPr>
            <p:ph type="title"/>
          </p:nvPr>
        </p:nvSpPr>
        <p:spPr>
          <a:xfrm>
            <a:off x="434686" y="602673"/>
            <a:ext cx="7886700" cy="42990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lt1"/>
              </a:buClr>
              <a:buSzPct val="100000"/>
              <a:buFont typeface="Calibri"/>
              <a:buNone/>
            </a:pPr>
            <a:r>
              <a:rPr b="1" lang="en">
                <a:solidFill>
                  <a:schemeClr val="lt1"/>
                </a:solidFill>
                <a:latin typeface="Calibri"/>
                <a:ea typeface="Calibri"/>
                <a:cs typeface="Calibri"/>
                <a:sym typeface="Calibri"/>
              </a:rPr>
              <a:t>FINDING AND DISCUSSION</a:t>
            </a:r>
            <a:endParaRPr b="1">
              <a:solidFill>
                <a:schemeClr val="lt1"/>
              </a:solidFill>
              <a:latin typeface="Calibri"/>
              <a:ea typeface="Calibri"/>
              <a:cs typeface="Calibri"/>
              <a:sym typeface="Calibri"/>
            </a:endParaRPr>
          </a:p>
        </p:txBody>
      </p:sp>
      <p:sp>
        <p:nvSpPr>
          <p:cNvPr id="161" name="Google Shape;161;p30"/>
          <p:cNvSpPr txBox="1"/>
          <p:nvPr>
            <p:ph idx="1" type="body"/>
          </p:nvPr>
        </p:nvSpPr>
        <p:spPr>
          <a:xfrm>
            <a:off x="434675" y="1032504"/>
            <a:ext cx="7886700" cy="3282300"/>
          </a:xfrm>
          <a:prstGeom prst="rect">
            <a:avLst/>
          </a:prstGeom>
          <a:noFill/>
          <a:ln>
            <a:noFill/>
          </a:ln>
        </p:spPr>
        <p:txBody>
          <a:bodyPr anchorCtr="0" anchor="t" bIns="34275" lIns="68575" spcFirstLastPara="1" rIns="68575" wrap="square" tIns="34275">
            <a:noAutofit/>
          </a:bodyPr>
          <a:lstStyle/>
          <a:p>
            <a:pPr indent="-349250" lvl="0" marL="457200" rtl="0" algn="l">
              <a:lnSpc>
                <a:spcPct val="115000"/>
              </a:lnSpc>
              <a:spcBef>
                <a:spcPts val="1200"/>
              </a:spcBef>
              <a:spcAft>
                <a:spcPts val="0"/>
              </a:spcAft>
              <a:buClr>
                <a:srgbClr val="FFFFFF"/>
              </a:buClr>
              <a:buSzPts val="1900"/>
              <a:buFont typeface="Arial"/>
              <a:buChar char="•"/>
            </a:pPr>
            <a:r>
              <a:rPr lang="en" sz="1900">
                <a:solidFill>
                  <a:srgbClr val="FFFFFF"/>
                </a:solidFill>
                <a:latin typeface="Arial"/>
                <a:ea typeface="Arial"/>
                <a:cs typeface="Arial"/>
                <a:sym typeface="Arial"/>
              </a:rPr>
              <a:t>ChatGPT's ease in processing information from text inputs reduces the originality of the work, and make it less creative.</a:t>
            </a:r>
            <a:endParaRPr sz="1900">
              <a:solidFill>
                <a:srgbClr val="FFFFFF"/>
              </a:solidFill>
              <a:latin typeface="Arial"/>
              <a:ea typeface="Arial"/>
              <a:cs typeface="Arial"/>
              <a:sym typeface="Arial"/>
            </a:endParaRPr>
          </a:p>
          <a:p>
            <a:pPr indent="-349250" lvl="0" marL="457200" rtl="0" algn="l">
              <a:lnSpc>
                <a:spcPct val="115000"/>
              </a:lnSpc>
              <a:spcBef>
                <a:spcPts val="0"/>
              </a:spcBef>
              <a:spcAft>
                <a:spcPts val="0"/>
              </a:spcAft>
              <a:buClr>
                <a:srgbClr val="FFFFFF"/>
              </a:buClr>
              <a:buSzPts val="1900"/>
              <a:buFont typeface="Arial"/>
              <a:buChar char="•"/>
            </a:pPr>
            <a:r>
              <a:rPr lang="en" sz="1900">
                <a:solidFill>
                  <a:srgbClr val="FFFFFF"/>
                </a:solidFill>
                <a:latin typeface="Arial"/>
                <a:ea typeface="Arial"/>
                <a:cs typeface="Arial"/>
                <a:sym typeface="Arial"/>
              </a:rPr>
              <a:t>ChatGPT can serve as an alternative in the Text-Preprocessing dataset for sentiment analysis.</a:t>
            </a:r>
            <a:endParaRPr sz="1900">
              <a:solidFill>
                <a:srgbClr val="FFFFFF"/>
              </a:solidFill>
              <a:latin typeface="Arial"/>
              <a:ea typeface="Arial"/>
              <a:cs typeface="Arial"/>
              <a:sym typeface="Arial"/>
            </a:endParaRPr>
          </a:p>
          <a:p>
            <a:pPr indent="-349250" lvl="0" marL="457200" rtl="0" algn="l">
              <a:lnSpc>
                <a:spcPct val="115000"/>
              </a:lnSpc>
              <a:spcBef>
                <a:spcPts val="0"/>
              </a:spcBef>
              <a:spcAft>
                <a:spcPts val="0"/>
              </a:spcAft>
              <a:buClr>
                <a:srgbClr val="FFFFFF"/>
              </a:buClr>
              <a:buSzPts val="1900"/>
              <a:buFont typeface="Arial"/>
              <a:buChar char="•"/>
            </a:pPr>
            <a:r>
              <a:rPr lang="en" sz="1900">
                <a:solidFill>
                  <a:srgbClr val="FFFFFF"/>
                </a:solidFill>
                <a:latin typeface="Arial"/>
                <a:ea typeface="Arial"/>
                <a:cs typeface="Arial"/>
                <a:sym typeface="Arial"/>
              </a:rPr>
              <a:t>ChatGPT in education requires respecting privacy, fairness, and non-discrimination, as well as ensuring transparency in its use.</a:t>
            </a:r>
            <a:endParaRPr sz="1900">
              <a:solidFill>
                <a:srgbClr val="FFFFFF"/>
              </a:solidFill>
              <a:latin typeface="Arial"/>
              <a:ea typeface="Arial"/>
              <a:cs typeface="Arial"/>
              <a:sym typeface="Arial"/>
            </a:endParaRPr>
          </a:p>
          <a:p>
            <a:pPr indent="-349250" lvl="0" marL="457200" rtl="0" algn="l">
              <a:lnSpc>
                <a:spcPct val="115000"/>
              </a:lnSpc>
              <a:spcBef>
                <a:spcPts val="0"/>
              </a:spcBef>
              <a:spcAft>
                <a:spcPts val="0"/>
              </a:spcAft>
              <a:buClr>
                <a:srgbClr val="FFFFFF"/>
              </a:buClr>
              <a:buSzPts val="1900"/>
              <a:buFont typeface="Arial"/>
              <a:buChar char="•"/>
            </a:pPr>
            <a:r>
              <a:rPr lang="en" sz="1900">
                <a:solidFill>
                  <a:srgbClr val="FFFFFF"/>
                </a:solidFill>
                <a:latin typeface="Arial"/>
                <a:ea typeface="Arial"/>
                <a:cs typeface="Arial"/>
                <a:sym typeface="Arial"/>
              </a:rPr>
              <a:t>ChatGPT version 3.0 has proven to produce good articles when researchers provide main ideas for each paragraph and include research data.</a:t>
            </a:r>
            <a:endParaRPr sz="1900">
              <a:solidFill>
                <a:srgbClr val="FFFFFF"/>
              </a:solidFill>
              <a:latin typeface="Arial"/>
              <a:ea typeface="Arial"/>
              <a:cs typeface="Arial"/>
              <a:sym typeface="Arial"/>
            </a:endParaRPr>
          </a:p>
          <a:p>
            <a:pPr indent="0" lvl="0" marL="457200" rtl="0" algn="l">
              <a:lnSpc>
                <a:spcPct val="115000"/>
              </a:lnSpc>
              <a:spcBef>
                <a:spcPts val="1200"/>
              </a:spcBef>
              <a:spcAft>
                <a:spcPts val="1200"/>
              </a:spcAft>
              <a:buNone/>
            </a:pPr>
            <a:r>
              <a:t/>
            </a:r>
            <a:endParaRPr sz="1700">
              <a:solidFill>
                <a:srgbClr val="FFFFFF"/>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type="title"/>
          </p:nvPr>
        </p:nvSpPr>
        <p:spPr>
          <a:xfrm>
            <a:off x="434686" y="602673"/>
            <a:ext cx="7886700" cy="429816"/>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lt1"/>
              </a:buClr>
              <a:buSzPct val="100000"/>
              <a:buFont typeface="Calibri"/>
              <a:buNone/>
            </a:pPr>
            <a:r>
              <a:rPr b="1" lang="en">
                <a:solidFill>
                  <a:schemeClr val="lt1"/>
                </a:solidFill>
                <a:latin typeface="Calibri"/>
                <a:ea typeface="Calibri"/>
                <a:cs typeface="Calibri"/>
                <a:sym typeface="Calibri"/>
              </a:rPr>
              <a:t>CONCLUSION</a:t>
            </a:r>
            <a:endParaRPr b="1">
              <a:solidFill>
                <a:schemeClr val="lt1"/>
              </a:solidFill>
              <a:latin typeface="Calibri"/>
              <a:ea typeface="Calibri"/>
              <a:cs typeface="Calibri"/>
              <a:sym typeface="Calibri"/>
            </a:endParaRPr>
          </a:p>
        </p:txBody>
      </p:sp>
      <p:sp>
        <p:nvSpPr>
          <p:cNvPr id="167" name="Google Shape;167;p31"/>
          <p:cNvSpPr txBox="1"/>
          <p:nvPr>
            <p:ph idx="1" type="body"/>
          </p:nvPr>
        </p:nvSpPr>
        <p:spPr>
          <a:xfrm>
            <a:off x="434686" y="1203939"/>
            <a:ext cx="7886700" cy="3263400"/>
          </a:xfrm>
          <a:prstGeom prst="rect">
            <a:avLst/>
          </a:prstGeom>
          <a:noFill/>
          <a:ln>
            <a:noFill/>
          </a:ln>
        </p:spPr>
        <p:txBody>
          <a:bodyPr anchorCtr="0" anchor="t" bIns="34275" lIns="68575" spcFirstLastPara="1" rIns="68575" wrap="square" tIns="34275">
            <a:normAutofit/>
          </a:bodyPr>
          <a:lstStyle/>
          <a:p>
            <a:pPr indent="0" lvl="0" marL="0" rtl="0" algn="l">
              <a:lnSpc>
                <a:spcPct val="115000"/>
              </a:lnSpc>
              <a:spcBef>
                <a:spcPts val="800"/>
              </a:spcBef>
              <a:spcAft>
                <a:spcPts val="0"/>
              </a:spcAft>
              <a:buNone/>
            </a:pPr>
            <a:r>
              <a:rPr lang="en" sz="1800">
                <a:solidFill>
                  <a:srgbClr val="FFFFFF"/>
                </a:solidFill>
                <a:latin typeface="Arial"/>
                <a:ea typeface="Arial"/>
                <a:cs typeface="Arial"/>
                <a:sym typeface="Arial"/>
              </a:rPr>
              <a:t>ChatGPT can accelerate and enhance the effectiveness of learning, benefiting educators, but it must be balanced with meaningful interactions between teachers and students to play a productive role in education. Furthermore, collaborative efforts involving educators, researchers, and government entities are essential to ensure the ethical and responsible use of AI like ChatGPT in education. In regard to the morals and ethics of students, a thoughtful strategy in using ChatGPT is necessary to foster creativity among learners.</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2"/>
          <p:cNvSpPr txBox="1"/>
          <p:nvPr>
            <p:ph type="title"/>
          </p:nvPr>
        </p:nvSpPr>
        <p:spPr>
          <a:xfrm>
            <a:off x="434686" y="602673"/>
            <a:ext cx="7886700" cy="429816"/>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lt1"/>
              </a:buClr>
              <a:buSzPct val="100000"/>
              <a:buFont typeface="Calibri"/>
              <a:buNone/>
            </a:pPr>
            <a:r>
              <a:rPr b="1" lang="en">
                <a:solidFill>
                  <a:schemeClr val="lt1"/>
                </a:solidFill>
                <a:latin typeface="Calibri"/>
                <a:ea typeface="Calibri"/>
                <a:cs typeface="Calibri"/>
                <a:sym typeface="Calibri"/>
              </a:rPr>
              <a:t>REFERENCES</a:t>
            </a:r>
            <a:endParaRPr b="1">
              <a:solidFill>
                <a:schemeClr val="lt1"/>
              </a:solidFill>
              <a:latin typeface="Calibri"/>
              <a:ea typeface="Calibri"/>
              <a:cs typeface="Calibri"/>
              <a:sym typeface="Calibri"/>
            </a:endParaRPr>
          </a:p>
        </p:txBody>
      </p:sp>
      <p:sp>
        <p:nvSpPr>
          <p:cNvPr id="173" name="Google Shape;173;p32"/>
          <p:cNvSpPr txBox="1"/>
          <p:nvPr>
            <p:ph idx="1" type="body"/>
          </p:nvPr>
        </p:nvSpPr>
        <p:spPr>
          <a:xfrm>
            <a:off x="434686" y="1032489"/>
            <a:ext cx="7886700" cy="3263504"/>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1200"/>
              </a:spcBef>
              <a:spcAft>
                <a:spcPts val="0"/>
              </a:spcAft>
              <a:buClr>
                <a:schemeClr val="dk1"/>
              </a:buClr>
              <a:buSzPts val="523"/>
              <a:buFont typeface="Arial"/>
              <a:buNone/>
            </a:pPr>
            <a:r>
              <a:rPr lang="en" sz="922">
                <a:solidFill>
                  <a:srgbClr val="FFFFFF"/>
                </a:solidFill>
                <a:latin typeface="Arial"/>
                <a:ea typeface="Arial"/>
                <a:cs typeface="Arial"/>
                <a:sym typeface="Arial"/>
              </a:rPr>
              <a:t>Adiguzel, T., Kaya, M. H., &amp; Cansu, F. K. (2023). Revolutionizing education with AI: Exploring the transformative potential of ChatGPT. Contemporary Educational Technology, 15(3), 429</a:t>
            </a:r>
            <a:endParaRPr sz="922">
              <a:solidFill>
                <a:srgbClr val="FFFFFF"/>
              </a:solidFill>
              <a:latin typeface="Arial"/>
              <a:ea typeface="Arial"/>
              <a:cs typeface="Arial"/>
              <a:sym typeface="Arial"/>
            </a:endParaRPr>
          </a:p>
          <a:p>
            <a:pPr indent="0" lvl="0" marL="0" rtl="0" algn="l">
              <a:lnSpc>
                <a:spcPct val="90000"/>
              </a:lnSpc>
              <a:spcBef>
                <a:spcPts val="1200"/>
              </a:spcBef>
              <a:spcAft>
                <a:spcPts val="0"/>
              </a:spcAft>
              <a:buClr>
                <a:schemeClr val="dk1"/>
              </a:buClr>
              <a:buSzPts val="523"/>
              <a:buFont typeface="Arial"/>
              <a:buNone/>
            </a:pPr>
            <a:r>
              <a:rPr lang="en" sz="922">
                <a:solidFill>
                  <a:srgbClr val="FFFFFF"/>
                </a:solidFill>
                <a:latin typeface="Arial"/>
                <a:ea typeface="Arial"/>
                <a:cs typeface="Arial"/>
                <a:sym typeface="Arial"/>
              </a:rPr>
              <a:t>Faiz, A., &amp; Kurniawaty, I. (2023). Tantangan Penggunaan ChatGPT dalam Pendidikan Ditinjau dari Sudut Pandang Moral. </a:t>
            </a:r>
            <a:r>
              <a:rPr i="1" lang="en" sz="922">
                <a:solidFill>
                  <a:srgbClr val="FFFFFF"/>
                </a:solidFill>
                <a:latin typeface="Arial"/>
                <a:ea typeface="Arial"/>
                <a:cs typeface="Arial"/>
                <a:sym typeface="Arial"/>
              </a:rPr>
              <a:t>Edukatif: Jurnal Ilmu Pendidikan</a:t>
            </a:r>
            <a:r>
              <a:rPr lang="en" sz="922">
                <a:solidFill>
                  <a:srgbClr val="FFFFFF"/>
                </a:solidFill>
                <a:latin typeface="Arial"/>
                <a:ea typeface="Arial"/>
                <a:cs typeface="Arial"/>
                <a:sym typeface="Arial"/>
              </a:rPr>
              <a:t>, </a:t>
            </a:r>
            <a:r>
              <a:rPr i="1" lang="en" sz="922">
                <a:solidFill>
                  <a:srgbClr val="FFFFFF"/>
                </a:solidFill>
                <a:latin typeface="Arial"/>
                <a:ea typeface="Arial"/>
                <a:cs typeface="Arial"/>
                <a:sym typeface="Arial"/>
              </a:rPr>
              <a:t>5</a:t>
            </a:r>
            <a:r>
              <a:rPr lang="en" sz="922">
                <a:solidFill>
                  <a:srgbClr val="FFFFFF"/>
                </a:solidFill>
                <a:latin typeface="Arial"/>
                <a:ea typeface="Arial"/>
                <a:cs typeface="Arial"/>
                <a:sym typeface="Arial"/>
              </a:rPr>
              <a:t>(1), 456-463.</a:t>
            </a:r>
            <a:endParaRPr sz="922">
              <a:solidFill>
                <a:srgbClr val="FFFFFF"/>
              </a:solidFill>
              <a:latin typeface="Arial"/>
              <a:ea typeface="Arial"/>
              <a:cs typeface="Arial"/>
              <a:sym typeface="Arial"/>
            </a:endParaRPr>
          </a:p>
          <a:p>
            <a:pPr indent="0" lvl="0" marL="0" rtl="0" algn="l">
              <a:lnSpc>
                <a:spcPct val="90000"/>
              </a:lnSpc>
              <a:spcBef>
                <a:spcPts val="1200"/>
              </a:spcBef>
              <a:spcAft>
                <a:spcPts val="0"/>
              </a:spcAft>
              <a:buClr>
                <a:schemeClr val="dk1"/>
              </a:buClr>
              <a:buSzPts val="523"/>
              <a:buFont typeface="Arial"/>
              <a:buNone/>
            </a:pPr>
            <a:r>
              <a:rPr lang="en" sz="922">
                <a:solidFill>
                  <a:srgbClr val="FFFFFF"/>
                </a:solidFill>
                <a:latin typeface="Arial"/>
                <a:ea typeface="Arial"/>
                <a:cs typeface="Arial"/>
                <a:sym typeface="Arial"/>
              </a:rPr>
              <a:t>Manik, E., Marbun, Y., Simanjuntak, R. A. B., &amp; Simarmata, R. J. (2023). Video Youtube dalam Proses Pembelajaran dengan chatGPT. Jurnal Pendidikan dan Konseling (JPDK), 5(2), 2297-2303.</a:t>
            </a:r>
            <a:endParaRPr sz="922">
              <a:solidFill>
                <a:srgbClr val="FFFFFF"/>
              </a:solidFill>
              <a:latin typeface="Arial"/>
              <a:ea typeface="Arial"/>
              <a:cs typeface="Arial"/>
              <a:sym typeface="Arial"/>
            </a:endParaRPr>
          </a:p>
          <a:p>
            <a:pPr indent="0" lvl="0" marL="0" rtl="0" algn="l">
              <a:lnSpc>
                <a:spcPct val="90000"/>
              </a:lnSpc>
              <a:spcBef>
                <a:spcPts val="1200"/>
              </a:spcBef>
              <a:spcAft>
                <a:spcPts val="0"/>
              </a:spcAft>
              <a:buClr>
                <a:schemeClr val="dk1"/>
              </a:buClr>
              <a:buSzPts val="523"/>
              <a:buFont typeface="Arial"/>
              <a:buNone/>
            </a:pPr>
            <a:r>
              <a:rPr lang="en" sz="922">
                <a:solidFill>
                  <a:srgbClr val="FFFFFF"/>
                </a:solidFill>
                <a:latin typeface="Arial"/>
                <a:ea typeface="Arial"/>
                <a:cs typeface="Arial"/>
                <a:sym typeface="Arial"/>
              </a:rPr>
              <a:t>Mhlanga, D. (2023). Open AI in education, the responsible and ethical use of ChatGPT towards lifelong learning. </a:t>
            </a:r>
            <a:r>
              <a:rPr i="1" lang="en" sz="922">
                <a:solidFill>
                  <a:srgbClr val="FFFFFF"/>
                </a:solidFill>
                <a:latin typeface="Arial"/>
                <a:ea typeface="Arial"/>
                <a:cs typeface="Arial"/>
                <a:sym typeface="Arial"/>
              </a:rPr>
              <a:t>Education, the Responsible and Ethical Use of ChatGPT Towards Lifelong Learning (February 11, 2023)</a:t>
            </a:r>
            <a:r>
              <a:rPr lang="en" sz="922">
                <a:solidFill>
                  <a:srgbClr val="FFFFFF"/>
                </a:solidFill>
                <a:latin typeface="Arial"/>
                <a:ea typeface="Arial"/>
                <a:cs typeface="Arial"/>
                <a:sym typeface="Arial"/>
              </a:rPr>
              <a:t>.</a:t>
            </a:r>
            <a:endParaRPr sz="922">
              <a:solidFill>
                <a:srgbClr val="FFFFFF"/>
              </a:solidFill>
              <a:latin typeface="Arial"/>
              <a:ea typeface="Arial"/>
              <a:cs typeface="Arial"/>
              <a:sym typeface="Arial"/>
            </a:endParaRPr>
          </a:p>
          <a:p>
            <a:pPr indent="0" lvl="0" marL="0" rtl="0" algn="l">
              <a:lnSpc>
                <a:spcPct val="90000"/>
              </a:lnSpc>
              <a:spcBef>
                <a:spcPts val="1200"/>
              </a:spcBef>
              <a:spcAft>
                <a:spcPts val="0"/>
              </a:spcAft>
              <a:buClr>
                <a:schemeClr val="dk1"/>
              </a:buClr>
              <a:buSzPts val="523"/>
              <a:buFont typeface="Arial"/>
              <a:buNone/>
            </a:pPr>
            <a:r>
              <a:rPr lang="en" sz="922">
                <a:solidFill>
                  <a:srgbClr val="FFFFFF"/>
                </a:solidFill>
                <a:latin typeface="Arial"/>
                <a:ea typeface="Arial"/>
                <a:cs typeface="Arial"/>
                <a:sym typeface="Arial"/>
              </a:rPr>
              <a:t>Open AI. (2022, November 30). Introducing ChatGPT. OpenAI. https://openai.com/blog/chatgpt</a:t>
            </a:r>
            <a:endParaRPr sz="922">
              <a:solidFill>
                <a:srgbClr val="FFFFFF"/>
              </a:solidFill>
              <a:latin typeface="Arial"/>
              <a:ea typeface="Arial"/>
              <a:cs typeface="Arial"/>
              <a:sym typeface="Arial"/>
            </a:endParaRPr>
          </a:p>
          <a:p>
            <a:pPr indent="0" lvl="0" marL="0" rtl="0" algn="l">
              <a:lnSpc>
                <a:spcPct val="90000"/>
              </a:lnSpc>
              <a:spcBef>
                <a:spcPts val="1200"/>
              </a:spcBef>
              <a:spcAft>
                <a:spcPts val="0"/>
              </a:spcAft>
              <a:buClr>
                <a:schemeClr val="dk1"/>
              </a:buClr>
              <a:buSzPts val="523"/>
              <a:buFont typeface="Arial"/>
              <a:buNone/>
            </a:pPr>
            <a:r>
              <a:rPr lang="en" sz="922">
                <a:solidFill>
                  <a:srgbClr val="FFFFFF"/>
                </a:solidFill>
                <a:latin typeface="Arial"/>
                <a:ea typeface="Arial"/>
                <a:cs typeface="Arial"/>
                <a:sym typeface="Arial"/>
              </a:rPr>
              <a:t>Kurniadi, D., Septiana, Y., &amp; Sutedi, A. (2023). Alternative Text Pre-Processing using Chat GPT Open AI. Jurnal Nasional Pendidikan Teknik Informatika: JANAPATI, 12(1).</a:t>
            </a:r>
            <a:endParaRPr sz="922">
              <a:solidFill>
                <a:srgbClr val="FFFFFF"/>
              </a:solidFill>
              <a:latin typeface="Arial"/>
              <a:ea typeface="Arial"/>
              <a:cs typeface="Arial"/>
              <a:sym typeface="Arial"/>
            </a:endParaRPr>
          </a:p>
          <a:p>
            <a:pPr indent="0" lvl="0" marL="0" rtl="0" algn="l">
              <a:lnSpc>
                <a:spcPct val="90000"/>
              </a:lnSpc>
              <a:spcBef>
                <a:spcPts val="1200"/>
              </a:spcBef>
              <a:spcAft>
                <a:spcPts val="0"/>
              </a:spcAft>
              <a:buClr>
                <a:schemeClr val="dk1"/>
              </a:buClr>
              <a:buSzPts val="523"/>
              <a:buFont typeface="Arial"/>
              <a:buNone/>
            </a:pPr>
            <a:r>
              <a:rPr lang="en" sz="922">
                <a:solidFill>
                  <a:srgbClr val="FFFFFF"/>
                </a:solidFill>
                <a:latin typeface="Arial"/>
                <a:ea typeface="Arial"/>
                <a:cs typeface="Arial"/>
                <a:sym typeface="Arial"/>
              </a:rPr>
              <a:t>Kraugusteeliana, K., Indriana, I. H., Krisnanik, E., Muliawati, A., &amp; Irmanda, H. N. (2023). Utilisation of ChatGPT's Artificial Intelligence in Improving the Quality and Productivity of Lecturers' Work. Jurnal Pendidikan Dan Konseling (JPDK), 5(2), 3245-3249.</a:t>
            </a:r>
            <a:endParaRPr sz="922">
              <a:solidFill>
                <a:srgbClr val="FFFFFF"/>
              </a:solidFill>
              <a:latin typeface="Arial"/>
              <a:ea typeface="Arial"/>
              <a:cs typeface="Arial"/>
              <a:sym typeface="Arial"/>
            </a:endParaRPr>
          </a:p>
          <a:p>
            <a:pPr indent="0" lvl="0" marL="0" rtl="0" algn="l">
              <a:lnSpc>
                <a:spcPct val="90000"/>
              </a:lnSpc>
              <a:spcBef>
                <a:spcPts val="1200"/>
              </a:spcBef>
              <a:spcAft>
                <a:spcPts val="0"/>
              </a:spcAft>
              <a:buClr>
                <a:schemeClr val="dk1"/>
              </a:buClr>
              <a:buSzPts val="523"/>
              <a:buFont typeface="Arial"/>
              <a:buNone/>
            </a:pPr>
            <a:r>
              <a:rPr lang="en" sz="922">
                <a:solidFill>
                  <a:srgbClr val="FFFFFF"/>
                </a:solidFill>
                <a:latin typeface="Arial"/>
                <a:ea typeface="Arial"/>
                <a:cs typeface="Arial"/>
                <a:sym typeface="Arial"/>
              </a:rPr>
              <a:t>Lo, C. K. (2023). What is the impact of ChatGPT on education? A rapid review of the literature. </a:t>
            </a:r>
            <a:r>
              <a:rPr i="1" lang="en" sz="922">
                <a:solidFill>
                  <a:srgbClr val="FFFFFF"/>
                </a:solidFill>
                <a:latin typeface="Arial"/>
                <a:ea typeface="Arial"/>
                <a:cs typeface="Arial"/>
                <a:sym typeface="Arial"/>
              </a:rPr>
              <a:t>Education Sciences</a:t>
            </a:r>
            <a:r>
              <a:rPr lang="en" sz="922">
                <a:solidFill>
                  <a:srgbClr val="FFFFFF"/>
                </a:solidFill>
                <a:latin typeface="Arial"/>
                <a:ea typeface="Arial"/>
                <a:cs typeface="Arial"/>
                <a:sym typeface="Arial"/>
              </a:rPr>
              <a:t>,</a:t>
            </a:r>
            <a:endParaRPr sz="922">
              <a:solidFill>
                <a:srgbClr val="FFFFFF"/>
              </a:solidFill>
              <a:latin typeface="Arial"/>
              <a:ea typeface="Arial"/>
              <a:cs typeface="Arial"/>
              <a:sym typeface="Arial"/>
            </a:endParaRPr>
          </a:p>
          <a:p>
            <a:pPr indent="0" lvl="0" marL="0" rtl="0" algn="l">
              <a:lnSpc>
                <a:spcPct val="90000"/>
              </a:lnSpc>
              <a:spcBef>
                <a:spcPts val="1200"/>
              </a:spcBef>
              <a:spcAft>
                <a:spcPts val="0"/>
              </a:spcAft>
              <a:buClr>
                <a:schemeClr val="dk1"/>
              </a:buClr>
              <a:buSzPts val="523"/>
              <a:buFont typeface="Arial"/>
              <a:buNone/>
            </a:pPr>
            <a:r>
              <a:rPr i="1" lang="en" sz="922">
                <a:solidFill>
                  <a:srgbClr val="FFFFFF"/>
                </a:solidFill>
                <a:latin typeface="Arial"/>
                <a:ea typeface="Arial"/>
                <a:cs typeface="Arial"/>
                <a:sym typeface="Arial"/>
              </a:rPr>
              <a:t>13</a:t>
            </a:r>
            <a:r>
              <a:rPr lang="en" sz="922">
                <a:solidFill>
                  <a:srgbClr val="FFFFFF"/>
                </a:solidFill>
                <a:latin typeface="Arial"/>
                <a:ea typeface="Arial"/>
                <a:cs typeface="Arial"/>
                <a:sym typeface="Arial"/>
              </a:rPr>
              <a:t>(4), 410.</a:t>
            </a:r>
            <a:endParaRPr sz="922">
              <a:solidFill>
                <a:srgbClr val="FFFFFF"/>
              </a:solidFill>
              <a:latin typeface="Arial"/>
              <a:ea typeface="Arial"/>
              <a:cs typeface="Arial"/>
              <a:sym typeface="Arial"/>
            </a:endParaRPr>
          </a:p>
          <a:p>
            <a:pPr indent="0" lvl="0" marL="0" rtl="0" algn="l">
              <a:lnSpc>
                <a:spcPct val="90000"/>
              </a:lnSpc>
              <a:spcBef>
                <a:spcPts val="1200"/>
              </a:spcBef>
              <a:spcAft>
                <a:spcPts val="1200"/>
              </a:spcAft>
              <a:buClr>
                <a:schemeClr val="dk1"/>
              </a:buClr>
              <a:buSzPts val="523"/>
              <a:buFont typeface="Arial"/>
              <a:buNone/>
            </a:pPr>
            <a:r>
              <a:rPr lang="en" sz="922">
                <a:solidFill>
                  <a:srgbClr val="FFFFFF"/>
                </a:solidFill>
                <a:latin typeface="Arial"/>
                <a:ea typeface="Arial"/>
                <a:cs typeface="Arial"/>
                <a:sym typeface="Arial"/>
              </a:rPr>
              <a:t>Shidiq, M. (2023, May). The use of artificial intelligence-based chat-gpt and its challenges for the world of education; from the viewpoint of the development of creative writing skills. In </a:t>
            </a:r>
            <a:r>
              <a:rPr i="1" lang="en" sz="922">
                <a:solidFill>
                  <a:srgbClr val="FFFFFF"/>
                </a:solidFill>
                <a:latin typeface="Arial"/>
                <a:ea typeface="Arial"/>
                <a:cs typeface="Arial"/>
                <a:sym typeface="Arial"/>
              </a:rPr>
              <a:t>Proceeding of International Conference on Education, Society and Humanity</a:t>
            </a:r>
            <a:r>
              <a:rPr lang="en" sz="922">
                <a:solidFill>
                  <a:srgbClr val="FFFFFF"/>
                </a:solidFill>
                <a:latin typeface="Arial"/>
                <a:ea typeface="Arial"/>
                <a:cs typeface="Arial"/>
                <a:sym typeface="Arial"/>
              </a:rPr>
              <a:t> (Vol. 1, No. 1, pp. 353-357).</a:t>
            </a:r>
            <a:endParaRPr sz="922">
              <a:solidFill>
                <a:srgbClr val="FFFFFF"/>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7" name="Shape 177"/>
        <p:cNvGrpSpPr/>
        <p:nvPr/>
      </p:nvGrpSpPr>
      <p:grpSpPr>
        <a:xfrm>
          <a:off x="0" y="0"/>
          <a:ext cx="0" cy="0"/>
          <a:chOff x="0" y="0"/>
          <a:chExt cx="0" cy="0"/>
        </a:xfrm>
      </p:grpSpPr>
      <p:sp>
        <p:nvSpPr>
          <p:cNvPr id="178" name="Google Shape;178;p33"/>
          <p:cNvSpPr txBox="1"/>
          <p:nvPr>
            <p:ph type="ctrTitle"/>
          </p:nvPr>
        </p:nvSpPr>
        <p:spPr>
          <a:xfrm>
            <a:off x="1143000" y="701841"/>
            <a:ext cx="6858000" cy="659606"/>
          </a:xfrm>
          <a:prstGeom prst="rect">
            <a:avLst/>
          </a:prstGeom>
          <a:noFill/>
          <a:ln>
            <a:noFill/>
          </a:ln>
        </p:spPr>
        <p:txBody>
          <a:bodyPr anchorCtr="0" anchor="b" bIns="34275" lIns="68575" spcFirstLastPara="1" rIns="68575" wrap="square" tIns="34275">
            <a:normAutofit fontScale="90000"/>
          </a:bodyPr>
          <a:lstStyle/>
          <a:p>
            <a:pPr indent="0" lvl="0" marL="0" rtl="0" algn="ctr">
              <a:lnSpc>
                <a:spcPct val="90000"/>
              </a:lnSpc>
              <a:spcBef>
                <a:spcPts val="0"/>
              </a:spcBef>
              <a:spcAft>
                <a:spcPts val="0"/>
              </a:spcAft>
              <a:buClr>
                <a:schemeClr val="lt1"/>
              </a:buClr>
              <a:buSzPct val="100000"/>
              <a:buFont typeface="Calibri"/>
              <a:buNone/>
            </a:pPr>
            <a:r>
              <a:rPr b="1" lang="en">
                <a:solidFill>
                  <a:schemeClr val="lt1"/>
                </a:solidFill>
                <a:latin typeface="Calibri"/>
                <a:ea typeface="Calibri"/>
                <a:cs typeface="Calibri"/>
                <a:sym typeface="Calibri"/>
              </a:rPr>
              <a:t>THANK YOU!</a:t>
            </a:r>
            <a:endParaRPr b="1">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