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7" r:id="rId6"/>
    <p:sldId id="260" r:id="rId7"/>
    <p:sldId id="268" r:id="rId8"/>
    <p:sldId id="261" r:id="rId9"/>
    <p:sldId id="262" r:id="rId10"/>
    <p:sldId id="265" r:id="rId11"/>
    <p:sldId id="266"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D" dirty="0"/>
              <a:t>Code-mix Result Diagram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3"/>
                <c:pt idx="0">
                  <c:v>Word</c:v>
                </c:pt>
                <c:pt idx="1">
                  <c:v>Phrase</c:v>
                </c:pt>
                <c:pt idx="2">
                  <c:v>Clause</c:v>
                </c:pt>
              </c:strCache>
            </c:strRef>
          </c:cat>
          <c:val>
            <c:numRef>
              <c:f>Sheet1!$B$2:$B$5</c:f>
              <c:numCache>
                <c:formatCode>General</c:formatCode>
                <c:ptCount val="4"/>
                <c:pt idx="0">
                  <c:v>7</c:v>
                </c:pt>
                <c:pt idx="1">
                  <c:v>38</c:v>
                </c:pt>
                <c:pt idx="2">
                  <c:v>77</c:v>
                </c:pt>
              </c:numCache>
            </c:numRef>
          </c:val>
          <c:extLst>
            <c:ext xmlns:c16="http://schemas.microsoft.com/office/drawing/2014/chart" uri="{C3380CC4-5D6E-409C-BE32-E72D297353CC}">
              <c16:uniqueId val="{00000000-F146-4DCB-87D2-28F437494675}"/>
            </c:ext>
          </c:extLst>
        </c:ser>
        <c:ser>
          <c:idx val="1"/>
          <c:order val="1"/>
          <c:tx>
            <c:strRef>
              <c:f>Sheet1!$C$1</c:f>
              <c:strCache>
                <c:ptCount val="1"/>
                <c:pt idx="0">
                  <c:v>Column1</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Sheet1!$A$2:$A$5</c:f>
              <c:strCache>
                <c:ptCount val="3"/>
                <c:pt idx="0">
                  <c:v>Word</c:v>
                </c:pt>
                <c:pt idx="1">
                  <c:v>Phrase</c:v>
                </c:pt>
                <c:pt idx="2">
                  <c:v>Clause</c:v>
                </c:pt>
              </c:strCache>
            </c:strRef>
          </c:cat>
          <c:val>
            <c:numRef>
              <c:f>Sheet1!$C$2:$C$5</c:f>
              <c:numCache>
                <c:formatCode>General</c:formatCode>
                <c:ptCount val="4"/>
              </c:numCache>
            </c:numRef>
          </c:val>
          <c:extLst>
            <c:ext xmlns:c16="http://schemas.microsoft.com/office/drawing/2014/chart" uri="{C3380CC4-5D6E-409C-BE32-E72D297353CC}">
              <c16:uniqueId val="{00000001-F146-4DCB-87D2-28F437494675}"/>
            </c:ext>
          </c:extLst>
        </c:ser>
        <c:dLbls>
          <c:showLegendKey val="0"/>
          <c:showVal val="0"/>
          <c:showCatName val="0"/>
          <c:showSerName val="0"/>
          <c:showPercent val="0"/>
          <c:showBubbleSize val="0"/>
        </c:dLbls>
        <c:gapWidth val="219"/>
        <c:overlap val="-27"/>
        <c:axId val="1106181903"/>
        <c:axId val="1106184783"/>
      </c:barChart>
      <c:lineChart>
        <c:grouping val="standard"/>
        <c:varyColors val="0"/>
        <c:ser>
          <c:idx val="2"/>
          <c:order val="2"/>
          <c:tx>
            <c:strRef>
              <c:f>Sheet1!$D$1</c:f>
              <c:strCache>
                <c:ptCount val="1"/>
                <c:pt idx="0">
                  <c:v>Column2</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cat>
            <c:strRef>
              <c:f>Sheet1!$A$2:$A$5</c:f>
              <c:strCache>
                <c:ptCount val="3"/>
                <c:pt idx="0">
                  <c:v>Word</c:v>
                </c:pt>
                <c:pt idx="1">
                  <c:v>Phrase</c:v>
                </c:pt>
                <c:pt idx="2">
                  <c:v>Clause</c:v>
                </c:pt>
              </c:strCache>
            </c:strRef>
          </c:cat>
          <c:val>
            <c:numRef>
              <c:f>Sheet1!$D$2:$D$5</c:f>
              <c:numCache>
                <c:formatCode>General</c:formatCode>
                <c:ptCount val="4"/>
              </c:numCache>
            </c:numRef>
          </c:val>
          <c:smooth val="0"/>
          <c:extLst>
            <c:ext xmlns:c16="http://schemas.microsoft.com/office/drawing/2014/chart" uri="{C3380CC4-5D6E-409C-BE32-E72D297353CC}">
              <c16:uniqueId val="{00000002-F146-4DCB-87D2-28F437494675}"/>
            </c:ext>
          </c:extLst>
        </c:ser>
        <c:dLbls>
          <c:showLegendKey val="0"/>
          <c:showVal val="0"/>
          <c:showCatName val="0"/>
          <c:showSerName val="0"/>
          <c:showPercent val="0"/>
          <c:showBubbleSize val="0"/>
        </c:dLbls>
        <c:marker val="1"/>
        <c:smooth val="0"/>
        <c:axId val="1106181903"/>
        <c:axId val="1106184783"/>
      </c:lineChart>
      <c:catAx>
        <c:axId val="1106181903"/>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06184783"/>
        <c:crosses val="autoZero"/>
        <c:auto val="1"/>
        <c:lblAlgn val="ctr"/>
        <c:lblOffset val="100"/>
        <c:noMultiLvlLbl val="0"/>
      </c:catAx>
      <c:valAx>
        <c:axId val="1106184783"/>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061819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Analysis of Code Mix in </a:t>
            </a:r>
            <a:r>
              <a:rPr lang="en-US" sz="2800" b="1" dirty="0" err="1">
                <a:solidFill>
                  <a:schemeClr val="bg1"/>
                </a:solidFill>
                <a:latin typeface="+mn-lt"/>
                <a:cs typeface="Times New Roman" panose="02020603050405020304" pitchFamily="18" charset="0"/>
              </a:rPr>
              <a:t>Tiktok</a:t>
            </a:r>
            <a:r>
              <a:rPr lang="en-US" sz="2800" b="1" dirty="0">
                <a:solidFill>
                  <a:schemeClr val="bg1"/>
                </a:solidFill>
                <a:latin typeface="+mn-lt"/>
                <a:cs typeface="Times New Roman" panose="02020603050405020304" pitchFamily="18" charset="0"/>
              </a:rPr>
              <a:t> </a:t>
            </a:r>
            <a:r>
              <a:rPr lang="en-US" sz="2800" b="1" dirty="0" err="1">
                <a:solidFill>
                  <a:schemeClr val="bg1"/>
                </a:solidFill>
                <a:latin typeface="+mn-lt"/>
                <a:cs typeface="Times New Roman" panose="02020603050405020304" pitchFamily="18" charset="0"/>
              </a:rPr>
              <a:t>Incu</a:t>
            </a:r>
            <a:r>
              <a:rPr lang="en-US" sz="2800" b="1" dirty="0">
                <a:solidFill>
                  <a:schemeClr val="bg1"/>
                </a:solidFill>
                <a:latin typeface="+mn-lt"/>
                <a:cs typeface="Times New Roman" panose="02020603050405020304" pitchFamily="18" charset="0"/>
              </a:rPr>
              <a:t> </a:t>
            </a:r>
            <a:r>
              <a:rPr lang="en-US" sz="2800" b="1" dirty="0" err="1">
                <a:solidFill>
                  <a:schemeClr val="bg1"/>
                </a:solidFill>
                <a:latin typeface="+mn-lt"/>
                <a:cs typeface="Times New Roman" panose="02020603050405020304" pitchFamily="18" charset="0"/>
              </a:rPr>
              <a:t>Umiw</a:t>
            </a:r>
            <a:r>
              <a:rPr lang="en-US" sz="2800" b="1" dirty="0">
                <a:solidFill>
                  <a:schemeClr val="bg1"/>
                </a:solidFill>
                <a:latin typeface="+mn-lt"/>
                <a:cs typeface="Times New Roman" panose="02020603050405020304" pitchFamily="18" charset="0"/>
              </a:rPr>
              <a:t> and Its Impact on the Millennial's Language Existence: A Sociolinguistic Study</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Imas Siti Masitoh (s),</a:t>
            </a:r>
          </a:p>
          <a:p>
            <a:pPr>
              <a:lnSpc>
                <a:spcPct val="100000"/>
              </a:lnSpc>
            </a:pPr>
            <a:r>
              <a:rPr lang="en-US" sz="1600" b="1" dirty="0" err="1">
                <a:solidFill>
                  <a:schemeClr val="bg1"/>
                </a:solidFill>
              </a:rPr>
              <a:t>Yayat</a:t>
            </a:r>
            <a:r>
              <a:rPr lang="en-US" sz="1600" b="1" dirty="0">
                <a:solidFill>
                  <a:schemeClr val="bg1"/>
                </a:solidFill>
              </a:rPr>
              <a:t> </a:t>
            </a:r>
            <a:r>
              <a:rPr lang="en-US" sz="1600" b="1" dirty="0" err="1">
                <a:solidFill>
                  <a:schemeClr val="bg1"/>
                </a:solidFill>
              </a:rPr>
              <a:t>Sudaryat</a:t>
            </a:r>
            <a:r>
              <a:rPr lang="en-US" sz="1600" b="1" dirty="0">
                <a:solidFill>
                  <a:schemeClr val="bg1"/>
                </a:solidFill>
              </a:rPr>
              <a:t> (s).</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ABS-ICOLLITE-23023</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marL="0" indent="0">
              <a:buNone/>
            </a:pPr>
            <a:r>
              <a:rPr lang="en-US" sz="2400" dirty="0" err="1">
                <a:solidFill>
                  <a:schemeClr val="bg1"/>
                </a:solidFill>
                <a:latin typeface="Arial" panose="020B0604020202020204" pitchFamily="34" charset="0"/>
                <a:cs typeface="Arial" panose="020B0604020202020204" pitchFamily="34" charset="0"/>
              </a:rPr>
              <a:t>Japri</a:t>
            </a:r>
            <a:r>
              <a:rPr lang="en-US" sz="2400" dirty="0">
                <a:solidFill>
                  <a:schemeClr val="bg1"/>
                </a:solidFill>
                <a:latin typeface="Arial" panose="020B0604020202020204" pitchFamily="34" charset="0"/>
                <a:cs typeface="Arial" panose="020B0604020202020204" pitchFamily="34" charset="0"/>
              </a:rPr>
              <a:t>, J., &amp; Dedi, F. S. O. (2022). </a:t>
            </a:r>
            <a:r>
              <a:rPr lang="en-US" sz="2400" dirty="0" err="1">
                <a:solidFill>
                  <a:schemeClr val="bg1"/>
                </a:solidFill>
                <a:latin typeface="Arial" panose="020B0604020202020204" pitchFamily="34" charset="0"/>
                <a:cs typeface="Arial" panose="020B0604020202020204" pitchFamily="34" charset="0"/>
              </a:rPr>
              <a:t>Alih</a:t>
            </a:r>
            <a:r>
              <a:rPr lang="en-US" sz="2400" dirty="0">
                <a:solidFill>
                  <a:schemeClr val="bg1"/>
                </a:solidFill>
                <a:latin typeface="Arial" panose="020B0604020202020204" pitchFamily="34" charset="0"/>
                <a:cs typeface="Arial" panose="020B0604020202020204" pitchFamily="34" charset="0"/>
              </a:rPr>
              <a:t> Kode dan </a:t>
            </a:r>
            <a:r>
              <a:rPr lang="en-US" sz="2400" dirty="0" err="1">
                <a:solidFill>
                  <a:schemeClr val="bg1"/>
                </a:solidFill>
                <a:latin typeface="Arial" panose="020B0604020202020204" pitchFamily="34" charset="0"/>
                <a:cs typeface="Arial" panose="020B0604020202020204" pitchFamily="34" charset="0"/>
              </a:rPr>
              <a:t>Campur</a:t>
            </a:r>
            <a:r>
              <a:rPr lang="en-US" sz="2400" dirty="0">
                <a:solidFill>
                  <a:schemeClr val="bg1"/>
                </a:solidFill>
                <a:latin typeface="Arial" panose="020B0604020202020204" pitchFamily="34" charset="0"/>
                <a:cs typeface="Arial" panose="020B0604020202020204" pitchFamily="34" charset="0"/>
              </a:rPr>
              <a:t> Kode pada 	Masyarakat 	</a:t>
            </a:r>
            <a:r>
              <a:rPr lang="en-US" sz="2400" dirty="0" err="1">
                <a:solidFill>
                  <a:schemeClr val="bg1"/>
                </a:solidFill>
                <a:latin typeface="Arial" panose="020B0604020202020204" pitchFamily="34" charset="0"/>
                <a:cs typeface="Arial" panose="020B0604020202020204" pitchFamily="34" charset="0"/>
              </a:rPr>
              <a:t>Bilingualisme</a:t>
            </a:r>
            <a:r>
              <a:rPr lang="en-US" sz="2400" dirty="0">
                <a:solidFill>
                  <a:schemeClr val="bg1"/>
                </a:solidFill>
                <a:latin typeface="Arial" panose="020B0604020202020204" pitchFamily="34" charset="0"/>
                <a:cs typeface="Arial" panose="020B0604020202020204" pitchFamily="34" charset="0"/>
              </a:rPr>
              <a:t> di </a:t>
            </a:r>
            <a:r>
              <a:rPr lang="en-US" sz="2400" dirty="0" err="1">
                <a:solidFill>
                  <a:schemeClr val="bg1"/>
                </a:solidFill>
                <a:latin typeface="Arial" panose="020B0604020202020204" pitchFamily="34" charset="0"/>
                <a:cs typeface="Arial" panose="020B0604020202020204" pitchFamily="34" charset="0"/>
              </a:rPr>
              <a:t>Desa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Pekon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Balak</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Kecamatan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Wonosobo</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Kabupaten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Tanggamus</a:t>
            </a:r>
            <a:r>
              <a:rPr lang="en-US" sz="2400" dirty="0">
                <a:solidFill>
                  <a:schemeClr val="bg1"/>
                </a:solidFill>
                <a:latin typeface="Arial" panose="020B0604020202020204" pitchFamily="34" charset="0"/>
                <a:cs typeface="Arial" panose="020B0604020202020204" pitchFamily="34" charset="0"/>
              </a:rPr>
              <a:t>: Kajian </a:t>
            </a:r>
            <a:r>
              <a:rPr lang="en-US" sz="2400" dirty="0" err="1">
                <a:solidFill>
                  <a:schemeClr val="bg1"/>
                </a:solidFill>
                <a:latin typeface="Arial" panose="020B0604020202020204" pitchFamily="34" charset="0"/>
                <a:cs typeface="Arial" panose="020B0604020202020204" pitchFamily="34" charset="0"/>
              </a:rPr>
              <a:t>Sosiolinguistik</a:t>
            </a:r>
            <a:r>
              <a:rPr lang="en-US" sz="2400"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Warahan</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Ilmiah</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Mahasiswa</a:t>
            </a:r>
            <a:r>
              <a:rPr lang="en-US" sz="2400" i="1" dirty="0">
                <a:solidFill>
                  <a:schemeClr val="bg1"/>
                </a:solidFill>
                <a:latin typeface="Arial" panose="020B0604020202020204" pitchFamily="34" charset="0"/>
                <a:cs typeface="Arial" panose="020B0604020202020204" pitchFamily="34" charset="0"/>
              </a:rPr>
              <a:t> Pendidikan Bahasa dan 	Sastra 	Indonesia</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4</a:t>
            </a:r>
            <a:r>
              <a:rPr lang="en-US" sz="2400" dirty="0">
                <a:solidFill>
                  <a:schemeClr val="bg1"/>
                </a:solidFill>
                <a:latin typeface="Arial" panose="020B0604020202020204" pitchFamily="34" charset="0"/>
                <a:cs typeface="Arial" panose="020B0604020202020204" pitchFamily="34" charset="0"/>
              </a:rPr>
              <a:t>(2), 1–14.</a:t>
            </a:r>
          </a:p>
          <a:p>
            <a:pPr marL="0" indent="0">
              <a:buNone/>
            </a:pPr>
            <a:r>
              <a:rPr lang="en-US" sz="2400" dirty="0">
                <a:solidFill>
                  <a:schemeClr val="bg1"/>
                </a:solidFill>
                <a:latin typeface="Arial" panose="020B0604020202020204" pitchFamily="34" charset="0"/>
                <a:cs typeface="Arial" panose="020B0604020202020204" pitchFamily="34" charset="0"/>
              </a:rPr>
              <a:t>Malabar, </a:t>
            </a:r>
            <a:r>
              <a:rPr lang="en-US" sz="2400" dirty="0" err="1">
                <a:solidFill>
                  <a:schemeClr val="bg1"/>
                </a:solidFill>
                <a:latin typeface="Arial" panose="020B0604020202020204" pitchFamily="34" charset="0"/>
                <a:cs typeface="Arial" panose="020B0604020202020204" pitchFamily="34" charset="0"/>
              </a:rPr>
              <a:t>Sayama</a:t>
            </a:r>
            <a:r>
              <a:rPr lang="en-US" sz="2400" dirty="0">
                <a:solidFill>
                  <a:schemeClr val="bg1"/>
                </a:solidFill>
                <a:latin typeface="Arial" panose="020B0604020202020204" pitchFamily="34" charset="0"/>
                <a:cs typeface="Arial" panose="020B0604020202020204" pitchFamily="34" charset="0"/>
              </a:rPr>
              <a:t>. (2015). </a:t>
            </a:r>
            <a:r>
              <a:rPr lang="en-US" sz="2400" i="1" dirty="0" err="1">
                <a:solidFill>
                  <a:schemeClr val="bg1"/>
                </a:solidFill>
                <a:latin typeface="Arial" panose="020B0604020202020204" pitchFamily="34" charset="0"/>
                <a:cs typeface="Arial" panose="020B0604020202020204" pitchFamily="34" charset="0"/>
              </a:rPr>
              <a:t>Sosiolinguistik</a:t>
            </a:r>
            <a:r>
              <a:rPr lang="en-US" sz="2400" dirty="0">
                <a:solidFill>
                  <a:schemeClr val="bg1"/>
                </a:solidFill>
                <a:latin typeface="Arial" panose="020B0604020202020204" pitchFamily="34" charset="0"/>
                <a:cs typeface="Arial" panose="020B0604020202020204" pitchFamily="34" charset="0"/>
              </a:rPr>
              <a:t>. Gorontalo: Idea Publishing</a:t>
            </a:r>
          </a:p>
          <a:p>
            <a:pPr marL="0" indent="0">
              <a:buNone/>
            </a:pPr>
            <a:r>
              <a:rPr lang="en-US" sz="2400" dirty="0" err="1">
                <a:solidFill>
                  <a:schemeClr val="bg1"/>
                </a:solidFill>
                <a:latin typeface="Arial" panose="020B0604020202020204" pitchFamily="34" charset="0"/>
                <a:cs typeface="Arial" panose="020B0604020202020204" pitchFamily="34" charset="0"/>
              </a:rPr>
              <a:t>Moleong</a:t>
            </a:r>
            <a:r>
              <a:rPr lang="en-US" sz="2400" dirty="0">
                <a:solidFill>
                  <a:schemeClr val="bg1"/>
                </a:solidFill>
                <a:latin typeface="Arial" panose="020B0604020202020204" pitchFamily="34" charset="0"/>
                <a:cs typeface="Arial" panose="020B0604020202020204" pitchFamily="34" charset="0"/>
              </a:rPr>
              <a:t>, Lexy J. (2017). </a:t>
            </a:r>
            <a:r>
              <a:rPr lang="en-US" sz="2400" i="1" dirty="0" err="1">
                <a:solidFill>
                  <a:schemeClr val="bg1"/>
                </a:solidFill>
                <a:latin typeface="Arial" panose="020B0604020202020204" pitchFamily="34" charset="0"/>
                <a:cs typeface="Arial" panose="020B0604020202020204" pitchFamily="34" charset="0"/>
              </a:rPr>
              <a:t>Metodologi</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Penelitian</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Kualitatif</a:t>
            </a:r>
            <a:r>
              <a:rPr lang="en-US" sz="2400" dirty="0">
                <a:solidFill>
                  <a:schemeClr val="bg1"/>
                </a:solidFill>
                <a:latin typeface="Arial" panose="020B0604020202020204" pitchFamily="34" charset="0"/>
                <a:cs typeface="Arial" panose="020B0604020202020204" pitchFamily="34" charset="0"/>
              </a:rPr>
              <a:t>. Bandung: PT 	</a:t>
            </a:r>
            <a:r>
              <a:rPr lang="en-US" sz="2400" dirty="0" err="1">
                <a:solidFill>
                  <a:schemeClr val="bg1"/>
                </a:solidFill>
                <a:latin typeface="Arial" panose="020B0604020202020204" pitchFamily="34" charset="0"/>
                <a:cs typeface="Arial" panose="020B0604020202020204" pitchFamily="34" charset="0"/>
              </a:rPr>
              <a:t>Remaja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Rosdakarya</a:t>
            </a:r>
            <a:r>
              <a:rPr lang="en-US" sz="2400" dirty="0">
                <a:solidFill>
                  <a:schemeClr val="bg1"/>
                </a:solidFill>
                <a:latin typeface="Arial" panose="020B0604020202020204" pitchFamily="34" charset="0"/>
                <a:cs typeface="Arial" panose="020B0604020202020204" pitchFamily="34" charset="0"/>
              </a:rPr>
              <a:t>.</a:t>
            </a:r>
          </a:p>
          <a:p>
            <a:pPr marL="0" indent="0">
              <a:buNone/>
            </a:pPr>
            <a:r>
              <a:rPr lang="en-US" sz="2400" dirty="0" err="1">
                <a:solidFill>
                  <a:schemeClr val="bg1"/>
                </a:solidFill>
                <a:latin typeface="Arial" panose="020B0604020202020204" pitchFamily="34" charset="0"/>
                <a:cs typeface="Arial" panose="020B0604020202020204" pitchFamily="34" charset="0"/>
              </a:rPr>
              <a:t>Najiyah</a:t>
            </a:r>
            <a:r>
              <a:rPr lang="en-US" sz="2400" dirty="0">
                <a:solidFill>
                  <a:schemeClr val="bg1"/>
                </a:solidFill>
                <a:latin typeface="Arial" panose="020B0604020202020204" pitchFamily="34" charset="0"/>
                <a:cs typeface="Arial" panose="020B0604020202020204" pitchFamily="34" charset="0"/>
              </a:rPr>
              <a:t>,   F.,   Mutiara,   R.   A.,   &amp;   Lestari,   R.   D.   (2019).   </a:t>
            </a:r>
            <a:r>
              <a:rPr lang="en-US" sz="2400" dirty="0" err="1">
                <a:solidFill>
                  <a:schemeClr val="bg1"/>
                </a:solidFill>
                <a:latin typeface="Arial" panose="020B0604020202020204" pitchFamily="34" charset="0"/>
                <a:cs typeface="Arial" panose="020B0604020202020204" pitchFamily="34" charset="0"/>
              </a:rPr>
              <a:t>Peristiwa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Tutur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Berdasarkan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Aspek</a:t>
            </a:r>
            <a:r>
              <a:rPr lang="en-US" sz="2400" dirty="0">
                <a:solidFill>
                  <a:schemeClr val="bg1"/>
                </a:solidFill>
                <a:latin typeface="Arial" panose="020B0604020202020204" pitchFamily="34" charset="0"/>
                <a:cs typeface="Arial" panose="020B0604020202020204" pitchFamily="34" charset="0"/>
              </a:rPr>
              <a:t>   “SPEAKING”   </a:t>
            </a:r>
            <a:r>
              <a:rPr lang="en-US" sz="2400" dirty="0" err="1">
                <a:solidFill>
                  <a:schemeClr val="bg1"/>
                </a:solidFill>
                <a:latin typeface="Arial" panose="020B0604020202020204" pitchFamily="34" charset="0"/>
                <a:cs typeface="Arial" panose="020B0604020202020204" pitchFamily="34" charset="0"/>
              </a:rPr>
              <a:t>Dalam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Tayangan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Katakan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Putus</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Parole: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Pendidikan Bahasa 	Dan Sastra 	Indonesia</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2</a:t>
            </a:r>
            <a:r>
              <a:rPr lang="en-US" sz="2400" dirty="0">
                <a:solidFill>
                  <a:schemeClr val="bg1"/>
                </a:solidFill>
                <a:latin typeface="Arial" panose="020B0604020202020204" pitchFamily="34" charset="0"/>
                <a:cs typeface="Arial" panose="020B0604020202020204" pitchFamily="34" charset="0"/>
              </a:rPr>
              <a:t>(4), 507–514.</a:t>
            </a:r>
          </a:p>
          <a:p>
            <a:pPr marL="0" indent="0">
              <a:buNone/>
            </a:pP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437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marL="0" indent="0">
              <a:buNone/>
            </a:pPr>
            <a:r>
              <a:rPr lang="en-US" sz="2400" dirty="0" err="1">
                <a:solidFill>
                  <a:schemeClr val="bg1"/>
                </a:solidFill>
                <a:latin typeface="Arial" panose="020B0604020202020204" pitchFamily="34" charset="0"/>
                <a:cs typeface="Arial" panose="020B0604020202020204" pitchFamily="34" charset="0"/>
              </a:rPr>
              <a:t>Rahayu</a:t>
            </a:r>
            <a:r>
              <a:rPr lang="en-US" sz="2400" dirty="0">
                <a:solidFill>
                  <a:schemeClr val="bg1"/>
                </a:solidFill>
                <a:latin typeface="Arial" panose="020B0604020202020204" pitchFamily="34" charset="0"/>
                <a:cs typeface="Arial" panose="020B0604020202020204" pitchFamily="34" charset="0"/>
              </a:rPr>
              <a:t>, I. (2017). </a:t>
            </a:r>
            <a:r>
              <a:rPr lang="en-US" sz="2400" dirty="0" err="1">
                <a:solidFill>
                  <a:schemeClr val="bg1"/>
                </a:solidFill>
                <a:latin typeface="Arial" panose="020B0604020202020204" pitchFamily="34" charset="0"/>
                <a:cs typeface="Arial" panose="020B0604020202020204" pitchFamily="34" charset="0"/>
              </a:rPr>
              <a:t>Bilingualisme</a:t>
            </a:r>
            <a:r>
              <a:rPr lang="en-US" sz="2400" dirty="0">
                <a:solidFill>
                  <a:schemeClr val="bg1"/>
                </a:solidFill>
                <a:latin typeface="Arial" panose="020B0604020202020204" pitchFamily="34" charset="0"/>
                <a:cs typeface="Arial" panose="020B0604020202020204" pitchFamily="34" charset="0"/>
              </a:rPr>
              <a:t> pada Masyarakat </a:t>
            </a:r>
            <a:r>
              <a:rPr lang="en-US" sz="2400" dirty="0" err="1">
                <a:solidFill>
                  <a:schemeClr val="bg1"/>
                </a:solidFill>
                <a:latin typeface="Arial" panose="020B0604020202020204" pitchFamily="34" charset="0"/>
                <a:cs typeface="Arial" panose="020B0604020202020204" pitchFamily="34" charset="0"/>
              </a:rPr>
              <a:t>Desa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Matanghaji</a:t>
            </a:r>
            <a:r>
              <a:rPr lang="en-US" sz="2400"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Deiksis</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Pendidikan Bahasa Dan Sastra Indonesia</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4</a:t>
            </a:r>
            <a:r>
              <a:rPr lang="en-US" sz="2400" dirty="0">
                <a:solidFill>
                  <a:schemeClr val="bg1"/>
                </a:solidFill>
                <a:latin typeface="Arial" panose="020B0604020202020204" pitchFamily="34" charset="0"/>
                <a:cs typeface="Arial" panose="020B0604020202020204" pitchFamily="34" charset="0"/>
              </a:rPr>
              <a:t>(2), 	104–115.</a:t>
            </a:r>
          </a:p>
          <a:p>
            <a:pPr marL="0" indent="0">
              <a:buNone/>
            </a:pPr>
            <a:r>
              <a:rPr lang="en-US" sz="2400" dirty="0" err="1">
                <a:solidFill>
                  <a:schemeClr val="bg1"/>
                </a:solidFill>
                <a:latin typeface="Arial" panose="020B0604020202020204" pitchFamily="34" charset="0"/>
                <a:cs typeface="Arial" panose="020B0604020202020204" pitchFamily="34" charset="0"/>
              </a:rPr>
              <a:t>Rumpiana</a:t>
            </a:r>
            <a:r>
              <a:rPr lang="en-US" sz="2400" dirty="0">
                <a:solidFill>
                  <a:schemeClr val="bg1"/>
                </a:solidFill>
                <a:latin typeface="Arial" panose="020B0604020202020204" pitchFamily="34" charset="0"/>
                <a:cs typeface="Arial" panose="020B0604020202020204" pitchFamily="34" charset="0"/>
              </a:rPr>
              <a:t>, N. L. P., </a:t>
            </a:r>
            <a:r>
              <a:rPr lang="en-US" sz="2400" dirty="0" err="1">
                <a:solidFill>
                  <a:schemeClr val="bg1"/>
                </a:solidFill>
                <a:latin typeface="Arial" panose="020B0604020202020204" pitchFamily="34" charset="0"/>
                <a:cs typeface="Arial" panose="020B0604020202020204" pitchFamily="34" charset="0"/>
              </a:rPr>
              <a:t>Dhanawaty</a:t>
            </a:r>
            <a:r>
              <a:rPr lang="en-US" sz="2400" dirty="0">
                <a:solidFill>
                  <a:schemeClr val="bg1"/>
                </a:solidFill>
                <a:latin typeface="Arial" panose="020B0604020202020204" pitchFamily="34" charset="0"/>
                <a:cs typeface="Arial" panose="020B0604020202020204" pitchFamily="34" charset="0"/>
              </a:rPr>
              <a:t>, N. M., &amp; </a:t>
            </a:r>
            <a:r>
              <a:rPr lang="en-US" sz="2400" dirty="0" err="1">
                <a:solidFill>
                  <a:schemeClr val="bg1"/>
                </a:solidFill>
                <a:latin typeface="Arial" panose="020B0604020202020204" pitchFamily="34" charset="0"/>
                <a:cs typeface="Arial" panose="020B0604020202020204" pitchFamily="34" charset="0"/>
              </a:rPr>
              <a:t>Arnati</a:t>
            </a:r>
            <a:r>
              <a:rPr lang="en-US" sz="2400" dirty="0">
                <a:solidFill>
                  <a:schemeClr val="bg1"/>
                </a:solidFill>
                <a:latin typeface="Arial" panose="020B0604020202020204" pitchFamily="34" charset="0"/>
                <a:cs typeface="Arial" panose="020B0604020202020204" pitchFamily="34" charset="0"/>
              </a:rPr>
              <a:t>, N. W. (2019). </a:t>
            </a:r>
            <a:r>
              <a:rPr lang="en-US" sz="2400" dirty="0" err="1">
                <a:solidFill>
                  <a:schemeClr val="bg1"/>
                </a:solidFill>
                <a:latin typeface="Arial" panose="020B0604020202020204" pitchFamily="34" charset="0"/>
                <a:cs typeface="Arial" panose="020B0604020202020204" pitchFamily="34" charset="0"/>
              </a:rPr>
              <a:t>Campur</a:t>
            </a:r>
            <a:r>
              <a:rPr lang="en-US" sz="2400" dirty="0">
                <a:solidFill>
                  <a:schemeClr val="bg1"/>
                </a:solidFill>
                <a:latin typeface="Arial" panose="020B0604020202020204" pitchFamily="34" charset="0"/>
                <a:cs typeface="Arial" panose="020B0604020202020204" pitchFamily="34" charset="0"/>
              </a:rPr>
              <a:t> Kode 	</a:t>
            </a:r>
            <a:r>
              <a:rPr lang="en-US" sz="2400" dirty="0" err="1">
                <a:solidFill>
                  <a:schemeClr val="bg1"/>
                </a:solidFill>
                <a:latin typeface="Arial" panose="020B0604020202020204" pitchFamily="34" charset="0"/>
                <a:cs typeface="Arial" panose="020B0604020202020204" pitchFamily="34" charset="0"/>
              </a:rPr>
              <a:t>Penggunaan</a:t>
            </a:r>
            <a:r>
              <a:rPr lang="en-US" sz="2400" dirty="0">
                <a:solidFill>
                  <a:schemeClr val="bg1"/>
                </a:solidFill>
                <a:latin typeface="Arial" panose="020B0604020202020204" pitchFamily="34" charset="0"/>
                <a:cs typeface="Arial" panose="020B0604020202020204" pitchFamily="34" charset="0"/>
              </a:rPr>
              <a:t> Bahasa </a:t>
            </a:r>
            <a:r>
              <a:rPr lang="en-US" sz="2400" dirty="0" err="1">
                <a:solidFill>
                  <a:schemeClr val="bg1"/>
                </a:solidFill>
                <a:latin typeface="Arial" panose="020B0604020202020204" pitchFamily="34" charset="0"/>
                <a:cs typeface="Arial" panose="020B0604020202020204" pitchFamily="34" charset="0"/>
              </a:rPr>
              <a:t>dalam</a:t>
            </a:r>
            <a:r>
              <a:rPr lang="en-US" sz="2400" dirty="0">
                <a:solidFill>
                  <a:schemeClr val="bg1"/>
                </a:solidFill>
                <a:latin typeface="Arial" panose="020B0604020202020204" pitchFamily="34" charset="0"/>
                <a:cs typeface="Arial" panose="020B0604020202020204" pitchFamily="34" charset="0"/>
              </a:rPr>
              <a:t> Acara </a:t>
            </a:r>
            <a:r>
              <a:rPr lang="en-US" sz="2400" dirty="0" err="1">
                <a:solidFill>
                  <a:schemeClr val="bg1"/>
                </a:solidFill>
                <a:latin typeface="Arial" panose="020B0604020202020204" pitchFamily="34" charset="0"/>
                <a:cs typeface="Arial" panose="020B0604020202020204" pitchFamily="34" charset="0"/>
              </a:rPr>
              <a:t>Ini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Talkshow</a:t>
            </a:r>
            <a:r>
              <a:rPr lang="en-US" sz="2400" dirty="0">
                <a:solidFill>
                  <a:schemeClr val="bg1"/>
                </a:solidFill>
                <a:latin typeface="Arial" panose="020B0604020202020204" pitchFamily="34" charset="0"/>
                <a:cs typeface="Arial" panose="020B0604020202020204" pitchFamily="34" charset="0"/>
              </a:rPr>
              <a:t> di Net-TV: Kajian 	</a:t>
            </a:r>
            <a:r>
              <a:rPr lang="en-US" sz="2400" dirty="0" err="1">
                <a:solidFill>
                  <a:schemeClr val="bg1"/>
                </a:solidFill>
                <a:latin typeface="Arial" panose="020B0604020202020204" pitchFamily="34" charset="0"/>
                <a:cs typeface="Arial" panose="020B0604020202020204" pitchFamily="34" charset="0"/>
              </a:rPr>
              <a:t>Sosiolinguistik</a:t>
            </a:r>
            <a:r>
              <a:rPr lang="en-US" sz="2400"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Humanis</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23</a:t>
            </a:r>
            <a:r>
              <a:rPr lang="en-US" sz="2400" dirty="0">
                <a:solidFill>
                  <a:schemeClr val="bg1"/>
                </a:solidFill>
                <a:latin typeface="Arial" panose="020B0604020202020204" pitchFamily="34" charset="0"/>
                <a:cs typeface="Arial" panose="020B0604020202020204" pitchFamily="34" charset="0"/>
              </a:rPr>
              <a:t>(1), 25–31.</a:t>
            </a:r>
          </a:p>
          <a:p>
            <a:pPr marL="0" indent="0">
              <a:buNone/>
            </a:pPr>
            <a:r>
              <a:rPr lang="en-US" sz="2400" dirty="0" err="1">
                <a:solidFill>
                  <a:schemeClr val="bg1"/>
                </a:solidFill>
                <a:latin typeface="Arial" panose="020B0604020202020204" pitchFamily="34" charset="0"/>
                <a:cs typeface="Arial" panose="020B0604020202020204" pitchFamily="34" charset="0"/>
              </a:rPr>
              <a:t>Sitinjak</a:t>
            </a:r>
            <a:r>
              <a:rPr lang="en-US" sz="2400" dirty="0">
                <a:solidFill>
                  <a:schemeClr val="bg1"/>
                </a:solidFill>
                <a:latin typeface="Arial" panose="020B0604020202020204" pitchFamily="34" charset="0"/>
                <a:cs typeface="Arial" panose="020B0604020202020204" pitchFamily="34" charset="0"/>
              </a:rPr>
              <a:t>, T. M., &amp; Lubis, M. (2018). </a:t>
            </a:r>
            <a:r>
              <a:rPr lang="en-US" sz="2400" dirty="0" err="1">
                <a:solidFill>
                  <a:schemeClr val="bg1"/>
                </a:solidFill>
                <a:latin typeface="Arial" panose="020B0604020202020204" pitchFamily="34" charset="0"/>
                <a:cs typeface="Arial" panose="020B0604020202020204" pitchFamily="34" charset="0"/>
              </a:rPr>
              <a:t>Campur</a:t>
            </a:r>
            <a:r>
              <a:rPr lang="en-US" sz="2400" dirty="0">
                <a:solidFill>
                  <a:schemeClr val="bg1"/>
                </a:solidFill>
                <a:latin typeface="Arial" panose="020B0604020202020204" pitchFamily="34" charset="0"/>
                <a:cs typeface="Arial" panose="020B0604020202020204" pitchFamily="34" charset="0"/>
              </a:rPr>
              <a:t> Kode </a:t>
            </a:r>
            <a:r>
              <a:rPr lang="en-US" sz="2400" dirty="0" err="1">
                <a:solidFill>
                  <a:schemeClr val="bg1"/>
                </a:solidFill>
                <a:latin typeface="Arial" panose="020B0604020202020204" pitchFamily="34" charset="0"/>
                <a:cs typeface="Arial" panose="020B0604020202020204" pitchFamily="34" charset="0"/>
              </a:rPr>
              <a:t>dalam</a:t>
            </a:r>
            <a:r>
              <a:rPr lang="en-US" sz="2400" dirty="0">
                <a:solidFill>
                  <a:schemeClr val="bg1"/>
                </a:solidFill>
                <a:latin typeface="Arial" panose="020B0604020202020204" pitchFamily="34" charset="0"/>
                <a:cs typeface="Arial" panose="020B0604020202020204" pitchFamily="34" charset="0"/>
              </a:rPr>
              <a:t> Acara In </a:t>
            </a:r>
            <a:r>
              <a:rPr lang="en-US" sz="2400" dirty="0" err="1">
                <a:solidFill>
                  <a:schemeClr val="bg1"/>
                </a:solidFill>
                <a:latin typeface="Arial" panose="020B0604020202020204" pitchFamily="34" charset="0"/>
                <a:cs typeface="Arial" panose="020B0604020202020204" pitchFamily="34" charset="0"/>
              </a:rPr>
              <a:t>Talkshow</a:t>
            </a:r>
            <a:r>
              <a:rPr lang="en-US" sz="2400" dirty="0">
                <a:solidFill>
                  <a:schemeClr val="bg1"/>
                </a:solidFill>
                <a:latin typeface="Arial" panose="020B0604020202020204" pitchFamily="34" charset="0"/>
                <a:cs typeface="Arial" panose="020B0604020202020204" pitchFamily="34" charset="0"/>
              </a:rPr>
              <a:t> di 	</a:t>
            </a:r>
            <a:r>
              <a:rPr lang="en-US" sz="2400" dirty="0" err="1">
                <a:solidFill>
                  <a:schemeClr val="bg1"/>
                </a:solidFill>
                <a:latin typeface="Arial" panose="020B0604020202020204" pitchFamily="34" charset="0"/>
                <a:cs typeface="Arial" panose="020B0604020202020204" pitchFamily="34" charset="0"/>
              </a:rPr>
              <a:t>Stasiun</a:t>
            </a:r>
            <a:r>
              <a:rPr lang="en-US" sz="2400" dirty="0">
                <a:solidFill>
                  <a:schemeClr val="bg1"/>
                </a:solidFill>
                <a:latin typeface="Arial" panose="020B0604020202020204" pitchFamily="34" charset="0"/>
                <a:cs typeface="Arial" panose="020B0604020202020204" pitchFamily="34" charset="0"/>
              </a:rPr>
              <a:t> TV “Net TV.”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Sasindo</a:t>
            </a:r>
            <a:r>
              <a:rPr lang="en-US" sz="2400" i="1" dirty="0">
                <a:solidFill>
                  <a:schemeClr val="bg1"/>
                </a:solidFill>
                <a:latin typeface="Arial" panose="020B0604020202020204" pitchFamily="34" charset="0"/>
                <a:cs typeface="Arial" panose="020B0604020202020204" pitchFamily="34" charset="0"/>
              </a:rPr>
              <a:t> (Program 	</a:t>
            </a:r>
            <a:r>
              <a:rPr lang="en-US" sz="2400" i="1" dirty="0" err="1">
                <a:solidFill>
                  <a:schemeClr val="bg1"/>
                </a:solidFill>
                <a:latin typeface="Arial" panose="020B0604020202020204" pitchFamily="34" charset="0"/>
                <a:cs typeface="Arial" panose="020B0604020202020204" pitchFamily="34" charset="0"/>
              </a:rPr>
              <a:t>Studi</a:t>
            </a:r>
            <a:r>
              <a:rPr lang="en-US" sz="2400" i="1" dirty="0">
                <a:solidFill>
                  <a:schemeClr val="bg1"/>
                </a:solidFill>
                <a:latin typeface="Arial" panose="020B0604020202020204" pitchFamily="34" charset="0"/>
                <a:cs typeface="Arial" panose="020B0604020202020204" pitchFamily="34" charset="0"/>
              </a:rPr>
              <a:t> Sastra 	Indonesia FBS UNIMED)</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7</a:t>
            </a:r>
            <a:r>
              <a:rPr lang="en-US" sz="2400" dirty="0">
                <a:solidFill>
                  <a:schemeClr val="bg1"/>
                </a:solidFill>
                <a:latin typeface="Arial" panose="020B0604020202020204" pitchFamily="34" charset="0"/>
                <a:cs typeface="Arial" panose="020B0604020202020204" pitchFamily="34" charset="0"/>
              </a:rPr>
              <a:t>(2).</a:t>
            </a:r>
          </a:p>
          <a:p>
            <a:pPr marL="0" indent="0">
              <a:buNone/>
            </a:pPr>
            <a:r>
              <a:rPr lang="en-US" sz="2400" dirty="0">
                <a:solidFill>
                  <a:schemeClr val="bg1"/>
                </a:solidFill>
                <a:latin typeface="Arial" panose="020B0604020202020204" pitchFamily="34" charset="0"/>
                <a:cs typeface="Arial" panose="020B0604020202020204" pitchFamily="34" charset="0"/>
              </a:rPr>
              <a:t>Wahyuni, T. (2021). </a:t>
            </a:r>
            <a:r>
              <a:rPr lang="en-US" sz="2400" i="1" dirty="0" err="1">
                <a:solidFill>
                  <a:schemeClr val="bg1"/>
                </a:solidFill>
                <a:latin typeface="Arial" panose="020B0604020202020204" pitchFamily="34" charset="0"/>
                <a:cs typeface="Arial" panose="020B0604020202020204" pitchFamily="34" charset="0"/>
              </a:rPr>
              <a:t>Sosiolinguistik</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Klaten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Penerbit</a:t>
            </a:r>
            <a:r>
              <a:rPr lang="en-US" sz="2400" dirty="0">
                <a:solidFill>
                  <a:schemeClr val="bg1"/>
                </a:solidFill>
                <a:latin typeface="Arial" panose="020B0604020202020204" pitchFamily="34" charset="0"/>
                <a:cs typeface="Arial" panose="020B0604020202020204" pitchFamily="34" charset="0"/>
              </a:rPr>
              <a:t> Lakeisha.</a:t>
            </a:r>
          </a:p>
          <a:p>
            <a:pPr marL="0" indent="0">
              <a:buNone/>
            </a:pP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089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@imas_smt04 @yayat.sudaryat.5439</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619248"/>
            <a:ext cx="10515600" cy="4351338"/>
          </a:xfrm>
        </p:spPr>
        <p:txBody>
          <a:bodyPr>
            <a:normAutofit/>
          </a:bodyPr>
          <a:lstStyle/>
          <a:p>
            <a:pPr algn="just"/>
            <a:r>
              <a:rPr lang="en-US" dirty="0">
                <a:solidFill>
                  <a:schemeClr val="bg1"/>
                </a:solidFill>
                <a:latin typeface="Arial" panose="020B0604020202020204" pitchFamily="34" charset="0"/>
                <a:cs typeface="Arial" panose="020B0604020202020204" pitchFamily="34" charset="0"/>
              </a:rPr>
              <a:t>Increased use of gadgets to access social media. </a:t>
            </a:r>
          </a:p>
          <a:p>
            <a:pPr algn="just"/>
            <a:r>
              <a:rPr lang="en-US" dirty="0">
                <a:solidFill>
                  <a:schemeClr val="bg1"/>
                </a:solidFill>
                <a:latin typeface="Arial" panose="020B0604020202020204" pitchFamily="34" charset="0"/>
                <a:cs typeface="Arial" panose="020B0604020202020204" pitchFamily="34" charset="0"/>
              </a:rPr>
              <a:t>Various latest technological innovations are created to attract users </a:t>
            </a:r>
          </a:p>
          <a:p>
            <a:pPr algn="just"/>
            <a:r>
              <a:rPr lang="en-US" dirty="0">
                <a:solidFill>
                  <a:schemeClr val="bg1"/>
                </a:solidFill>
                <a:latin typeface="Arial" panose="020B0604020202020204" pitchFamily="34" charset="0"/>
                <a:cs typeface="Arial" panose="020B0604020202020204" pitchFamily="34" charset="0"/>
              </a:rPr>
              <a:t>One form of this innovation is the presence of the TikTok platform which is currently very popular in Indonesia, because of its varied and interesting content. </a:t>
            </a:r>
          </a:p>
          <a:p>
            <a:pPr algn="just"/>
            <a:r>
              <a:rPr lang="en-US" dirty="0">
                <a:solidFill>
                  <a:schemeClr val="bg1"/>
                </a:solidFill>
                <a:latin typeface="Arial" panose="020B0604020202020204" pitchFamily="34" charset="0"/>
                <a:cs typeface="Arial" panose="020B0604020202020204" pitchFamily="34" charset="0"/>
              </a:rPr>
              <a:t>The content of </a:t>
            </a:r>
            <a:r>
              <a:rPr lang="en-US" dirty="0" err="1">
                <a:solidFill>
                  <a:schemeClr val="bg1"/>
                </a:solidFill>
                <a:latin typeface="Arial" panose="020B0604020202020204" pitchFamily="34" charset="0"/>
                <a:cs typeface="Arial" panose="020B0604020202020204" pitchFamily="34" charset="0"/>
              </a:rPr>
              <a:t>Incu</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Umiw's</a:t>
            </a:r>
            <a:r>
              <a:rPr lang="en-US" dirty="0">
                <a:solidFill>
                  <a:schemeClr val="bg1"/>
                </a:solidFill>
                <a:latin typeface="Arial" panose="020B0604020202020204" pitchFamily="34" charset="0"/>
                <a:cs typeface="Arial" panose="020B0604020202020204" pitchFamily="34" charset="0"/>
              </a:rPr>
              <a:t> TikTok account has an impact on the existence of Sundanese as a mother tongue for West Java residents and the lack of politeness in communication, because it does not refer to good and correct Sundanese manners.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Autofit/>
          </a:bodyPr>
          <a:lstStyle/>
          <a:p>
            <a:pPr algn="just"/>
            <a:r>
              <a:rPr lang="en-US" sz="2400" dirty="0">
                <a:solidFill>
                  <a:schemeClr val="bg1"/>
                </a:solidFill>
                <a:latin typeface="Arial" panose="020B0604020202020204" pitchFamily="34" charset="0"/>
                <a:cs typeface="Arial" panose="020B0604020202020204" pitchFamily="34" charset="0"/>
              </a:rPr>
              <a:t>The main tool used in communication is language. This requires that both parties who communicate must be good at using their language, so that they can be understood by each other. Sociolinguistics comes as a branch of applied linguistics that can provide benefits in communicating by showing the language, language categories, or language styles that we use when speaking to certain people (</a:t>
            </a:r>
            <a:r>
              <a:rPr lang="en-US" sz="2400" dirty="0" err="1">
                <a:solidFill>
                  <a:schemeClr val="bg1"/>
                </a:solidFill>
                <a:latin typeface="Arial" panose="020B0604020202020204" pitchFamily="34" charset="0"/>
                <a:cs typeface="Arial" panose="020B0604020202020204" pitchFamily="34" charset="0"/>
              </a:rPr>
              <a:t>Chaer</a:t>
            </a:r>
            <a:r>
              <a:rPr lang="en-US" sz="2400" dirty="0">
                <a:solidFill>
                  <a:schemeClr val="bg1"/>
                </a:solidFill>
                <a:latin typeface="Arial" panose="020B0604020202020204" pitchFamily="34" charset="0"/>
                <a:cs typeface="Arial" panose="020B0604020202020204" pitchFamily="34" charset="0"/>
              </a:rPr>
              <a:t>, 2010, p. 7).</a:t>
            </a:r>
          </a:p>
          <a:p>
            <a:pPr algn="just"/>
            <a:r>
              <a:rPr lang="en-US" sz="2400" dirty="0">
                <a:solidFill>
                  <a:schemeClr val="bg1"/>
                </a:solidFill>
                <a:latin typeface="Arial" panose="020B0604020202020204" pitchFamily="34" charset="0"/>
                <a:cs typeface="Arial" panose="020B0604020202020204" pitchFamily="34" charset="0"/>
              </a:rPr>
              <a:t>In the world of language, there is the phenomenon of being bilingual or multilingual. Mackey and Fishman (2017) say that bilingualism refers to the use of two languages or two types of language codes. </a:t>
            </a:r>
          </a:p>
          <a:p>
            <a:pPr algn="just"/>
            <a:r>
              <a:rPr lang="en-US" sz="2400" dirty="0">
                <a:solidFill>
                  <a:schemeClr val="bg1"/>
                </a:solidFill>
                <a:latin typeface="Arial" panose="020B0604020202020204" pitchFamily="34" charset="0"/>
                <a:cs typeface="Arial" panose="020B0604020202020204" pitchFamily="34" charset="0"/>
              </a:rPr>
              <a:t>Code-mixing is the use of two languages in communication with the interlocutor and the mutual insertion of two languages in the communication process. </a:t>
            </a:r>
            <a:r>
              <a:rPr lang="en-US" sz="2400" dirty="0" err="1">
                <a:solidFill>
                  <a:schemeClr val="bg1"/>
                </a:solidFill>
                <a:latin typeface="Arial" panose="020B0604020202020204" pitchFamily="34" charset="0"/>
                <a:cs typeface="Arial" panose="020B0604020202020204" pitchFamily="34" charset="0"/>
              </a:rPr>
              <a:t>Chaer</a:t>
            </a:r>
            <a:r>
              <a:rPr lang="en-US" sz="2400" dirty="0">
                <a:solidFill>
                  <a:schemeClr val="bg1"/>
                </a:solidFill>
                <a:latin typeface="Arial" panose="020B0604020202020204" pitchFamily="34" charset="0"/>
                <a:cs typeface="Arial" panose="020B0604020202020204" pitchFamily="34" charset="0"/>
              </a:rPr>
              <a:t> &amp; Agustina (2010, p. 116) argue that code-mixing can be in the form of mixing fragments of words, phrases, and clauses of a language in another language that is used.</a:t>
            </a:r>
          </a:p>
          <a:p>
            <a:pPr algn="just"/>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703098"/>
            <a:ext cx="10515600" cy="4351338"/>
          </a:xfrm>
        </p:spPr>
        <p:txBody>
          <a:bodyPr>
            <a:normAutofit/>
          </a:bodyPr>
          <a:lstStyle/>
          <a:p>
            <a:r>
              <a:rPr lang="en-US" dirty="0">
                <a:solidFill>
                  <a:schemeClr val="bg1"/>
                </a:solidFill>
                <a:latin typeface="Arial" panose="020B0604020202020204" pitchFamily="34" charset="0"/>
                <a:cs typeface="Arial" panose="020B0604020202020204" pitchFamily="34" charset="0"/>
              </a:rPr>
              <a:t>This research uses a qualitative descriptive approach.</a:t>
            </a:r>
          </a:p>
          <a:p>
            <a:r>
              <a:rPr lang="en-US" dirty="0">
                <a:solidFill>
                  <a:schemeClr val="bg1"/>
                </a:solidFill>
                <a:latin typeface="Arial" panose="020B0604020202020204" pitchFamily="34" charset="0"/>
                <a:cs typeface="Arial" panose="020B0604020202020204" pitchFamily="34" charset="0"/>
              </a:rPr>
              <a:t>The data in this study are in the form of exposure to words and sentences contained in the TikTok </a:t>
            </a:r>
            <a:r>
              <a:rPr lang="en-US" dirty="0" err="1">
                <a:solidFill>
                  <a:schemeClr val="bg1"/>
                </a:solidFill>
                <a:latin typeface="Arial" panose="020B0604020202020204" pitchFamily="34" charset="0"/>
                <a:cs typeface="Arial" panose="020B0604020202020204" pitchFamily="34" charset="0"/>
              </a:rPr>
              <a:t>Incu</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Umiw</a:t>
            </a:r>
            <a:r>
              <a:rPr lang="en-US" dirty="0">
                <a:solidFill>
                  <a:schemeClr val="bg1"/>
                </a:solidFill>
                <a:latin typeface="Arial" panose="020B0604020202020204" pitchFamily="34" charset="0"/>
                <a:cs typeface="Arial" panose="020B0604020202020204" pitchFamily="34" charset="0"/>
              </a:rPr>
              <a:t> video. The words and sentences presented contain how the form of code mix and its impact on the language of millennial generation in the video. </a:t>
            </a:r>
          </a:p>
          <a:p>
            <a:r>
              <a:rPr lang="en-US" dirty="0">
                <a:solidFill>
                  <a:schemeClr val="bg1"/>
                </a:solidFill>
                <a:latin typeface="Arial" panose="020B0604020202020204" pitchFamily="34" charset="0"/>
                <a:cs typeface="Arial" panose="020B0604020202020204" pitchFamily="34" charset="0"/>
              </a:rPr>
              <a:t>The data source in this study is the TikTok </a:t>
            </a:r>
            <a:r>
              <a:rPr lang="en-US" dirty="0" err="1">
                <a:solidFill>
                  <a:schemeClr val="bg1"/>
                </a:solidFill>
                <a:latin typeface="Arial" panose="020B0604020202020204" pitchFamily="34" charset="0"/>
                <a:cs typeface="Arial" panose="020B0604020202020204" pitchFamily="34" charset="0"/>
              </a:rPr>
              <a:t>Incu</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Umiw</a:t>
            </a:r>
            <a:r>
              <a:rPr lang="en-US" dirty="0">
                <a:solidFill>
                  <a:schemeClr val="bg1"/>
                </a:solidFill>
                <a:latin typeface="Arial" panose="020B0604020202020204" pitchFamily="34" charset="0"/>
                <a:cs typeface="Arial" panose="020B0604020202020204" pitchFamily="34" charset="0"/>
              </a:rPr>
              <a:t> video taken from the playlist entitled "</a:t>
            </a:r>
            <a:r>
              <a:rPr lang="en-US" dirty="0" err="1">
                <a:solidFill>
                  <a:schemeClr val="bg1"/>
                </a:solidFill>
                <a:latin typeface="Arial" panose="020B0604020202020204" pitchFamily="34" charset="0"/>
                <a:cs typeface="Arial" panose="020B0604020202020204" pitchFamily="34" charset="0"/>
              </a:rPr>
              <a:t>Marimar</a:t>
            </a:r>
            <a:r>
              <a:rPr lang="en-US" dirty="0">
                <a:solidFill>
                  <a:schemeClr val="bg1"/>
                </a:solidFill>
                <a:latin typeface="Arial" panose="020B0604020202020204" pitchFamily="34" charset="0"/>
                <a:cs typeface="Arial" panose="020B0604020202020204" pitchFamily="34" charset="0"/>
              </a:rPr>
              <a:t>".</a:t>
            </a:r>
          </a:p>
          <a:p>
            <a:r>
              <a:rPr lang="en-US" dirty="0">
                <a:solidFill>
                  <a:schemeClr val="bg1"/>
                </a:solidFill>
                <a:latin typeface="Arial" panose="020B0604020202020204" pitchFamily="34" charset="0"/>
                <a:cs typeface="Arial" panose="020B0604020202020204" pitchFamily="34" charset="0"/>
              </a:rPr>
              <a:t>The author uses listening techniques and note-taking techniques.</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8" name="Table 8">
            <a:extLst>
              <a:ext uri="{FF2B5EF4-FFF2-40B4-BE49-F238E27FC236}">
                <a16:creationId xmlns:a16="http://schemas.microsoft.com/office/drawing/2014/main" id="{B8441557-974A-F1B7-A704-269DFFB7CC27}"/>
              </a:ext>
            </a:extLst>
          </p:cNvPr>
          <p:cNvGraphicFramePr>
            <a:graphicFrameLocks noGrp="1"/>
          </p:cNvGraphicFramePr>
          <p:nvPr>
            <p:ph idx="1"/>
            <p:extLst>
              <p:ext uri="{D42A27DB-BD31-4B8C-83A1-F6EECF244321}">
                <p14:modId xmlns:p14="http://schemas.microsoft.com/office/powerpoint/2010/main" val="3735600501"/>
              </p:ext>
            </p:extLst>
          </p:nvPr>
        </p:nvGraphicFramePr>
        <p:xfrm>
          <a:off x="753447" y="1946923"/>
          <a:ext cx="10685106" cy="1752600"/>
        </p:xfrm>
        <a:graphic>
          <a:graphicData uri="http://schemas.openxmlformats.org/drawingml/2006/table">
            <a:tbl>
              <a:tblPr firstRow="1" bandRow="1">
                <a:tableStyleId>{9DCAF9ED-07DC-4A11-8D7F-57B35C25682E}</a:tableStyleId>
              </a:tblPr>
              <a:tblGrid>
                <a:gridCol w="955964">
                  <a:extLst>
                    <a:ext uri="{9D8B030D-6E8A-4147-A177-3AD203B41FA5}">
                      <a16:colId xmlns:a16="http://schemas.microsoft.com/office/drawing/2014/main" val="1833317891"/>
                    </a:ext>
                  </a:extLst>
                </a:gridCol>
                <a:gridCol w="955964">
                  <a:extLst>
                    <a:ext uri="{9D8B030D-6E8A-4147-A177-3AD203B41FA5}">
                      <a16:colId xmlns:a16="http://schemas.microsoft.com/office/drawing/2014/main" val="3772566972"/>
                    </a:ext>
                  </a:extLst>
                </a:gridCol>
                <a:gridCol w="955964">
                  <a:extLst>
                    <a:ext uri="{9D8B030D-6E8A-4147-A177-3AD203B41FA5}">
                      <a16:colId xmlns:a16="http://schemas.microsoft.com/office/drawing/2014/main" val="2723299167"/>
                    </a:ext>
                  </a:extLst>
                </a:gridCol>
                <a:gridCol w="955964">
                  <a:extLst>
                    <a:ext uri="{9D8B030D-6E8A-4147-A177-3AD203B41FA5}">
                      <a16:colId xmlns:a16="http://schemas.microsoft.com/office/drawing/2014/main" val="2333125173"/>
                    </a:ext>
                  </a:extLst>
                </a:gridCol>
                <a:gridCol w="955964">
                  <a:extLst>
                    <a:ext uri="{9D8B030D-6E8A-4147-A177-3AD203B41FA5}">
                      <a16:colId xmlns:a16="http://schemas.microsoft.com/office/drawing/2014/main" val="3661273962"/>
                    </a:ext>
                  </a:extLst>
                </a:gridCol>
                <a:gridCol w="955964">
                  <a:extLst>
                    <a:ext uri="{9D8B030D-6E8A-4147-A177-3AD203B41FA5}">
                      <a16:colId xmlns:a16="http://schemas.microsoft.com/office/drawing/2014/main" val="1914115750"/>
                    </a:ext>
                  </a:extLst>
                </a:gridCol>
                <a:gridCol w="955964">
                  <a:extLst>
                    <a:ext uri="{9D8B030D-6E8A-4147-A177-3AD203B41FA5}">
                      <a16:colId xmlns:a16="http://schemas.microsoft.com/office/drawing/2014/main" val="159858687"/>
                    </a:ext>
                  </a:extLst>
                </a:gridCol>
                <a:gridCol w="955964">
                  <a:extLst>
                    <a:ext uri="{9D8B030D-6E8A-4147-A177-3AD203B41FA5}">
                      <a16:colId xmlns:a16="http://schemas.microsoft.com/office/drawing/2014/main" val="2655446981"/>
                    </a:ext>
                  </a:extLst>
                </a:gridCol>
                <a:gridCol w="955964">
                  <a:extLst>
                    <a:ext uri="{9D8B030D-6E8A-4147-A177-3AD203B41FA5}">
                      <a16:colId xmlns:a16="http://schemas.microsoft.com/office/drawing/2014/main" val="2886495869"/>
                    </a:ext>
                  </a:extLst>
                </a:gridCol>
                <a:gridCol w="955964">
                  <a:extLst>
                    <a:ext uri="{9D8B030D-6E8A-4147-A177-3AD203B41FA5}">
                      <a16:colId xmlns:a16="http://schemas.microsoft.com/office/drawing/2014/main" val="252749109"/>
                    </a:ext>
                  </a:extLst>
                </a:gridCol>
                <a:gridCol w="1125466">
                  <a:extLst>
                    <a:ext uri="{9D8B030D-6E8A-4147-A177-3AD203B41FA5}">
                      <a16:colId xmlns:a16="http://schemas.microsoft.com/office/drawing/2014/main" val="1241719972"/>
                    </a:ext>
                  </a:extLst>
                </a:gridCol>
              </a:tblGrid>
              <a:tr h="370840">
                <a:tc>
                  <a:txBody>
                    <a:bodyPr/>
                    <a:lstStyle/>
                    <a:p>
                      <a:pPr algn="ctr"/>
                      <a:r>
                        <a:rPr lang="en-US" dirty="0"/>
                        <a:t>Code Mix</a:t>
                      </a:r>
                      <a:endParaRPr lang="en-ID" dirty="0"/>
                    </a:p>
                  </a:txBody>
                  <a:tcPr anchor="ctr"/>
                </a:tc>
                <a:tc>
                  <a:txBody>
                    <a:bodyPr/>
                    <a:lstStyle/>
                    <a:p>
                      <a:pPr algn="ctr"/>
                      <a:r>
                        <a:rPr lang="en-US" dirty="0"/>
                        <a:t>Video 1</a:t>
                      </a:r>
                      <a:endParaRPr lang="en-ID" dirty="0"/>
                    </a:p>
                  </a:txBody>
                  <a:tcPr anchor="ctr"/>
                </a:tc>
                <a:tc>
                  <a:txBody>
                    <a:bodyPr/>
                    <a:lstStyle/>
                    <a:p>
                      <a:pPr algn="ctr"/>
                      <a:r>
                        <a:rPr lang="en-US" dirty="0"/>
                        <a:t>Video 2</a:t>
                      </a:r>
                      <a:endParaRPr lang="en-ID" dirty="0"/>
                    </a:p>
                  </a:txBody>
                  <a:tcPr anchor="ctr"/>
                </a:tc>
                <a:tc>
                  <a:txBody>
                    <a:bodyPr/>
                    <a:lstStyle/>
                    <a:p>
                      <a:pPr algn="ctr"/>
                      <a:r>
                        <a:rPr lang="en-US" dirty="0"/>
                        <a:t>Video 3</a:t>
                      </a:r>
                      <a:endParaRPr lang="en-ID" dirty="0"/>
                    </a:p>
                  </a:txBody>
                  <a:tcPr anchor="ctr"/>
                </a:tc>
                <a:tc>
                  <a:txBody>
                    <a:bodyPr/>
                    <a:lstStyle/>
                    <a:p>
                      <a:pPr algn="ctr"/>
                      <a:r>
                        <a:rPr lang="en-US" dirty="0"/>
                        <a:t>Video 4</a:t>
                      </a:r>
                      <a:endParaRPr lang="en-ID" dirty="0"/>
                    </a:p>
                  </a:txBody>
                  <a:tcPr anchor="ctr"/>
                </a:tc>
                <a:tc>
                  <a:txBody>
                    <a:bodyPr/>
                    <a:lstStyle/>
                    <a:p>
                      <a:pPr algn="ctr"/>
                      <a:r>
                        <a:rPr lang="en-US" dirty="0"/>
                        <a:t>Video 5</a:t>
                      </a:r>
                      <a:endParaRPr lang="en-ID" dirty="0"/>
                    </a:p>
                  </a:txBody>
                  <a:tcPr anchor="ctr"/>
                </a:tc>
                <a:tc>
                  <a:txBody>
                    <a:bodyPr/>
                    <a:lstStyle/>
                    <a:p>
                      <a:pPr algn="ctr"/>
                      <a:r>
                        <a:rPr lang="en-US" dirty="0"/>
                        <a:t>Video 6</a:t>
                      </a:r>
                      <a:endParaRPr lang="en-ID" dirty="0"/>
                    </a:p>
                  </a:txBody>
                  <a:tcPr anchor="ctr"/>
                </a:tc>
                <a:tc>
                  <a:txBody>
                    <a:bodyPr/>
                    <a:lstStyle/>
                    <a:p>
                      <a:pPr algn="ctr"/>
                      <a:r>
                        <a:rPr lang="en-US" dirty="0"/>
                        <a:t>Video 7</a:t>
                      </a:r>
                      <a:endParaRPr lang="en-ID" dirty="0"/>
                    </a:p>
                  </a:txBody>
                  <a:tcPr anchor="ctr"/>
                </a:tc>
                <a:tc>
                  <a:txBody>
                    <a:bodyPr/>
                    <a:lstStyle/>
                    <a:p>
                      <a:pPr algn="ctr"/>
                      <a:r>
                        <a:rPr lang="en-US" dirty="0"/>
                        <a:t>Video 8</a:t>
                      </a:r>
                      <a:endParaRPr lang="en-ID" dirty="0"/>
                    </a:p>
                  </a:txBody>
                  <a:tcPr anchor="ctr"/>
                </a:tc>
                <a:tc>
                  <a:txBody>
                    <a:bodyPr/>
                    <a:lstStyle/>
                    <a:p>
                      <a:pPr algn="ctr"/>
                      <a:r>
                        <a:rPr lang="en-US" dirty="0"/>
                        <a:t>Video 9</a:t>
                      </a:r>
                      <a:endParaRPr lang="en-ID" dirty="0"/>
                    </a:p>
                  </a:txBody>
                  <a:tcPr anchor="ctr"/>
                </a:tc>
                <a:tc>
                  <a:txBody>
                    <a:bodyPr/>
                    <a:lstStyle/>
                    <a:p>
                      <a:pPr algn="ctr"/>
                      <a:r>
                        <a:rPr lang="en-US" dirty="0"/>
                        <a:t>Video 10</a:t>
                      </a:r>
                      <a:endParaRPr lang="en-ID" dirty="0"/>
                    </a:p>
                  </a:txBody>
                  <a:tcPr anchor="ctr"/>
                </a:tc>
                <a:extLst>
                  <a:ext uri="{0D108BD9-81ED-4DB2-BD59-A6C34878D82A}">
                    <a16:rowId xmlns:a16="http://schemas.microsoft.com/office/drawing/2014/main" val="3137953532"/>
                  </a:ext>
                </a:extLst>
              </a:tr>
              <a:tr h="370840">
                <a:tc>
                  <a:txBody>
                    <a:bodyPr/>
                    <a:lstStyle/>
                    <a:p>
                      <a:pPr algn="ctr"/>
                      <a:r>
                        <a:rPr lang="en-US" dirty="0"/>
                        <a:t>Word</a:t>
                      </a:r>
                      <a:endParaRPr lang="en-ID" dirty="0"/>
                    </a:p>
                  </a:txBody>
                  <a:tcPr anchor="ctr"/>
                </a:tc>
                <a:tc>
                  <a:txBody>
                    <a:bodyPr/>
                    <a:lstStyle/>
                    <a:p>
                      <a:pPr algn="ctr"/>
                      <a:r>
                        <a:rPr lang="en-US" dirty="0"/>
                        <a:t>1</a:t>
                      </a:r>
                      <a:endParaRPr lang="en-ID" dirty="0"/>
                    </a:p>
                  </a:txBody>
                  <a:tcPr anchor="ctr"/>
                </a:tc>
                <a:tc>
                  <a:txBody>
                    <a:bodyPr/>
                    <a:lstStyle/>
                    <a:p>
                      <a:pPr algn="ctr"/>
                      <a:r>
                        <a:rPr lang="en-US" dirty="0"/>
                        <a:t>1</a:t>
                      </a:r>
                      <a:endParaRPr lang="en-ID" dirty="0"/>
                    </a:p>
                  </a:txBody>
                  <a:tcPr anchor="ctr"/>
                </a:tc>
                <a:tc>
                  <a:txBody>
                    <a:bodyPr/>
                    <a:lstStyle/>
                    <a:p>
                      <a:pPr algn="ctr"/>
                      <a:r>
                        <a:rPr lang="en-US" dirty="0"/>
                        <a:t>1</a:t>
                      </a:r>
                      <a:endParaRPr lang="en-ID" dirty="0"/>
                    </a:p>
                  </a:txBody>
                  <a:tcPr anchor="ctr"/>
                </a:tc>
                <a:tc>
                  <a:txBody>
                    <a:bodyPr/>
                    <a:lstStyle/>
                    <a:p>
                      <a:pPr algn="ctr"/>
                      <a:r>
                        <a:rPr lang="en-US" dirty="0"/>
                        <a:t>2</a:t>
                      </a:r>
                      <a:endParaRPr lang="en-ID" dirty="0"/>
                    </a:p>
                  </a:txBody>
                  <a:tcPr anchor="ctr"/>
                </a:tc>
                <a:tc>
                  <a:txBody>
                    <a:bodyPr/>
                    <a:lstStyle/>
                    <a:p>
                      <a:pPr algn="ctr"/>
                      <a:r>
                        <a:rPr lang="en-US" dirty="0"/>
                        <a:t>0</a:t>
                      </a:r>
                      <a:endParaRPr lang="en-ID" dirty="0"/>
                    </a:p>
                  </a:txBody>
                  <a:tcPr anchor="ctr"/>
                </a:tc>
                <a:tc>
                  <a:txBody>
                    <a:bodyPr/>
                    <a:lstStyle/>
                    <a:p>
                      <a:pPr algn="ctr"/>
                      <a:r>
                        <a:rPr lang="en-US" dirty="0"/>
                        <a:t>1</a:t>
                      </a:r>
                      <a:endParaRPr lang="en-ID" dirty="0"/>
                    </a:p>
                  </a:txBody>
                  <a:tcPr anchor="ctr"/>
                </a:tc>
                <a:tc>
                  <a:txBody>
                    <a:bodyPr/>
                    <a:lstStyle/>
                    <a:p>
                      <a:pPr algn="ctr"/>
                      <a:r>
                        <a:rPr lang="en-US" dirty="0"/>
                        <a:t>0</a:t>
                      </a:r>
                      <a:endParaRPr lang="en-ID" dirty="0"/>
                    </a:p>
                  </a:txBody>
                  <a:tcPr anchor="ctr"/>
                </a:tc>
                <a:tc>
                  <a:txBody>
                    <a:bodyPr/>
                    <a:lstStyle/>
                    <a:p>
                      <a:pPr algn="ctr"/>
                      <a:r>
                        <a:rPr lang="en-US" dirty="0"/>
                        <a:t>1</a:t>
                      </a:r>
                      <a:endParaRPr lang="en-ID" dirty="0"/>
                    </a:p>
                  </a:txBody>
                  <a:tcPr anchor="ctr"/>
                </a:tc>
                <a:tc>
                  <a:txBody>
                    <a:bodyPr/>
                    <a:lstStyle/>
                    <a:p>
                      <a:pPr algn="ctr"/>
                      <a:r>
                        <a:rPr lang="en-US" dirty="0"/>
                        <a:t>0</a:t>
                      </a:r>
                      <a:endParaRPr lang="en-ID" dirty="0"/>
                    </a:p>
                  </a:txBody>
                  <a:tcPr anchor="ctr"/>
                </a:tc>
                <a:tc>
                  <a:txBody>
                    <a:bodyPr/>
                    <a:lstStyle/>
                    <a:p>
                      <a:pPr algn="ctr"/>
                      <a:r>
                        <a:rPr lang="en-US" dirty="0"/>
                        <a:t>0</a:t>
                      </a:r>
                      <a:endParaRPr lang="en-ID" dirty="0"/>
                    </a:p>
                  </a:txBody>
                  <a:tcPr anchor="ctr"/>
                </a:tc>
                <a:extLst>
                  <a:ext uri="{0D108BD9-81ED-4DB2-BD59-A6C34878D82A}">
                    <a16:rowId xmlns:a16="http://schemas.microsoft.com/office/drawing/2014/main" val="95723209"/>
                  </a:ext>
                </a:extLst>
              </a:tr>
              <a:tr h="370840">
                <a:tc>
                  <a:txBody>
                    <a:bodyPr/>
                    <a:lstStyle/>
                    <a:p>
                      <a:pPr algn="ctr"/>
                      <a:r>
                        <a:rPr lang="en-US" dirty="0"/>
                        <a:t>Phrase</a:t>
                      </a:r>
                      <a:endParaRPr lang="en-ID" dirty="0"/>
                    </a:p>
                  </a:txBody>
                  <a:tcPr anchor="ctr"/>
                </a:tc>
                <a:tc>
                  <a:txBody>
                    <a:bodyPr/>
                    <a:lstStyle/>
                    <a:p>
                      <a:pPr algn="ctr"/>
                      <a:r>
                        <a:rPr lang="en-US" dirty="0"/>
                        <a:t>0</a:t>
                      </a:r>
                      <a:endParaRPr lang="en-ID" dirty="0"/>
                    </a:p>
                  </a:txBody>
                  <a:tcPr anchor="ctr"/>
                </a:tc>
                <a:tc>
                  <a:txBody>
                    <a:bodyPr/>
                    <a:lstStyle/>
                    <a:p>
                      <a:pPr algn="ctr"/>
                      <a:r>
                        <a:rPr lang="en-US" dirty="0"/>
                        <a:t>6</a:t>
                      </a:r>
                      <a:endParaRPr lang="en-ID" dirty="0"/>
                    </a:p>
                  </a:txBody>
                  <a:tcPr anchor="ctr"/>
                </a:tc>
                <a:tc>
                  <a:txBody>
                    <a:bodyPr/>
                    <a:lstStyle/>
                    <a:p>
                      <a:pPr algn="ctr"/>
                      <a:r>
                        <a:rPr lang="en-US" dirty="0"/>
                        <a:t>4</a:t>
                      </a:r>
                      <a:endParaRPr lang="en-ID" dirty="0"/>
                    </a:p>
                  </a:txBody>
                  <a:tcPr anchor="ctr"/>
                </a:tc>
                <a:tc>
                  <a:txBody>
                    <a:bodyPr/>
                    <a:lstStyle/>
                    <a:p>
                      <a:pPr algn="ctr"/>
                      <a:r>
                        <a:rPr lang="en-US" dirty="0"/>
                        <a:t>6</a:t>
                      </a:r>
                      <a:endParaRPr lang="en-ID" dirty="0"/>
                    </a:p>
                  </a:txBody>
                  <a:tcPr anchor="ctr"/>
                </a:tc>
                <a:tc>
                  <a:txBody>
                    <a:bodyPr/>
                    <a:lstStyle/>
                    <a:p>
                      <a:pPr algn="ctr"/>
                      <a:r>
                        <a:rPr lang="en-US" dirty="0"/>
                        <a:t>8</a:t>
                      </a:r>
                      <a:endParaRPr lang="en-ID" dirty="0"/>
                    </a:p>
                  </a:txBody>
                  <a:tcPr anchor="ctr"/>
                </a:tc>
                <a:tc>
                  <a:txBody>
                    <a:bodyPr/>
                    <a:lstStyle/>
                    <a:p>
                      <a:pPr algn="ctr"/>
                      <a:r>
                        <a:rPr lang="en-US" dirty="0"/>
                        <a:t>5</a:t>
                      </a:r>
                      <a:endParaRPr lang="en-ID" dirty="0"/>
                    </a:p>
                  </a:txBody>
                  <a:tcPr anchor="ctr"/>
                </a:tc>
                <a:tc>
                  <a:txBody>
                    <a:bodyPr/>
                    <a:lstStyle/>
                    <a:p>
                      <a:pPr algn="ctr"/>
                      <a:r>
                        <a:rPr lang="en-US" dirty="0"/>
                        <a:t>5</a:t>
                      </a:r>
                      <a:endParaRPr lang="en-ID" dirty="0"/>
                    </a:p>
                  </a:txBody>
                  <a:tcPr anchor="ctr"/>
                </a:tc>
                <a:tc>
                  <a:txBody>
                    <a:bodyPr/>
                    <a:lstStyle/>
                    <a:p>
                      <a:pPr algn="ctr"/>
                      <a:r>
                        <a:rPr lang="en-US" dirty="0"/>
                        <a:t>1</a:t>
                      </a:r>
                      <a:endParaRPr lang="en-ID" dirty="0"/>
                    </a:p>
                  </a:txBody>
                  <a:tcPr anchor="ctr"/>
                </a:tc>
                <a:tc>
                  <a:txBody>
                    <a:bodyPr/>
                    <a:lstStyle/>
                    <a:p>
                      <a:pPr algn="ctr"/>
                      <a:r>
                        <a:rPr lang="en-US" dirty="0"/>
                        <a:t>2</a:t>
                      </a:r>
                      <a:endParaRPr lang="en-ID" dirty="0"/>
                    </a:p>
                  </a:txBody>
                  <a:tcPr anchor="ctr"/>
                </a:tc>
                <a:tc>
                  <a:txBody>
                    <a:bodyPr/>
                    <a:lstStyle/>
                    <a:p>
                      <a:pPr algn="ctr"/>
                      <a:r>
                        <a:rPr lang="en-US" dirty="0"/>
                        <a:t>1</a:t>
                      </a:r>
                      <a:endParaRPr lang="en-ID" dirty="0"/>
                    </a:p>
                  </a:txBody>
                  <a:tcPr anchor="ctr"/>
                </a:tc>
                <a:extLst>
                  <a:ext uri="{0D108BD9-81ED-4DB2-BD59-A6C34878D82A}">
                    <a16:rowId xmlns:a16="http://schemas.microsoft.com/office/drawing/2014/main" val="2056071366"/>
                  </a:ext>
                </a:extLst>
              </a:tr>
              <a:tr h="370840">
                <a:tc>
                  <a:txBody>
                    <a:bodyPr/>
                    <a:lstStyle/>
                    <a:p>
                      <a:pPr algn="ctr"/>
                      <a:r>
                        <a:rPr lang="en-US" dirty="0"/>
                        <a:t>Clause</a:t>
                      </a:r>
                      <a:endParaRPr lang="en-ID" dirty="0"/>
                    </a:p>
                  </a:txBody>
                  <a:tcPr anchor="ctr"/>
                </a:tc>
                <a:tc>
                  <a:txBody>
                    <a:bodyPr/>
                    <a:lstStyle/>
                    <a:p>
                      <a:pPr algn="ctr"/>
                      <a:r>
                        <a:rPr lang="en-US" dirty="0"/>
                        <a:t>9</a:t>
                      </a:r>
                      <a:endParaRPr lang="en-ID" dirty="0"/>
                    </a:p>
                  </a:txBody>
                  <a:tcPr anchor="ctr"/>
                </a:tc>
                <a:tc>
                  <a:txBody>
                    <a:bodyPr/>
                    <a:lstStyle/>
                    <a:p>
                      <a:pPr algn="ctr"/>
                      <a:r>
                        <a:rPr lang="en-US" dirty="0"/>
                        <a:t>10</a:t>
                      </a:r>
                      <a:endParaRPr lang="en-ID" dirty="0"/>
                    </a:p>
                  </a:txBody>
                  <a:tcPr anchor="ctr"/>
                </a:tc>
                <a:tc>
                  <a:txBody>
                    <a:bodyPr/>
                    <a:lstStyle/>
                    <a:p>
                      <a:pPr algn="ctr"/>
                      <a:r>
                        <a:rPr lang="en-US" dirty="0"/>
                        <a:t>6</a:t>
                      </a:r>
                      <a:endParaRPr lang="en-ID" dirty="0"/>
                    </a:p>
                  </a:txBody>
                  <a:tcPr anchor="ctr"/>
                </a:tc>
                <a:tc>
                  <a:txBody>
                    <a:bodyPr/>
                    <a:lstStyle/>
                    <a:p>
                      <a:pPr algn="ctr"/>
                      <a:r>
                        <a:rPr lang="en-US" dirty="0"/>
                        <a:t>11</a:t>
                      </a:r>
                      <a:endParaRPr lang="en-ID" dirty="0"/>
                    </a:p>
                  </a:txBody>
                  <a:tcPr anchor="ctr"/>
                </a:tc>
                <a:tc>
                  <a:txBody>
                    <a:bodyPr/>
                    <a:lstStyle/>
                    <a:p>
                      <a:pPr algn="ctr"/>
                      <a:r>
                        <a:rPr lang="en-US" dirty="0"/>
                        <a:t>5</a:t>
                      </a:r>
                      <a:endParaRPr lang="en-ID" dirty="0"/>
                    </a:p>
                  </a:txBody>
                  <a:tcPr anchor="ctr"/>
                </a:tc>
                <a:tc>
                  <a:txBody>
                    <a:bodyPr/>
                    <a:lstStyle/>
                    <a:p>
                      <a:pPr algn="ctr"/>
                      <a:r>
                        <a:rPr lang="en-US" dirty="0"/>
                        <a:t>12</a:t>
                      </a:r>
                      <a:endParaRPr lang="en-ID" dirty="0"/>
                    </a:p>
                  </a:txBody>
                  <a:tcPr anchor="ctr"/>
                </a:tc>
                <a:tc>
                  <a:txBody>
                    <a:bodyPr/>
                    <a:lstStyle/>
                    <a:p>
                      <a:pPr algn="ctr"/>
                      <a:r>
                        <a:rPr lang="en-US" dirty="0"/>
                        <a:t>9</a:t>
                      </a:r>
                      <a:endParaRPr lang="en-ID" dirty="0"/>
                    </a:p>
                  </a:txBody>
                  <a:tcPr anchor="ctr"/>
                </a:tc>
                <a:tc>
                  <a:txBody>
                    <a:bodyPr/>
                    <a:lstStyle/>
                    <a:p>
                      <a:pPr algn="ctr"/>
                      <a:r>
                        <a:rPr lang="en-US" dirty="0"/>
                        <a:t>5</a:t>
                      </a:r>
                      <a:endParaRPr lang="en-ID" dirty="0"/>
                    </a:p>
                  </a:txBody>
                  <a:tcPr anchor="ctr"/>
                </a:tc>
                <a:tc>
                  <a:txBody>
                    <a:bodyPr/>
                    <a:lstStyle/>
                    <a:p>
                      <a:pPr algn="ctr"/>
                      <a:r>
                        <a:rPr lang="en-US" dirty="0"/>
                        <a:t>5</a:t>
                      </a:r>
                      <a:endParaRPr lang="en-ID" dirty="0"/>
                    </a:p>
                  </a:txBody>
                  <a:tcPr anchor="ctr"/>
                </a:tc>
                <a:tc>
                  <a:txBody>
                    <a:bodyPr/>
                    <a:lstStyle/>
                    <a:p>
                      <a:pPr algn="ctr"/>
                      <a:r>
                        <a:rPr lang="en-US" dirty="0"/>
                        <a:t>5</a:t>
                      </a:r>
                      <a:endParaRPr lang="en-ID" dirty="0"/>
                    </a:p>
                  </a:txBody>
                  <a:tcPr anchor="ctr"/>
                </a:tc>
                <a:extLst>
                  <a:ext uri="{0D108BD9-81ED-4DB2-BD59-A6C34878D82A}">
                    <a16:rowId xmlns:a16="http://schemas.microsoft.com/office/drawing/2014/main" val="228355630"/>
                  </a:ext>
                </a:extLst>
              </a:tr>
            </a:tbl>
          </a:graphicData>
        </a:graphic>
      </p:graphicFrame>
      <p:sp>
        <p:nvSpPr>
          <p:cNvPr id="12" name="TextBox 11">
            <a:extLst>
              <a:ext uri="{FF2B5EF4-FFF2-40B4-BE49-F238E27FC236}">
                <a16:creationId xmlns:a16="http://schemas.microsoft.com/office/drawing/2014/main" id="{8F2FAD36-226D-6EC6-FE4E-BEABF3FF6C47}"/>
              </a:ext>
            </a:extLst>
          </p:cNvPr>
          <p:cNvSpPr txBox="1"/>
          <p:nvPr/>
        </p:nvSpPr>
        <p:spPr>
          <a:xfrm>
            <a:off x="753447" y="4269794"/>
            <a:ext cx="10601908" cy="1200329"/>
          </a:xfrm>
          <a:prstGeom prst="rect">
            <a:avLst/>
          </a:prstGeom>
          <a:noFill/>
        </p:spPr>
        <p:txBody>
          <a:bodyPr wrap="square">
            <a:spAutoFit/>
          </a:bodyPr>
          <a:lstStyle/>
          <a:p>
            <a:pPr marL="342900" indent="-342900">
              <a:buFont typeface="Wingdings" panose="05000000000000000000" pitchFamily="2" charset="2"/>
              <a:buChar char="Ø"/>
            </a:pPr>
            <a:r>
              <a:rPr lang="en-ID" sz="2400" dirty="0">
                <a:solidFill>
                  <a:schemeClr val="bg1"/>
                </a:solidFill>
                <a:latin typeface="Arial" panose="020B0604020202020204" pitchFamily="34" charset="0"/>
                <a:cs typeface="Arial" panose="020B0604020202020204" pitchFamily="34" charset="0"/>
              </a:rPr>
              <a:t>In each video, the majority is dominated by clausal code mixes</a:t>
            </a:r>
          </a:p>
          <a:p>
            <a:pPr marL="342900" indent="-3429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Phrase code mix takes second place</a:t>
            </a:r>
          </a:p>
          <a:p>
            <a:pPr marL="342900" indent="-3429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The least use of word code mix was found</a:t>
            </a:r>
            <a:endParaRPr lang="en-ID"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31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dirty="0">
                <a:solidFill>
                  <a:schemeClr val="bg1"/>
                </a:solidFill>
                <a:latin typeface="Arial" panose="020B0604020202020204" pitchFamily="34" charset="0"/>
                <a:cs typeface="Arial" panose="020B0604020202020204" pitchFamily="34" charset="0"/>
              </a:rPr>
              <a:t>Word 7</a:t>
            </a:r>
          </a:p>
          <a:p>
            <a:pPr marL="0" indent="0">
              <a:buNone/>
            </a:pPr>
            <a:r>
              <a:rPr lang="en-US" sz="2400" dirty="0">
                <a:solidFill>
                  <a:schemeClr val="bg1"/>
                </a:solidFill>
                <a:latin typeface="Arial" panose="020B0604020202020204" pitchFamily="34" charset="0"/>
                <a:cs typeface="Arial" panose="020B0604020202020204" pitchFamily="34" charset="0"/>
              </a:rPr>
              <a:t>Phrase 38</a:t>
            </a:r>
          </a:p>
          <a:p>
            <a:pPr marL="0" indent="0">
              <a:buNone/>
            </a:pPr>
            <a:r>
              <a:rPr lang="en-US" sz="2400" dirty="0">
                <a:solidFill>
                  <a:schemeClr val="bg1"/>
                </a:solidFill>
                <a:latin typeface="Arial" panose="020B0604020202020204" pitchFamily="34" charset="0"/>
                <a:cs typeface="Arial" panose="020B0604020202020204" pitchFamily="34" charset="0"/>
              </a:rPr>
              <a:t>Clause 77</a:t>
            </a:r>
          </a:p>
        </p:txBody>
      </p:sp>
      <p:graphicFrame>
        <p:nvGraphicFramePr>
          <p:cNvPr id="16" name="Chart 15">
            <a:extLst>
              <a:ext uri="{FF2B5EF4-FFF2-40B4-BE49-F238E27FC236}">
                <a16:creationId xmlns:a16="http://schemas.microsoft.com/office/drawing/2014/main" id="{F37EC8F8-61C0-B18F-5682-1984057E925A}"/>
              </a:ext>
            </a:extLst>
          </p:cNvPr>
          <p:cNvGraphicFramePr/>
          <p:nvPr>
            <p:extLst>
              <p:ext uri="{D42A27DB-BD31-4B8C-83A1-F6EECF244321}">
                <p14:modId xmlns:p14="http://schemas.microsoft.com/office/powerpoint/2010/main" val="1045884663"/>
              </p:ext>
            </p:extLst>
          </p:nvPr>
        </p:nvGraphicFramePr>
        <p:xfrm>
          <a:off x="2241420" y="1450370"/>
          <a:ext cx="7709159" cy="48507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995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698819"/>
            <a:ext cx="10515600" cy="4351338"/>
          </a:xfrm>
        </p:spPr>
        <p:txBody>
          <a:bodyPr>
            <a:normAutofit/>
          </a:bodyPr>
          <a:lstStyle/>
          <a:p>
            <a:pPr algn="just"/>
            <a:r>
              <a:rPr lang="en-US" sz="2400" dirty="0">
                <a:solidFill>
                  <a:schemeClr val="bg1"/>
                </a:solidFill>
                <a:latin typeface="Arial" panose="020B0604020202020204" pitchFamily="34" charset="0"/>
                <a:cs typeface="Arial" panose="020B0604020202020204" pitchFamily="34" charset="0"/>
              </a:rPr>
              <a:t>The code-mixing used in the content of the TikTok </a:t>
            </a:r>
            <a:r>
              <a:rPr lang="en-US" sz="2400" dirty="0" err="1">
                <a:solidFill>
                  <a:schemeClr val="bg1"/>
                </a:solidFill>
                <a:latin typeface="Arial" panose="020B0604020202020204" pitchFamily="34" charset="0"/>
                <a:cs typeface="Arial" panose="020B0604020202020204" pitchFamily="34" charset="0"/>
              </a:rPr>
              <a:t>Incu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Umiw</a:t>
            </a:r>
            <a:r>
              <a:rPr lang="en-US" sz="2400" dirty="0">
                <a:solidFill>
                  <a:schemeClr val="bg1"/>
                </a:solidFill>
                <a:latin typeface="Arial" panose="020B0604020202020204" pitchFamily="34" charset="0"/>
                <a:cs typeface="Arial" panose="020B0604020202020204" pitchFamily="34" charset="0"/>
              </a:rPr>
              <a:t> has a major impact on the way millennials speak. Mixing two language codes is usually used by the younger generation as a more relaxed and informal form of self-expression, and often contains elements of slang or new words that are not commonly used in formal language.</a:t>
            </a:r>
          </a:p>
          <a:p>
            <a:pPr algn="just"/>
            <a:r>
              <a:rPr lang="en-US" sz="2400" dirty="0">
                <a:solidFill>
                  <a:schemeClr val="bg1"/>
                </a:solidFill>
                <a:latin typeface="Arial" panose="020B0604020202020204" pitchFamily="34" charset="0"/>
                <a:cs typeface="Arial" panose="020B0604020202020204" pitchFamily="34" charset="0"/>
              </a:rPr>
              <a:t>The positive impact is that it can help millennials express themselves more freely and spontaneously, and strengthen their sense of community and group identity. However, there are also negative impacts of its excessive use, such as reducing the ability to communicate effectively in formal situations and paying less attention to correct language rules.</a:t>
            </a:r>
          </a:p>
        </p:txBody>
      </p:sp>
    </p:spTree>
    <p:extLst>
      <p:ext uri="{BB962C8B-B14F-4D97-AF65-F5344CB8AC3E}">
        <p14:creationId xmlns:p14="http://schemas.microsoft.com/office/powerpoint/2010/main" val="373609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Autofit/>
          </a:bodyPr>
          <a:lstStyle/>
          <a:p>
            <a:pPr algn="just"/>
            <a:r>
              <a:rPr lang="en-US" sz="2400" dirty="0">
                <a:solidFill>
                  <a:schemeClr val="bg1"/>
                </a:solidFill>
                <a:latin typeface="Arial" panose="020B0604020202020204" pitchFamily="34" charset="0"/>
                <a:cs typeface="Arial" panose="020B0604020202020204" pitchFamily="34" charset="0"/>
              </a:rPr>
              <a:t>The development of social media is quite attention-grabbing with the presence of various applications such as TikTok which have received significant attention. One of which is </a:t>
            </a:r>
            <a:r>
              <a:rPr lang="en-US" sz="2400" dirty="0" err="1">
                <a:solidFill>
                  <a:schemeClr val="bg1"/>
                </a:solidFill>
                <a:latin typeface="Arial" panose="020B0604020202020204" pitchFamily="34" charset="0"/>
                <a:cs typeface="Arial" panose="020B0604020202020204" pitchFamily="34" charset="0"/>
              </a:rPr>
              <a:t>Incu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Umiw's</a:t>
            </a:r>
            <a:r>
              <a:rPr lang="en-US" sz="2400" dirty="0">
                <a:solidFill>
                  <a:schemeClr val="bg1"/>
                </a:solidFill>
                <a:latin typeface="Arial" panose="020B0604020202020204" pitchFamily="34" charset="0"/>
                <a:cs typeface="Arial" panose="020B0604020202020204" pitchFamily="34" charset="0"/>
              </a:rPr>
              <a:t> TikTok content which shares the phenomenon of bilingualism and code-mixing, or the term Indonesian language among today's young people who are considered cool, modern, and educated. </a:t>
            </a:r>
          </a:p>
          <a:p>
            <a:pPr algn="just"/>
            <a:r>
              <a:rPr lang="en-US" sz="2400" dirty="0">
                <a:solidFill>
                  <a:schemeClr val="bg1"/>
                </a:solidFill>
                <a:latin typeface="Arial" panose="020B0604020202020204" pitchFamily="34" charset="0"/>
                <a:cs typeface="Arial" panose="020B0604020202020204" pitchFamily="34" charset="0"/>
              </a:rPr>
              <a:t>The results showed the dominance of the clause code mix form on the </a:t>
            </a:r>
            <a:r>
              <a:rPr lang="en-US" sz="2400" dirty="0" err="1">
                <a:solidFill>
                  <a:schemeClr val="bg1"/>
                </a:solidFill>
                <a:latin typeface="Arial" panose="020B0604020202020204" pitchFamily="34" charset="0"/>
                <a:cs typeface="Arial" panose="020B0604020202020204" pitchFamily="34" charset="0"/>
              </a:rPr>
              <a:t>Incu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Umiw</a:t>
            </a:r>
            <a:r>
              <a:rPr lang="en-US" sz="2400" dirty="0">
                <a:solidFill>
                  <a:schemeClr val="bg1"/>
                </a:solidFill>
                <a:latin typeface="Arial" panose="020B0604020202020204" pitchFamily="34" charset="0"/>
                <a:cs typeface="Arial" panose="020B0604020202020204" pitchFamily="34" charset="0"/>
              </a:rPr>
              <a:t> TikTok account from the playlist entitled </a:t>
            </a:r>
            <a:r>
              <a:rPr lang="en-US" sz="2400" dirty="0" err="1">
                <a:solidFill>
                  <a:schemeClr val="bg1"/>
                </a:solidFill>
                <a:latin typeface="Arial" panose="020B0604020202020204" pitchFamily="34" charset="0"/>
                <a:cs typeface="Arial" panose="020B0604020202020204" pitchFamily="34" charset="0"/>
              </a:rPr>
              <a:t>Marimar</a:t>
            </a:r>
            <a:r>
              <a:rPr lang="en-US" sz="2400" dirty="0">
                <a:solidFill>
                  <a:schemeClr val="bg1"/>
                </a:solidFill>
                <a:latin typeface="Arial" panose="020B0604020202020204" pitchFamily="34" charset="0"/>
                <a:cs typeface="Arial" panose="020B0604020202020204" pitchFamily="34" charset="0"/>
              </a:rPr>
              <a:t> with 77 data, followed by 38 data phrases, and only 7 data words. </a:t>
            </a:r>
          </a:p>
          <a:p>
            <a:pPr algn="just"/>
            <a:r>
              <a:rPr lang="en-US" sz="2400" dirty="0">
                <a:solidFill>
                  <a:schemeClr val="bg1"/>
                </a:solidFill>
                <a:latin typeface="Arial" panose="020B0604020202020204" pitchFamily="34" charset="0"/>
                <a:cs typeface="Arial" panose="020B0604020202020204" pitchFamily="34" charset="0"/>
              </a:rPr>
              <a:t>The phenomenon of code mix is very impactful. Therefore, the millennial generation should recognize that code-mixing has limitations and is not always suitable for use in formal or professional situations. They also need to continue to enrich their vocabulary and better language skills in order to communicate well in various situations.</a:t>
            </a: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marL="0" indent="0" algn="just">
              <a:buNone/>
            </a:pPr>
            <a:r>
              <a:rPr lang="en-US" sz="2400" dirty="0" err="1">
                <a:solidFill>
                  <a:schemeClr val="bg1"/>
                </a:solidFill>
                <a:latin typeface="Arial" panose="020B0604020202020204" pitchFamily="34" charset="0"/>
                <a:cs typeface="Arial" panose="020B0604020202020204" pitchFamily="34" charset="0"/>
              </a:rPr>
              <a:t>Arsanti</a:t>
            </a:r>
            <a:r>
              <a:rPr lang="en-US" sz="2400" dirty="0">
                <a:solidFill>
                  <a:schemeClr val="bg1"/>
                </a:solidFill>
                <a:latin typeface="Arial" panose="020B0604020202020204" pitchFamily="34" charset="0"/>
                <a:cs typeface="Arial" panose="020B0604020202020204" pitchFamily="34" charset="0"/>
              </a:rPr>
              <a:t>, M., &amp; </a:t>
            </a:r>
            <a:r>
              <a:rPr lang="en-US" sz="2400" dirty="0" err="1">
                <a:solidFill>
                  <a:schemeClr val="bg1"/>
                </a:solidFill>
                <a:latin typeface="Arial" panose="020B0604020202020204" pitchFamily="34" charset="0"/>
                <a:cs typeface="Arial" panose="020B0604020202020204" pitchFamily="34" charset="0"/>
              </a:rPr>
              <a:t>Setiana</a:t>
            </a:r>
            <a:r>
              <a:rPr lang="en-US" sz="2400" dirty="0">
                <a:solidFill>
                  <a:schemeClr val="bg1"/>
                </a:solidFill>
                <a:latin typeface="Arial" panose="020B0604020202020204" pitchFamily="34" charset="0"/>
                <a:cs typeface="Arial" panose="020B0604020202020204" pitchFamily="34" charset="0"/>
              </a:rPr>
              <a:t>, L. N. (2020). </a:t>
            </a:r>
            <a:r>
              <a:rPr lang="en-US" sz="2400" dirty="0" err="1">
                <a:solidFill>
                  <a:schemeClr val="bg1"/>
                </a:solidFill>
                <a:latin typeface="Arial" panose="020B0604020202020204" pitchFamily="34" charset="0"/>
                <a:cs typeface="Arial" panose="020B0604020202020204" pitchFamily="34" charset="0"/>
              </a:rPr>
              <a:t>Pudarnya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Pesona</a:t>
            </a:r>
            <a:r>
              <a:rPr lang="en-US" sz="2400" dirty="0">
                <a:solidFill>
                  <a:schemeClr val="bg1"/>
                </a:solidFill>
                <a:latin typeface="Arial" panose="020B0604020202020204" pitchFamily="34" charset="0"/>
                <a:cs typeface="Arial" panose="020B0604020202020204" pitchFamily="34" charset="0"/>
              </a:rPr>
              <a:t> Bahasa Indonesia di 	Media </a:t>
            </a:r>
            <a:r>
              <a:rPr lang="en-US" sz="2400" dirty="0" err="1">
                <a:solidFill>
                  <a:schemeClr val="bg1"/>
                </a:solidFill>
                <a:latin typeface="Arial" panose="020B0604020202020204" pitchFamily="34" charset="0"/>
                <a:cs typeface="Arial" panose="020B0604020202020204" pitchFamily="34" charset="0"/>
              </a:rPr>
              <a:t>Sosial</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a:t>
            </a:r>
            <a:r>
              <a:rPr lang="en-US" sz="2400" i="1" dirty="0" err="1">
                <a:solidFill>
                  <a:schemeClr val="bg1"/>
                </a:solidFill>
                <a:latin typeface="Arial" panose="020B0604020202020204" pitchFamily="34" charset="0"/>
                <a:cs typeface="Arial" panose="020B0604020202020204" pitchFamily="34" charset="0"/>
              </a:rPr>
              <a:t>Sebuah</a:t>
            </a:r>
            <a:r>
              <a:rPr lang="en-US" sz="2400" i="1" dirty="0">
                <a:solidFill>
                  <a:schemeClr val="bg1"/>
                </a:solidFill>
                <a:latin typeface="Arial" panose="020B0604020202020204" pitchFamily="34" charset="0"/>
                <a:cs typeface="Arial" panose="020B0604020202020204" pitchFamily="34" charset="0"/>
              </a:rPr>
              <a:t> Kajian </a:t>
            </a:r>
            <a:r>
              <a:rPr lang="en-US" sz="2400" i="1" dirty="0" err="1">
                <a:solidFill>
                  <a:schemeClr val="bg1"/>
                </a:solidFill>
                <a:latin typeface="Arial" panose="020B0604020202020204" pitchFamily="34" charset="0"/>
                <a:cs typeface="Arial" panose="020B0604020202020204" pitchFamily="34" charset="0"/>
              </a:rPr>
              <a:t>Sosiolinguistik</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Penggunaan</a:t>
            </a:r>
            <a:r>
              <a:rPr lang="en-US" sz="2400" i="1" dirty="0">
                <a:solidFill>
                  <a:schemeClr val="bg1"/>
                </a:solidFill>
                <a:latin typeface="Arial" panose="020B0604020202020204" pitchFamily="34" charset="0"/>
                <a:cs typeface="Arial" panose="020B0604020202020204" pitchFamily="34" charset="0"/>
              </a:rPr>
              <a:t> Bahasa 	Indonesia). Lingua 	Franca: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Bahasa, Sastra, Dan 	</a:t>
            </a:r>
            <a:r>
              <a:rPr lang="en-US" sz="2400" i="1" dirty="0" err="1">
                <a:solidFill>
                  <a:schemeClr val="bg1"/>
                </a:solidFill>
                <a:latin typeface="Arial" panose="020B0604020202020204" pitchFamily="34" charset="0"/>
                <a:cs typeface="Arial" panose="020B0604020202020204" pitchFamily="34" charset="0"/>
              </a:rPr>
              <a:t>Pengajarannya</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4</a:t>
            </a:r>
            <a:r>
              <a:rPr lang="en-US" sz="2400" dirty="0">
                <a:solidFill>
                  <a:schemeClr val="bg1"/>
                </a:solidFill>
                <a:latin typeface="Arial" panose="020B0604020202020204" pitchFamily="34" charset="0"/>
                <a:cs typeface="Arial" panose="020B0604020202020204" pitchFamily="34" charset="0"/>
              </a:rPr>
              <a:t>(1), 1–12.</a:t>
            </a:r>
          </a:p>
          <a:p>
            <a:pPr marL="0" indent="0" algn="just">
              <a:buNone/>
            </a:pPr>
            <a:r>
              <a:rPr lang="en-US" sz="2400" dirty="0" err="1">
                <a:solidFill>
                  <a:schemeClr val="bg1"/>
                </a:solidFill>
                <a:latin typeface="Arial" panose="020B0604020202020204" pitchFamily="34" charset="0"/>
                <a:cs typeface="Arial" panose="020B0604020202020204" pitchFamily="34" charset="0"/>
              </a:rPr>
              <a:t>Fauziyah</a:t>
            </a:r>
            <a:r>
              <a:rPr lang="en-US" sz="2400" dirty="0">
                <a:solidFill>
                  <a:schemeClr val="bg1"/>
                </a:solidFill>
                <a:latin typeface="Arial" panose="020B0604020202020204" pitchFamily="34" charset="0"/>
                <a:cs typeface="Arial" panose="020B0604020202020204" pitchFamily="34" charset="0"/>
              </a:rPr>
              <a:t>, A., </a:t>
            </a:r>
            <a:r>
              <a:rPr lang="en-US" sz="2400" dirty="0" err="1">
                <a:solidFill>
                  <a:schemeClr val="bg1"/>
                </a:solidFill>
                <a:latin typeface="Arial" panose="020B0604020202020204" pitchFamily="34" charset="0"/>
                <a:cs typeface="Arial" panose="020B0604020202020204" pitchFamily="34" charset="0"/>
              </a:rPr>
              <a:t>Itaristanti</a:t>
            </a:r>
            <a:r>
              <a:rPr lang="en-US" sz="2400" dirty="0">
                <a:solidFill>
                  <a:schemeClr val="bg1"/>
                </a:solidFill>
                <a:latin typeface="Arial" panose="020B0604020202020204" pitchFamily="34" charset="0"/>
                <a:cs typeface="Arial" panose="020B0604020202020204" pitchFamily="34" charset="0"/>
              </a:rPr>
              <a:t>, I., &amp; </a:t>
            </a:r>
            <a:r>
              <a:rPr lang="en-US" sz="2400" dirty="0" err="1">
                <a:solidFill>
                  <a:schemeClr val="bg1"/>
                </a:solidFill>
                <a:latin typeface="Arial" panose="020B0604020202020204" pitchFamily="34" charset="0"/>
                <a:cs typeface="Arial" panose="020B0604020202020204" pitchFamily="34" charset="0"/>
              </a:rPr>
              <a:t>Mulyaningsih</a:t>
            </a:r>
            <a:r>
              <a:rPr lang="en-US" sz="2400" dirty="0">
                <a:solidFill>
                  <a:schemeClr val="bg1"/>
                </a:solidFill>
                <a:latin typeface="Arial" panose="020B0604020202020204" pitchFamily="34" charset="0"/>
                <a:cs typeface="Arial" panose="020B0604020202020204" pitchFamily="34" charset="0"/>
              </a:rPr>
              <a:t>, I. (2019). </a:t>
            </a:r>
            <a:r>
              <a:rPr lang="en-US" sz="2400" dirty="0" err="1">
                <a:solidFill>
                  <a:schemeClr val="bg1"/>
                </a:solidFill>
                <a:latin typeface="Arial" panose="020B0604020202020204" pitchFamily="34" charset="0"/>
                <a:cs typeface="Arial" panose="020B0604020202020204" pitchFamily="34" charset="0"/>
              </a:rPr>
              <a:t>Fenomena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alih</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kode</a:t>
            </a:r>
            <a:r>
              <a:rPr lang="en-US" sz="2400" dirty="0">
                <a:solidFill>
                  <a:schemeClr val="bg1"/>
                </a:solidFill>
                <a:latin typeface="Arial" panose="020B0604020202020204" pitchFamily="34" charset="0"/>
                <a:cs typeface="Arial" panose="020B0604020202020204" pitchFamily="34" charset="0"/>
              </a:rPr>
              <a:t> 	dan </a:t>
            </a:r>
            <a:r>
              <a:rPr lang="en-US" sz="2400" dirty="0" err="1">
                <a:solidFill>
                  <a:schemeClr val="bg1"/>
                </a:solidFill>
                <a:latin typeface="Arial" panose="020B0604020202020204" pitchFamily="34" charset="0"/>
                <a:cs typeface="Arial" panose="020B0604020202020204" pitchFamily="34" charset="0"/>
              </a:rPr>
              <a:t>campur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kode</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dalam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angkutan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umum</a:t>
            </a:r>
            <a:r>
              <a:rPr lang="en-US" sz="2400" dirty="0">
                <a:solidFill>
                  <a:schemeClr val="bg1"/>
                </a:solidFill>
                <a:latin typeface="Arial" panose="020B0604020202020204" pitchFamily="34" charset="0"/>
                <a:cs typeface="Arial" panose="020B0604020202020204" pitchFamily="34" charset="0"/>
              </a:rPr>
              <a:t> (Elf) </a:t>
            </a:r>
            <a:r>
              <a:rPr lang="en-US" sz="2400" dirty="0" err="1">
                <a:solidFill>
                  <a:schemeClr val="bg1"/>
                </a:solidFill>
                <a:latin typeface="Arial" panose="020B0604020202020204" pitchFamily="34" charset="0"/>
                <a:cs typeface="Arial" panose="020B0604020202020204" pitchFamily="34" charset="0"/>
              </a:rPr>
              <a:t>Jurusan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Sindang</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Terminal_Harjamukti</a:t>
            </a:r>
            <a:r>
              <a:rPr lang="en-US" sz="2400" dirty="0">
                <a:solidFill>
                  <a:schemeClr val="bg1"/>
                </a:solidFill>
                <a:latin typeface="Arial" panose="020B0604020202020204" pitchFamily="34" charset="0"/>
                <a:cs typeface="Arial" panose="020B0604020202020204" pitchFamily="34" charset="0"/>
              </a:rPr>
              <a:t> Cirebon. </a:t>
            </a:r>
            <a:r>
              <a:rPr lang="en-US" sz="2400" i="1" dirty="0" err="1">
                <a:solidFill>
                  <a:schemeClr val="bg1"/>
                </a:solidFill>
                <a:latin typeface="Arial" panose="020B0604020202020204" pitchFamily="34" charset="0"/>
                <a:cs typeface="Arial" panose="020B0604020202020204" pitchFamily="34" charset="0"/>
              </a:rPr>
              <a:t>SeBaSa</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2</a:t>
            </a:r>
            <a:r>
              <a:rPr lang="en-US" sz="2400" dirty="0">
                <a:solidFill>
                  <a:schemeClr val="bg1"/>
                </a:solidFill>
                <a:latin typeface="Arial" panose="020B0604020202020204" pitchFamily="34" charset="0"/>
                <a:cs typeface="Arial" panose="020B0604020202020204" pitchFamily="34" charset="0"/>
              </a:rPr>
              <a:t>(2), 79–90.</a:t>
            </a:r>
          </a:p>
          <a:p>
            <a:pPr marL="0" indent="0" algn="just">
              <a:buNone/>
            </a:pPr>
            <a:r>
              <a:rPr lang="en-US" sz="2400" dirty="0" err="1">
                <a:solidFill>
                  <a:schemeClr val="bg1"/>
                </a:solidFill>
                <a:latin typeface="Arial" panose="020B0604020202020204" pitchFamily="34" charset="0"/>
                <a:cs typeface="Arial" panose="020B0604020202020204" pitchFamily="34" charset="0"/>
              </a:rPr>
              <a:t>Hidayatullah</a:t>
            </a:r>
            <a:r>
              <a:rPr lang="en-US" sz="2400" dirty="0">
                <a:solidFill>
                  <a:schemeClr val="bg1"/>
                </a:solidFill>
                <a:latin typeface="Arial" panose="020B0604020202020204" pitchFamily="34" charset="0"/>
                <a:cs typeface="Arial" panose="020B0604020202020204" pitchFamily="34" charset="0"/>
              </a:rPr>
              <a:t>, S., &amp; </a:t>
            </a:r>
            <a:r>
              <a:rPr lang="en-US" sz="2400" dirty="0" err="1">
                <a:solidFill>
                  <a:schemeClr val="bg1"/>
                </a:solidFill>
                <a:latin typeface="Arial" panose="020B0604020202020204" pitchFamily="34" charset="0"/>
                <a:cs typeface="Arial" panose="020B0604020202020204" pitchFamily="34" charset="0"/>
              </a:rPr>
              <a:t>Romadhon</a:t>
            </a:r>
            <a:r>
              <a:rPr lang="en-US" sz="2400" dirty="0">
                <a:solidFill>
                  <a:schemeClr val="bg1"/>
                </a:solidFill>
                <a:latin typeface="Arial" panose="020B0604020202020204" pitchFamily="34" charset="0"/>
                <a:cs typeface="Arial" panose="020B0604020202020204" pitchFamily="34" charset="0"/>
              </a:rPr>
              <a:t>, M. Y. (2020). </a:t>
            </a:r>
            <a:r>
              <a:rPr lang="en-US" sz="2400" dirty="0" err="1">
                <a:solidFill>
                  <a:schemeClr val="bg1"/>
                </a:solidFill>
                <a:latin typeface="Arial" panose="020B0604020202020204" pitchFamily="34" charset="0"/>
                <a:cs typeface="Arial" panose="020B0604020202020204" pitchFamily="34" charset="0"/>
              </a:rPr>
              <a:t>Analisis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peristiwa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tutur</a:t>
            </a:r>
            <a:r>
              <a:rPr lang="en-US" sz="2400" dirty="0">
                <a:solidFill>
                  <a:schemeClr val="bg1"/>
                </a:solidFill>
                <a:latin typeface="Arial" panose="020B0604020202020204" pitchFamily="34" charset="0"/>
                <a:cs typeface="Arial" panose="020B0604020202020204" pitchFamily="34" charset="0"/>
              </a:rPr>
              <a:t> 	(speaking) </a:t>
            </a:r>
            <a:r>
              <a:rPr lang="en-US" sz="2400" dirty="0" err="1">
                <a:solidFill>
                  <a:schemeClr val="bg1"/>
                </a:solidFill>
                <a:latin typeface="Arial" panose="020B0604020202020204" pitchFamily="34" charset="0"/>
                <a:cs typeface="Arial" panose="020B0604020202020204" pitchFamily="34" charset="0"/>
              </a:rPr>
              <a:t>dalam</a:t>
            </a:r>
            <a:r>
              <a:rPr lang="en-US" sz="2400" dirty="0">
                <a:solidFill>
                  <a:schemeClr val="bg1"/>
                </a:solidFill>
                <a:latin typeface="Arial" panose="020B0604020202020204" pitchFamily="34" charset="0"/>
                <a:cs typeface="Arial" panose="020B0604020202020204" pitchFamily="34" charset="0"/>
              </a:rPr>
              <a:t> acara </a:t>
            </a:r>
            <a:r>
              <a:rPr lang="en-US" sz="2400" dirty="0" err="1">
                <a:solidFill>
                  <a:schemeClr val="bg1"/>
                </a:solidFill>
                <a:latin typeface="Arial" panose="020B0604020202020204" pitchFamily="34" charset="0"/>
                <a:cs typeface="Arial" panose="020B0604020202020204" pitchFamily="34" charset="0"/>
              </a:rPr>
              <a:t>ngobras</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bersama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Dekan</a:t>
            </a:r>
            <a:r>
              <a:rPr lang="en-US" sz="2400" dirty="0">
                <a:solidFill>
                  <a:schemeClr val="bg1"/>
                </a:solidFill>
                <a:latin typeface="Arial" panose="020B0604020202020204" pitchFamily="34" charset="0"/>
                <a:cs typeface="Arial" panose="020B0604020202020204" pitchFamily="34" charset="0"/>
              </a:rPr>
              <a:t> FKIP UMUS 	</a:t>
            </a:r>
            <a:r>
              <a:rPr lang="en-US" sz="2400" dirty="0" err="1">
                <a:solidFill>
                  <a:schemeClr val="bg1"/>
                </a:solidFill>
                <a:latin typeface="Arial" panose="020B0604020202020204" pitchFamily="34" charset="0"/>
                <a:cs typeface="Arial" panose="020B0604020202020204" pitchFamily="34" charset="0"/>
              </a:rPr>
              <a:t>Brebes</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J. </a:t>
            </a:r>
            <a:r>
              <a:rPr lang="en-US" sz="2400" i="1" dirty="0" err="1">
                <a:solidFill>
                  <a:schemeClr val="bg1"/>
                </a:solidFill>
                <a:latin typeface="Arial" panose="020B0604020202020204" pitchFamily="34" charset="0"/>
                <a:cs typeface="Arial" panose="020B0604020202020204" pitchFamily="34" charset="0"/>
              </a:rPr>
              <a:t>Ilm</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Semant</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2</a:t>
            </a:r>
            <a:r>
              <a:rPr lang="en-US" sz="2400" dirty="0">
                <a:solidFill>
                  <a:schemeClr val="bg1"/>
                </a:solidFill>
                <a:latin typeface="Arial" panose="020B0604020202020204" pitchFamily="34" charset="0"/>
                <a:cs typeface="Arial" panose="020B0604020202020204" pitchFamily="34" charset="0"/>
              </a:rPr>
              <a:t>(01), 1–12.</a:t>
            </a:r>
          </a:p>
          <a:p>
            <a:pPr marL="0" indent="0" algn="just">
              <a:buNone/>
            </a:pPr>
            <a:r>
              <a:rPr lang="en-US" sz="2400" dirty="0" err="1">
                <a:solidFill>
                  <a:schemeClr val="bg1"/>
                </a:solidFill>
                <a:latin typeface="Arial" panose="020B0604020202020204" pitchFamily="34" charset="0"/>
                <a:cs typeface="Arial" panose="020B0604020202020204" pitchFamily="34" charset="0"/>
              </a:rPr>
              <a:t>Hidayatullah</a:t>
            </a:r>
            <a:r>
              <a:rPr lang="en-US" sz="2400" dirty="0">
                <a:solidFill>
                  <a:schemeClr val="bg1"/>
                </a:solidFill>
                <a:latin typeface="Arial" panose="020B0604020202020204" pitchFamily="34" charset="0"/>
                <a:cs typeface="Arial" panose="020B0604020202020204" pitchFamily="34" charset="0"/>
              </a:rPr>
              <a:t>, S., Waris, A., &amp; </a:t>
            </a:r>
            <a:r>
              <a:rPr lang="en-US" sz="2400" dirty="0" err="1">
                <a:solidFill>
                  <a:schemeClr val="bg1"/>
                </a:solidFill>
                <a:latin typeface="Arial" panose="020B0604020202020204" pitchFamily="34" charset="0"/>
                <a:cs typeface="Arial" panose="020B0604020202020204" pitchFamily="34" charset="0"/>
              </a:rPr>
              <a:t>Devianti</a:t>
            </a:r>
            <a:r>
              <a:rPr lang="en-US" sz="2400" dirty="0">
                <a:solidFill>
                  <a:schemeClr val="bg1"/>
                </a:solidFill>
                <a:latin typeface="Arial" panose="020B0604020202020204" pitchFamily="34" charset="0"/>
                <a:cs typeface="Arial" panose="020B0604020202020204" pitchFamily="34" charset="0"/>
              </a:rPr>
              <a:t>, R. C. (2018). </a:t>
            </a:r>
            <a:r>
              <a:rPr lang="en-US" sz="2400" dirty="0" err="1">
                <a:solidFill>
                  <a:schemeClr val="bg1"/>
                </a:solidFill>
                <a:latin typeface="Arial" panose="020B0604020202020204" pitchFamily="34" charset="0"/>
                <a:cs typeface="Arial" panose="020B0604020202020204" pitchFamily="34" charset="0"/>
              </a:rPr>
              <a:t>Perilaku</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generasi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milenial</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dalam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menggunakan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aplikasi</a:t>
            </a:r>
            <a:r>
              <a:rPr lang="en-US" sz="2400" dirty="0">
                <a:solidFill>
                  <a:schemeClr val="bg1"/>
                </a:solidFill>
                <a:latin typeface="Arial" panose="020B0604020202020204" pitchFamily="34" charset="0"/>
                <a:cs typeface="Arial" panose="020B0604020202020204" pitchFamily="34" charset="0"/>
              </a:rPr>
              <a:t> Go-food. </a:t>
            </a:r>
            <a:r>
              <a:rPr lang="en-US" sz="2400" i="1" dirty="0" err="1">
                <a:solidFill>
                  <a:schemeClr val="bg1"/>
                </a:solidFill>
                <a:latin typeface="Arial" panose="020B0604020202020204" pitchFamily="34" charset="0"/>
                <a:cs typeface="Arial" panose="020B0604020202020204" pitchFamily="34" charset="0"/>
              </a:rPr>
              <a:t>Jurnal</a:t>
            </a:r>
            <a:r>
              <a:rPr lang="en-US" sz="2400" i="1" dirty="0">
                <a:solidFill>
                  <a:schemeClr val="bg1"/>
                </a:solidFill>
                <a:latin typeface="Arial" panose="020B0604020202020204" pitchFamily="34" charset="0"/>
                <a:cs typeface="Arial" panose="020B0604020202020204" pitchFamily="34" charset="0"/>
              </a:rPr>
              <a:t> 	</a:t>
            </a:r>
            <a:r>
              <a:rPr lang="en-US" sz="2400" i="1" dirty="0" err="1">
                <a:solidFill>
                  <a:schemeClr val="bg1"/>
                </a:solidFill>
                <a:latin typeface="Arial" panose="020B0604020202020204" pitchFamily="34" charset="0"/>
                <a:cs typeface="Arial" panose="020B0604020202020204" pitchFamily="34" charset="0"/>
              </a:rPr>
              <a:t>Manajemen</a:t>
            </a:r>
            <a:r>
              <a:rPr lang="en-US" sz="2400" i="1" dirty="0">
                <a:solidFill>
                  <a:schemeClr val="bg1"/>
                </a:solidFill>
                <a:latin typeface="Arial" panose="020B0604020202020204" pitchFamily="34" charset="0"/>
                <a:cs typeface="Arial" panose="020B0604020202020204" pitchFamily="34" charset="0"/>
              </a:rPr>
              <a:t> Dan </a:t>
            </a:r>
            <a:r>
              <a:rPr lang="en-US" sz="2400" i="1" dirty="0" err="1">
                <a:solidFill>
                  <a:schemeClr val="bg1"/>
                </a:solidFill>
                <a:latin typeface="Arial" panose="020B0604020202020204" pitchFamily="34" charset="0"/>
                <a:cs typeface="Arial" panose="020B0604020202020204" pitchFamily="34" charset="0"/>
              </a:rPr>
              <a:t>Kewirausahaan</a:t>
            </a:r>
            <a:r>
              <a:rPr lang="en-US" sz="2400" dirty="0">
                <a:solidFill>
                  <a:schemeClr val="bg1"/>
                </a:solidFill>
                <a:latin typeface="Arial" panose="020B0604020202020204" pitchFamily="34" charset="0"/>
                <a:cs typeface="Arial" panose="020B0604020202020204" pitchFamily="34" charset="0"/>
              </a:rPr>
              <a:t>, </a:t>
            </a:r>
            <a:r>
              <a:rPr lang="en-US" sz="2400" i="1" dirty="0">
                <a:solidFill>
                  <a:schemeClr val="bg1"/>
                </a:solidFill>
                <a:latin typeface="Arial" panose="020B0604020202020204" pitchFamily="34" charset="0"/>
                <a:cs typeface="Arial" panose="020B0604020202020204" pitchFamily="34" charset="0"/>
              </a:rPr>
              <a:t>6</a:t>
            </a:r>
            <a:r>
              <a:rPr lang="en-US" sz="2400" dirty="0">
                <a:solidFill>
                  <a:schemeClr val="bg1"/>
                </a:solidFill>
                <a:latin typeface="Arial" panose="020B0604020202020204" pitchFamily="34" charset="0"/>
                <a:cs typeface="Arial" panose="020B0604020202020204" pitchFamily="34" charset="0"/>
              </a:rPr>
              <a:t>(2), 240– 249.</a:t>
            </a:r>
          </a:p>
        </p:txBody>
      </p:sp>
    </p:spTree>
    <p:extLst>
      <p:ext uri="{BB962C8B-B14F-4D97-AF65-F5344CB8AC3E}">
        <p14:creationId xmlns:p14="http://schemas.microsoft.com/office/powerpoint/2010/main" val="30048281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1447</TotalTime>
  <Words>1221</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Analysis of Code Mix in Tiktok Incu Umiw and Its Impact on the Millennial's Language Existence: A Sociolinguistic Study</vt:lpstr>
      <vt:lpstr>INTRODUCTION</vt:lpstr>
      <vt:lpstr>LITERATURE REVIEW</vt:lpstr>
      <vt:lpstr>METHOD</vt:lpstr>
      <vt:lpstr>FINDING AND DISCUSSION</vt:lpstr>
      <vt:lpstr>FINDING AND DISCUSSION</vt:lpstr>
      <vt:lpstr>FINDING AND DISCUSSION</vt:lpstr>
      <vt:lpstr>CONCLUSION</vt:lpstr>
      <vt:lpstr>REFERENCES</vt:lpstr>
      <vt:lpstr>REFERENCES</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Imas Siti Masitoh</cp:lastModifiedBy>
  <cp:revision>9</cp:revision>
  <dcterms:created xsi:type="dcterms:W3CDTF">2023-04-14T06:04:15Z</dcterms:created>
  <dcterms:modified xsi:type="dcterms:W3CDTF">2023-08-02T19:11:25Z</dcterms:modified>
</cp:coreProperties>
</file>