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5" r:id="rId7"/>
    <p:sldId id="267" r:id="rId8"/>
    <p:sldId id="269"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Gaya Medium 2 - Akse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Gaya Medium 2 - Akse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Gaya Medium 2 - Aks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263240" y="588050"/>
            <a:ext cx="11812385" cy="879475"/>
          </a:xfrm>
        </p:spPr>
        <p:txBody>
          <a:bodyPr>
            <a:noAutofit/>
          </a:bodyPr>
          <a:lstStyle/>
          <a:p>
            <a:r>
              <a:rPr lang="en-US" sz="2000" b="0" i="0" dirty="0">
                <a:solidFill>
                  <a:schemeClr val="bg1"/>
                </a:solidFill>
                <a:effectLst/>
                <a:latin typeface="Calisto MT" panose="02040603050505030304" pitchFamily="18" charset="0"/>
              </a:rPr>
              <a:t>Contrastive Analysis of Complimenting Speech Acts (</a:t>
            </a:r>
            <a:r>
              <a:rPr lang="en-US" sz="2000" b="0" i="0" dirty="0" err="1">
                <a:solidFill>
                  <a:schemeClr val="bg1"/>
                </a:solidFill>
                <a:effectLst/>
                <a:latin typeface="Calisto MT" panose="02040603050505030304" pitchFamily="18" charset="0"/>
              </a:rPr>
              <a:t>Homeru</a:t>
            </a:r>
            <a:r>
              <a:rPr lang="en-US" sz="2000" b="0" i="0" dirty="0">
                <a:solidFill>
                  <a:schemeClr val="bg1"/>
                </a:solidFill>
                <a:effectLst/>
                <a:latin typeface="Calisto MT" panose="02040603050505030304" pitchFamily="18" charset="0"/>
              </a:rPr>
              <a:t> </a:t>
            </a:r>
            <a:r>
              <a:rPr lang="en-US" sz="2000" b="0" i="0" dirty="0" err="1">
                <a:solidFill>
                  <a:schemeClr val="bg1"/>
                </a:solidFill>
                <a:effectLst/>
                <a:latin typeface="Calisto MT" panose="02040603050505030304" pitchFamily="18" charset="0"/>
              </a:rPr>
              <a:t>Hyogen</a:t>
            </a:r>
            <a:r>
              <a:rPr lang="en-US" sz="2000" b="0" i="0" dirty="0">
                <a:solidFill>
                  <a:schemeClr val="bg1"/>
                </a:solidFill>
                <a:effectLst/>
                <a:latin typeface="Calisto MT" panose="02040603050505030304" pitchFamily="18" charset="0"/>
              </a:rPr>
              <a:t>) </a:t>
            </a:r>
            <a:br>
              <a:rPr lang="id-ID" sz="2000" b="0" i="0" dirty="0">
                <a:solidFill>
                  <a:schemeClr val="bg1"/>
                </a:solidFill>
                <a:effectLst/>
                <a:latin typeface="Calisto MT" panose="02040603050505030304" pitchFamily="18" charset="0"/>
              </a:rPr>
            </a:br>
            <a:r>
              <a:rPr lang="en-US" sz="2000" b="0" i="0" dirty="0">
                <a:solidFill>
                  <a:schemeClr val="bg1"/>
                </a:solidFill>
                <a:effectLst/>
                <a:latin typeface="Calisto MT" panose="02040603050505030304" pitchFamily="18" charset="0"/>
              </a:rPr>
              <a:t>in Japanese and Javanese </a:t>
            </a:r>
            <a:endParaRPr lang="en-US" sz="2000" b="1" dirty="0">
              <a:solidFill>
                <a:schemeClr val="bg1"/>
              </a:solidFill>
              <a:latin typeface="Calisto MT" panose="02040603050505030304" pitchFamily="18" charset="0"/>
              <a:cs typeface="Times New Roman" panose="02020603050405020304" pitchFamily="18" charset="0"/>
            </a:endParaRPr>
          </a:p>
        </p:txBody>
      </p:sp>
      <p:sp>
        <p:nvSpPr>
          <p:cNvPr id="6" name="Subtitle 5"/>
          <p:cNvSpPr>
            <a:spLocks noGrp="1"/>
          </p:cNvSpPr>
          <p:nvPr>
            <p:ph type="subTitle" idx="1"/>
          </p:nvPr>
        </p:nvSpPr>
        <p:spPr>
          <a:xfrm>
            <a:off x="175487" y="1804970"/>
            <a:ext cx="11089177" cy="940248"/>
          </a:xfrm>
        </p:spPr>
        <p:txBody>
          <a:bodyPr>
            <a:noAutofit/>
          </a:bodyPr>
          <a:lstStyle/>
          <a:p>
            <a:pPr>
              <a:lnSpc>
                <a:spcPct val="100000"/>
              </a:lnSpc>
            </a:pPr>
            <a:r>
              <a:rPr lang="id-ID" sz="1500" b="1" dirty="0">
                <a:solidFill>
                  <a:schemeClr val="bg1"/>
                </a:solidFill>
              </a:rPr>
              <a:t>Isnaeni </a:t>
            </a:r>
            <a:r>
              <a:rPr lang="id-ID" sz="1500" b="1" dirty="0" err="1">
                <a:solidFill>
                  <a:schemeClr val="bg1"/>
                </a:solidFill>
              </a:rPr>
              <a:t>Khurniya</a:t>
            </a:r>
            <a:r>
              <a:rPr lang="id-ID" sz="1500" b="1" dirty="0">
                <a:solidFill>
                  <a:schemeClr val="bg1"/>
                </a:solidFill>
              </a:rPr>
              <a:t> Falakhiya, </a:t>
            </a:r>
            <a:r>
              <a:rPr lang="id-ID" sz="1500" b="1" dirty="0">
                <a:solidFill>
                  <a:schemeClr val="bg2"/>
                </a:solidFill>
              </a:rPr>
              <a:t>Nuria </a:t>
            </a:r>
            <a:r>
              <a:rPr lang="id-ID" sz="1500" b="1" dirty="0" err="1">
                <a:solidFill>
                  <a:schemeClr val="bg2"/>
                </a:solidFill>
              </a:rPr>
              <a:t>Haristiani</a:t>
            </a:r>
            <a:endParaRPr lang="en-US" sz="1500" b="1" dirty="0">
              <a:solidFill>
                <a:schemeClr val="bg2"/>
              </a:solidFill>
            </a:endParaRPr>
          </a:p>
          <a:p>
            <a:pPr>
              <a:lnSpc>
                <a:spcPct val="100000"/>
              </a:lnSpc>
            </a:pPr>
            <a:r>
              <a:rPr lang="id-ID" sz="1500" b="1" dirty="0">
                <a:solidFill>
                  <a:schemeClr val="bg1"/>
                </a:solidFill>
              </a:rPr>
              <a:t>Universitas Pendidikan Indonesia</a:t>
            </a:r>
            <a:endParaRPr lang="en-US" sz="1500" b="1" dirty="0">
              <a:solidFill>
                <a:schemeClr val="bg1"/>
              </a:solidFill>
            </a:endParaRPr>
          </a:p>
        </p:txBody>
      </p:sp>
      <p:sp>
        <p:nvSpPr>
          <p:cNvPr id="7" name="Title 4"/>
          <p:cNvSpPr txBox="1">
            <a:spLocks/>
          </p:cNvSpPr>
          <p:nvPr/>
        </p:nvSpPr>
        <p:spPr>
          <a:xfrm>
            <a:off x="1148076" y="1528485"/>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t>
            </a:r>
            <a:r>
              <a:rPr lang="id-ID" sz="1600" b="0" i="1" dirty="0">
                <a:solidFill>
                  <a:schemeClr val="bg2"/>
                </a:solidFill>
                <a:effectLst/>
                <a:latin typeface="Open Sans" panose="020B0606030504020204" pitchFamily="34" charset="0"/>
              </a:rPr>
              <a:t>ABS-ICOLLITE-23004</a:t>
            </a:r>
            <a:endParaRPr lang="en-US" sz="2000" dirty="0">
              <a:solidFill>
                <a:schemeClr val="bg2"/>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779298" cy="4780308"/>
          </a:xfrm>
        </p:spPr>
        <p:style>
          <a:lnRef idx="2">
            <a:schemeClr val="dk1"/>
          </a:lnRef>
          <a:fillRef idx="1">
            <a:schemeClr val="lt1"/>
          </a:fillRef>
          <a:effectRef idx="0">
            <a:schemeClr val="dk1"/>
          </a:effectRef>
          <a:fontRef idx="minor">
            <a:schemeClr val="dk1"/>
          </a:fontRef>
        </p:style>
        <p:txBody>
          <a:bodyPr>
            <a:noAutofit/>
          </a:bodyPr>
          <a:lstStyle/>
          <a:p>
            <a:pPr>
              <a:tabLst>
                <a:tab pos="270510" algn="l"/>
              </a:tabLst>
            </a:pPr>
            <a:r>
              <a:rPr lang="en-US" sz="1100" dirty="0" err="1">
                <a:effectLst/>
                <a:latin typeface="Calisto MT" panose="02040603050505030304" pitchFamily="18" charset="0"/>
                <a:ea typeface="MS Mincho" panose="02020609040205080304" pitchFamily="49" charset="-128"/>
                <a:cs typeface="Times New Roman" panose="02020603050405020304" pitchFamily="18" charset="0"/>
              </a:rPr>
              <a:t>Arfianti</a:t>
            </a:r>
            <a:r>
              <a:rPr lang="en-US" sz="1100" dirty="0">
                <a:effectLst/>
                <a:latin typeface="Calisto MT" panose="02040603050505030304" pitchFamily="18" charset="0"/>
                <a:ea typeface="MS Mincho" panose="02020609040205080304" pitchFamily="49" charset="-128"/>
                <a:cs typeface="Times New Roman" panose="02020603050405020304" pitchFamily="18" charset="0"/>
              </a:rPr>
              <a:t>. IA. 2020.  </a:t>
            </a:r>
            <a:r>
              <a:rPr lang="en-US" sz="1100" i="1" dirty="0" err="1">
                <a:effectLst/>
                <a:latin typeface="Calisto MT" panose="02040603050505030304" pitchFamily="18" charset="0"/>
                <a:ea typeface="MS Mincho" panose="02020609040205080304" pitchFamily="49" charset="-128"/>
                <a:cs typeface="Times New Roman" panose="02020603050405020304" pitchFamily="18" charset="0"/>
              </a:rPr>
              <a:t>Pragmatiik</a:t>
            </a:r>
            <a:r>
              <a:rPr lang="en-US" sz="1100" i="1" dirty="0">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effectLst/>
                <a:latin typeface="Calisto MT" panose="02040603050505030304" pitchFamily="18" charset="0"/>
                <a:ea typeface="MS Mincho" panose="02020609040205080304" pitchFamily="49" charset="-128"/>
                <a:cs typeface="Times New Roman" panose="02020603050405020304" pitchFamily="18" charset="0"/>
              </a:rPr>
              <a:t>Teori</a:t>
            </a:r>
            <a:r>
              <a:rPr lang="en-US" sz="1100" i="1" dirty="0">
                <a:effectLst/>
                <a:latin typeface="Calisto MT" panose="02040603050505030304" pitchFamily="18" charset="0"/>
                <a:ea typeface="MS Mincho" panose="02020609040205080304" pitchFamily="49" charset="-128"/>
                <a:cs typeface="Times New Roman" panose="02020603050405020304" pitchFamily="18" charset="0"/>
              </a:rPr>
              <a:t> dan </a:t>
            </a:r>
            <a:r>
              <a:rPr lang="en-US" sz="1100" i="1" dirty="0" err="1">
                <a:effectLst/>
                <a:latin typeface="Calisto MT" panose="02040603050505030304" pitchFamily="18" charset="0"/>
                <a:ea typeface="MS Mincho" panose="02020609040205080304" pitchFamily="49" charset="-128"/>
                <a:cs typeface="Times New Roman" panose="02020603050405020304" pitchFamily="18" charset="0"/>
              </a:rPr>
              <a:t>Analisis</a:t>
            </a:r>
            <a:r>
              <a:rPr lang="en-US" sz="1100" i="1" dirty="0">
                <a:effectLst/>
                <a:latin typeface="Calisto MT" panose="02040603050505030304" pitchFamily="18" charset="0"/>
                <a:ea typeface="MS Mincho" panose="02020609040205080304" pitchFamily="49" charset="-128"/>
                <a:cs typeface="Times New Roman" panose="02020603050405020304" pitchFamily="18" charset="0"/>
              </a:rPr>
              <a:t>. </a:t>
            </a:r>
            <a:r>
              <a:rPr lang="en-US" sz="1100" dirty="0">
                <a:effectLst/>
                <a:latin typeface="Calisto MT" panose="02040603050505030304" pitchFamily="18" charset="0"/>
                <a:ea typeface="MS Mincho" panose="02020609040205080304" pitchFamily="49" charset="-128"/>
                <a:cs typeface="Times New Roman" panose="02020603050405020304" pitchFamily="18" charset="0"/>
              </a:rPr>
              <a:t>Semarang: Pilar Nusantara.  </a:t>
            </a:r>
            <a:endParaRPr lang="id-ID" sz="1100" dirty="0">
              <a:effectLst/>
              <a:latin typeface="Calibri" panose="020F0502020204030204" pitchFamily="34" charset="0"/>
              <a:ea typeface="MS Mincho" panose="02020609040205080304" pitchFamily="49" charset="-128"/>
              <a:cs typeface="Arial" panose="020B0604020202020204" pitchFamily="34" charset="0"/>
            </a:endParaRPr>
          </a:p>
          <a:p>
            <a:pPr>
              <a:tabLst>
                <a:tab pos="270510" algn="l"/>
              </a:tabLst>
            </a:pPr>
            <a:r>
              <a:rPr lang="en-US" sz="1100"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Chandra, O. H. (2020).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Tindak</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Tutur</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Memuji</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dan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Menanggapi</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Pujian</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dalam</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Bahasa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Jawa</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di Semarang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Sebuah</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Kajian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Sosiopragmatik</a:t>
            </a:r>
            <a:r>
              <a:rPr lang="en-US" sz="1100"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(Doctoral dissertation, Universitas Gadjah </a:t>
            </a:r>
            <a:r>
              <a:rPr lang="en-US" sz="1100"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Mada</a:t>
            </a:r>
            <a:r>
              <a:rPr lang="en-US" sz="1100"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a:t>
            </a:r>
            <a:endParaRPr lang="id-ID" sz="1100" dirty="0">
              <a:effectLst/>
              <a:latin typeface="Calibri" panose="020F0502020204030204" pitchFamily="34" charset="0"/>
              <a:ea typeface="MS Mincho" panose="02020609040205080304" pitchFamily="49" charset="-128"/>
              <a:cs typeface="Arial" panose="020B0604020202020204" pitchFamily="34" charset="0"/>
            </a:endParaRPr>
          </a:p>
          <a:p>
            <a:r>
              <a:rPr lang="en-US" sz="1100" dirty="0">
                <a:effectLst/>
                <a:latin typeface="Calisto MT" panose="02040603050505030304" pitchFamily="18" charset="0"/>
                <a:ea typeface="MS Mincho" panose="02020609040205080304" pitchFamily="49" charset="-128"/>
                <a:cs typeface="Times New Roman" panose="02020603050405020304" pitchFamily="18" charset="0"/>
              </a:rPr>
              <a:t>Chen Rong. 1993. “Responding to Compliments: A Contrastive Study of Politeness Strategies between American English and Chinese Speakers” Journal of Pragmatics 20: 49-75</a:t>
            </a:r>
            <a:endParaRPr lang="id-ID" sz="1100" dirty="0">
              <a:effectLst/>
              <a:latin typeface="Calibri" panose="020F0502020204030204" pitchFamily="34" charset="0"/>
              <a:ea typeface="MS Mincho" panose="02020609040205080304" pitchFamily="49" charset="-128"/>
              <a:cs typeface="Arial" panose="020B0604020202020204" pitchFamily="34" charset="0"/>
            </a:endParaRPr>
          </a:p>
          <a:p>
            <a:pPr>
              <a:tabLst>
                <a:tab pos="270510" algn="l"/>
              </a:tabLst>
            </a:pPr>
            <a:r>
              <a:rPr lang="en-US" sz="1100" dirty="0" err="1">
                <a:effectLst/>
                <a:latin typeface="Calisto MT" panose="02040603050505030304" pitchFamily="18" charset="0"/>
                <a:ea typeface="MS Mincho" panose="02020609040205080304" pitchFamily="49" charset="-128"/>
                <a:cs typeface="Times New Roman" panose="02020603050405020304" pitchFamily="18" charset="0"/>
              </a:rPr>
              <a:t>Cordello</a:t>
            </a:r>
            <a:r>
              <a:rPr lang="en-US" sz="1100" dirty="0">
                <a:effectLst/>
                <a:latin typeface="Calisto MT" panose="02040603050505030304" pitchFamily="18" charset="0"/>
                <a:ea typeface="MS Mincho" panose="02020609040205080304" pitchFamily="49" charset="-128"/>
                <a:cs typeface="Times New Roman" panose="02020603050405020304" pitchFamily="18" charset="0"/>
              </a:rPr>
              <a:t>, M.H Large dan V. Pardo. 1995. “Complimenting Behavior in Australian English and Spanish Speech” </a:t>
            </a:r>
            <a:r>
              <a:rPr lang="en-US" sz="1100" dirty="0" err="1">
                <a:effectLst/>
                <a:latin typeface="Calisto MT" panose="02040603050505030304" pitchFamily="18" charset="0"/>
                <a:ea typeface="MS Mincho" panose="02020609040205080304" pitchFamily="49" charset="-128"/>
                <a:cs typeface="Times New Roman" panose="02020603050405020304" pitchFamily="18" charset="0"/>
              </a:rPr>
              <a:t>Multilingua</a:t>
            </a:r>
            <a:r>
              <a:rPr lang="en-US" sz="1100" dirty="0">
                <a:effectLst/>
                <a:latin typeface="Calisto MT" panose="02040603050505030304" pitchFamily="18" charset="0"/>
                <a:ea typeface="MS Mincho" panose="02020609040205080304" pitchFamily="49" charset="-128"/>
                <a:cs typeface="Times New Roman" panose="02020603050405020304" pitchFamily="18" charset="0"/>
              </a:rPr>
              <a:t> 14 (3): 235-252</a:t>
            </a:r>
            <a:endParaRPr lang="id-ID" sz="1100" dirty="0">
              <a:effectLst/>
              <a:latin typeface="Calibri" panose="020F0502020204030204" pitchFamily="34" charset="0"/>
              <a:ea typeface="MS Mincho" panose="02020609040205080304" pitchFamily="49" charset="-128"/>
              <a:cs typeface="Arial" panose="020B0604020202020204" pitchFamily="34" charset="0"/>
            </a:endParaRPr>
          </a:p>
          <a:p>
            <a:pPr>
              <a:tabLst>
                <a:tab pos="270510" algn="l"/>
              </a:tabLst>
            </a:pPr>
            <a:r>
              <a:rPr lang="en-US" sz="1100" dirty="0" err="1">
                <a:effectLst/>
                <a:latin typeface="Calisto MT" panose="02040603050505030304" pitchFamily="18" charset="0"/>
                <a:ea typeface="MS Mincho" panose="02020609040205080304" pitchFamily="49" charset="-128"/>
                <a:cs typeface="Times New Roman" panose="02020603050405020304" pitchFamily="18" charset="0"/>
              </a:rPr>
              <a:t>Daikuhara</a:t>
            </a:r>
            <a:r>
              <a:rPr lang="en-US" sz="1100" dirty="0">
                <a:effectLst/>
                <a:latin typeface="Calisto MT" panose="02040603050505030304" pitchFamily="18" charset="0"/>
                <a:ea typeface="MS Mincho" panose="02020609040205080304" pitchFamily="49" charset="-128"/>
                <a:cs typeface="Times New Roman" panose="02020603050405020304" pitchFamily="18" charset="0"/>
              </a:rPr>
              <a:t>, Misato . 1986. “A Study of Compliments from A Cross-Cultural Perspective: Japanese vs American English.” WPEL: Working Papers in Educational Linguistics, 2 (2), 103-134</a:t>
            </a:r>
            <a:endParaRPr lang="id-ID" sz="1100" dirty="0">
              <a:effectLst/>
              <a:latin typeface="Calibri" panose="020F0502020204030204" pitchFamily="34" charset="0"/>
              <a:ea typeface="MS Mincho" panose="02020609040205080304" pitchFamily="49" charset="-128"/>
              <a:cs typeface="Arial" panose="020B0604020202020204" pitchFamily="34" charset="0"/>
            </a:endParaRPr>
          </a:p>
          <a:p>
            <a:pPr>
              <a:tabLst>
                <a:tab pos="270510" algn="l"/>
              </a:tabLst>
            </a:pPr>
            <a:r>
              <a:rPr lang="en-US" sz="1100"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Fukushige</a:t>
            </a:r>
            <a:r>
              <a:rPr lang="en-US" sz="1100"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K. (2019). </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Nihongo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ini</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“Kawaii” to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Chuugokugo</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no “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k</a:t>
            </a:r>
            <a:r>
              <a:rPr lang="en-US" sz="1100" i="1" dirty="0" err="1">
                <a:solidFill>
                  <a:srgbClr val="000000"/>
                </a:solidFill>
                <a:effectLst/>
                <a:latin typeface="Cambria" panose="02040503050406030204" pitchFamily="18" charset="0"/>
                <a:ea typeface="MS Mincho" panose="02020609040205080304" pitchFamily="49" charset="-128"/>
                <a:cs typeface="Cambria" panose="02040503050406030204" pitchFamily="18" charset="0"/>
              </a:rPr>
              <a:t>ě</a:t>
            </a:r>
            <a:r>
              <a:rPr lang="en-US" sz="1100" i="1" dirty="0" err="1">
                <a:solidFill>
                  <a:srgbClr val="000000"/>
                </a:solidFill>
                <a:effectLst/>
                <a:latin typeface="Calisto MT" panose="02040603050505030304" pitchFamily="18" charset="0"/>
                <a:ea typeface="MS Mincho" panose="02020609040205080304" pitchFamily="49" charset="-128"/>
                <a:cs typeface="Calisto MT" panose="02040603050505030304" pitchFamily="18" charset="0"/>
              </a:rPr>
              <a:t>à</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i</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k</a:t>
            </a:r>
            <a:r>
              <a:rPr lang="en-US" sz="1100" i="1" dirty="0" err="1">
                <a:solidFill>
                  <a:srgbClr val="000000"/>
                </a:solidFill>
                <a:effectLst/>
                <a:latin typeface="Cambria" panose="02040503050406030204" pitchFamily="18" charset="0"/>
                <a:ea typeface="MS Mincho" panose="02020609040205080304" pitchFamily="49" charset="-128"/>
                <a:cs typeface="Cambria" panose="02040503050406030204" pitchFamily="18" charset="0"/>
              </a:rPr>
              <a:t>ǎ</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w</a:t>
            </a:r>
            <a:r>
              <a:rPr lang="en-US" sz="1100" i="1" dirty="0" err="1">
                <a:solidFill>
                  <a:srgbClr val="000000"/>
                </a:solidFill>
                <a:effectLst/>
                <a:latin typeface="Cambria" panose="02040503050406030204" pitchFamily="18" charset="0"/>
                <a:ea typeface="MS Mincho" panose="02020609040205080304" pitchFamily="49" charset="-128"/>
                <a:cs typeface="Cambria" panose="02040503050406030204" pitchFamily="18" charset="0"/>
              </a:rPr>
              <a:t>ā</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y</a:t>
            </a:r>
            <a:r>
              <a:rPr lang="en-US" sz="1100" i="1" dirty="0" err="1">
                <a:solidFill>
                  <a:srgbClr val="000000"/>
                </a:solidFill>
                <a:effectLst/>
                <a:latin typeface="Cambria" panose="02040503050406030204" pitchFamily="18" charset="0"/>
                <a:ea typeface="MS Mincho" panose="02020609040205080304" pitchFamily="49" charset="-128"/>
                <a:cs typeface="Cambria" panose="02040503050406030204" pitchFamily="18" charset="0"/>
              </a:rPr>
              <a:t>ī</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y</a:t>
            </a:r>
            <a:r>
              <a:rPr lang="en-US" sz="1100" i="1" dirty="0" err="1">
                <a:solidFill>
                  <a:srgbClr val="000000"/>
                </a:solidFill>
                <a:effectLst/>
                <a:latin typeface="Cambria" panose="02040503050406030204" pitchFamily="18" charset="0"/>
                <a:ea typeface="MS Mincho" panose="02020609040205080304" pitchFamily="49" charset="-128"/>
                <a:cs typeface="Cambria" panose="02040503050406030204" pitchFamily="18" charset="0"/>
              </a:rPr>
              <a:t>ī</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a:t>
            </a:r>
            <a:r>
              <a:rPr lang="en-US" sz="1100" i="1" dirty="0">
                <a:solidFill>
                  <a:srgbClr val="000000"/>
                </a:solidFill>
                <a:effectLst/>
                <a:latin typeface="Calisto MT" panose="02040603050505030304" pitchFamily="18" charset="0"/>
                <a:ea typeface="MS Mincho" panose="02020609040205080304" pitchFamily="49" charset="-128"/>
                <a:cs typeface="Calisto MT" panose="02040603050505030304" pitchFamily="18" charset="0"/>
              </a:rPr>
              <a:t>”</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Shiyoujoukyou</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Taishou</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wo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Chuushin</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toshita</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Imijou</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no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Chigai</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ni</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tsuite</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Nihon </a:t>
            </a:r>
            <a:r>
              <a:rPr lang="en-US" sz="1100"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kyoudai</a:t>
            </a:r>
            <a:r>
              <a:rPr lang="en-US" sz="1100"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ronshuu</a:t>
            </a:r>
            <a:r>
              <a:rPr lang="en-US" sz="1100"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49 (1), 37-46. </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endParaRPr lang="id-ID" sz="1100" i="1" dirty="0">
              <a:latin typeface="Calibri" panose="020F0502020204030204" pitchFamily="34" charset="0"/>
              <a:ea typeface="MS Mincho" panose="02020609040205080304" pitchFamily="49" charset="-128"/>
              <a:cs typeface="Arial" panose="020B0604020202020204" pitchFamily="34" charset="0"/>
            </a:endParaRPr>
          </a:p>
          <a:p>
            <a:pPr>
              <a:tabLst>
                <a:tab pos="270510" algn="l"/>
              </a:tabLst>
            </a:pPr>
            <a:r>
              <a:rPr lang="en-US" sz="1100"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Hitsu</a:t>
            </a:r>
            <a:r>
              <a:rPr lang="en-US" sz="1100"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 2018. </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Nihon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ni</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Kansuru</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(Home)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Hyougen</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ni</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Kansuru</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Tsuujite</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kenkyuu</a:t>
            </a:r>
            <a:endParaRPr lang="id-ID" sz="1100" dirty="0">
              <a:effectLst/>
              <a:latin typeface="Calibri" panose="020F0502020204030204" pitchFamily="34" charset="0"/>
              <a:ea typeface="MS Mincho" panose="02020609040205080304" pitchFamily="49" charset="-128"/>
              <a:cs typeface="Arial" panose="020B0604020202020204" pitchFamily="34" charset="0"/>
            </a:endParaRPr>
          </a:p>
          <a:p>
            <a:pPr>
              <a:tabLst>
                <a:tab pos="270510" algn="l"/>
              </a:tabLst>
            </a:pPr>
            <a:r>
              <a:rPr lang="en-US" sz="1100" dirty="0">
                <a:effectLst/>
                <a:latin typeface="Calisto MT" panose="02040603050505030304" pitchFamily="18" charset="0"/>
                <a:ea typeface="MS Mincho" panose="02020609040205080304" pitchFamily="49" charset="-128"/>
                <a:cs typeface="Times New Roman" panose="02020603050405020304" pitchFamily="18" charset="0"/>
              </a:rPr>
              <a:t>Holmes, J. (2013). An Introduction to Sociolinguistics (4th ed.). USA: </a:t>
            </a:r>
            <a:r>
              <a:rPr lang="en-US" sz="1100" dirty="0" err="1">
                <a:effectLst/>
                <a:latin typeface="Calisto MT" panose="02040603050505030304" pitchFamily="18" charset="0"/>
                <a:ea typeface="MS Mincho" panose="02020609040205080304" pitchFamily="49" charset="-128"/>
                <a:cs typeface="Times New Roman" panose="02020603050405020304" pitchFamily="18" charset="0"/>
              </a:rPr>
              <a:t>Routledg</a:t>
            </a:r>
            <a:endParaRPr lang="id-ID" sz="1100" dirty="0">
              <a:latin typeface="Calibri" panose="020F0502020204030204" pitchFamily="34" charset="0"/>
              <a:ea typeface="MS Mincho" panose="02020609040205080304" pitchFamily="49" charset="-128"/>
              <a:cs typeface="Arial" panose="020B0604020202020204" pitchFamily="34" charset="0"/>
            </a:endParaRPr>
          </a:p>
          <a:p>
            <a:pPr>
              <a:tabLst>
                <a:tab pos="270510" algn="l"/>
              </a:tabLst>
            </a:pPr>
            <a:r>
              <a:rPr lang="en-US" sz="1100" dirty="0">
                <a:effectLst/>
                <a:latin typeface="Calisto MT" panose="02040603050505030304" pitchFamily="18" charset="0"/>
                <a:ea typeface="MS Mincho" panose="02020609040205080304" pitchFamily="49" charset="-128"/>
                <a:cs typeface="Times New Roman" panose="02020603050405020304" pitchFamily="18" charset="0"/>
              </a:rPr>
              <a:t>Holmes, Janet. 1988a. “Compliment and Compliment Responses in New </a:t>
            </a:r>
            <a:r>
              <a:rPr lang="en-US" sz="1100" dirty="0" err="1">
                <a:effectLst/>
                <a:latin typeface="Calisto MT" panose="02040603050505030304" pitchFamily="18" charset="0"/>
                <a:ea typeface="MS Mincho" panose="02020609040205080304" pitchFamily="49" charset="-128"/>
                <a:cs typeface="Times New Roman" panose="02020603050405020304" pitchFamily="18" charset="0"/>
              </a:rPr>
              <a:t>Zeland</a:t>
            </a:r>
            <a:r>
              <a:rPr lang="en-US" sz="1100" dirty="0">
                <a:effectLst/>
                <a:latin typeface="Calisto MT" panose="02040603050505030304" pitchFamily="18" charset="0"/>
                <a:ea typeface="MS Mincho" panose="02020609040205080304" pitchFamily="49" charset="-128"/>
                <a:cs typeface="Times New Roman" panose="02020603050405020304" pitchFamily="18" charset="0"/>
              </a:rPr>
              <a:t>”. Anthropological linguistics. 28 (4): 485-508</a:t>
            </a:r>
            <a:endParaRPr lang="id-ID" sz="1100" dirty="0">
              <a:latin typeface="Calibri" panose="020F0502020204030204" pitchFamily="34" charset="0"/>
              <a:ea typeface="MS Mincho" panose="02020609040205080304" pitchFamily="49" charset="-128"/>
              <a:cs typeface="Arial" panose="020B0604020202020204" pitchFamily="34" charset="0"/>
            </a:endParaRPr>
          </a:p>
          <a:p>
            <a:pPr>
              <a:tabLst>
                <a:tab pos="270510" algn="l"/>
              </a:tabLst>
            </a:pPr>
            <a:r>
              <a:rPr lang="en-US" sz="1100" u="heavy" dirty="0" err="1">
                <a:solidFill>
                  <a:srgbClr val="000000"/>
                </a:solidFill>
                <a:effectLst/>
                <a:uFill>
                  <a:solidFill>
                    <a:srgbClr val="0000FF"/>
                  </a:solidFill>
                </a:uFill>
                <a:latin typeface="Calisto MT" panose="02040603050505030304" pitchFamily="18" charset="0"/>
                <a:ea typeface="MS Mincho" panose="02020609040205080304" pitchFamily="49" charset="-128"/>
                <a:cs typeface="Times New Roman" panose="02020603050405020304" pitchFamily="18" charset="0"/>
              </a:rPr>
              <a:t>Husniadhy</a:t>
            </a:r>
            <a:r>
              <a:rPr lang="en-US" sz="1100" u="heavy" dirty="0">
                <a:solidFill>
                  <a:srgbClr val="000000"/>
                </a:solidFill>
                <a:effectLst/>
                <a:uFill>
                  <a:solidFill>
                    <a:srgbClr val="0000FF"/>
                  </a:solidFill>
                </a:uFill>
                <a:latin typeface="Calisto MT" panose="02040603050505030304" pitchFamily="18" charset="0"/>
                <a:ea typeface="MS Mincho" panose="02020609040205080304" pitchFamily="49" charset="-128"/>
                <a:cs typeface="Times New Roman" panose="02020603050405020304" pitchFamily="18" charset="0"/>
              </a:rPr>
              <a:t>, A. P. (2022). </a:t>
            </a:r>
            <a:r>
              <a:rPr lang="en-US" sz="1100" i="1" u="heavy" dirty="0" err="1">
                <a:solidFill>
                  <a:srgbClr val="000000"/>
                </a:solidFill>
                <a:effectLst/>
                <a:uFill>
                  <a:solidFill>
                    <a:srgbClr val="0000FF"/>
                  </a:solidFill>
                </a:uFill>
                <a:latin typeface="Calisto MT" panose="02040603050505030304" pitchFamily="18" charset="0"/>
                <a:ea typeface="MS Mincho" panose="02020609040205080304" pitchFamily="49" charset="-128"/>
                <a:cs typeface="Times New Roman" panose="02020603050405020304" pitchFamily="18" charset="0"/>
              </a:rPr>
              <a:t>Analisis</a:t>
            </a:r>
            <a:r>
              <a:rPr lang="en-US" sz="1100" i="1" u="heavy" dirty="0">
                <a:solidFill>
                  <a:srgbClr val="000000"/>
                </a:solidFill>
                <a:effectLst/>
                <a:uFill>
                  <a:solidFill>
                    <a:srgbClr val="0000FF"/>
                  </a:solidFill>
                </a:uFill>
                <a:latin typeface="Calisto MT" panose="02040603050505030304" pitchFamily="18" charset="0"/>
                <a:ea typeface="MS Mincho" panose="02020609040205080304" pitchFamily="49" charset="-128"/>
                <a:cs typeface="Times New Roman" panose="02020603050405020304" pitchFamily="18" charset="0"/>
              </a:rPr>
              <a:t> Strategi </a:t>
            </a:r>
            <a:r>
              <a:rPr lang="en-US" sz="1100" i="1" u="heavy" dirty="0" err="1">
                <a:solidFill>
                  <a:srgbClr val="000000"/>
                </a:solidFill>
                <a:effectLst/>
                <a:uFill>
                  <a:solidFill>
                    <a:srgbClr val="0000FF"/>
                  </a:solidFill>
                </a:uFill>
                <a:latin typeface="Calisto MT" panose="02040603050505030304" pitchFamily="18" charset="0"/>
                <a:ea typeface="MS Mincho" panose="02020609040205080304" pitchFamily="49" charset="-128"/>
                <a:cs typeface="Times New Roman" panose="02020603050405020304" pitchFamily="18" charset="0"/>
              </a:rPr>
              <a:t>Tindak</a:t>
            </a:r>
            <a:r>
              <a:rPr lang="en-US" sz="1100" i="1" u="heavy" dirty="0">
                <a:solidFill>
                  <a:srgbClr val="000000"/>
                </a:solidFill>
                <a:effectLst/>
                <a:uFill>
                  <a:solidFill>
                    <a:srgbClr val="0000FF"/>
                  </a:solidFill>
                </a:uFill>
                <a:latin typeface="Calisto MT" panose="02040603050505030304" pitchFamily="18" charset="0"/>
                <a:ea typeface="MS Mincho" panose="02020609040205080304" pitchFamily="49" charset="-128"/>
                <a:cs typeface="Times New Roman" panose="02020603050405020304" pitchFamily="18" charset="0"/>
              </a:rPr>
              <a:t> </a:t>
            </a:r>
            <a:r>
              <a:rPr lang="en-US" sz="1100" i="1" u="heavy" dirty="0" err="1">
                <a:solidFill>
                  <a:srgbClr val="000000"/>
                </a:solidFill>
                <a:effectLst/>
                <a:uFill>
                  <a:solidFill>
                    <a:srgbClr val="0000FF"/>
                  </a:solidFill>
                </a:uFill>
                <a:latin typeface="Calisto MT" panose="02040603050505030304" pitchFamily="18" charset="0"/>
                <a:ea typeface="MS Mincho" panose="02020609040205080304" pitchFamily="49" charset="-128"/>
                <a:cs typeface="Times New Roman" panose="02020603050405020304" pitchFamily="18" charset="0"/>
              </a:rPr>
              <a:t>Tutur</a:t>
            </a:r>
            <a:r>
              <a:rPr lang="en-US" sz="1100" i="1" u="heavy" dirty="0">
                <a:solidFill>
                  <a:srgbClr val="000000"/>
                </a:solidFill>
                <a:effectLst/>
                <a:uFill>
                  <a:solidFill>
                    <a:srgbClr val="0000FF"/>
                  </a:solidFill>
                </a:uFill>
                <a:latin typeface="Calisto MT" panose="02040603050505030304" pitchFamily="18" charset="0"/>
                <a:ea typeface="MS Mincho" panose="02020609040205080304" pitchFamily="49" charset="-128"/>
                <a:cs typeface="Times New Roman" panose="02020603050405020304" pitchFamily="18" charset="0"/>
              </a:rPr>
              <a:t> </a:t>
            </a:r>
            <a:r>
              <a:rPr lang="en-US" sz="1100" i="1" u="heavy" dirty="0" err="1">
                <a:solidFill>
                  <a:srgbClr val="000000"/>
                </a:solidFill>
                <a:effectLst/>
                <a:uFill>
                  <a:solidFill>
                    <a:srgbClr val="0000FF"/>
                  </a:solidFill>
                </a:uFill>
                <a:latin typeface="Calisto MT" panose="02040603050505030304" pitchFamily="18" charset="0"/>
                <a:ea typeface="MS Mincho" panose="02020609040205080304" pitchFamily="49" charset="-128"/>
                <a:cs typeface="Times New Roman" panose="02020603050405020304" pitchFamily="18" charset="0"/>
              </a:rPr>
              <a:t>Memuji</a:t>
            </a:r>
            <a:r>
              <a:rPr lang="en-US" sz="1100" i="1" u="heavy" dirty="0">
                <a:solidFill>
                  <a:srgbClr val="000000"/>
                </a:solidFill>
                <a:effectLst/>
                <a:uFill>
                  <a:solidFill>
                    <a:srgbClr val="0000FF"/>
                  </a:solidFill>
                </a:uFill>
                <a:latin typeface="Calisto MT" panose="02040603050505030304" pitchFamily="18" charset="0"/>
                <a:ea typeface="MS Mincho" panose="02020609040205080304" pitchFamily="49" charset="-128"/>
                <a:cs typeface="Times New Roman" panose="02020603050405020304" pitchFamily="18" charset="0"/>
              </a:rPr>
              <a:t> Di </a:t>
            </a:r>
            <a:r>
              <a:rPr lang="en-US" sz="1100" i="1" u="heavy" dirty="0" err="1">
                <a:solidFill>
                  <a:srgbClr val="000000"/>
                </a:solidFill>
                <a:effectLst/>
                <a:uFill>
                  <a:solidFill>
                    <a:srgbClr val="0000FF"/>
                  </a:solidFill>
                </a:uFill>
                <a:latin typeface="Calisto MT" panose="02040603050505030304" pitchFamily="18" charset="0"/>
                <a:ea typeface="MS Mincho" panose="02020609040205080304" pitchFamily="49" charset="-128"/>
                <a:cs typeface="Times New Roman" panose="02020603050405020304" pitchFamily="18" charset="0"/>
              </a:rPr>
              <a:t>Kalangan</a:t>
            </a:r>
            <a:r>
              <a:rPr lang="en-US" sz="1100" i="1" u="heavy" dirty="0">
                <a:solidFill>
                  <a:srgbClr val="000000"/>
                </a:solidFill>
                <a:effectLst/>
                <a:uFill>
                  <a:solidFill>
                    <a:srgbClr val="0000FF"/>
                  </a:solidFill>
                </a:uFill>
                <a:latin typeface="Calisto MT" panose="02040603050505030304" pitchFamily="18" charset="0"/>
                <a:ea typeface="MS Mincho" panose="02020609040205080304" pitchFamily="49" charset="-128"/>
                <a:cs typeface="Times New Roman" panose="02020603050405020304" pitchFamily="18" charset="0"/>
              </a:rPr>
              <a:t> </a:t>
            </a:r>
            <a:r>
              <a:rPr lang="en-US" sz="1100" i="1" u="heavy" dirty="0" err="1">
                <a:solidFill>
                  <a:srgbClr val="000000"/>
                </a:solidFill>
                <a:effectLst/>
                <a:uFill>
                  <a:solidFill>
                    <a:srgbClr val="0000FF"/>
                  </a:solidFill>
                </a:uFill>
                <a:latin typeface="Calisto MT" panose="02040603050505030304" pitchFamily="18" charset="0"/>
                <a:ea typeface="MS Mincho" panose="02020609040205080304" pitchFamily="49" charset="-128"/>
                <a:cs typeface="Times New Roman" panose="02020603050405020304" pitchFamily="18" charset="0"/>
              </a:rPr>
              <a:t>Pria</a:t>
            </a:r>
            <a:r>
              <a:rPr lang="en-US" sz="1100" i="1" u="heavy" dirty="0">
                <a:solidFill>
                  <a:srgbClr val="000000"/>
                </a:solidFill>
                <a:effectLst/>
                <a:uFill>
                  <a:solidFill>
                    <a:srgbClr val="0000FF"/>
                  </a:solidFill>
                </a:uFill>
                <a:latin typeface="Calisto MT" panose="02040603050505030304" pitchFamily="18" charset="0"/>
                <a:ea typeface="MS Mincho" panose="02020609040205080304" pitchFamily="49" charset="-128"/>
                <a:cs typeface="Times New Roman" panose="02020603050405020304" pitchFamily="18" charset="0"/>
              </a:rPr>
              <a:t> </a:t>
            </a:r>
            <a:r>
              <a:rPr lang="en-US" sz="1100" i="1" u="heavy" dirty="0" err="1">
                <a:solidFill>
                  <a:srgbClr val="000000"/>
                </a:solidFill>
                <a:effectLst/>
                <a:uFill>
                  <a:solidFill>
                    <a:srgbClr val="0000FF"/>
                  </a:solidFill>
                </a:uFill>
                <a:latin typeface="Calisto MT" panose="02040603050505030304" pitchFamily="18" charset="0"/>
                <a:ea typeface="MS Mincho" panose="02020609040205080304" pitchFamily="49" charset="-128"/>
                <a:cs typeface="Times New Roman" panose="02020603050405020304" pitchFamily="18" charset="0"/>
              </a:rPr>
              <a:t>Jepang</a:t>
            </a:r>
            <a:r>
              <a:rPr lang="en-US" sz="1100" i="1" u="heavy" dirty="0">
                <a:solidFill>
                  <a:srgbClr val="000000"/>
                </a:solidFill>
                <a:effectLst/>
                <a:uFill>
                  <a:solidFill>
                    <a:srgbClr val="0000FF"/>
                  </a:solidFill>
                </a:uFill>
                <a:latin typeface="Calisto MT" panose="02040603050505030304" pitchFamily="18" charset="0"/>
                <a:ea typeface="MS Mincho" panose="02020609040205080304" pitchFamily="49" charset="-128"/>
                <a:cs typeface="Times New Roman" panose="02020603050405020304" pitchFamily="18" charset="0"/>
              </a:rPr>
              <a:t> (Kajian </a:t>
            </a:r>
            <a:r>
              <a:rPr lang="en-US" sz="1100" i="1" u="heavy" dirty="0" err="1">
                <a:solidFill>
                  <a:srgbClr val="000000"/>
                </a:solidFill>
                <a:effectLst/>
                <a:uFill>
                  <a:solidFill>
                    <a:srgbClr val="0000FF"/>
                  </a:solidFill>
                </a:uFill>
                <a:latin typeface="Calisto MT" panose="02040603050505030304" pitchFamily="18" charset="0"/>
                <a:ea typeface="MS Mincho" panose="02020609040205080304" pitchFamily="49" charset="-128"/>
                <a:cs typeface="Times New Roman" panose="02020603050405020304" pitchFamily="18" charset="0"/>
              </a:rPr>
              <a:t>Sosiopragmatik</a:t>
            </a:r>
            <a:r>
              <a:rPr lang="en-US" sz="1100" i="1" u="heavy" dirty="0">
                <a:solidFill>
                  <a:srgbClr val="000000"/>
                </a:solidFill>
                <a:effectLst/>
                <a:uFill>
                  <a:solidFill>
                    <a:srgbClr val="0000FF"/>
                  </a:solidFill>
                </a:uFill>
                <a:latin typeface="Calisto MT" panose="02040603050505030304" pitchFamily="18" charset="0"/>
                <a:ea typeface="MS Mincho" panose="02020609040205080304" pitchFamily="49" charset="-128"/>
                <a:cs typeface="Times New Roman" panose="02020603050405020304" pitchFamily="18" charset="0"/>
              </a:rPr>
              <a:t>)</a:t>
            </a:r>
            <a:r>
              <a:rPr lang="en-US" sz="1100" u="heavy" dirty="0">
                <a:solidFill>
                  <a:srgbClr val="000000"/>
                </a:solidFill>
                <a:effectLst/>
                <a:uFill>
                  <a:solidFill>
                    <a:srgbClr val="0000FF"/>
                  </a:solidFill>
                </a:uFill>
                <a:latin typeface="Calisto MT" panose="02040603050505030304" pitchFamily="18" charset="0"/>
                <a:ea typeface="MS Mincho" panose="02020609040205080304" pitchFamily="49" charset="-128"/>
                <a:cs typeface="Times New Roman" panose="02020603050405020304" pitchFamily="18" charset="0"/>
              </a:rPr>
              <a:t> (Doctoral dissertation, UNIVERSITAS NEGERI JAKARTA). </a:t>
            </a:r>
            <a:endParaRPr lang="id-ID" sz="1100" u="heavy" dirty="0">
              <a:uFill>
                <a:solidFill>
                  <a:srgbClr val="0000FF"/>
                </a:solidFill>
              </a:uFill>
              <a:latin typeface="Calibri" panose="020F0502020204030204" pitchFamily="34" charset="0"/>
              <a:ea typeface="MS Mincho" panose="02020609040205080304" pitchFamily="49" charset="-128"/>
              <a:cs typeface="Arial" panose="020B0604020202020204" pitchFamily="34" charset="0"/>
            </a:endParaRPr>
          </a:p>
          <a:p>
            <a:pPr>
              <a:tabLst>
                <a:tab pos="270510" algn="l"/>
              </a:tabLst>
            </a:pPr>
            <a:r>
              <a:rPr lang="en-US" sz="1100" dirty="0">
                <a:solidFill>
                  <a:srgbClr val="000000"/>
                </a:solidFill>
                <a:effectLst/>
                <a:latin typeface="Calisto MT" panose="02040603050505030304" pitchFamily="18" charset="0"/>
                <a:ea typeface="Times New Roman" panose="02020603050405020304" pitchFamily="18" charset="0"/>
                <a:cs typeface="Times New Roman" panose="02020603050405020304" pitchFamily="18" charset="0"/>
              </a:rPr>
              <a:t>Ibrahim, Abd. </a:t>
            </a:r>
            <a:r>
              <a:rPr lang="en-US" sz="1100" dirty="0" err="1">
                <a:solidFill>
                  <a:srgbClr val="000000"/>
                </a:solidFill>
                <a:effectLst/>
                <a:latin typeface="Calisto MT" panose="02040603050505030304" pitchFamily="18" charset="0"/>
                <a:ea typeface="Times New Roman" panose="02020603050405020304" pitchFamily="18" charset="0"/>
                <a:cs typeface="Times New Roman" panose="02020603050405020304" pitchFamily="18" charset="0"/>
              </a:rPr>
              <a:t>Syukur</a:t>
            </a:r>
            <a:r>
              <a:rPr lang="en-US" sz="1100" dirty="0">
                <a:solidFill>
                  <a:srgbClr val="000000"/>
                </a:solidFill>
                <a:effectLst/>
                <a:latin typeface="Calisto MT" panose="02040603050505030304" pitchFamily="18" charset="0"/>
                <a:ea typeface="Times New Roman" panose="02020603050405020304" pitchFamily="18" charset="0"/>
                <a:cs typeface="Times New Roman" panose="02020603050405020304" pitchFamily="18" charset="0"/>
              </a:rPr>
              <a:t>. 1993. </a:t>
            </a:r>
            <a:r>
              <a:rPr lang="en-US" sz="1100" i="1" dirty="0">
                <a:solidFill>
                  <a:srgbClr val="000000"/>
                </a:solidFill>
                <a:effectLst/>
                <a:latin typeface="Calisto MT" panose="02040603050505030304" pitchFamily="18" charset="0"/>
                <a:ea typeface="Times New Roman" panose="02020603050405020304" pitchFamily="18" charset="0"/>
                <a:cs typeface="Times New Roman" panose="02020603050405020304" pitchFamily="18" charset="0"/>
              </a:rPr>
              <a:t>Kajian </a:t>
            </a:r>
            <a:r>
              <a:rPr lang="en-US" sz="1100" i="1" dirty="0" err="1">
                <a:solidFill>
                  <a:srgbClr val="000000"/>
                </a:solidFill>
                <a:effectLst/>
                <a:latin typeface="Calisto MT" panose="02040603050505030304" pitchFamily="18" charset="0"/>
                <a:ea typeface="Times New Roman" panose="02020603050405020304" pitchFamily="18" charset="0"/>
                <a:cs typeface="Times New Roman" panose="02020603050405020304" pitchFamily="18" charset="0"/>
              </a:rPr>
              <a:t>Tindak</a:t>
            </a:r>
            <a:r>
              <a:rPr lang="en-US" sz="1100" i="1" dirty="0">
                <a:solidFill>
                  <a:srgbClr val="000000"/>
                </a:solidFill>
                <a:effectLst/>
                <a:latin typeface="Calisto MT" panose="02040603050505030304" pitchFamily="18" charset="0"/>
                <a:ea typeface="Times New Roman" panose="02020603050405020304" pitchFamily="18" charset="0"/>
                <a:cs typeface="Times New Roman" panose="02020603050405020304" pitchFamily="18" charset="0"/>
              </a:rPr>
              <a:t> </a:t>
            </a:r>
            <a:r>
              <a:rPr lang="en-US" sz="1100" i="1" dirty="0" err="1">
                <a:solidFill>
                  <a:srgbClr val="000000"/>
                </a:solidFill>
                <a:effectLst/>
                <a:latin typeface="Calisto MT" panose="02040603050505030304" pitchFamily="18" charset="0"/>
                <a:ea typeface="Times New Roman" panose="02020603050405020304" pitchFamily="18" charset="0"/>
                <a:cs typeface="Times New Roman" panose="02020603050405020304" pitchFamily="18" charset="0"/>
              </a:rPr>
              <a:t>Tutur</a:t>
            </a:r>
            <a:r>
              <a:rPr lang="en-US" sz="1100" dirty="0">
                <a:solidFill>
                  <a:srgbClr val="000000"/>
                </a:solidFill>
                <a:effectLst/>
                <a:latin typeface="Calisto MT" panose="02040603050505030304" pitchFamily="18" charset="0"/>
                <a:ea typeface="Times New Roman" panose="02020603050405020304" pitchFamily="18" charset="0"/>
                <a:cs typeface="Times New Roman" panose="02020603050405020304" pitchFamily="18" charset="0"/>
              </a:rPr>
              <a:t>. Surabaya: Usaha Nasional.</a:t>
            </a:r>
            <a:endParaRPr lang="id-ID" sz="1100" dirty="0">
              <a:solidFill>
                <a:srgbClr val="000000"/>
              </a:solidFill>
              <a:latin typeface="Calisto MT" panose="02040603050505030304" pitchFamily="18" charset="0"/>
              <a:ea typeface="Times New Roman" panose="02020603050405020304" pitchFamily="18" charset="0"/>
              <a:cs typeface="Times New Roman" panose="02020603050405020304" pitchFamily="18" charset="0"/>
            </a:endParaRPr>
          </a:p>
          <a:p>
            <a:pPr>
              <a:tabLst>
                <a:tab pos="270510" algn="l"/>
              </a:tabLst>
            </a:pPr>
            <a:r>
              <a:rPr lang="en-US" sz="1100"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Imaniar</a:t>
            </a:r>
            <a:r>
              <a:rPr lang="en-US" sz="1100"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I. (2013). </a:t>
            </a:r>
            <a:r>
              <a:rPr lang="en-US" sz="1100"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Penggunaan</a:t>
            </a:r>
            <a:r>
              <a:rPr lang="en-US" sz="1100"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tindak</a:t>
            </a:r>
            <a:r>
              <a:rPr lang="en-US" sz="1100"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tutur</a:t>
            </a:r>
            <a:r>
              <a:rPr lang="en-US" sz="1100"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ekspresif</a:t>
            </a:r>
            <a:r>
              <a:rPr lang="en-US" sz="1100"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kalangan</a:t>
            </a:r>
            <a:r>
              <a:rPr lang="en-US" sz="1100"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remaja</a:t>
            </a:r>
            <a:r>
              <a:rPr lang="en-US" sz="1100"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Di Kota </a:t>
            </a:r>
            <a:r>
              <a:rPr lang="en-US" sz="1100"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Palu</a:t>
            </a:r>
            <a:r>
              <a:rPr lang="en-US" sz="1100"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Bahasa dan Sastra</a:t>
            </a:r>
            <a:r>
              <a:rPr lang="en-US" sz="1100"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2</a:t>
            </a:r>
            <a:r>
              <a:rPr lang="en-US" sz="1100"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(1). </a:t>
            </a:r>
            <a:endParaRPr lang="id-ID" sz="1100" dirty="0">
              <a:effectLst/>
              <a:latin typeface="Calibri" panose="020F0502020204030204" pitchFamily="34" charset="0"/>
              <a:ea typeface="MS Mincho" panose="02020609040205080304" pitchFamily="49" charset="-128"/>
              <a:cs typeface="Arial" panose="020B0604020202020204" pitchFamily="34" charset="0"/>
            </a:endParaRPr>
          </a:p>
          <a:p>
            <a:pPr algn="just">
              <a:tabLst>
                <a:tab pos="270510" algn="l"/>
              </a:tabLst>
            </a:pPr>
            <a:r>
              <a:rPr lang="en-US" sz="1100"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Katouuri</a:t>
            </a:r>
            <a:r>
              <a:rPr lang="en-US" sz="1100"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(2020).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Nichijou</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Kaiwa</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de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Homeru</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Kotoba</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toshite</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Mochiirareru</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sugoi</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ni</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tsuite</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Kotoba</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41, 106-121. https://doi.org/10.20741/kotoba.41.0_106</a:t>
            </a:r>
            <a:endParaRPr lang="id-ID" sz="1100" dirty="0">
              <a:effectLst/>
              <a:latin typeface="Calibri" panose="020F0502020204030204" pitchFamily="34" charset="0"/>
              <a:ea typeface="MS Mincho" panose="02020609040205080304" pitchFamily="49" charset="-128"/>
              <a:cs typeface="Arial" panose="020B0604020202020204" pitchFamily="34" charset="0"/>
            </a:endParaRPr>
          </a:p>
          <a:p>
            <a:pPr algn="just">
              <a:tabLst>
                <a:tab pos="270510" algn="l"/>
              </a:tabLst>
            </a:pPr>
            <a:r>
              <a:rPr lang="en-US" sz="1100"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Kawagishi</a:t>
            </a:r>
            <a:r>
              <a:rPr lang="en-US" sz="1100"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K. (2011). </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Ganbaru</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ni</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okeru</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kouzou</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to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henka</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Yasuda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Joushi</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Daigaku</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err="1">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kiyou</a:t>
            </a:r>
            <a:r>
              <a:rPr lang="en-US" sz="1100"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1100" i="1" dirty="0">
                <a:solidFill>
                  <a:srgbClr val="000000"/>
                </a:solidFill>
                <a:effectLst/>
                <a:latin typeface="Calisto MT" panose="02040603050505030304" pitchFamily="18" charset="0"/>
                <a:ea typeface="MS Mincho" panose="02020609040205080304" pitchFamily="49" charset="-128"/>
                <a:cs typeface="Times New Roman" panose="02020603050405020304" pitchFamily="18" charset="0"/>
              </a:rPr>
              <a:t>39, 11-19. </a:t>
            </a:r>
            <a:endParaRPr lang="id-ID" sz="1100" dirty="0">
              <a:effectLst/>
              <a:latin typeface="Calibri" panose="020F0502020204030204" pitchFamily="34" charset="0"/>
              <a:ea typeface="MS Mincho" panose="02020609040205080304" pitchFamily="49" charset="-128"/>
              <a:cs typeface="Arial" panose="020B0604020202020204" pitchFamily="34" charset="0"/>
            </a:endParaRPr>
          </a:p>
          <a:p>
            <a:pPr>
              <a:tabLst>
                <a:tab pos="270510" algn="l"/>
              </a:tabLst>
            </a:pPr>
            <a:endParaRPr lang="id-ID" sz="1100" dirty="0">
              <a:effectLst/>
              <a:latin typeface="Calibri" panose="020F0502020204030204" pitchFamily="34" charset="0"/>
              <a:ea typeface="MS Mincho" panose="02020609040205080304" pitchFamily="49" charset="-128"/>
              <a:cs typeface="Arial" panose="020B0604020202020204" pitchFamily="34" charset="0"/>
            </a:endParaRPr>
          </a:p>
          <a:p>
            <a:pPr>
              <a:tabLst>
                <a:tab pos="270510" algn="l"/>
              </a:tabLst>
            </a:pPr>
            <a:endParaRPr lang="id-ID" sz="1100" dirty="0">
              <a:effectLst/>
              <a:latin typeface="Calibri" panose="020F0502020204030204"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3004828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442720" y="145394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3" name="Subjudul 2">
            <a:extLst>
              <a:ext uri="{FF2B5EF4-FFF2-40B4-BE49-F238E27FC236}">
                <a16:creationId xmlns:a16="http://schemas.microsoft.com/office/drawing/2014/main" id="{38166108-2FF1-58E4-5A35-9F39CF368152}"/>
              </a:ext>
            </a:extLst>
          </p:cNvPr>
          <p:cNvSpPr>
            <a:spLocks noGrp="1"/>
          </p:cNvSpPr>
          <p:nvPr>
            <p:ph type="subTitle" idx="1"/>
          </p:nvPr>
        </p:nvSpPr>
        <p:spPr/>
        <p:txBody>
          <a:bodyPr/>
          <a:lstStyle/>
          <a:p>
            <a:endParaRPr lang="id-ID"/>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376652"/>
            <a:ext cx="10911378" cy="1324002"/>
          </a:xfrm>
          <a:ln/>
        </p:spPr>
        <p:style>
          <a:lnRef idx="2">
            <a:schemeClr val="accent1"/>
          </a:lnRef>
          <a:fillRef idx="1">
            <a:schemeClr val="lt1"/>
          </a:fillRef>
          <a:effectRef idx="0">
            <a:schemeClr val="accent1"/>
          </a:effectRef>
          <a:fontRef idx="minor">
            <a:schemeClr val="dk1"/>
          </a:fontRef>
        </p:style>
        <p:txBody>
          <a:bodyPr>
            <a:noAutofit/>
          </a:bodyPr>
          <a:lstStyle/>
          <a:p>
            <a:pPr marL="0" indent="0" algn="just">
              <a:buNone/>
            </a:pPr>
            <a:r>
              <a:rPr lang="en-US"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Language is a means of communication used by humans to convey intentions in a given conversational context. According to </a:t>
            </a:r>
            <a:r>
              <a:rPr lang="en-US" sz="2000" dirty="0" err="1">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Alwi</a:t>
            </a:r>
            <a:r>
              <a:rPr lang="en-US"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 (2002:88), language is an arbitrary system of sound symbols used in interaction, cooperation, and conveying meaning in a conversation or communication.</a:t>
            </a:r>
            <a:endParaRPr lang="id-ID"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endParaRPr>
          </a:p>
        </p:txBody>
      </p:sp>
      <p:sp>
        <p:nvSpPr>
          <p:cNvPr id="3" name="Kotak Teks 2">
            <a:extLst>
              <a:ext uri="{FF2B5EF4-FFF2-40B4-BE49-F238E27FC236}">
                <a16:creationId xmlns:a16="http://schemas.microsoft.com/office/drawing/2014/main" id="{3CF29CFE-DE28-E923-219D-193E65D9CA4A}"/>
              </a:ext>
            </a:extLst>
          </p:cNvPr>
          <p:cNvSpPr txBox="1"/>
          <p:nvPr/>
        </p:nvSpPr>
        <p:spPr>
          <a:xfrm>
            <a:off x="579582" y="2884805"/>
            <a:ext cx="10881360" cy="70788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One form of communication is language expression. One form of expressive speech act commonly used is complimenting speech acts</a:t>
            </a:r>
            <a:endParaRPr lang="id-ID" sz="1800" dirty="0">
              <a:solidFill>
                <a:schemeClr val="bg2"/>
              </a:solidFill>
              <a:effectLst/>
              <a:latin typeface="Calisto MT" panose="02040603050505030304" pitchFamily="18" charset="0"/>
              <a:ea typeface="MS Mincho" panose="02020609040205080304" pitchFamily="49" charset="-128"/>
              <a:cs typeface="Times New Roman" panose="02020603050405020304" pitchFamily="18" charset="0"/>
            </a:endParaRPr>
          </a:p>
        </p:txBody>
      </p:sp>
      <p:sp>
        <p:nvSpPr>
          <p:cNvPr id="7" name="Kotak Teks 6">
            <a:extLst>
              <a:ext uri="{FF2B5EF4-FFF2-40B4-BE49-F238E27FC236}">
                <a16:creationId xmlns:a16="http://schemas.microsoft.com/office/drawing/2014/main" id="{593ACF1B-C92E-4ED1-3B72-F9AFEF9F6C26}"/>
              </a:ext>
            </a:extLst>
          </p:cNvPr>
          <p:cNvSpPr txBox="1"/>
          <p:nvPr/>
        </p:nvSpPr>
        <p:spPr>
          <a:xfrm>
            <a:off x="609600" y="4053841"/>
            <a:ext cx="10881360" cy="101566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Ohno (in Husniadhy:2022) states that complimenting speech acts express a pleasant impression towards the interlocutor by providing explicit or implicit positive evaluations regarding admirable qualities that can be accepted by the interlocutor</a:t>
            </a:r>
            <a:r>
              <a:rPr lang="id-ID"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a:t>
            </a:r>
          </a:p>
        </p:txBody>
      </p:sp>
      <p:sp>
        <p:nvSpPr>
          <p:cNvPr id="6" name="Kotak Teks 5">
            <a:extLst>
              <a:ext uri="{FF2B5EF4-FFF2-40B4-BE49-F238E27FC236}">
                <a16:creationId xmlns:a16="http://schemas.microsoft.com/office/drawing/2014/main" id="{A7F9B20E-9A26-EC2D-BEC8-4CB6B83F6047}"/>
              </a:ext>
            </a:extLst>
          </p:cNvPr>
          <p:cNvSpPr txBox="1"/>
          <p:nvPr/>
        </p:nvSpPr>
        <p:spPr>
          <a:xfrm>
            <a:off x="579583" y="5253655"/>
            <a:ext cx="10911377" cy="70788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This </a:t>
            </a:r>
            <a:r>
              <a:rPr lang="id-ID"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study</a:t>
            </a:r>
            <a:r>
              <a:rPr lang="en-US"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 aims to identify the use of complimenting speech acts in Japanese and </a:t>
            </a:r>
            <a:r>
              <a:rPr lang="en-US" sz="2000" dirty="0" err="1">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Javanes</a:t>
            </a:r>
            <a:r>
              <a:rPr lang="id-ID"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e </a:t>
            </a:r>
            <a:r>
              <a:rPr lang="id-ID" sz="2000" dirty="0" err="1">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using</a:t>
            </a:r>
            <a:r>
              <a:rPr lang="id-ID"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contrastive analysis. </a:t>
            </a:r>
            <a:endParaRPr lang="id-ID"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421640" y="1376652"/>
            <a:ext cx="11424920" cy="1366548"/>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Holmes (2003:187) categorizes the types of compliments into four categories</a:t>
            </a:r>
            <a:endParaRPr lang="id-ID"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endParaRPr>
          </a:p>
          <a:p>
            <a:pPr marL="0" indent="0">
              <a:buNone/>
            </a:pPr>
            <a:r>
              <a:rPr lang="en-US"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On the other hand, </a:t>
            </a:r>
            <a:r>
              <a:rPr lang="en-US" sz="2000" dirty="0" err="1">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Mizutani</a:t>
            </a:r>
            <a:r>
              <a:rPr lang="en-US"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 and </a:t>
            </a:r>
            <a:r>
              <a:rPr lang="en-US" sz="2000" dirty="0" err="1">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Mizutani</a:t>
            </a:r>
            <a:r>
              <a:rPr lang="en-US"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 (1987:149-152) divide complimenting speech acts into five types. </a:t>
            </a:r>
            <a:endParaRPr lang="id-ID" sz="2000" dirty="0">
              <a:solidFill>
                <a:schemeClr val="tx1"/>
              </a:solidFill>
              <a:latin typeface="Calisto MT" panose="02040603050505030304" pitchFamily="18" charset="0"/>
              <a:ea typeface="MS Mincho" panose="02020609040205080304" pitchFamily="49" charset="-128"/>
              <a:cs typeface="Times New Roman" panose="02020603050405020304" pitchFamily="18" charset="0"/>
            </a:endParaRPr>
          </a:p>
          <a:p>
            <a:pPr marL="0" indent="0">
              <a:buNone/>
            </a:pPr>
            <a:endParaRPr lang="id-ID" sz="2000" dirty="0">
              <a:solidFill>
                <a:schemeClr val="tx1"/>
              </a:solidFill>
              <a:latin typeface="Calisto MT" panose="02040603050505030304" pitchFamily="18" charset="0"/>
              <a:ea typeface="MS Mincho" panose="02020609040205080304" pitchFamily="49" charset="-128"/>
              <a:cs typeface="Times New Roman" panose="02020603050405020304" pitchFamily="18" charset="0"/>
            </a:endParaRPr>
          </a:p>
          <a:p>
            <a:pPr marL="0" indent="0">
              <a:buNone/>
            </a:pPr>
            <a:endParaRPr lang="id-ID"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endParaRPr>
          </a:p>
          <a:p>
            <a:pPr marL="0" indent="0">
              <a:buNone/>
            </a:pPr>
            <a:r>
              <a:rPr lang="en-US" sz="2000" dirty="0">
                <a:solidFill>
                  <a:schemeClr val="bg2"/>
                </a:solidFill>
                <a:effectLst/>
                <a:latin typeface="Calisto MT" panose="02040603050505030304" pitchFamily="18" charset="0"/>
                <a:ea typeface="MS Mincho" panose="02020609040205080304" pitchFamily="49" charset="-128"/>
                <a:cs typeface="Times New Roman" panose="02020603050405020304" pitchFamily="18" charset="0"/>
              </a:rPr>
              <a:t>This study will incorporate a combination of both theories. </a:t>
            </a:r>
            <a:endParaRPr lang="id-ID" sz="2000" dirty="0">
              <a:solidFill>
                <a:schemeClr val="bg2"/>
              </a:solidFill>
              <a:effectLst/>
              <a:latin typeface="Calisto MT" panose="02040603050505030304" pitchFamily="18" charset="0"/>
              <a:ea typeface="MS Mincho" panose="02020609040205080304" pitchFamily="49" charset="-128"/>
              <a:cs typeface="Times New Roman" panose="02020603050405020304" pitchFamily="18" charset="0"/>
            </a:endParaRPr>
          </a:p>
          <a:p>
            <a:pPr marL="0" indent="0">
              <a:buNone/>
            </a:pPr>
            <a:endParaRPr lang="id-ID"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endParaRPr>
          </a:p>
          <a:p>
            <a:pPr marL="0" indent="0" algn="just">
              <a:buNone/>
              <a:tabLst>
                <a:tab pos="749300" algn="l"/>
              </a:tabLst>
            </a:pPr>
            <a:endParaRPr lang="id-ID" sz="2000" dirty="0">
              <a:solidFill>
                <a:schemeClr val="tx1"/>
              </a:solidFill>
              <a:effectLst/>
              <a:latin typeface="Calibri" panose="020F0502020204030204" pitchFamily="34" charset="0"/>
              <a:ea typeface="MS Mincho" panose="02020609040205080304" pitchFamily="49" charset="-128"/>
              <a:cs typeface="Arial" panose="020B0604020202020204" pitchFamily="34" charset="0"/>
            </a:endParaRPr>
          </a:p>
          <a:p>
            <a:pPr marL="0" indent="0" algn="just">
              <a:buNone/>
              <a:tabLst>
                <a:tab pos="749300" algn="l"/>
              </a:tabLst>
            </a:pPr>
            <a:endParaRPr lang="id-ID" sz="2000" dirty="0">
              <a:solidFill>
                <a:schemeClr val="tx1"/>
              </a:solidFill>
              <a:effectLst/>
              <a:latin typeface="Calibri" panose="020F0502020204030204" pitchFamily="34" charset="0"/>
              <a:ea typeface="MS Mincho" panose="02020609040205080304" pitchFamily="49" charset="-128"/>
              <a:cs typeface="Arial" panose="020B0604020202020204" pitchFamily="34" charset="0"/>
            </a:endParaRPr>
          </a:p>
          <a:p>
            <a:pPr marL="0" indent="0" algn="just">
              <a:buNone/>
              <a:tabLst>
                <a:tab pos="749300" algn="l"/>
              </a:tabLst>
            </a:pPr>
            <a:endParaRPr lang="id-ID" sz="2000" dirty="0">
              <a:solidFill>
                <a:schemeClr val="tx1"/>
              </a:solidFill>
              <a:effectLst/>
              <a:latin typeface="Calibri" panose="020F0502020204030204" pitchFamily="34" charset="0"/>
              <a:ea typeface="MS Mincho" panose="02020609040205080304" pitchFamily="49" charset="-128"/>
              <a:cs typeface="Arial" panose="020B0604020202020204" pitchFamily="34" charset="0"/>
            </a:endParaRPr>
          </a:p>
          <a:p>
            <a:pPr marL="0" indent="0">
              <a:buNone/>
            </a:pPr>
            <a:endParaRPr lang="en-US" sz="2000" dirty="0">
              <a:solidFill>
                <a:schemeClr val="tx1"/>
              </a:solidFill>
            </a:endParaRPr>
          </a:p>
        </p:txBody>
      </p:sp>
      <p:sp>
        <p:nvSpPr>
          <p:cNvPr id="3" name="Kotak Teks 2">
            <a:extLst>
              <a:ext uri="{FF2B5EF4-FFF2-40B4-BE49-F238E27FC236}">
                <a16:creationId xmlns:a16="http://schemas.microsoft.com/office/drawing/2014/main" id="{E5FCF081-C567-A332-DD9F-9E1044D7F417}"/>
              </a:ext>
            </a:extLst>
          </p:cNvPr>
          <p:cNvSpPr txBox="1"/>
          <p:nvPr/>
        </p:nvSpPr>
        <p:spPr>
          <a:xfrm>
            <a:off x="383540" y="3713818"/>
            <a:ext cx="11424920" cy="193899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tabLst>
                <a:tab pos="749300" algn="l"/>
              </a:tabLst>
            </a:pPr>
            <a:r>
              <a:rPr lang="id-ID"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1. </a:t>
            </a:r>
            <a:r>
              <a:rPr lang="en-US"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Appearance Compliment</a:t>
            </a:r>
            <a:endParaRPr lang="id-ID"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endParaRPr>
          </a:p>
          <a:p>
            <a:pPr marL="0" indent="0" algn="just">
              <a:buNone/>
              <a:tabLst>
                <a:tab pos="749300" algn="l"/>
              </a:tabLst>
            </a:pPr>
            <a:r>
              <a:rPr lang="en-US"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2. Ability/Performance</a:t>
            </a:r>
            <a:r>
              <a:rPr lang="id-ID"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 </a:t>
            </a:r>
            <a:r>
              <a:rPr lang="en-US"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Compliment</a:t>
            </a:r>
            <a:endParaRPr lang="id-ID" sz="2000" dirty="0">
              <a:solidFill>
                <a:schemeClr val="tx1"/>
              </a:solidFill>
              <a:latin typeface="Calibri" panose="020F0502020204030204" pitchFamily="34" charset="0"/>
              <a:ea typeface="MS Mincho" panose="02020609040205080304" pitchFamily="49" charset="-128"/>
              <a:cs typeface="Arial" panose="020B0604020202020204" pitchFamily="34" charset="0"/>
            </a:endParaRPr>
          </a:p>
          <a:p>
            <a:pPr marL="0" indent="0" algn="just">
              <a:buNone/>
              <a:tabLst>
                <a:tab pos="749300" algn="l"/>
              </a:tabLst>
            </a:pPr>
            <a:r>
              <a:rPr lang="en-US"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3. Possessions Compliment</a:t>
            </a:r>
            <a:endParaRPr lang="id-ID"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endParaRPr>
          </a:p>
          <a:p>
            <a:pPr marL="0" indent="0" algn="just">
              <a:buNone/>
              <a:tabLst>
                <a:tab pos="749300" algn="l"/>
              </a:tabLst>
            </a:pPr>
            <a:r>
              <a:rPr lang="id-ID"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4. </a:t>
            </a:r>
            <a:r>
              <a:rPr lang="en-US"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Personality/Friendliness</a:t>
            </a:r>
            <a:endParaRPr lang="id-ID"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endParaRPr>
          </a:p>
          <a:p>
            <a:pPr marL="0" indent="0" algn="just">
              <a:buNone/>
              <a:tabLst>
                <a:tab pos="749300" algn="l"/>
              </a:tabLst>
            </a:pPr>
            <a:r>
              <a:rPr lang="en-US"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5. Residence Compliment</a:t>
            </a:r>
            <a:endParaRPr lang="id-ID"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endParaRPr>
          </a:p>
          <a:p>
            <a:pPr marL="0" indent="0" algn="just">
              <a:buNone/>
              <a:tabLst>
                <a:tab pos="749300" algn="l"/>
              </a:tabLst>
            </a:pPr>
            <a:r>
              <a:rPr lang="en-US"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6. Family Member Compliment</a:t>
            </a:r>
            <a:endParaRPr lang="id-ID" sz="2000" dirty="0">
              <a:solidFill>
                <a:schemeClr val="tx1"/>
              </a:solidFill>
              <a:effectLst/>
              <a:latin typeface="Calibri" panose="020F0502020204030204"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1376652"/>
            <a:ext cx="10515600" cy="1214148"/>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sz="2000" dirty="0">
                <a:effectLst/>
                <a:latin typeface="Calisto MT" panose="02040603050505030304" pitchFamily="18" charset="0"/>
                <a:ea typeface="MS Mincho" panose="02020609040205080304" pitchFamily="49" charset="-128"/>
                <a:cs typeface="Times New Roman" panose="02020603050405020304" pitchFamily="18" charset="0"/>
              </a:rPr>
              <a:t>This research uses a descriptive contrastive method with a qualitative approach</a:t>
            </a:r>
            <a:endParaRPr lang="id-ID" sz="2000" dirty="0">
              <a:effectLst/>
              <a:latin typeface="Calisto MT" panose="02040603050505030304" pitchFamily="18" charset="0"/>
              <a:ea typeface="MS Mincho" panose="02020609040205080304" pitchFamily="49" charset="-128"/>
              <a:cs typeface="Times New Roman" panose="02020603050405020304" pitchFamily="18" charset="0"/>
            </a:endParaRPr>
          </a:p>
          <a:p>
            <a:endParaRPr lang="en-US" sz="2000" dirty="0">
              <a:solidFill>
                <a:schemeClr val="bg1"/>
              </a:solidFill>
            </a:endParaRPr>
          </a:p>
        </p:txBody>
      </p:sp>
      <p:sp>
        <p:nvSpPr>
          <p:cNvPr id="3" name="Kotak Teks 2">
            <a:extLst>
              <a:ext uri="{FF2B5EF4-FFF2-40B4-BE49-F238E27FC236}">
                <a16:creationId xmlns:a16="http://schemas.microsoft.com/office/drawing/2014/main" id="{92A45ECF-6A97-725F-0A3A-85A8B7C70EC8}"/>
              </a:ext>
            </a:extLst>
          </p:cNvPr>
          <p:cNvSpPr txBox="1"/>
          <p:nvPr/>
        </p:nvSpPr>
        <p:spPr>
          <a:xfrm>
            <a:off x="579583" y="2782669"/>
            <a:ext cx="10515600" cy="101566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000" dirty="0">
                <a:effectLst/>
                <a:latin typeface="Calisto MT" panose="02040603050505030304" pitchFamily="18" charset="0"/>
                <a:ea typeface="MS Mincho" panose="02020609040205080304" pitchFamily="49" charset="-128"/>
                <a:cs typeface="Times New Roman" panose="02020603050405020304" pitchFamily="18" charset="0"/>
              </a:rPr>
              <a:t>The results of this study consist of data excerpts containing praise utterances in Japanese and Javanese obtained from drama transcripts</a:t>
            </a:r>
            <a:endParaRPr lang="id-ID" sz="2000" dirty="0">
              <a:effectLst/>
              <a:latin typeface="Calisto MT" panose="02040603050505030304" pitchFamily="18" charset="0"/>
              <a:ea typeface="MS Mincho" panose="02020609040205080304" pitchFamily="49" charset="-128"/>
              <a:cs typeface="Times New Roman" panose="02020603050405020304" pitchFamily="18" charset="0"/>
            </a:endParaRPr>
          </a:p>
          <a:p>
            <a:endParaRPr lang="id-ID" sz="2000" dirty="0">
              <a:effectLst/>
              <a:latin typeface="Calisto MT" panose="02040603050505030304" pitchFamily="18" charset="0"/>
              <a:ea typeface="MS Mincho" panose="02020609040205080304" pitchFamily="49" charset="-128"/>
              <a:cs typeface="Times New Roman" panose="02020603050405020304" pitchFamily="18" charset="0"/>
            </a:endParaRPr>
          </a:p>
        </p:txBody>
      </p:sp>
      <p:sp>
        <p:nvSpPr>
          <p:cNvPr id="7" name="Kotak Teks 6">
            <a:extLst>
              <a:ext uri="{FF2B5EF4-FFF2-40B4-BE49-F238E27FC236}">
                <a16:creationId xmlns:a16="http://schemas.microsoft.com/office/drawing/2014/main" id="{D171BE84-626B-A6C5-6CA6-081BC5FD9BD4}"/>
              </a:ext>
            </a:extLst>
          </p:cNvPr>
          <p:cNvSpPr txBox="1"/>
          <p:nvPr/>
        </p:nvSpPr>
        <p:spPr>
          <a:xfrm>
            <a:off x="579582" y="4050187"/>
            <a:ext cx="10429471" cy="101566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000" dirty="0">
                <a:effectLst/>
                <a:latin typeface="Calisto MT" panose="02040603050505030304" pitchFamily="18" charset="0"/>
                <a:ea typeface="MS Mincho" panose="02020609040205080304" pitchFamily="49" charset="-128"/>
                <a:cs typeface="Times New Roman" panose="02020603050405020304" pitchFamily="18" charset="0"/>
              </a:rPr>
              <a:t>The data source used includes the Japanese drama titled "Silent" consisting of 6 episodes, and the Javanese drama titled "</a:t>
            </a:r>
            <a:r>
              <a:rPr lang="en-US" sz="2000" dirty="0" err="1">
                <a:effectLst/>
                <a:latin typeface="Calisto MT" panose="02040603050505030304" pitchFamily="18" charset="0"/>
                <a:ea typeface="MS Mincho" panose="02020609040205080304" pitchFamily="49" charset="-128"/>
                <a:cs typeface="Times New Roman" panose="02020603050405020304" pitchFamily="18" charset="0"/>
              </a:rPr>
              <a:t>Yo</a:t>
            </a:r>
            <a:r>
              <a:rPr lang="en-US" sz="2000" dirty="0">
                <a:effectLst/>
                <a:latin typeface="Calisto MT" panose="02040603050505030304" pitchFamily="18" charset="0"/>
                <a:ea typeface="MS Mincho" panose="02020609040205080304" pitchFamily="49" charset="-128"/>
                <a:cs typeface="Times New Roman" panose="02020603050405020304" pitchFamily="18" charset="0"/>
              </a:rPr>
              <a:t> Wis Ben The Series" consisting of 5 episodes</a:t>
            </a:r>
            <a:endParaRPr lang="id-ID" sz="2000" dirty="0">
              <a:effectLst/>
              <a:latin typeface="Calisto MT" panose="02040603050505030304" pitchFamily="18" charset="0"/>
              <a:ea typeface="MS Mincho" panose="02020609040205080304" pitchFamily="49" charset="-128"/>
              <a:cs typeface="Times New Roman" panose="02020603050405020304" pitchFamily="18" charset="0"/>
            </a:endParaRPr>
          </a:p>
          <a:p>
            <a:endParaRPr lang="id-ID" sz="2000" dirty="0">
              <a:effectLst/>
              <a:latin typeface="Calisto MT" panose="0204060305050503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8942" y="705670"/>
            <a:ext cx="10515600" cy="573088"/>
          </a:xfrm>
        </p:spPr>
        <p:txBody>
          <a:bodyPr>
            <a:normAutofit fontScale="90000"/>
          </a:bodyPr>
          <a:lstStyle/>
          <a:p>
            <a:r>
              <a:rPr lang="en-US" b="1" dirty="0">
                <a:solidFill>
                  <a:schemeClr val="bg1"/>
                </a:solidFill>
                <a:latin typeface="+mn-lt"/>
              </a:rPr>
              <a:t>FINDING AND DISCUSSION</a:t>
            </a:r>
          </a:p>
        </p:txBody>
      </p:sp>
      <p:graphicFrame>
        <p:nvGraphicFramePr>
          <p:cNvPr id="2" name="Tabel 1">
            <a:extLst>
              <a:ext uri="{FF2B5EF4-FFF2-40B4-BE49-F238E27FC236}">
                <a16:creationId xmlns:a16="http://schemas.microsoft.com/office/drawing/2014/main" id="{648123E5-9583-34C9-1C72-1A216546F1EB}"/>
              </a:ext>
            </a:extLst>
          </p:cNvPr>
          <p:cNvGraphicFramePr>
            <a:graphicFrameLocks noGrp="1"/>
          </p:cNvGraphicFramePr>
          <p:nvPr>
            <p:extLst>
              <p:ext uri="{D42A27DB-BD31-4B8C-83A1-F6EECF244321}">
                <p14:modId xmlns:p14="http://schemas.microsoft.com/office/powerpoint/2010/main" val="3505565189"/>
              </p:ext>
            </p:extLst>
          </p:nvPr>
        </p:nvGraphicFramePr>
        <p:xfrm>
          <a:off x="640080" y="2236298"/>
          <a:ext cx="10789920" cy="4110931"/>
        </p:xfrm>
        <a:graphic>
          <a:graphicData uri="http://schemas.openxmlformats.org/drawingml/2006/table">
            <a:tbl>
              <a:tblPr firstRow="1" firstCol="1" bandRow="1">
                <a:tableStyleId>{00A15C55-8517-42AA-B614-E9B94910E393}</a:tableStyleId>
              </a:tblPr>
              <a:tblGrid>
                <a:gridCol w="3638401">
                  <a:extLst>
                    <a:ext uri="{9D8B030D-6E8A-4147-A177-3AD203B41FA5}">
                      <a16:colId xmlns:a16="http://schemas.microsoft.com/office/drawing/2014/main" val="78324461"/>
                    </a:ext>
                  </a:extLst>
                </a:gridCol>
                <a:gridCol w="2456051">
                  <a:extLst>
                    <a:ext uri="{9D8B030D-6E8A-4147-A177-3AD203B41FA5}">
                      <a16:colId xmlns:a16="http://schemas.microsoft.com/office/drawing/2014/main" val="1801164789"/>
                    </a:ext>
                  </a:extLst>
                </a:gridCol>
                <a:gridCol w="4695468">
                  <a:extLst>
                    <a:ext uri="{9D8B030D-6E8A-4147-A177-3AD203B41FA5}">
                      <a16:colId xmlns:a16="http://schemas.microsoft.com/office/drawing/2014/main" val="2991690354"/>
                    </a:ext>
                  </a:extLst>
                </a:gridCol>
              </a:tblGrid>
              <a:tr h="638982">
                <a:tc>
                  <a:txBody>
                    <a:bodyPr/>
                    <a:lstStyle/>
                    <a:p>
                      <a:pPr algn="ctr"/>
                      <a:r>
                        <a:rPr lang="id-ID" sz="2000" b="1" i="0" kern="1200" dirty="0">
                          <a:solidFill>
                            <a:schemeClr val="tx1"/>
                          </a:solidFill>
                          <a:effectLst/>
                          <a:latin typeface="+mn-lt"/>
                          <a:ea typeface="+mn-ea"/>
                          <a:cs typeface="+mn-cs"/>
                        </a:rPr>
                        <a:t>T</a:t>
                      </a:r>
                      <a:r>
                        <a:rPr lang="en-US" sz="2000" b="1" i="0" kern="1200" dirty="0" err="1">
                          <a:solidFill>
                            <a:schemeClr val="tx1"/>
                          </a:solidFill>
                          <a:effectLst/>
                          <a:latin typeface="+mn-lt"/>
                          <a:ea typeface="+mn-ea"/>
                          <a:cs typeface="+mn-cs"/>
                        </a:rPr>
                        <a:t>ypes</a:t>
                      </a:r>
                      <a:r>
                        <a:rPr lang="en-US" sz="2000" b="1" i="0" kern="1200" dirty="0">
                          <a:solidFill>
                            <a:schemeClr val="tx1"/>
                          </a:solidFill>
                          <a:effectLst/>
                          <a:latin typeface="+mn-lt"/>
                          <a:ea typeface="+mn-ea"/>
                          <a:cs typeface="+mn-cs"/>
                        </a:rPr>
                        <a:t> of </a:t>
                      </a:r>
                      <a:r>
                        <a:rPr lang="en-US"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complimenting </a:t>
                      </a:r>
                      <a:r>
                        <a:rPr lang="en-US" sz="2000" b="1" i="0" kern="1200" dirty="0">
                          <a:solidFill>
                            <a:schemeClr val="tx1"/>
                          </a:solidFill>
                          <a:effectLst/>
                          <a:latin typeface="+mn-lt"/>
                          <a:ea typeface="+mn-ea"/>
                          <a:cs typeface="+mn-cs"/>
                        </a:rPr>
                        <a:t> speech acts</a:t>
                      </a:r>
                      <a:endParaRPr lang="id-ID" sz="2000" b="1" kern="100" dirty="0">
                        <a:solidFill>
                          <a:schemeClr val="tx1"/>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2000" kern="100" dirty="0" err="1">
                          <a:solidFill>
                            <a:schemeClr val="tx1"/>
                          </a:solidFill>
                          <a:effectLst/>
                        </a:rPr>
                        <a:t>Amount</a:t>
                      </a:r>
                      <a:r>
                        <a:rPr lang="id-ID" sz="2000" kern="100" dirty="0">
                          <a:solidFill>
                            <a:schemeClr val="tx1"/>
                          </a:solidFill>
                          <a:effectLst/>
                        </a:rPr>
                        <a:t> </a:t>
                      </a:r>
                      <a:r>
                        <a:rPr lang="id-ID" sz="2000" kern="100" dirty="0" err="1">
                          <a:solidFill>
                            <a:schemeClr val="tx1"/>
                          </a:solidFill>
                          <a:effectLst/>
                        </a:rPr>
                        <a:t>of</a:t>
                      </a:r>
                      <a:r>
                        <a:rPr lang="id-ID" sz="2000" kern="100" dirty="0">
                          <a:solidFill>
                            <a:schemeClr val="tx1"/>
                          </a:solidFill>
                          <a:effectLst/>
                        </a:rPr>
                        <a:t> Data</a:t>
                      </a:r>
                      <a:endParaRPr lang="id-ID" sz="2800" kern="100" dirty="0">
                        <a:solidFill>
                          <a:schemeClr val="tx1"/>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tabLst>
                          <a:tab pos="749300" algn="l"/>
                        </a:tabLst>
                      </a:pPr>
                      <a:r>
                        <a:rPr lang="id-ID" sz="2000" kern="100" dirty="0" err="1">
                          <a:solidFill>
                            <a:schemeClr val="tx1"/>
                          </a:solidFill>
                          <a:effectLst/>
                        </a:rPr>
                        <a:t>Percentage</a:t>
                      </a:r>
                      <a:endParaRPr lang="id-ID" sz="2800" kern="100" dirty="0">
                        <a:solidFill>
                          <a:schemeClr val="tx1"/>
                        </a:solidFill>
                        <a:effectLst/>
                      </a:endParaRPr>
                    </a:p>
                    <a:p>
                      <a:pPr algn="ctr"/>
                      <a:r>
                        <a:rPr lang="id-ID" sz="2000" kern="100" dirty="0">
                          <a:solidFill>
                            <a:schemeClr val="tx1"/>
                          </a:solidFill>
                          <a:effectLst/>
                        </a:rPr>
                        <a:t> </a:t>
                      </a:r>
                      <a:endParaRPr lang="id-ID" sz="2800" kern="100" dirty="0">
                        <a:solidFill>
                          <a:schemeClr val="tx1"/>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2426753659"/>
                  </a:ext>
                </a:extLst>
              </a:tr>
              <a:tr h="638982">
                <a:tc>
                  <a:txBody>
                    <a:bodyPr/>
                    <a:lstStyle/>
                    <a:p>
                      <a:pPr algn="ctr"/>
                      <a:r>
                        <a:rPr lang="id-ID" sz="2000" kern="100" dirty="0">
                          <a:solidFill>
                            <a:schemeClr val="tx2"/>
                          </a:solidFill>
                          <a:effectLst/>
                        </a:rPr>
                        <a:t> </a:t>
                      </a:r>
                      <a:r>
                        <a:rPr lang="id-ID" sz="2000" kern="100" dirty="0" err="1">
                          <a:solidFill>
                            <a:schemeClr val="tx2"/>
                          </a:solidFill>
                          <a:effectLst/>
                        </a:rPr>
                        <a:t>Appearance</a:t>
                      </a:r>
                      <a:r>
                        <a:rPr lang="id-ID" sz="2000" kern="100" dirty="0">
                          <a:solidFill>
                            <a:schemeClr val="tx2"/>
                          </a:solidFill>
                          <a:effectLst/>
                        </a:rPr>
                        <a:t> </a:t>
                      </a:r>
                      <a:r>
                        <a:rPr lang="id-ID" sz="2000" kern="100" dirty="0" err="1">
                          <a:solidFill>
                            <a:schemeClr val="tx2"/>
                          </a:solidFill>
                          <a:effectLst/>
                        </a:rPr>
                        <a:t>Compliment</a:t>
                      </a:r>
                      <a:endParaRPr lang="id-ID" sz="2800" kern="100" dirty="0">
                        <a:solidFill>
                          <a:schemeClr val="tx2"/>
                        </a:solidFill>
                        <a:effectLst/>
                      </a:endParaRPr>
                    </a:p>
                    <a:p>
                      <a:pPr algn="ctr"/>
                      <a:r>
                        <a:rPr lang="id-ID" sz="2000" kern="100" dirty="0">
                          <a:solidFill>
                            <a:schemeClr val="tx2"/>
                          </a:solidFill>
                          <a:effectLst/>
                        </a:rPr>
                        <a:t> </a:t>
                      </a:r>
                      <a:endParaRPr lang="id-ID" sz="2800" kern="100" dirty="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2000" kern="100" dirty="0">
                          <a:solidFill>
                            <a:schemeClr val="tx2"/>
                          </a:solidFill>
                          <a:effectLst/>
                        </a:rPr>
                        <a:t>9</a:t>
                      </a:r>
                      <a:endParaRPr lang="id-ID" sz="2800" kern="100" dirty="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2000" kern="100">
                          <a:solidFill>
                            <a:schemeClr val="tx2"/>
                          </a:solidFill>
                          <a:effectLst/>
                        </a:rPr>
                        <a:t>20%</a:t>
                      </a:r>
                      <a:endParaRPr lang="id-ID" sz="2800" kern="10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1119437804"/>
                  </a:ext>
                </a:extLst>
              </a:tr>
              <a:tr h="933002">
                <a:tc>
                  <a:txBody>
                    <a:bodyPr/>
                    <a:lstStyle/>
                    <a:p>
                      <a:pPr algn="ctr"/>
                      <a:r>
                        <a:rPr lang="id-ID" sz="2000" kern="100" dirty="0">
                          <a:solidFill>
                            <a:schemeClr val="tx2"/>
                          </a:solidFill>
                          <a:effectLst/>
                        </a:rPr>
                        <a:t> </a:t>
                      </a:r>
                      <a:r>
                        <a:rPr lang="id-ID" sz="2000" kern="100" dirty="0" err="1">
                          <a:solidFill>
                            <a:schemeClr val="tx2"/>
                          </a:solidFill>
                          <a:effectLst/>
                        </a:rPr>
                        <a:t>Ability</a:t>
                      </a:r>
                      <a:r>
                        <a:rPr lang="id-ID" sz="2000" kern="100" dirty="0">
                          <a:solidFill>
                            <a:schemeClr val="tx2"/>
                          </a:solidFill>
                          <a:effectLst/>
                        </a:rPr>
                        <a:t>/ Performance </a:t>
                      </a:r>
                      <a:r>
                        <a:rPr lang="id-ID" sz="2000" kern="100" dirty="0" err="1">
                          <a:solidFill>
                            <a:schemeClr val="tx2"/>
                          </a:solidFill>
                          <a:effectLst/>
                        </a:rPr>
                        <a:t>Compliment</a:t>
                      </a:r>
                      <a:endParaRPr lang="id-ID" sz="2800" kern="100" dirty="0">
                        <a:solidFill>
                          <a:schemeClr val="tx2"/>
                        </a:solidFill>
                        <a:effectLst/>
                      </a:endParaRPr>
                    </a:p>
                    <a:p>
                      <a:pPr algn="ctr"/>
                      <a:r>
                        <a:rPr lang="id-ID" sz="2000" kern="100" dirty="0">
                          <a:solidFill>
                            <a:schemeClr val="tx2"/>
                          </a:solidFill>
                          <a:effectLst/>
                        </a:rPr>
                        <a:t> </a:t>
                      </a:r>
                      <a:endParaRPr lang="id-ID" sz="2800" kern="100" dirty="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2000" kern="100" dirty="0">
                          <a:solidFill>
                            <a:schemeClr val="tx2"/>
                          </a:solidFill>
                          <a:effectLst/>
                        </a:rPr>
                        <a:t>11</a:t>
                      </a:r>
                      <a:endParaRPr lang="id-ID" sz="2800" kern="100" dirty="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2000" kern="100" dirty="0">
                          <a:solidFill>
                            <a:schemeClr val="tx2"/>
                          </a:solidFill>
                          <a:effectLst/>
                        </a:rPr>
                        <a:t>24%</a:t>
                      </a:r>
                      <a:endParaRPr lang="id-ID" sz="2800" kern="100" dirty="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3644708066"/>
                  </a:ext>
                </a:extLst>
              </a:tr>
              <a:tr h="638982">
                <a:tc>
                  <a:txBody>
                    <a:bodyPr/>
                    <a:lstStyle/>
                    <a:p>
                      <a:pPr algn="ctr"/>
                      <a:r>
                        <a:rPr lang="id-ID" sz="2000" kern="100" dirty="0" err="1">
                          <a:solidFill>
                            <a:schemeClr val="tx2"/>
                          </a:solidFill>
                          <a:effectLst/>
                        </a:rPr>
                        <a:t>Possesions</a:t>
                      </a:r>
                      <a:r>
                        <a:rPr lang="id-ID" sz="2000" kern="100" dirty="0">
                          <a:solidFill>
                            <a:schemeClr val="tx2"/>
                          </a:solidFill>
                          <a:effectLst/>
                        </a:rPr>
                        <a:t> </a:t>
                      </a:r>
                      <a:r>
                        <a:rPr lang="id-ID" sz="2000" kern="100" dirty="0" err="1">
                          <a:solidFill>
                            <a:schemeClr val="tx2"/>
                          </a:solidFill>
                          <a:effectLst/>
                        </a:rPr>
                        <a:t>Compliment</a:t>
                      </a:r>
                      <a:endParaRPr lang="id-ID" sz="2800" kern="100" dirty="0">
                        <a:solidFill>
                          <a:schemeClr val="tx2"/>
                        </a:solidFill>
                        <a:effectLst/>
                      </a:endParaRPr>
                    </a:p>
                    <a:p>
                      <a:pPr algn="ctr"/>
                      <a:r>
                        <a:rPr lang="id-ID" sz="2000" kern="100" dirty="0">
                          <a:solidFill>
                            <a:schemeClr val="tx2"/>
                          </a:solidFill>
                          <a:effectLst/>
                        </a:rPr>
                        <a:t> </a:t>
                      </a:r>
                      <a:endParaRPr lang="id-ID" sz="2800" kern="100" dirty="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2000" kern="100">
                          <a:solidFill>
                            <a:schemeClr val="tx2"/>
                          </a:solidFill>
                          <a:effectLst/>
                        </a:rPr>
                        <a:t>6</a:t>
                      </a:r>
                      <a:endParaRPr lang="id-ID" sz="2800" kern="10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2000" kern="100" dirty="0">
                          <a:solidFill>
                            <a:schemeClr val="tx2"/>
                          </a:solidFill>
                          <a:effectLst/>
                        </a:rPr>
                        <a:t>13%</a:t>
                      </a:r>
                      <a:endParaRPr lang="id-ID" sz="2800" kern="100" dirty="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1387591007"/>
                  </a:ext>
                </a:extLst>
              </a:tr>
              <a:tr h="638982">
                <a:tc>
                  <a:txBody>
                    <a:bodyPr/>
                    <a:lstStyle/>
                    <a:p>
                      <a:pPr algn="ctr"/>
                      <a:r>
                        <a:rPr lang="id-ID" sz="2000" kern="100" dirty="0" err="1">
                          <a:solidFill>
                            <a:schemeClr val="tx2"/>
                          </a:solidFill>
                          <a:effectLst/>
                        </a:rPr>
                        <a:t>Personality</a:t>
                      </a:r>
                      <a:r>
                        <a:rPr lang="id-ID" sz="2000" kern="100" dirty="0">
                          <a:solidFill>
                            <a:schemeClr val="tx2"/>
                          </a:solidFill>
                          <a:effectLst/>
                        </a:rPr>
                        <a:t>/ </a:t>
                      </a:r>
                      <a:r>
                        <a:rPr lang="id-ID" sz="2000" kern="100" dirty="0" err="1">
                          <a:solidFill>
                            <a:schemeClr val="tx2"/>
                          </a:solidFill>
                          <a:effectLst/>
                        </a:rPr>
                        <a:t>Friendliness</a:t>
                      </a:r>
                      <a:endParaRPr lang="id-ID" sz="2800" kern="100" dirty="0">
                        <a:solidFill>
                          <a:schemeClr val="tx2"/>
                        </a:solidFill>
                        <a:effectLst/>
                      </a:endParaRPr>
                    </a:p>
                    <a:p>
                      <a:pPr algn="ctr"/>
                      <a:r>
                        <a:rPr lang="id-ID" sz="2000" kern="100" dirty="0">
                          <a:solidFill>
                            <a:schemeClr val="tx2"/>
                          </a:solidFill>
                          <a:effectLst/>
                        </a:rPr>
                        <a:t> </a:t>
                      </a:r>
                      <a:endParaRPr lang="id-ID" sz="2800" kern="100" dirty="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2000" kern="100">
                          <a:solidFill>
                            <a:schemeClr val="tx2"/>
                          </a:solidFill>
                          <a:effectLst/>
                        </a:rPr>
                        <a:t>20</a:t>
                      </a:r>
                      <a:endParaRPr lang="id-ID" sz="2800" kern="10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2000" kern="100" dirty="0">
                          <a:solidFill>
                            <a:schemeClr val="tx2"/>
                          </a:solidFill>
                          <a:effectLst/>
                        </a:rPr>
                        <a:t>43%</a:t>
                      </a:r>
                      <a:endParaRPr lang="id-ID" sz="2800" kern="100" dirty="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845662628"/>
                  </a:ext>
                </a:extLst>
              </a:tr>
              <a:tr h="622001">
                <a:tc>
                  <a:txBody>
                    <a:bodyPr/>
                    <a:lstStyle/>
                    <a:p>
                      <a:pPr algn="ctr"/>
                      <a:r>
                        <a:rPr lang="id-ID" sz="2000" kern="100" dirty="0">
                          <a:solidFill>
                            <a:schemeClr val="tx2"/>
                          </a:solidFill>
                          <a:effectLst/>
                        </a:rPr>
                        <a:t>Total</a:t>
                      </a:r>
                      <a:endParaRPr lang="id-ID" sz="2800" kern="100" dirty="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2000" kern="100" dirty="0">
                          <a:solidFill>
                            <a:schemeClr val="tx2"/>
                          </a:solidFill>
                          <a:effectLst/>
                        </a:rPr>
                        <a:t>46</a:t>
                      </a:r>
                      <a:endParaRPr lang="id-ID" sz="2800" kern="100" dirty="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2000" kern="100" dirty="0">
                          <a:solidFill>
                            <a:schemeClr val="tx2"/>
                          </a:solidFill>
                          <a:effectLst/>
                        </a:rPr>
                        <a:t>100%</a:t>
                      </a:r>
                      <a:endParaRPr lang="id-ID" sz="2800" kern="100" dirty="0">
                        <a:solidFill>
                          <a:schemeClr val="tx2"/>
                        </a:solidFill>
                        <a:effectLst/>
                      </a:endParaRPr>
                    </a:p>
                    <a:p>
                      <a:pPr algn="ctr"/>
                      <a:r>
                        <a:rPr lang="id-ID" sz="2000" kern="100" dirty="0">
                          <a:solidFill>
                            <a:schemeClr val="tx2"/>
                          </a:solidFill>
                          <a:effectLst/>
                        </a:rPr>
                        <a:t> </a:t>
                      </a:r>
                      <a:endParaRPr lang="id-ID" sz="2800" kern="100" dirty="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1761844601"/>
                  </a:ext>
                </a:extLst>
              </a:tr>
            </a:tbl>
          </a:graphicData>
        </a:graphic>
      </p:graphicFrame>
      <p:sp>
        <p:nvSpPr>
          <p:cNvPr id="6" name="Kotak Teks 5">
            <a:extLst>
              <a:ext uri="{FF2B5EF4-FFF2-40B4-BE49-F238E27FC236}">
                <a16:creationId xmlns:a16="http://schemas.microsoft.com/office/drawing/2014/main" id="{3EBCBB99-2CC2-0000-7591-04AC009ADBA4}"/>
              </a:ext>
            </a:extLst>
          </p:cNvPr>
          <p:cNvSpPr txBox="1"/>
          <p:nvPr/>
        </p:nvSpPr>
        <p:spPr>
          <a:xfrm>
            <a:off x="640080" y="1513840"/>
            <a:ext cx="10789919"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tabLst>
                <a:tab pos="749300" algn="l"/>
              </a:tabLst>
            </a:pPr>
            <a:r>
              <a:rPr lang="id-ID" sz="2000" b="1" dirty="0">
                <a:latin typeface="Calisto MT" panose="02040603050505030304" pitchFamily="18" charset="0"/>
                <a:ea typeface="MS Mincho" panose="02020609040205080304" pitchFamily="49" charset="-128"/>
                <a:cs typeface="Times New Roman" panose="02020603050405020304" pitchFamily="18" charset="0"/>
              </a:rPr>
              <a:t>T</a:t>
            </a:r>
            <a:r>
              <a:rPr lang="en-US" sz="2000" b="1" dirty="0">
                <a:effectLst/>
                <a:latin typeface="Calisto MT" panose="02040603050505030304" pitchFamily="18" charset="0"/>
                <a:ea typeface="MS Mincho" panose="02020609040205080304" pitchFamily="49" charset="-128"/>
                <a:cs typeface="Times New Roman" panose="02020603050405020304" pitchFamily="18" charset="0"/>
              </a:rPr>
              <a:t>able 1.</a:t>
            </a:r>
            <a:r>
              <a:rPr lang="en-US" sz="2000" dirty="0">
                <a:effectLst/>
                <a:latin typeface="Calisto MT" panose="02040603050505030304" pitchFamily="18" charset="0"/>
                <a:ea typeface="MS Mincho" panose="02020609040205080304" pitchFamily="49" charset="-128"/>
                <a:cs typeface="Times New Roman" panose="02020603050405020304" pitchFamily="18" charset="0"/>
              </a:rPr>
              <a:t> Classification </a:t>
            </a:r>
            <a:r>
              <a:rPr lang="id-ID" sz="2000" dirty="0" err="1">
                <a:effectLst/>
                <a:latin typeface="Calisto MT" panose="02040603050505030304" pitchFamily="18" charset="0"/>
                <a:ea typeface="MS Mincho" panose="02020609040205080304" pitchFamily="49" charset="-128"/>
                <a:cs typeface="Times New Roman" panose="02020603050405020304" pitchFamily="18" charset="0"/>
              </a:rPr>
              <a:t>the</a:t>
            </a:r>
            <a:r>
              <a:rPr lang="id-ID" sz="2000" dirty="0">
                <a:effectLst/>
                <a:latin typeface="Calisto MT" panose="02040603050505030304" pitchFamily="18" charset="0"/>
                <a:ea typeface="MS Mincho" panose="02020609040205080304" pitchFamily="49" charset="-128"/>
                <a:cs typeface="Times New Roman" panose="02020603050405020304" pitchFamily="18" charset="0"/>
              </a:rPr>
              <a:t> </a:t>
            </a:r>
            <a:r>
              <a:rPr lang="id-ID" sz="2000" dirty="0" err="1">
                <a:effectLst/>
                <a:latin typeface="Calisto MT" panose="02040603050505030304" pitchFamily="18" charset="0"/>
                <a:ea typeface="MS Mincho" panose="02020609040205080304" pitchFamily="49" charset="-128"/>
                <a:cs typeface="Times New Roman" panose="02020603050405020304" pitchFamily="18" charset="0"/>
              </a:rPr>
              <a:t>types</a:t>
            </a:r>
            <a:r>
              <a:rPr lang="id-ID" sz="2000" dirty="0">
                <a:effectLst/>
                <a:latin typeface="Calisto MT" panose="02040603050505030304" pitchFamily="18" charset="0"/>
                <a:ea typeface="MS Mincho" panose="02020609040205080304" pitchFamily="49" charset="-128"/>
                <a:cs typeface="Times New Roman" panose="02020603050405020304" pitchFamily="18" charset="0"/>
              </a:rPr>
              <a:t> </a:t>
            </a:r>
            <a:r>
              <a:rPr lang="en-US" sz="2000" dirty="0">
                <a:effectLst/>
                <a:latin typeface="Calisto MT" panose="02040603050505030304" pitchFamily="18" charset="0"/>
                <a:ea typeface="MS Mincho" panose="02020609040205080304" pitchFamily="49" charset="-128"/>
                <a:cs typeface="Times New Roman" panose="02020603050405020304" pitchFamily="18" charset="0"/>
              </a:rPr>
              <a:t>of </a:t>
            </a:r>
            <a:r>
              <a:rPr lang="en-US"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complimenting speech acts</a:t>
            </a:r>
            <a:r>
              <a:rPr lang="en-US" sz="2000" dirty="0">
                <a:effectLst/>
                <a:latin typeface="Calisto MT" panose="02040603050505030304" pitchFamily="18" charset="0"/>
                <a:ea typeface="MS Mincho" panose="02020609040205080304" pitchFamily="49" charset="-128"/>
                <a:cs typeface="Times New Roman" panose="02020603050405020304" pitchFamily="18" charset="0"/>
              </a:rPr>
              <a:t> in Japanese</a:t>
            </a:r>
            <a:endParaRPr lang="id-ID" sz="2800" dirty="0">
              <a:effectLst/>
              <a:latin typeface="Calibri" panose="020F0502020204030204"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graphicFrame>
        <p:nvGraphicFramePr>
          <p:cNvPr id="3" name="Tabel 2">
            <a:extLst>
              <a:ext uri="{FF2B5EF4-FFF2-40B4-BE49-F238E27FC236}">
                <a16:creationId xmlns:a16="http://schemas.microsoft.com/office/drawing/2014/main" id="{651C14E9-340B-E10B-A237-03D6FDC7302E}"/>
              </a:ext>
            </a:extLst>
          </p:cNvPr>
          <p:cNvGraphicFramePr>
            <a:graphicFrameLocks noGrp="1"/>
          </p:cNvGraphicFramePr>
          <p:nvPr>
            <p:extLst>
              <p:ext uri="{D42A27DB-BD31-4B8C-83A1-F6EECF244321}">
                <p14:modId xmlns:p14="http://schemas.microsoft.com/office/powerpoint/2010/main" val="1114561764"/>
              </p:ext>
            </p:extLst>
          </p:nvPr>
        </p:nvGraphicFramePr>
        <p:xfrm>
          <a:off x="680952" y="1893094"/>
          <a:ext cx="10830096" cy="4389120"/>
        </p:xfrm>
        <a:graphic>
          <a:graphicData uri="http://schemas.openxmlformats.org/drawingml/2006/table">
            <a:tbl>
              <a:tblPr firstRow="1" firstCol="1" bandRow="1">
                <a:tableStyleId>{00A15C55-8517-42AA-B614-E9B94910E393}</a:tableStyleId>
              </a:tblPr>
              <a:tblGrid>
                <a:gridCol w="4781066">
                  <a:extLst>
                    <a:ext uri="{9D8B030D-6E8A-4147-A177-3AD203B41FA5}">
                      <a16:colId xmlns:a16="http://schemas.microsoft.com/office/drawing/2014/main" val="3052484560"/>
                    </a:ext>
                  </a:extLst>
                </a:gridCol>
                <a:gridCol w="2507112">
                  <a:extLst>
                    <a:ext uri="{9D8B030D-6E8A-4147-A177-3AD203B41FA5}">
                      <a16:colId xmlns:a16="http://schemas.microsoft.com/office/drawing/2014/main" val="1851190492"/>
                    </a:ext>
                  </a:extLst>
                </a:gridCol>
                <a:gridCol w="3541918">
                  <a:extLst>
                    <a:ext uri="{9D8B030D-6E8A-4147-A177-3AD203B41FA5}">
                      <a16:colId xmlns:a16="http://schemas.microsoft.com/office/drawing/2014/main" val="3223875467"/>
                    </a:ext>
                  </a:extLst>
                </a:gridCol>
              </a:tblGrid>
              <a:tr h="0">
                <a:tc>
                  <a:txBody>
                    <a:bodyPr/>
                    <a:lstStyle/>
                    <a:p>
                      <a:pPr algn="ctr"/>
                      <a:r>
                        <a:rPr lang="id-ID" sz="1800" b="1" i="0" kern="1200" dirty="0">
                          <a:solidFill>
                            <a:schemeClr val="tx1"/>
                          </a:solidFill>
                          <a:effectLst/>
                          <a:latin typeface="+mn-lt"/>
                          <a:ea typeface="+mn-ea"/>
                          <a:cs typeface="+mn-cs"/>
                        </a:rPr>
                        <a:t>T</a:t>
                      </a:r>
                      <a:r>
                        <a:rPr lang="en-US" sz="1800" b="1" i="0" kern="1200" dirty="0" err="1">
                          <a:solidFill>
                            <a:schemeClr val="tx1"/>
                          </a:solidFill>
                          <a:effectLst/>
                          <a:latin typeface="+mn-lt"/>
                          <a:ea typeface="+mn-ea"/>
                          <a:cs typeface="+mn-cs"/>
                        </a:rPr>
                        <a:t>ypes</a:t>
                      </a:r>
                      <a:r>
                        <a:rPr lang="en-US" sz="1800" b="1" i="0" kern="1200" dirty="0">
                          <a:solidFill>
                            <a:schemeClr val="tx1"/>
                          </a:solidFill>
                          <a:effectLst/>
                          <a:latin typeface="+mn-lt"/>
                          <a:ea typeface="+mn-ea"/>
                          <a:cs typeface="+mn-cs"/>
                        </a:rPr>
                        <a:t> of </a:t>
                      </a:r>
                      <a:r>
                        <a:rPr lang="en-US" sz="18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complimenting </a:t>
                      </a:r>
                      <a:r>
                        <a:rPr lang="en-US" sz="1800" b="1" i="0" kern="1200" dirty="0">
                          <a:solidFill>
                            <a:schemeClr val="tx1"/>
                          </a:solidFill>
                          <a:effectLst/>
                          <a:latin typeface="+mn-lt"/>
                          <a:ea typeface="+mn-ea"/>
                          <a:cs typeface="+mn-cs"/>
                        </a:rPr>
                        <a:t> speech acts</a:t>
                      </a:r>
                      <a:endParaRPr lang="id-ID" sz="1800" b="1" kern="100" dirty="0">
                        <a:solidFill>
                          <a:schemeClr val="tx1"/>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1800" kern="100" dirty="0" err="1">
                          <a:solidFill>
                            <a:schemeClr val="tx1"/>
                          </a:solidFill>
                          <a:effectLst/>
                        </a:rPr>
                        <a:t>Amount</a:t>
                      </a:r>
                      <a:r>
                        <a:rPr lang="id-ID" sz="1800" kern="100" dirty="0">
                          <a:solidFill>
                            <a:schemeClr val="tx1"/>
                          </a:solidFill>
                          <a:effectLst/>
                        </a:rPr>
                        <a:t> </a:t>
                      </a:r>
                      <a:r>
                        <a:rPr lang="id-ID" sz="1800" kern="100" dirty="0" err="1">
                          <a:solidFill>
                            <a:schemeClr val="tx1"/>
                          </a:solidFill>
                          <a:effectLst/>
                        </a:rPr>
                        <a:t>of</a:t>
                      </a:r>
                      <a:r>
                        <a:rPr lang="id-ID" sz="1800" kern="100" dirty="0">
                          <a:solidFill>
                            <a:schemeClr val="tx1"/>
                          </a:solidFill>
                          <a:effectLst/>
                        </a:rPr>
                        <a:t> Data</a:t>
                      </a:r>
                      <a:endParaRPr lang="id-ID" sz="2400" kern="100" dirty="0">
                        <a:solidFill>
                          <a:schemeClr val="tx1"/>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1800" kern="100" dirty="0">
                          <a:solidFill>
                            <a:schemeClr val="tx1"/>
                          </a:solidFill>
                          <a:effectLst/>
                        </a:rPr>
                        <a:t>Persentase</a:t>
                      </a:r>
                      <a:endParaRPr lang="id-ID" sz="2400" kern="100" dirty="0">
                        <a:solidFill>
                          <a:schemeClr val="tx1"/>
                        </a:solidFill>
                        <a:effectLst/>
                      </a:endParaRPr>
                    </a:p>
                    <a:p>
                      <a:pPr algn="ctr"/>
                      <a:r>
                        <a:rPr lang="id-ID" sz="1800" kern="100" dirty="0">
                          <a:solidFill>
                            <a:schemeClr val="tx1"/>
                          </a:solidFill>
                          <a:effectLst/>
                        </a:rPr>
                        <a:t> </a:t>
                      </a:r>
                      <a:endParaRPr lang="id-ID" sz="2400" kern="100" dirty="0">
                        <a:solidFill>
                          <a:schemeClr val="tx1"/>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2836488470"/>
                  </a:ext>
                </a:extLst>
              </a:tr>
              <a:tr h="0">
                <a:tc>
                  <a:txBody>
                    <a:bodyPr/>
                    <a:lstStyle/>
                    <a:p>
                      <a:pPr algn="ctr"/>
                      <a:r>
                        <a:rPr lang="id-ID" sz="1800" kern="100">
                          <a:solidFill>
                            <a:schemeClr val="tx2"/>
                          </a:solidFill>
                          <a:effectLst/>
                        </a:rPr>
                        <a:t>Appearance Compliment</a:t>
                      </a:r>
                      <a:endParaRPr lang="id-ID" sz="2400" kern="100">
                        <a:solidFill>
                          <a:schemeClr val="tx2"/>
                        </a:solidFill>
                        <a:effectLst/>
                      </a:endParaRPr>
                    </a:p>
                    <a:p>
                      <a:pPr algn="ctr"/>
                      <a:r>
                        <a:rPr lang="id-ID" sz="1800" kern="100">
                          <a:solidFill>
                            <a:schemeClr val="tx2"/>
                          </a:solidFill>
                          <a:effectLst/>
                        </a:rPr>
                        <a:t> </a:t>
                      </a:r>
                      <a:endParaRPr lang="id-ID" sz="2400" kern="10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1800" kern="100">
                          <a:solidFill>
                            <a:schemeClr val="tx2"/>
                          </a:solidFill>
                          <a:effectLst/>
                        </a:rPr>
                        <a:t>12</a:t>
                      </a:r>
                      <a:endParaRPr lang="id-ID" sz="2400" kern="10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1800" kern="100">
                          <a:solidFill>
                            <a:schemeClr val="tx2"/>
                          </a:solidFill>
                          <a:effectLst/>
                        </a:rPr>
                        <a:t>27%</a:t>
                      </a:r>
                      <a:endParaRPr lang="id-ID" sz="2400" kern="10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2275482889"/>
                  </a:ext>
                </a:extLst>
              </a:tr>
              <a:tr h="0">
                <a:tc>
                  <a:txBody>
                    <a:bodyPr/>
                    <a:lstStyle/>
                    <a:p>
                      <a:pPr algn="ctr"/>
                      <a:r>
                        <a:rPr lang="id-ID" sz="1800" kern="100" dirty="0" err="1">
                          <a:solidFill>
                            <a:schemeClr val="tx2"/>
                          </a:solidFill>
                          <a:effectLst/>
                        </a:rPr>
                        <a:t>Ability</a:t>
                      </a:r>
                      <a:r>
                        <a:rPr lang="id-ID" sz="1800" kern="100" dirty="0">
                          <a:solidFill>
                            <a:schemeClr val="tx2"/>
                          </a:solidFill>
                          <a:effectLst/>
                        </a:rPr>
                        <a:t>/ Performance </a:t>
                      </a:r>
                      <a:r>
                        <a:rPr lang="id-ID" sz="1800" kern="100" dirty="0" err="1">
                          <a:solidFill>
                            <a:schemeClr val="tx2"/>
                          </a:solidFill>
                          <a:effectLst/>
                        </a:rPr>
                        <a:t>Compliment</a:t>
                      </a:r>
                      <a:endParaRPr lang="id-ID" sz="2400" kern="100" dirty="0">
                        <a:solidFill>
                          <a:schemeClr val="tx2"/>
                        </a:solidFill>
                        <a:effectLst/>
                      </a:endParaRPr>
                    </a:p>
                    <a:p>
                      <a:pPr algn="ctr"/>
                      <a:r>
                        <a:rPr lang="id-ID" sz="1800" kern="100" dirty="0">
                          <a:solidFill>
                            <a:schemeClr val="tx2"/>
                          </a:solidFill>
                          <a:effectLst/>
                        </a:rPr>
                        <a:t> </a:t>
                      </a:r>
                      <a:endParaRPr lang="id-ID" sz="2400" kern="100" dirty="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1800" kern="100">
                          <a:solidFill>
                            <a:schemeClr val="tx2"/>
                          </a:solidFill>
                          <a:effectLst/>
                        </a:rPr>
                        <a:t>9</a:t>
                      </a:r>
                      <a:endParaRPr lang="id-ID" sz="2400" kern="10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1800" kern="100">
                          <a:solidFill>
                            <a:schemeClr val="tx2"/>
                          </a:solidFill>
                          <a:effectLst/>
                        </a:rPr>
                        <a:t>20%</a:t>
                      </a:r>
                      <a:endParaRPr lang="id-ID" sz="2400" kern="10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2841188820"/>
                  </a:ext>
                </a:extLst>
              </a:tr>
              <a:tr h="0">
                <a:tc>
                  <a:txBody>
                    <a:bodyPr/>
                    <a:lstStyle/>
                    <a:p>
                      <a:pPr algn="ctr"/>
                      <a:r>
                        <a:rPr lang="id-ID" sz="1800" kern="100">
                          <a:solidFill>
                            <a:schemeClr val="tx2"/>
                          </a:solidFill>
                          <a:effectLst/>
                        </a:rPr>
                        <a:t>Possesions Compliment</a:t>
                      </a:r>
                      <a:endParaRPr lang="id-ID" sz="2400" kern="100">
                        <a:solidFill>
                          <a:schemeClr val="tx2"/>
                        </a:solidFill>
                        <a:effectLst/>
                      </a:endParaRPr>
                    </a:p>
                    <a:p>
                      <a:pPr algn="ctr"/>
                      <a:r>
                        <a:rPr lang="id-ID" sz="1800" kern="100">
                          <a:solidFill>
                            <a:schemeClr val="tx2"/>
                          </a:solidFill>
                          <a:effectLst/>
                        </a:rPr>
                        <a:t> </a:t>
                      </a:r>
                      <a:endParaRPr lang="id-ID" sz="2400" kern="10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1800" kern="100">
                          <a:solidFill>
                            <a:schemeClr val="tx2"/>
                          </a:solidFill>
                          <a:effectLst/>
                        </a:rPr>
                        <a:t>11</a:t>
                      </a:r>
                      <a:endParaRPr lang="id-ID" sz="2400" kern="10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1800" kern="100">
                          <a:solidFill>
                            <a:schemeClr val="tx2"/>
                          </a:solidFill>
                          <a:effectLst/>
                        </a:rPr>
                        <a:t>25%</a:t>
                      </a:r>
                      <a:endParaRPr lang="id-ID" sz="2400" kern="10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519536575"/>
                  </a:ext>
                </a:extLst>
              </a:tr>
              <a:tr h="0">
                <a:tc>
                  <a:txBody>
                    <a:bodyPr/>
                    <a:lstStyle/>
                    <a:p>
                      <a:pPr algn="ctr"/>
                      <a:r>
                        <a:rPr lang="id-ID" sz="1800" kern="100">
                          <a:solidFill>
                            <a:schemeClr val="tx2"/>
                          </a:solidFill>
                          <a:effectLst/>
                        </a:rPr>
                        <a:t>Personality/ Friendliness</a:t>
                      </a:r>
                      <a:endParaRPr lang="id-ID" sz="2400" kern="100">
                        <a:solidFill>
                          <a:schemeClr val="tx2"/>
                        </a:solidFill>
                        <a:effectLst/>
                      </a:endParaRPr>
                    </a:p>
                    <a:p>
                      <a:pPr algn="ctr"/>
                      <a:r>
                        <a:rPr lang="id-ID" sz="1800" kern="100">
                          <a:solidFill>
                            <a:schemeClr val="tx2"/>
                          </a:solidFill>
                          <a:effectLst/>
                        </a:rPr>
                        <a:t> </a:t>
                      </a:r>
                      <a:endParaRPr lang="id-ID" sz="2400" kern="10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1800" kern="100">
                          <a:solidFill>
                            <a:schemeClr val="tx2"/>
                          </a:solidFill>
                          <a:effectLst/>
                        </a:rPr>
                        <a:t>7</a:t>
                      </a:r>
                      <a:endParaRPr lang="id-ID" sz="2400" kern="10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1800" kern="100">
                          <a:solidFill>
                            <a:schemeClr val="tx2"/>
                          </a:solidFill>
                          <a:effectLst/>
                        </a:rPr>
                        <a:t>16%</a:t>
                      </a:r>
                      <a:endParaRPr lang="id-ID" sz="2400" kern="10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1504853957"/>
                  </a:ext>
                </a:extLst>
              </a:tr>
              <a:tr h="0">
                <a:tc>
                  <a:txBody>
                    <a:bodyPr/>
                    <a:lstStyle/>
                    <a:p>
                      <a:pPr algn="ctr"/>
                      <a:r>
                        <a:rPr lang="id-ID" sz="1800" kern="100">
                          <a:solidFill>
                            <a:schemeClr val="tx2"/>
                          </a:solidFill>
                          <a:effectLst/>
                        </a:rPr>
                        <a:t> Residence Compliment</a:t>
                      </a:r>
                      <a:endParaRPr lang="id-ID" sz="2400" kern="100">
                        <a:solidFill>
                          <a:schemeClr val="tx2"/>
                        </a:solidFill>
                        <a:effectLst/>
                      </a:endParaRPr>
                    </a:p>
                    <a:p>
                      <a:pPr algn="ctr"/>
                      <a:r>
                        <a:rPr lang="id-ID" sz="1800" kern="100">
                          <a:solidFill>
                            <a:schemeClr val="tx2"/>
                          </a:solidFill>
                          <a:effectLst/>
                        </a:rPr>
                        <a:t> </a:t>
                      </a:r>
                      <a:endParaRPr lang="id-ID" sz="2400" kern="10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1800" kern="100">
                          <a:solidFill>
                            <a:schemeClr val="tx2"/>
                          </a:solidFill>
                          <a:effectLst/>
                        </a:rPr>
                        <a:t>2</a:t>
                      </a:r>
                      <a:endParaRPr lang="id-ID" sz="2400" kern="10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1800" kern="100">
                          <a:solidFill>
                            <a:schemeClr val="tx2"/>
                          </a:solidFill>
                          <a:effectLst/>
                        </a:rPr>
                        <a:t>5%</a:t>
                      </a:r>
                      <a:endParaRPr lang="id-ID" sz="2400" kern="10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4284784944"/>
                  </a:ext>
                </a:extLst>
              </a:tr>
              <a:tr h="0">
                <a:tc>
                  <a:txBody>
                    <a:bodyPr/>
                    <a:lstStyle/>
                    <a:p>
                      <a:pPr algn="ctr">
                        <a:tabLst>
                          <a:tab pos="810260" algn="l"/>
                        </a:tabLst>
                      </a:pPr>
                      <a:r>
                        <a:rPr lang="id-ID" sz="1800" kern="100">
                          <a:solidFill>
                            <a:schemeClr val="tx2"/>
                          </a:solidFill>
                          <a:effectLst/>
                        </a:rPr>
                        <a:t>Family Member Compliment</a:t>
                      </a:r>
                      <a:endParaRPr lang="id-ID" sz="2400" kern="100">
                        <a:solidFill>
                          <a:schemeClr val="tx2"/>
                        </a:solidFill>
                        <a:effectLst/>
                      </a:endParaRPr>
                    </a:p>
                    <a:p>
                      <a:pPr algn="ctr">
                        <a:tabLst>
                          <a:tab pos="810260" algn="l"/>
                        </a:tabLst>
                      </a:pPr>
                      <a:r>
                        <a:rPr lang="id-ID" sz="1800" kern="100">
                          <a:solidFill>
                            <a:schemeClr val="tx2"/>
                          </a:solidFill>
                          <a:effectLst/>
                        </a:rPr>
                        <a:t> </a:t>
                      </a:r>
                      <a:endParaRPr lang="id-ID" sz="2400" kern="10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1800" kern="100">
                          <a:solidFill>
                            <a:schemeClr val="tx2"/>
                          </a:solidFill>
                          <a:effectLst/>
                        </a:rPr>
                        <a:t>3</a:t>
                      </a:r>
                      <a:endParaRPr lang="id-ID" sz="2400" kern="10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tabLst>
                          <a:tab pos="810260" algn="l"/>
                        </a:tabLst>
                      </a:pPr>
                      <a:r>
                        <a:rPr lang="id-ID" sz="1800" kern="100">
                          <a:solidFill>
                            <a:schemeClr val="tx2"/>
                          </a:solidFill>
                          <a:effectLst/>
                        </a:rPr>
                        <a:t>7%</a:t>
                      </a:r>
                      <a:endParaRPr lang="id-ID" sz="2400" kern="10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3851909090"/>
                  </a:ext>
                </a:extLst>
              </a:tr>
              <a:tr h="0">
                <a:tc>
                  <a:txBody>
                    <a:bodyPr/>
                    <a:lstStyle/>
                    <a:p>
                      <a:pPr algn="ctr"/>
                      <a:r>
                        <a:rPr lang="id-ID" sz="1800" kern="100">
                          <a:solidFill>
                            <a:schemeClr val="tx2"/>
                          </a:solidFill>
                          <a:effectLst/>
                        </a:rPr>
                        <a:t>Total</a:t>
                      </a:r>
                      <a:endParaRPr lang="id-ID" sz="2400" kern="10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1800" kern="100">
                          <a:solidFill>
                            <a:schemeClr val="tx2"/>
                          </a:solidFill>
                          <a:effectLst/>
                        </a:rPr>
                        <a:t>44</a:t>
                      </a:r>
                      <a:endParaRPr lang="id-ID" sz="2400" kern="10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r>
                        <a:rPr lang="id-ID" sz="1800" kern="100" dirty="0">
                          <a:solidFill>
                            <a:schemeClr val="tx2"/>
                          </a:solidFill>
                          <a:effectLst/>
                        </a:rPr>
                        <a:t>100%</a:t>
                      </a:r>
                      <a:endParaRPr lang="id-ID" sz="2400" kern="100" dirty="0">
                        <a:solidFill>
                          <a:schemeClr val="tx2"/>
                        </a:solidFill>
                        <a:effectLst/>
                      </a:endParaRPr>
                    </a:p>
                    <a:p>
                      <a:pPr algn="ctr"/>
                      <a:r>
                        <a:rPr lang="id-ID" sz="1800" kern="100" dirty="0">
                          <a:solidFill>
                            <a:schemeClr val="tx2"/>
                          </a:solidFill>
                          <a:effectLst/>
                        </a:rPr>
                        <a:t> </a:t>
                      </a:r>
                      <a:endParaRPr lang="id-ID" sz="2400" kern="100" dirty="0">
                        <a:solidFill>
                          <a:schemeClr val="tx2"/>
                        </a:solidFill>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282717639"/>
                  </a:ext>
                </a:extLst>
              </a:tr>
            </a:tbl>
          </a:graphicData>
        </a:graphic>
      </p:graphicFrame>
      <p:sp>
        <p:nvSpPr>
          <p:cNvPr id="5" name="Kotak Teks 4">
            <a:extLst>
              <a:ext uri="{FF2B5EF4-FFF2-40B4-BE49-F238E27FC236}">
                <a16:creationId xmlns:a16="http://schemas.microsoft.com/office/drawing/2014/main" id="{1567C0ED-C076-35D2-2BD6-8FF45C0BFD06}"/>
              </a:ext>
            </a:extLst>
          </p:cNvPr>
          <p:cNvSpPr txBox="1"/>
          <p:nvPr/>
        </p:nvSpPr>
        <p:spPr>
          <a:xfrm>
            <a:off x="680952" y="1376652"/>
            <a:ext cx="10830096" cy="3693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tabLst>
                <a:tab pos="749300" algn="l"/>
              </a:tabLst>
            </a:pPr>
            <a:r>
              <a:rPr lang="en-US" sz="1800" b="1" dirty="0">
                <a:effectLst/>
                <a:latin typeface="Calisto MT" panose="02040603050505030304" pitchFamily="18" charset="0"/>
                <a:ea typeface="MS Mincho" panose="02020609040205080304" pitchFamily="49" charset="-128"/>
                <a:cs typeface="Times New Roman" panose="02020603050405020304" pitchFamily="18" charset="0"/>
              </a:rPr>
              <a:t>Table 2</a:t>
            </a:r>
            <a:r>
              <a:rPr lang="en-US" sz="1800" dirty="0">
                <a:effectLst/>
                <a:latin typeface="Calisto MT" panose="02040603050505030304" pitchFamily="18" charset="0"/>
                <a:ea typeface="MS Mincho" panose="02020609040205080304" pitchFamily="49" charset="-128"/>
                <a:cs typeface="Times New Roman" panose="02020603050405020304" pitchFamily="18" charset="0"/>
              </a:rPr>
              <a:t>. Classification </a:t>
            </a:r>
            <a:r>
              <a:rPr lang="id-ID" sz="1800" dirty="0" err="1">
                <a:effectLst/>
                <a:latin typeface="Calisto MT" panose="02040603050505030304" pitchFamily="18" charset="0"/>
                <a:ea typeface="MS Mincho" panose="02020609040205080304" pitchFamily="49" charset="-128"/>
                <a:cs typeface="Times New Roman" panose="02020603050405020304" pitchFamily="18" charset="0"/>
              </a:rPr>
              <a:t>the</a:t>
            </a:r>
            <a:r>
              <a:rPr lang="id-ID" sz="1800" dirty="0">
                <a:effectLst/>
                <a:latin typeface="Calisto MT" panose="02040603050505030304" pitchFamily="18" charset="0"/>
                <a:ea typeface="MS Mincho" panose="02020609040205080304" pitchFamily="49" charset="-128"/>
                <a:cs typeface="Times New Roman" panose="02020603050405020304" pitchFamily="18" charset="0"/>
              </a:rPr>
              <a:t> </a:t>
            </a:r>
            <a:r>
              <a:rPr lang="id-ID" sz="1800" dirty="0" err="1">
                <a:effectLst/>
                <a:latin typeface="Calisto MT" panose="02040603050505030304" pitchFamily="18" charset="0"/>
                <a:ea typeface="MS Mincho" panose="02020609040205080304" pitchFamily="49" charset="-128"/>
                <a:cs typeface="Times New Roman" panose="02020603050405020304" pitchFamily="18" charset="0"/>
              </a:rPr>
              <a:t>types</a:t>
            </a:r>
            <a:r>
              <a:rPr lang="id-ID" sz="1800" dirty="0">
                <a:effectLst/>
                <a:latin typeface="Calisto MT" panose="02040603050505030304" pitchFamily="18" charset="0"/>
                <a:ea typeface="MS Mincho" panose="02020609040205080304" pitchFamily="49" charset="-128"/>
                <a:cs typeface="Times New Roman" panose="02020603050405020304" pitchFamily="18" charset="0"/>
              </a:rPr>
              <a:t> </a:t>
            </a:r>
            <a:r>
              <a:rPr lang="en-US" sz="1800" dirty="0">
                <a:effectLst/>
                <a:latin typeface="Calisto MT" panose="02040603050505030304" pitchFamily="18" charset="0"/>
                <a:ea typeface="MS Mincho" panose="02020609040205080304" pitchFamily="49" charset="-128"/>
                <a:cs typeface="Times New Roman" panose="02020603050405020304" pitchFamily="18" charset="0"/>
              </a:rPr>
              <a:t>of </a:t>
            </a:r>
            <a:r>
              <a:rPr lang="en-US" sz="18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complimenting speech acts </a:t>
            </a:r>
            <a:r>
              <a:rPr lang="en-US" sz="1800" dirty="0">
                <a:effectLst/>
                <a:latin typeface="Calisto MT" panose="02040603050505030304" pitchFamily="18" charset="0"/>
                <a:ea typeface="MS Mincho" panose="02020609040205080304" pitchFamily="49" charset="-128"/>
                <a:cs typeface="Times New Roman" panose="02020603050405020304" pitchFamily="18" charset="0"/>
              </a:rPr>
              <a:t>in Javanese</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2754047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8942" y="599807"/>
            <a:ext cx="10515600" cy="573088"/>
          </a:xfrm>
        </p:spPr>
        <p:txBody>
          <a:bodyPr>
            <a:normAutofit fontScale="90000"/>
          </a:bodyPr>
          <a:lstStyle/>
          <a:p>
            <a:r>
              <a:rPr lang="en-US" b="1" dirty="0">
                <a:solidFill>
                  <a:schemeClr val="bg1"/>
                </a:solidFill>
                <a:latin typeface="+mn-lt"/>
              </a:rPr>
              <a:t>FINDING AND DISCUSSION</a:t>
            </a:r>
          </a:p>
        </p:txBody>
      </p:sp>
      <p:sp>
        <p:nvSpPr>
          <p:cNvPr id="5" name="Kotak Teks 4">
            <a:extLst>
              <a:ext uri="{FF2B5EF4-FFF2-40B4-BE49-F238E27FC236}">
                <a16:creationId xmlns:a16="http://schemas.microsoft.com/office/drawing/2014/main" id="{1567C0ED-C076-35D2-2BD6-8FF45C0BFD06}"/>
              </a:ext>
            </a:extLst>
          </p:cNvPr>
          <p:cNvSpPr txBox="1"/>
          <p:nvPr/>
        </p:nvSpPr>
        <p:spPr>
          <a:xfrm>
            <a:off x="680952" y="1167787"/>
            <a:ext cx="10830096" cy="3693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tabLst>
                <a:tab pos="749300" algn="l"/>
              </a:tabLst>
            </a:pPr>
            <a:r>
              <a:rPr lang="en-US" sz="1800" b="1" dirty="0">
                <a:effectLst/>
                <a:latin typeface="Calisto MT" panose="02040603050505030304" pitchFamily="18" charset="0"/>
                <a:ea typeface="MS Mincho" panose="02020609040205080304" pitchFamily="49" charset="-128"/>
                <a:cs typeface="Times New Roman" panose="02020603050405020304" pitchFamily="18" charset="0"/>
              </a:rPr>
              <a:t>Table 3</a:t>
            </a:r>
            <a:r>
              <a:rPr lang="en-US" sz="1800" dirty="0">
                <a:effectLst/>
                <a:latin typeface="Calisto MT" panose="02040603050505030304" pitchFamily="18" charset="0"/>
                <a:ea typeface="MS Mincho" panose="02020609040205080304" pitchFamily="49" charset="-128"/>
                <a:cs typeface="Times New Roman" panose="02020603050405020304" pitchFamily="18" charset="0"/>
              </a:rPr>
              <a:t>. Data of frequently used vocabulary in Japanese </a:t>
            </a:r>
            <a:r>
              <a:rPr lang="en-US" sz="18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complimenting speech acts </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p:txBody>
      </p:sp>
      <p:graphicFrame>
        <p:nvGraphicFramePr>
          <p:cNvPr id="2" name="Tabel 1">
            <a:extLst>
              <a:ext uri="{FF2B5EF4-FFF2-40B4-BE49-F238E27FC236}">
                <a16:creationId xmlns:a16="http://schemas.microsoft.com/office/drawing/2014/main" id="{0DC15751-A955-1D26-8E52-056BDF3746C4}"/>
              </a:ext>
            </a:extLst>
          </p:cNvPr>
          <p:cNvGraphicFramePr>
            <a:graphicFrameLocks noGrp="1"/>
          </p:cNvGraphicFramePr>
          <p:nvPr>
            <p:extLst>
              <p:ext uri="{D42A27DB-BD31-4B8C-83A1-F6EECF244321}">
                <p14:modId xmlns:p14="http://schemas.microsoft.com/office/powerpoint/2010/main" val="1035429672"/>
              </p:ext>
            </p:extLst>
          </p:nvPr>
        </p:nvGraphicFramePr>
        <p:xfrm>
          <a:off x="680952" y="1740875"/>
          <a:ext cx="10830096" cy="4579493"/>
        </p:xfrm>
        <a:graphic>
          <a:graphicData uri="http://schemas.openxmlformats.org/drawingml/2006/table">
            <a:tbl>
              <a:tblPr firstRow="1" firstCol="1" bandRow="1">
                <a:tableStyleId>{00A15C55-8517-42AA-B614-E9B94910E393}</a:tableStyleId>
              </a:tblPr>
              <a:tblGrid>
                <a:gridCol w="1275821">
                  <a:extLst>
                    <a:ext uri="{9D8B030D-6E8A-4147-A177-3AD203B41FA5}">
                      <a16:colId xmlns:a16="http://schemas.microsoft.com/office/drawing/2014/main" val="266704262"/>
                    </a:ext>
                  </a:extLst>
                </a:gridCol>
                <a:gridCol w="3612656">
                  <a:extLst>
                    <a:ext uri="{9D8B030D-6E8A-4147-A177-3AD203B41FA5}">
                      <a16:colId xmlns:a16="http://schemas.microsoft.com/office/drawing/2014/main" val="3348889187"/>
                    </a:ext>
                  </a:extLst>
                </a:gridCol>
                <a:gridCol w="3185628">
                  <a:extLst>
                    <a:ext uri="{9D8B030D-6E8A-4147-A177-3AD203B41FA5}">
                      <a16:colId xmlns:a16="http://schemas.microsoft.com/office/drawing/2014/main" val="3348544697"/>
                    </a:ext>
                  </a:extLst>
                </a:gridCol>
                <a:gridCol w="2755991">
                  <a:extLst>
                    <a:ext uri="{9D8B030D-6E8A-4147-A177-3AD203B41FA5}">
                      <a16:colId xmlns:a16="http://schemas.microsoft.com/office/drawing/2014/main" val="4245595354"/>
                    </a:ext>
                  </a:extLst>
                </a:gridCol>
              </a:tblGrid>
              <a:tr h="745672">
                <a:tc>
                  <a:txBody>
                    <a:bodyPr/>
                    <a:lstStyle/>
                    <a:p>
                      <a:pPr marL="457200" algn="l">
                        <a:lnSpc>
                          <a:spcPct val="115000"/>
                        </a:lnSpc>
                        <a:spcBef>
                          <a:spcPts val="5"/>
                        </a:spcBef>
                        <a:spcAft>
                          <a:spcPts val="1000"/>
                        </a:spcAft>
                        <a:tabLst>
                          <a:tab pos="521335" algn="l"/>
                        </a:tabLst>
                      </a:pPr>
                      <a:r>
                        <a:rPr lang="id-ID" sz="2000" kern="100" dirty="0">
                          <a:solidFill>
                            <a:schemeClr val="tx1"/>
                          </a:solidFill>
                          <a:effectLst/>
                        </a:rPr>
                        <a:t>No.</a:t>
                      </a:r>
                      <a:endParaRPr lang="id-ID"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V</a:t>
                      </a:r>
                      <a:r>
                        <a:rPr lang="en-US" sz="2000" dirty="0" err="1">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ocabulary</a:t>
                      </a:r>
                      <a:endParaRPr lang="id-ID" sz="2400" kern="100" dirty="0">
                        <a:solidFill>
                          <a:schemeClr val="tx1"/>
                        </a:solidFill>
                        <a:effectLst/>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dirty="0" err="1">
                          <a:solidFill>
                            <a:schemeClr val="tx1"/>
                          </a:solidFill>
                          <a:effectLst/>
                        </a:rPr>
                        <a:t>Frequency</a:t>
                      </a:r>
                      <a:r>
                        <a:rPr lang="id-ID" sz="2000" kern="100" dirty="0">
                          <a:solidFill>
                            <a:schemeClr val="tx1"/>
                          </a:solidFill>
                          <a:effectLst/>
                        </a:rPr>
                        <a:t> </a:t>
                      </a:r>
                      <a:r>
                        <a:rPr lang="id-ID" sz="2000" kern="100" dirty="0" err="1">
                          <a:solidFill>
                            <a:schemeClr val="tx1"/>
                          </a:solidFill>
                          <a:effectLst/>
                        </a:rPr>
                        <a:t>of</a:t>
                      </a:r>
                      <a:r>
                        <a:rPr lang="id-ID" sz="2000" kern="100" dirty="0">
                          <a:solidFill>
                            <a:schemeClr val="tx1"/>
                          </a:solidFill>
                          <a:effectLst/>
                        </a:rPr>
                        <a:t> Use</a:t>
                      </a:r>
                      <a:endParaRPr lang="id-ID"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dirty="0">
                          <a:solidFill>
                            <a:schemeClr val="tx1"/>
                          </a:solidFill>
                          <a:effectLst/>
                        </a:rPr>
                        <a:t>Persentase</a:t>
                      </a:r>
                      <a:endParaRPr lang="id-ID" sz="2400" kern="100" dirty="0">
                        <a:solidFill>
                          <a:schemeClr val="tx1"/>
                        </a:solidFill>
                        <a:effectLst/>
                      </a:endParaRPr>
                    </a:p>
                    <a:p>
                      <a:pPr marL="457200" algn="ctr">
                        <a:lnSpc>
                          <a:spcPct val="115000"/>
                        </a:lnSpc>
                        <a:spcBef>
                          <a:spcPts val="5"/>
                        </a:spcBef>
                        <a:spcAft>
                          <a:spcPts val="1000"/>
                        </a:spcAft>
                        <a:tabLst>
                          <a:tab pos="521335" algn="l"/>
                        </a:tabLst>
                      </a:pPr>
                      <a:r>
                        <a:rPr lang="id-ID" sz="2000" kern="100" dirty="0">
                          <a:solidFill>
                            <a:schemeClr val="tx1"/>
                          </a:solidFill>
                          <a:effectLst/>
                        </a:rPr>
                        <a:t> </a:t>
                      </a:r>
                      <a:endParaRPr lang="id-ID"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extLst>
                  <a:ext uri="{0D108BD9-81ED-4DB2-BD59-A6C34878D82A}">
                    <a16:rowId xmlns:a16="http://schemas.microsoft.com/office/drawing/2014/main" val="3376328779"/>
                  </a:ext>
                </a:extLst>
              </a:tr>
              <a:tr h="303792">
                <a:tc>
                  <a:txBody>
                    <a:bodyPr/>
                    <a:lstStyle/>
                    <a:p>
                      <a:pPr marL="457200" algn="just">
                        <a:lnSpc>
                          <a:spcPct val="115000"/>
                        </a:lnSpc>
                        <a:spcBef>
                          <a:spcPts val="5"/>
                        </a:spcBef>
                        <a:spcAft>
                          <a:spcPts val="1000"/>
                        </a:spcAft>
                        <a:tabLst>
                          <a:tab pos="521335" algn="l"/>
                        </a:tabLst>
                      </a:pPr>
                      <a:r>
                        <a:rPr lang="id-ID" sz="2000" kern="100">
                          <a:solidFill>
                            <a:schemeClr val="tx2"/>
                          </a:solidFill>
                          <a:effectLst/>
                        </a:rPr>
                        <a:t>1.</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dirty="0">
                          <a:solidFill>
                            <a:schemeClr val="tx2"/>
                          </a:solidFill>
                          <a:effectLst/>
                        </a:rPr>
                        <a:t>Ii </a:t>
                      </a:r>
                      <a:r>
                        <a:rPr lang="id-ID" sz="2000" kern="100" dirty="0" err="1">
                          <a:solidFill>
                            <a:schemeClr val="tx2"/>
                          </a:solidFill>
                          <a:effectLst/>
                        </a:rPr>
                        <a:t>ne</a:t>
                      </a:r>
                      <a:r>
                        <a:rPr lang="id-ID" sz="2000" kern="100" dirty="0">
                          <a:solidFill>
                            <a:schemeClr val="tx2"/>
                          </a:solidFill>
                          <a:effectLst/>
                        </a:rPr>
                        <a:t> </a:t>
                      </a:r>
                      <a:endParaRPr lang="id-ID" sz="2400" kern="100" dirty="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dirty="0">
                          <a:solidFill>
                            <a:schemeClr val="tx2"/>
                          </a:solidFill>
                          <a:effectLst/>
                        </a:rPr>
                        <a:t>5</a:t>
                      </a:r>
                      <a:endParaRPr lang="id-ID" sz="2400" kern="100" dirty="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13%</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extLst>
                  <a:ext uri="{0D108BD9-81ED-4DB2-BD59-A6C34878D82A}">
                    <a16:rowId xmlns:a16="http://schemas.microsoft.com/office/drawing/2014/main" val="395173167"/>
                  </a:ext>
                </a:extLst>
              </a:tr>
              <a:tr h="305320">
                <a:tc>
                  <a:txBody>
                    <a:bodyPr/>
                    <a:lstStyle/>
                    <a:p>
                      <a:pPr marL="457200" algn="just">
                        <a:lnSpc>
                          <a:spcPct val="115000"/>
                        </a:lnSpc>
                        <a:spcBef>
                          <a:spcPts val="5"/>
                        </a:spcBef>
                        <a:spcAft>
                          <a:spcPts val="1000"/>
                        </a:spcAft>
                        <a:tabLst>
                          <a:tab pos="521335" algn="l"/>
                        </a:tabLst>
                      </a:pPr>
                      <a:r>
                        <a:rPr lang="id-ID" sz="2000" kern="100">
                          <a:solidFill>
                            <a:schemeClr val="tx2"/>
                          </a:solidFill>
                          <a:effectLst/>
                        </a:rPr>
                        <a:t>2.</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dirty="0" err="1">
                          <a:solidFill>
                            <a:schemeClr val="tx2"/>
                          </a:solidFill>
                          <a:effectLst/>
                        </a:rPr>
                        <a:t>Kawaii</a:t>
                      </a:r>
                      <a:endParaRPr lang="id-ID" sz="2400" kern="100" dirty="0">
                        <a:solidFill>
                          <a:schemeClr val="tx2"/>
                        </a:solidFill>
                        <a:effectLst/>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5</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13%</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extLst>
                  <a:ext uri="{0D108BD9-81ED-4DB2-BD59-A6C34878D82A}">
                    <a16:rowId xmlns:a16="http://schemas.microsoft.com/office/drawing/2014/main" val="106330231"/>
                  </a:ext>
                </a:extLst>
              </a:tr>
              <a:tr h="305320">
                <a:tc>
                  <a:txBody>
                    <a:bodyPr/>
                    <a:lstStyle/>
                    <a:p>
                      <a:pPr marL="457200" algn="just">
                        <a:lnSpc>
                          <a:spcPct val="115000"/>
                        </a:lnSpc>
                        <a:spcBef>
                          <a:spcPts val="5"/>
                        </a:spcBef>
                        <a:spcAft>
                          <a:spcPts val="1000"/>
                        </a:spcAft>
                        <a:tabLst>
                          <a:tab pos="521335" algn="l"/>
                        </a:tabLst>
                      </a:pPr>
                      <a:r>
                        <a:rPr lang="id-ID" sz="2000" kern="100">
                          <a:solidFill>
                            <a:schemeClr val="tx2"/>
                          </a:solidFill>
                          <a:effectLst/>
                        </a:rPr>
                        <a:t>3.</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dirty="0" err="1">
                          <a:solidFill>
                            <a:schemeClr val="tx2"/>
                          </a:solidFill>
                          <a:effectLst/>
                        </a:rPr>
                        <a:t>Sugoi</a:t>
                      </a:r>
                      <a:endParaRPr lang="id-ID" sz="2400" kern="100" dirty="0">
                        <a:solidFill>
                          <a:schemeClr val="tx2"/>
                        </a:solidFill>
                        <a:effectLst/>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dirty="0">
                          <a:solidFill>
                            <a:schemeClr val="tx2"/>
                          </a:solidFill>
                          <a:effectLst/>
                        </a:rPr>
                        <a:t>5</a:t>
                      </a:r>
                      <a:endParaRPr lang="id-ID" sz="2400" kern="100" dirty="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13%</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extLst>
                  <a:ext uri="{0D108BD9-81ED-4DB2-BD59-A6C34878D82A}">
                    <a16:rowId xmlns:a16="http://schemas.microsoft.com/office/drawing/2014/main" val="4056938188"/>
                  </a:ext>
                </a:extLst>
              </a:tr>
              <a:tr h="305320">
                <a:tc>
                  <a:txBody>
                    <a:bodyPr/>
                    <a:lstStyle/>
                    <a:p>
                      <a:pPr marL="457200" algn="just">
                        <a:lnSpc>
                          <a:spcPct val="115000"/>
                        </a:lnSpc>
                        <a:spcBef>
                          <a:spcPts val="5"/>
                        </a:spcBef>
                        <a:spcAft>
                          <a:spcPts val="1000"/>
                        </a:spcAft>
                        <a:tabLst>
                          <a:tab pos="521335" algn="l"/>
                        </a:tabLst>
                      </a:pPr>
                      <a:r>
                        <a:rPr lang="id-ID" sz="2000" kern="100">
                          <a:solidFill>
                            <a:schemeClr val="tx2"/>
                          </a:solidFill>
                          <a:effectLst/>
                        </a:rPr>
                        <a:t>4.</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dirty="0">
                          <a:solidFill>
                            <a:schemeClr val="tx2"/>
                          </a:solidFill>
                          <a:effectLst/>
                        </a:rPr>
                        <a:t>Suki</a:t>
                      </a:r>
                      <a:endParaRPr lang="id-ID" sz="2400" kern="100" dirty="0">
                        <a:solidFill>
                          <a:schemeClr val="tx2"/>
                        </a:solidFill>
                        <a:effectLst/>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14</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39%</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extLst>
                  <a:ext uri="{0D108BD9-81ED-4DB2-BD59-A6C34878D82A}">
                    <a16:rowId xmlns:a16="http://schemas.microsoft.com/office/drawing/2014/main" val="3922039719"/>
                  </a:ext>
                </a:extLst>
              </a:tr>
              <a:tr h="305320">
                <a:tc>
                  <a:txBody>
                    <a:bodyPr/>
                    <a:lstStyle/>
                    <a:p>
                      <a:pPr marL="457200" algn="just">
                        <a:lnSpc>
                          <a:spcPct val="115000"/>
                        </a:lnSpc>
                        <a:spcBef>
                          <a:spcPts val="5"/>
                        </a:spcBef>
                        <a:spcAft>
                          <a:spcPts val="1000"/>
                        </a:spcAft>
                        <a:tabLst>
                          <a:tab pos="521335" algn="l"/>
                        </a:tabLst>
                      </a:pPr>
                      <a:r>
                        <a:rPr lang="id-ID" sz="2000" kern="100">
                          <a:solidFill>
                            <a:schemeClr val="tx2"/>
                          </a:solidFill>
                          <a:effectLst/>
                        </a:rPr>
                        <a:t>5.</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dirty="0" err="1">
                          <a:solidFill>
                            <a:schemeClr val="tx2"/>
                          </a:solidFill>
                          <a:effectLst/>
                        </a:rPr>
                        <a:t>Suteki</a:t>
                      </a:r>
                      <a:endParaRPr lang="id-ID" sz="2400" kern="100" dirty="0">
                        <a:solidFill>
                          <a:schemeClr val="tx2"/>
                        </a:solidFill>
                        <a:effectLst/>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1</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3%</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extLst>
                  <a:ext uri="{0D108BD9-81ED-4DB2-BD59-A6C34878D82A}">
                    <a16:rowId xmlns:a16="http://schemas.microsoft.com/office/drawing/2014/main" val="2066879279"/>
                  </a:ext>
                </a:extLst>
              </a:tr>
              <a:tr h="305320">
                <a:tc>
                  <a:txBody>
                    <a:bodyPr/>
                    <a:lstStyle/>
                    <a:p>
                      <a:pPr marL="457200" algn="just">
                        <a:lnSpc>
                          <a:spcPct val="115000"/>
                        </a:lnSpc>
                        <a:spcBef>
                          <a:spcPts val="5"/>
                        </a:spcBef>
                        <a:spcAft>
                          <a:spcPts val="1000"/>
                        </a:spcAft>
                        <a:tabLst>
                          <a:tab pos="521335" algn="l"/>
                        </a:tabLst>
                      </a:pPr>
                      <a:r>
                        <a:rPr lang="id-ID" sz="2000" kern="100">
                          <a:solidFill>
                            <a:schemeClr val="tx2"/>
                          </a:solidFill>
                          <a:effectLst/>
                        </a:rPr>
                        <a:t>6.</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dirty="0" err="1">
                          <a:solidFill>
                            <a:schemeClr val="tx2"/>
                          </a:solidFill>
                          <a:effectLst/>
                        </a:rPr>
                        <a:t>Niau</a:t>
                      </a:r>
                      <a:r>
                        <a:rPr lang="id-ID" sz="2000" kern="100" dirty="0">
                          <a:solidFill>
                            <a:schemeClr val="tx2"/>
                          </a:solidFill>
                          <a:effectLst/>
                        </a:rPr>
                        <a:t> </a:t>
                      </a:r>
                      <a:r>
                        <a:rPr lang="id-ID" sz="2000" kern="100" dirty="0" err="1">
                          <a:solidFill>
                            <a:schemeClr val="tx2"/>
                          </a:solidFill>
                          <a:effectLst/>
                        </a:rPr>
                        <a:t>ne</a:t>
                      </a:r>
                      <a:endParaRPr lang="id-ID" sz="2400" kern="100" dirty="0">
                        <a:solidFill>
                          <a:schemeClr val="tx2"/>
                        </a:solidFill>
                        <a:effectLst/>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1</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3%</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extLst>
                  <a:ext uri="{0D108BD9-81ED-4DB2-BD59-A6C34878D82A}">
                    <a16:rowId xmlns:a16="http://schemas.microsoft.com/office/drawing/2014/main" val="2793146417"/>
                  </a:ext>
                </a:extLst>
              </a:tr>
              <a:tr h="305320">
                <a:tc>
                  <a:txBody>
                    <a:bodyPr/>
                    <a:lstStyle/>
                    <a:p>
                      <a:pPr marL="457200" algn="just">
                        <a:lnSpc>
                          <a:spcPct val="115000"/>
                        </a:lnSpc>
                        <a:spcBef>
                          <a:spcPts val="5"/>
                        </a:spcBef>
                        <a:spcAft>
                          <a:spcPts val="1000"/>
                        </a:spcAft>
                        <a:tabLst>
                          <a:tab pos="521335" algn="l"/>
                        </a:tabLst>
                      </a:pPr>
                      <a:r>
                        <a:rPr lang="id-ID" sz="2000" kern="100">
                          <a:solidFill>
                            <a:schemeClr val="tx2"/>
                          </a:solidFill>
                          <a:effectLst/>
                        </a:rPr>
                        <a:t>7.</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dirty="0" err="1">
                          <a:solidFill>
                            <a:schemeClr val="tx2"/>
                          </a:solidFill>
                          <a:effectLst/>
                        </a:rPr>
                        <a:t>Yabai</a:t>
                      </a:r>
                      <a:endParaRPr lang="id-ID" sz="2400" kern="100" dirty="0">
                        <a:solidFill>
                          <a:schemeClr val="tx2"/>
                        </a:solidFill>
                        <a:effectLst/>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1</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3%</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extLst>
                  <a:ext uri="{0D108BD9-81ED-4DB2-BD59-A6C34878D82A}">
                    <a16:rowId xmlns:a16="http://schemas.microsoft.com/office/drawing/2014/main" val="1518887575"/>
                  </a:ext>
                </a:extLst>
              </a:tr>
              <a:tr h="305320">
                <a:tc>
                  <a:txBody>
                    <a:bodyPr/>
                    <a:lstStyle/>
                    <a:p>
                      <a:pPr marL="457200" algn="just">
                        <a:lnSpc>
                          <a:spcPct val="115000"/>
                        </a:lnSpc>
                        <a:spcBef>
                          <a:spcPts val="5"/>
                        </a:spcBef>
                        <a:spcAft>
                          <a:spcPts val="1000"/>
                        </a:spcAft>
                        <a:tabLst>
                          <a:tab pos="521335" algn="l"/>
                        </a:tabLst>
                      </a:pPr>
                      <a:r>
                        <a:rPr lang="id-ID" sz="2000" kern="100">
                          <a:solidFill>
                            <a:schemeClr val="tx2"/>
                          </a:solidFill>
                          <a:effectLst/>
                        </a:rPr>
                        <a:t>8.</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dirty="0" err="1">
                          <a:solidFill>
                            <a:schemeClr val="tx2"/>
                          </a:solidFill>
                          <a:effectLst/>
                        </a:rPr>
                        <a:t>Jouzu</a:t>
                      </a:r>
                      <a:endParaRPr lang="id-ID" sz="2400" kern="100" dirty="0">
                        <a:solidFill>
                          <a:schemeClr val="tx2"/>
                        </a:solidFill>
                        <a:effectLst/>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2</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5%</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extLst>
                  <a:ext uri="{0D108BD9-81ED-4DB2-BD59-A6C34878D82A}">
                    <a16:rowId xmlns:a16="http://schemas.microsoft.com/office/drawing/2014/main" val="3403574248"/>
                  </a:ext>
                </a:extLst>
              </a:tr>
              <a:tr h="305320">
                <a:tc>
                  <a:txBody>
                    <a:bodyPr/>
                    <a:lstStyle/>
                    <a:p>
                      <a:pPr marL="457200" algn="just">
                        <a:lnSpc>
                          <a:spcPct val="115000"/>
                        </a:lnSpc>
                        <a:spcBef>
                          <a:spcPts val="5"/>
                        </a:spcBef>
                        <a:spcAft>
                          <a:spcPts val="1000"/>
                        </a:spcAft>
                        <a:tabLst>
                          <a:tab pos="521335" algn="l"/>
                        </a:tabLst>
                      </a:pPr>
                      <a:r>
                        <a:rPr lang="id-ID" sz="2000" kern="100">
                          <a:solidFill>
                            <a:schemeClr val="tx2"/>
                          </a:solidFill>
                          <a:effectLst/>
                        </a:rPr>
                        <a:t>9.</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dirty="0">
                          <a:solidFill>
                            <a:schemeClr val="tx2"/>
                          </a:solidFill>
                          <a:effectLst/>
                        </a:rPr>
                        <a:t>Kira </a:t>
                      </a:r>
                      <a:r>
                        <a:rPr lang="id-ID" sz="2000" kern="100" dirty="0" err="1">
                          <a:solidFill>
                            <a:schemeClr val="tx2"/>
                          </a:solidFill>
                          <a:effectLst/>
                        </a:rPr>
                        <a:t>kira</a:t>
                      </a:r>
                      <a:endParaRPr lang="id-ID" sz="2400" kern="100" dirty="0">
                        <a:solidFill>
                          <a:schemeClr val="tx2"/>
                        </a:solidFill>
                        <a:effectLst/>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3</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8%</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extLst>
                  <a:ext uri="{0D108BD9-81ED-4DB2-BD59-A6C34878D82A}">
                    <a16:rowId xmlns:a16="http://schemas.microsoft.com/office/drawing/2014/main" val="1853711076"/>
                  </a:ext>
                </a:extLst>
              </a:tr>
              <a:tr h="745672">
                <a:tc>
                  <a:txBody>
                    <a:bodyPr/>
                    <a:lstStyle/>
                    <a:p>
                      <a:pPr marL="457200" algn="just">
                        <a:lnSpc>
                          <a:spcPct val="115000"/>
                        </a:lnSpc>
                        <a:spcBef>
                          <a:spcPts val="5"/>
                        </a:spcBef>
                        <a:spcAft>
                          <a:spcPts val="1000"/>
                        </a:spcAft>
                        <a:tabLst>
                          <a:tab pos="521335" algn="l"/>
                        </a:tabLst>
                      </a:pPr>
                      <a:r>
                        <a:rPr lang="id-ID" sz="2000" kern="100">
                          <a:solidFill>
                            <a:schemeClr val="tx2"/>
                          </a:solidFill>
                          <a:effectLst/>
                        </a:rPr>
                        <a:t> </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dirty="0">
                          <a:solidFill>
                            <a:schemeClr val="tx2"/>
                          </a:solidFill>
                          <a:effectLst/>
                        </a:rPr>
                        <a:t>Total</a:t>
                      </a:r>
                      <a:endParaRPr lang="id-ID" sz="2400" kern="100" dirty="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37</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tc>
                  <a:txBody>
                    <a:bodyPr/>
                    <a:lstStyle/>
                    <a:p>
                      <a:pPr marL="457200" algn="ctr">
                        <a:lnSpc>
                          <a:spcPct val="115000"/>
                        </a:lnSpc>
                        <a:spcBef>
                          <a:spcPts val="5"/>
                        </a:spcBef>
                        <a:spcAft>
                          <a:spcPts val="1000"/>
                        </a:spcAft>
                        <a:tabLst>
                          <a:tab pos="521335" algn="l"/>
                        </a:tabLst>
                      </a:pPr>
                      <a:r>
                        <a:rPr lang="id-ID" sz="2000" kern="100" dirty="0">
                          <a:solidFill>
                            <a:schemeClr val="tx2"/>
                          </a:solidFill>
                          <a:effectLst/>
                        </a:rPr>
                        <a:t>100%</a:t>
                      </a:r>
                      <a:endParaRPr lang="id-ID" sz="2400" kern="100" dirty="0">
                        <a:solidFill>
                          <a:schemeClr val="tx2"/>
                        </a:solidFill>
                        <a:effectLst/>
                      </a:endParaRPr>
                    </a:p>
                    <a:p>
                      <a:pPr marL="457200" algn="ctr">
                        <a:lnSpc>
                          <a:spcPct val="115000"/>
                        </a:lnSpc>
                        <a:spcBef>
                          <a:spcPts val="5"/>
                        </a:spcBef>
                        <a:spcAft>
                          <a:spcPts val="1000"/>
                        </a:spcAft>
                        <a:tabLst>
                          <a:tab pos="521335" algn="l"/>
                        </a:tabLst>
                      </a:pPr>
                      <a:r>
                        <a:rPr lang="id-ID" sz="2000" kern="100" dirty="0">
                          <a:solidFill>
                            <a:schemeClr val="tx2"/>
                          </a:solidFill>
                          <a:effectLst/>
                        </a:rPr>
                        <a:t> </a:t>
                      </a:r>
                      <a:endParaRPr lang="id-ID" sz="2400" kern="100" dirty="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35461" marR="35461" marT="0" marB="0"/>
                </a:tc>
                <a:extLst>
                  <a:ext uri="{0D108BD9-81ED-4DB2-BD59-A6C34878D82A}">
                    <a16:rowId xmlns:a16="http://schemas.microsoft.com/office/drawing/2014/main" val="1044649364"/>
                  </a:ext>
                </a:extLst>
              </a:tr>
            </a:tbl>
          </a:graphicData>
        </a:graphic>
      </p:graphicFrame>
    </p:spTree>
    <p:extLst>
      <p:ext uri="{BB962C8B-B14F-4D97-AF65-F5344CB8AC3E}">
        <p14:creationId xmlns:p14="http://schemas.microsoft.com/office/powerpoint/2010/main" val="1849209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8942" y="599807"/>
            <a:ext cx="10515600" cy="573088"/>
          </a:xfrm>
        </p:spPr>
        <p:txBody>
          <a:bodyPr>
            <a:normAutofit fontScale="90000"/>
          </a:bodyPr>
          <a:lstStyle/>
          <a:p>
            <a:r>
              <a:rPr lang="en-US" b="1" dirty="0">
                <a:solidFill>
                  <a:schemeClr val="bg1"/>
                </a:solidFill>
                <a:latin typeface="+mn-lt"/>
              </a:rPr>
              <a:t>FINDING AND DISCUSSION</a:t>
            </a:r>
          </a:p>
        </p:txBody>
      </p:sp>
      <p:sp>
        <p:nvSpPr>
          <p:cNvPr id="5" name="Kotak Teks 4">
            <a:extLst>
              <a:ext uri="{FF2B5EF4-FFF2-40B4-BE49-F238E27FC236}">
                <a16:creationId xmlns:a16="http://schemas.microsoft.com/office/drawing/2014/main" id="{1567C0ED-C076-35D2-2BD6-8FF45C0BFD06}"/>
              </a:ext>
            </a:extLst>
          </p:cNvPr>
          <p:cNvSpPr txBox="1"/>
          <p:nvPr/>
        </p:nvSpPr>
        <p:spPr>
          <a:xfrm>
            <a:off x="680952" y="1167787"/>
            <a:ext cx="10830096" cy="3693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tabLst>
                <a:tab pos="749300" algn="l"/>
              </a:tabLst>
            </a:pPr>
            <a:r>
              <a:rPr lang="en-US" sz="1800" b="1" dirty="0">
                <a:effectLst/>
                <a:latin typeface="Calisto MT" panose="02040603050505030304" pitchFamily="18" charset="0"/>
                <a:ea typeface="MS Mincho" panose="02020609040205080304" pitchFamily="49" charset="-128"/>
                <a:cs typeface="Times New Roman" panose="02020603050405020304" pitchFamily="18" charset="0"/>
              </a:rPr>
              <a:t>Table 4</a:t>
            </a:r>
            <a:r>
              <a:rPr lang="en-US" sz="1800" dirty="0">
                <a:effectLst/>
                <a:latin typeface="Calisto MT" panose="02040603050505030304" pitchFamily="18" charset="0"/>
                <a:ea typeface="MS Mincho" panose="02020609040205080304" pitchFamily="49" charset="-128"/>
                <a:cs typeface="Times New Roman" panose="02020603050405020304" pitchFamily="18" charset="0"/>
              </a:rPr>
              <a:t>. Data of frequently used vocabulary in Javanese </a:t>
            </a:r>
            <a:r>
              <a:rPr lang="en-US" sz="18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complimenting speech acts </a:t>
            </a:r>
            <a:endParaRPr lang="id-ID" sz="1800" dirty="0">
              <a:effectLst/>
              <a:latin typeface="Calibri" panose="020F0502020204030204" pitchFamily="34" charset="0"/>
              <a:ea typeface="MS Mincho" panose="02020609040205080304" pitchFamily="49" charset="-128"/>
              <a:cs typeface="Arial" panose="020B0604020202020204" pitchFamily="34" charset="0"/>
            </a:endParaRPr>
          </a:p>
        </p:txBody>
      </p:sp>
      <p:graphicFrame>
        <p:nvGraphicFramePr>
          <p:cNvPr id="3" name="Tabel 2">
            <a:extLst>
              <a:ext uri="{FF2B5EF4-FFF2-40B4-BE49-F238E27FC236}">
                <a16:creationId xmlns:a16="http://schemas.microsoft.com/office/drawing/2014/main" id="{871630CB-6A06-26EC-739D-C003154DC012}"/>
              </a:ext>
            </a:extLst>
          </p:cNvPr>
          <p:cNvGraphicFramePr>
            <a:graphicFrameLocks noGrp="1"/>
          </p:cNvGraphicFramePr>
          <p:nvPr>
            <p:extLst>
              <p:ext uri="{D42A27DB-BD31-4B8C-83A1-F6EECF244321}">
                <p14:modId xmlns:p14="http://schemas.microsoft.com/office/powerpoint/2010/main" val="2756143220"/>
              </p:ext>
            </p:extLst>
          </p:nvPr>
        </p:nvGraphicFramePr>
        <p:xfrm>
          <a:off x="680952" y="1740875"/>
          <a:ext cx="10718567" cy="4630499"/>
        </p:xfrm>
        <a:graphic>
          <a:graphicData uri="http://schemas.openxmlformats.org/drawingml/2006/table">
            <a:tbl>
              <a:tblPr firstRow="1" firstCol="1" bandRow="1">
                <a:tableStyleId>{00A15C55-8517-42AA-B614-E9B94910E393}</a:tableStyleId>
              </a:tblPr>
              <a:tblGrid>
                <a:gridCol w="1327504">
                  <a:extLst>
                    <a:ext uri="{9D8B030D-6E8A-4147-A177-3AD203B41FA5}">
                      <a16:colId xmlns:a16="http://schemas.microsoft.com/office/drawing/2014/main" val="1829160293"/>
                    </a:ext>
                  </a:extLst>
                </a:gridCol>
                <a:gridCol w="3453588">
                  <a:extLst>
                    <a:ext uri="{9D8B030D-6E8A-4147-A177-3AD203B41FA5}">
                      <a16:colId xmlns:a16="http://schemas.microsoft.com/office/drawing/2014/main" val="3737146761"/>
                    </a:ext>
                  </a:extLst>
                </a:gridCol>
                <a:gridCol w="2973923">
                  <a:extLst>
                    <a:ext uri="{9D8B030D-6E8A-4147-A177-3AD203B41FA5}">
                      <a16:colId xmlns:a16="http://schemas.microsoft.com/office/drawing/2014/main" val="3550648575"/>
                    </a:ext>
                  </a:extLst>
                </a:gridCol>
                <a:gridCol w="2963552">
                  <a:extLst>
                    <a:ext uri="{9D8B030D-6E8A-4147-A177-3AD203B41FA5}">
                      <a16:colId xmlns:a16="http://schemas.microsoft.com/office/drawing/2014/main" val="3582424152"/>
                    </a:ext>
                  </a:extLst>
                </a:gridCol>
              </a:tblGrid>
              <a:tr h="718498">
                <a:tc>
                  <a:txBody>
                    <a:bodyPr/>
                    <a:lstStyle/>
                    <a:p>
                      <a:pPr marL="457200" algn="ctr">
                        <a:lnSpc>
                          <a:spcPct val="115000"/>
                        </a:lnSpc>
                        <a:spcBef>
                          <a:spcPts val="5"/>
                        </a:spcBef>
                        <a:spcAft>
                          <a:spcPts val="1000"/>
                        </a:spcAft>
                        <a:tabLst>
                          <a:tab pos="521335" algn="l"/>
                        </a:tabLst>
                      </a:pPr>
                      <a:r>
                        <a:rPr lang="id-ID" sz="2000" kern="100" dirty="0">
                          <a:solidFill>
                            <a:schemeClr val="tx1"/>
                          </a:solidFill>
                          <a:effectLst/>
                        </a:rPr>
                        <a:t>No.</a:t>
                      </a:r>
                      <a:endParaRPr lang="id-ID"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V</a:t>
                      </a:r>
                      <a:r>
                        <a:rPr lang="en-US" sz="2000" dirty="0" err="1">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ocabulary</a:t>
                      </a:r>
                      <a:endParaRPr lang="id-ID" sz="2400" kern="100" dirty="0">
                        <a:solidFill>
                          <a:schemeClr val="tx1"/>
                        </a:solidFill>
                        <a:effectLst/>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dirty="0" err="1">
                          <a:solidFill>
                            <a:schemeClr val="tx1"/>
                          </a:solidFill>
                          <a:effectLst/>
                        </a:rPr>
                        <a:t>Frequency</a:t>
                      </a:r>
                      <a:r>
                        <a:rPr lang="id-ID" sz="2000" kern="100" dirty="0">
                          <a:solidFill>
                            <a:schemeClr val="tx1"/>
                          </a:solidFill>
                          <a:effectLst/>
                        </a:rPr>
                        <a:t> </a:t>
                      </a:r>
                      <a:r>
                        <a:rPr lang="id-ID" sz="2000" kern="100" dirty="0" err="1">
                          <a:solidFill>
                            <a:schemeClr val="tx1"/>
                          </a:solidFill>
                          <a:effectLst/>
                        </a:rPr>
                        <a:t>of</a:t>
                      </a:r>
                      <a:r>
                        <a:rPr lang="id-ID" sz="2000" kern="100" dirty="0">
                          <a:solidFill>
                            <a:schemeClr val="tx1"/>
                          </a:solidFill>
                          <a:effectLst/>
                        </a:rPr>
                        <a:t> Use</a:t>
                      </a:r>
                      <a:endParaRPr lang="id-ID"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dirty="0">
                          <a:solidFill>
                            <a:schemeClr val="tx1"/>
                          </a:solidFill>
                          <a:effectLst/>
                        </a:rPr>
                        <a:t>Persentase</a:t>
                      </a:r>
                      <a:endParaRPr lang="id-ID" sz="2400" kern="100" dirty="0">
                        <a:solidFill>
                          <a:schemeClr val="tx1"/>
                        </a:solidFill>
                        <a:effectLst/>
                      </a:endParaRPr>
                    </a:p>
                    <a:p>
                      <a:pPr marL="457200" algn="ctr">
                        <a:lnSpc>
                          <a:spcPct val="115000"/>
                        </a:lnSpc>
                        <a:spcBef>
                          <a:spcPts val="5"/>
                        </a:spcBef>
                        <a:spcAft>
                          <a:spcPts val="1000"/>
                        </a:spcAft>
                        <a:tabLst>
                          <a:tab pos="521335" algn="l"/>
                        </a:tabLst>
                      </a:pPr>
                      <a:r>
                        <a:rPr lang="id-ID" sz="2000" kern="100" dirty="0">
                          <a:solidFill>
                            <a:schemeClr val="tx1"/>
                          </a:solidFill>
                          <a:effectLst/>
                        </a:rPr>
                        <a:t> </a:t>
                      </a:r>
                      <a:endParaRPr lang="id-ID"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extLst>
                  <a:ext uri="{0D108BD9-81ED-4DB2-BD59-A6C34878D82A}">
                    <a16:rowId xmlns:a16="http://schemas.microsoft.com/office/drawing/2014/main" val="2459383668"/>
                  </a:ext>
                </a:extLst>
              </a:tr>
              <a:tr h="462879">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1.</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dirty="0" err="1">
                          <a:solidFill>
                            <a:schemeClr val="tx2"/>
                          </a:solidFill>
                          <a:effectLst/>
                        </a:rPr>
                        <a:t>Wuh</a:t>
                      </a:r>
                      <a:r>
                        <a:rPr lang="id-ID" sz="2000" kern="100" dirty="0">
                          <a:solidFill>
                            <a:schemeClr val="tx2"/>
                          </a:solidFill>
                          <a:effectLst/>
                        </a:rPr>
                        <a:t>/ </a:t>
                      </a:r>
                      <a:r>
                        <a:rPr lang="id-ID" sz="2000" kern="100" dirty="0" err="1">
                          <a:solidFill>
                            <a:schemeClr val="tx2"/>
                          </a:solidFill>
                          <a:effectLst/>
                        </a:rPr>
                        <a:t>wih</a:t>
                      </a:r>
                      <a:r>
                        <a:rPr lang="id-ID" sz="2000" kern="100" dirty="0">
                          <a:solidFill>
                            <a:schemeClr val="tx2"/>
                          </a:solidFill>
                          <a:effectLst/>
                        </a:rPr>
                        <a:t>/ wah</a:t>
                      </a:r>
                      <a:endParaRPr lang="id-ID" sz="2400" kern="100" dirty="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7</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21%</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extLst>
                  <a:ext uri="{0D108BD9-81ED-4DB2-BD59-A6C34878D82A}">
                    <a16:rowId xmlns:a16="http://schemas.microsoft.com/office/drawing/2014/main" val="3707573319"/>
                  </a:ext>
                </a:extLst>
              </a:tr>
              <a:tr h="292721">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2.</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Apik</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9</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28%</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extLst>
                  <a:ext uri="{0D108BD9-81ED-4DB2-BD59-A6C34878D82A}">
                    <a16:rowId xmlns:a16="http://schemas.microsoft.com/office/drawing/2014/main" val="2169655797"/>
                  </a:ext>
                </a:extLst>
              </a:tr>
              <a:tr h="292721">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3.</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dirty="0">
                          <a:solidFill>
                            <a:schemeClr val="tx2"/>
                          </a:solidFill>
                          <a:effectLst/>
                        </a:rPr>
                        <a:t>Enak</a:t>
                      </a:r>
                      <a:endParaRPr lang="id-ID" sz="2400" kern="100" dirty="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2</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6%</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extLst>
                  <a:ext uri="{0D108BD9-81ED-4DB2-BD59-A6C34878D82A}">
                    <a16:rowId xmlns:a16="http://schemas.microsoft.com/office/drawing/2014/main" val="3419502234"/>
                  </a:ext>
                </a:extLst>
              </a:tr>
              <a:tr h="292721">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4.</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Pinter</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1</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3%</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extLst>
                  <a:ext uri="{0D108BD9-81ED-4DB2-BD59-A6C34878D82A}">
                    <a16:rowId xmlns:a16="http://schemas.microsoft.com/office/drawing/2014/main" val="3051157312"/>
                  </a:ext>
                </a:extLst>
              </a:tr>
              <a:tr h="292721">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5.</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dirty="0">
                          <a:solidFill>
                            <a:schemeClr val="tx2"/>
                          </a:solidFill>
                          <a:effectLst/>
                        </a:rPr>
                        <a:t>Ayu</a:t>
                      </a:r>
                      <a:endParaRPr lang="id-ID" sz="2400" kern="100" dirty="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6</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18%</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extLst>
                  <a:ext uri="{0D108BD9-81ED-4DB2-BD59-A6C34878D82A}">
                    <a16:rowId xmlns:a16="http://schemas.microsoft.com/office/drawing/2014/main" val="4076044164"/>
                  </a:ext>
                </a:extLst>
              </a:tr>
              <a:tr h="292721">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6.</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dirty="0">
                          <a:solidFill>
                            <a:schemeClr val="tx2"/>
                          </a:solidFill>
                          <a:effectLst/>
                        </a:rPr>
                        <a:t>Lucu</a:t>
                      </a:r>
                      <a:endParaRPr lang="id-ID" sz="2400" kern="100" dirty="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2</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6%</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extLst>
                  <a:ext uri="{0D108BD9-81ED-4DB2-BD59-A6C34878D82A}">
                    <a16:rowId xmlns:a16="http://schemas.microsoft.com/office/drawing/2014/main" val="140474421"/>
                  </a:ext>
                </a:extLst>
              </a:tr>
              <a:tr h="345242">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7.</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Ngganteng</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4</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12%</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extLst>
                  <a:ext uri="{0D108BD9-81ED-4DB2-BD59-A6C34878D82A}">
                    <a16:rowId xmlns:a16="http://schemas.microsoft.com/office/drawing/2014/main" val="191471568"/>
                  </a:ext>
                </a:extLst>
              </a:tr>
              <a:tr h="292721">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8.</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Bagus</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1</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3%</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extLst>
                  <a:ext uri="{0D108BD9-81ED-4DB2-BD59-A6C34878D82A}">
                    <a16:rowId xmlns:a16="http://schemas.microsoft.com/office/drawing/2014/main" val="381836523"/>
                  </a:ext>
                </a:extLst>
              </a:tr>
              <a:tr h="292721">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9.</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Mantep</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1</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3%</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extLst>
                  <a:ext uri="{0D108BD9-81ED-4DB2-BD59-A6C34878D82A}">
                    <a16:rowId xmlns:a16="http://schemas.microsoft.com/office/drawing/2014/main" val="471126787"/>
                  </a:ext>
                </a:extLst>
              </a:tr>
              <a:tr h="718498">
                <a:tc>
                  <a:txBody>
                    <a:bodyPr/>
                    <a:lstStyle/>
                    <a:p>
                      <a:pPr marL="457200" algn="ctr">
                        <a:lnSpc>
                          <a:spcPct val="115000"/>
                        </a:lnSpc>
                        <a:spcBef>
                          <a:spcPts val="5"/>
                        </a:spcBef>
                        <a:spcAft>
                          <a:spcPts val="1000"/>
                        </a:spcAft>
                        <a:tabLst>
                          <a:tab pos="521335" algn="l"/>
                        </a:tabLst>
                      </a:pPr>
                      <a:r>
                        <a:rPr lang="id-ID" sz="2000" kern="100" dirty="0">
                          <a:solidFill>
                            <a:schemeClr val="tx2"/>
                          </a:solidFill>
                          <a:effectLst/>
                        </a:rPr>
                        <a:t> </a:t>
                      </a:r>
                      <a:endParaRPr lang="id-ID" sz="2400" kern="100" dirty="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dirty="0">
                          <a:solidFill>
                            <a:schemeClr val="tx2"/>
                          </a:solidFill>
                          <a:effectLst/>
                        </a:rPr>
                        <a:t>Total</a:t>
                      </a:r>
                      <a:endParaRPr lang="id-ID" sz="2400" kern="100" dirty="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a:solidFill>
                            <a:schemeClr val="tx2"/>
                          </a:solidFill>
                          <a:effectLst/>
                        </a:rPr>
                        <a:t>33</a:t>
                      </a:r>
                      <a:endParaRPr lang="id-ID" sz="2400" kern="100">
                        <a:solidFill>
                          <a:schemeClr val="tx2"/>
                        </a:solidFill>
                        <a:effectLst/>
                        <a:latin typeface="Times New Roman" panose="02020603050405020304" pitchFamily="18" charset="0"/>
                        <a:ea typeface="Calibri" panose="020F0502020204030204" pitchFamily="34" charset="0"/>
                        <a:cs typeface="Arial" panose="020B0604020202020204" pitchFamily="34" charset="0"/>
                      </a:endParaRPr>
                    </a:p>
                  </a:txBody>
                  <a:tcPr marL="51626" marR="51626" marT="0" marB="0"/>
                </a:tc>
                <a:tc>
                  <a:txBody>
                    <a:bodyPr/>
                    <a:lstStyle/>
                    <a:p>
                      <a:pPr marL="457200" algn="ctr">
                        <a:lnSpc>
                          <a:spcPct val="115000"/>
                        </a:lnSpc>
                        <a:spcBef>
                          <a:spcPts val="5"/>
                        </a:spcBef>
                        <a:spcAft>
                          <a:spcPts val="1000"/>
                        </a:spcAft>
                        <a:tabLst>
                          <a:tab pos="521335" algn="l"/>
                        </a:tabLst>
                      </a:pPr>
                      <a:r>
                        <a:rPr lang="id-ID" sz="2000" kern="100" dirty="0">
                          <a:solidFill>
                            <a:schemeClr val="tx2"/>
                          </a:solidFill>
                          <a:effectLst/>
                        </a:rPr>
                        <a:t>100%</a:t>
                      </a:r>
                      <a:endParaRPr lang="id-ID" sz="2400" kern="100" dirty="0">
                        <a:solidFill>
                          <a:schemeClr val="tx2"/>
                        </a:solidFill>
                        <a:effectLst/>
                      </a:endParaRPr>
                    </a:p>
                  </a:txBody>
                  <a:tcPr marL="51626" marR="51626" marT="0" marB="0"/>
                </a:tc>
                <a:extLst>
                  <a:ext uri="{0D108BD9-81ED-4DB2-BD59-A6C34878D82A}">
                    <a16:rowId xmlns:a16="http://schemas.microsoft.com/office/drawing/2014/main" val="2773382321"/>
                  </a:ext>
                </a:extLst>
              </a:tr>
            </a:tbl>
          </a:graphicData>
        </a:graphic>
      </p:graphicFrame>
    </p:spTree>
    <p:extLst>
      <p:ext uri="{BB962C8B-B14F-4D97-AF65-F5344CB8AC3E}">
        <p14:creationId xmlns:p14="http://schemas.microsoft.com/office/powerpoint/2010/main" val="2483537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573088"/>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id-ID" sz="1800" dirty="0">
                <a:solidFill>
                  <a:schemeClr val="tx1"/>
                </a:solidFill>
                <a:latin typeface="Calisto MT" panose="02040603050505030304" pitchFamily="18" charset="0"/>
                <a:ea typeface="MS Mincho" panose="02020609040205080304" pitchFamily="49" charset="-128"/>
                <a:cs typeface="Times New Roman" panose="02020603050405020304" pitchFamily="18" charset="0"/>
              </a:rPr>
              <a:t>C</a:t>
            </a:r>
            <a:r>
              <a:rPr lang="en-US" sz="1800" dirty="0" err="1">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omplimenting</a:t>
            </a:r>
            <a:r>
              <a:rPr lang="en-US" sz="1800" dirty="0">
                <a:solidFill>
                  <a:schemeClr val="tx1"/>
                </a:solidFill>
                <a:effectLst/>
                <a:latin typeface="Calisto MT" panose="02040603050505030304" pitchFamily="18" charset="0"/>
                <a:ea typeface="MS Mincho" panose="02020609040205080304" pitchFamily="49" charset="-128"/>
                <a:cs typeface="Times New Roman" panose="02020603050405020304" pitchFamily="18" charset="0"/>
              </a:rPr>
              <a:t> speech acts</a:t>
            </a:r>
            <a:r>
              <a:rPr lang="en-US" sz="1800" dirty="0">
                <a:effectLst/>
                <a:latin typeface="Calisto MT" panose="02040603050505030304" pitchFamily="18" charset="0"/>
                <a:ea typeface="MS Mincho" panose="02020609040205080304" pitchFamily="49" charset="-128"/>
                <a:cs typeface="Times New Roman" panose="02020603050405020304" pitchFamily="18" charset="0"/>
              </a:rPr>
              <a:t> used in Japanese and Javanese has some differences</a:t>
            </a:r>
            <a:endParaRPr lang="en-US" sz="2000" dirty="0">
              <a:solidFill>
                <a:schemeClr val="bg1"/>
              </a:solidFill>
            </a:endParaRPr>
          </a:p>
        </p:txBody>
      </p:sp>
      <p:sp>
        <p:nvSpPr>
          <p:cNvPr id="3" name="Kotak Teks 2">
            <a:extLst>
              <a:ext uri="{FF2B5EF4-FFF2-40B4-BE49-F238E27FC236}">
                <a16:creationId xmlns:a16="http://schemas.microsoft.com/office/drawing/2014/main" id="{89DB06DD-3621-29E7-DE96-7DAB0D986D13}"/>
              </a:ext>
            </a:extLst>
          </p:cNvPr>
          <p:cNvSpPr txBox="1"/>
          <p:nvPr/>
        </p:nvSpPr>
        <p:spPr>
          <a:xfrm>
            <a:off x="579582" y="2153496"/>
            <a:ext cx="10515600" cy="14773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id-ID" dirty="0">
                <a:latin typeface="Calisto MT" panose="02040603050505030304" pitchFamily="18" charset="0"/>
                <a:ea typeface="MS Mincho" panose="02020609040205080304" pitchFamily="49" charset="-128"/>
                <a:cs typeface="Times New Roman" panose="02020603050405020304" pitchFamily="18" charset="0"/>
              </a:rPr>
              <a:t>I</a:t>
            </a:r>
            <a:r>
              <a:rPr lang="en-US" sz="1800" dirty="0">
                <a:effectLst/>
                <a:latin typeface="Calisto MT" panose="02040603050505030304" pitchFamily="18" charset="0"/>
                <a:ea typeface="MS Mincho" panose="02020609040205080304" pitchFamily="49" charset="-128"/>
                <a:cs typeface="Times New Roman" panose="02020603050405020304" pitchFamily="18" charset="0"/>
              </a:rPr>
              <a:t>n </a:t>
            </a:r>
            <a:r>
              <a:rPr lang="en-US" dirty="0">
                <a:latin typeface="Calisto MT" panose="02040603050505030304" pitchFamily="18" charset="0"/>
                <a:ea typeface="MS Mincho" panose="02020609040205080304" pitchFamily="49" charset="-128"/>
                <a:cs typeface="Times New Roman" panose="02020603050405020304" pitchFamily="18" charset="0"/>
              </a:rPr>
              <a:t>Japanese</a:t>
            </a:r>
            <a:r>
              <a:rPr lang="id-ID" dirty="0">
                <a:latin typeface="Calisto MT" panose="02040603050505030304" pitchFamily="18" charset="0"/>
                <a:ea typeface="MS Mincho" panose="02020609040205080304" pitchFamily="49" charset="-128"/>
                <a:cs typeface="Times New Roman" panose="02020603050405020304" pitchFamily="18" charset="0"/>
              </a:rPr>
              <a:t> </a:t>
            </a:r>
            <a:r>
              <a:rPr lang="en-US" dirty="0">
                <a:latin typeface="Calisto MT" panose="02040603050505030304" pitchFamily="18" charset="0"/>
                <a:ea typeface="MS Mincho" panose="02020609040205080304" pitchFamily="49" charset="-128"/>
                <a:cs typeface="Times New Roman" panose="02020603050405020304" pitchFamily="18" charset="0"/>
              </a:rPr>
              <a:t>only four types of compliments were found </a:t>
            </a:r>
            <a:endParaRPr lang="id-ID" sz="1800" dirty="0">
              <a:effectLst/>
              <a:latin typeface="Calisto MT" panose="02040603050505030304" pitchFamily="18" charset="0"/>
              <a:ea typeface="MS Mincho" panose="02020609040205080304" pitchFamily="49" charset="-128"/>
              <a:cs typeface="Times New Roman" panose="02020603050405020304" pitchFamily="18" charset="0"/>
            </a:endParaRPr>
          </a:p>
          <a:p>
            <a:endParaRPr lang="id-ID" dirty="0">
              <a:latin typeface="Calisto MT" panose="02040603050505030304" pitchFamily="18" charset="0"/>
              <a:ea typeface="MS Mincho" panose="02020609040205080304" pitchFamily="49" charset="-128"/>
              <a:cs typeface="Times New Roman" panose="02020603050405020304" pitchFamily="18" charset="0"/>
            </a:endParaRPr>
          </a:p>
          <a:p>
            <a:r>
              <a:rPr lang="en-US" sz="1800" dirty="0">
                <a:effectLst/>
                <a:latin typeface="Calisto MT" panose="02040603050505030304" pitchFamily="18" charset="0"/>
                <a:ea typeface="MS Mincho" panose="02020609040205080304" pitchFamily="49" charset="-128"/>
                <a:cs typeface="Times New Roman" panose="02020603050405020304" pitchFamily="18" charset="0"/>
              </a:rPr>
              <a:t>The most commonly found type of compliment is praise for the personality or friendliness of the speaker, while the least common is praise for the possessions owned by the speaker</a:t>
            </a:r>
            <a:endParaRPr lang="id-ID" sz="1800" dirty="0">
              <a:effectLst/>
              <a:latin typeface="Calisto MT" panose="02040603050505030304" pitchFamily="18" charset="0"/>
              <a:ea typeface="MS Mincho" panose="02020609040205080304" pitchFamily="49" charset="-128"/>
              <a:cs typeface="Times New Roman" panose="02020603050405020304" pitchFamily="18" charset="0"/>
            </a:endParaRPr>
          </a:p>
          <a:p>
            <a:r>
              <a:rPr lang="en-US" sz="1800" dirty="0">
                <a:effectLst/>
                <a:latin typeface="Calisto MT" panose="02040603050505030304" pitchFamily="18" charset="0"/>
                <a:ea typeface="MS Mincho" panose="02020609040205080304" pitchFamily="49" charset="-128"/>
                <a:cs typeface="Times New Roman" panose="02020603050405020304" pitchFamily="18" charset="0"/>
              </a:rPr>
              <a:t> </a:t>
            </a:r>
            <a:endParaRPr lang="id-ID" dirty="0"/>
          </a:p>
        </p:txBody>
      </p:sp>
      <p:sp>
        <p:nvSpPr>
          <p:cNvPr id="7" name="Kotak Teks 6">
            <a:extLst>
              <a:ext uri="{FF2B5EF4-FFF2-40B4-BE49-F238E27FC236}">
                <a16:creationId xmlns:a16="http://schemas.microsoft.com/office/drawing/2014/main" id="{1F93BE88-6B7F-CFBD-45E7-313AE58763EA}"/>
              </a:ext>
            </a:extLst>
          </p:cNvPr>
          <p:cNvSpPr txBox="1"/>
          <p:nvPr/>
        </p:nvSpPr>
        <p:spPr>
          <a:xfrm>
            <a:off x="579582" y="3834580"/>
            <a:ext cx="10515600"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id-ID" dirty="0">
                <a:latin typeface="Calisto MT" panose="02040603050505030304" pitchFamily="18" charset="0"/>
                <a:ea typeface="MS Mincho" panose="02020609040205080304" pitchFamily="49" charset="-128"/>
                <a:cs typeface="Times New Roman" panose="02020603050405020304" pitchFamily="18" charset="0"/>
              </a:rPr>
              <a:t>I</a:t>
            </a:r>
            <a:r>
              <a:rPr lang="en-US" sz="1800" dirty="0">
                <a:effectLst/>
                <a:latin typeface="Calisto MT" panose="02040603050505030304" pitchFamily="18" charset="0"/>
                <a:ea typeface="MS Mincho" panose="02020609040205080304" pitchFamily="49" charset="-128"/>
                <a:cs typeface="Times New Roman" panose="02020603050405020304" pitchFamily="18" charset="0"/>
              </a:rPr>
              <a:t>n Javanese, all six types of compliments were found</a:t>
            </a:r>
            <a:endParaRPr lang="id-ID" dirty="0">
              <a:latin typeface="Calisto MT" panose="02040603050505030304" pitchFamily="18" charset="0"/>
              <a:ea typeface="MS Mincho" panose="02020609040205080304" pitchFamily="49" charset="-128"/>
              <a:cs typeface="Times New Roman" panose="02020603050405020304" pitchFamily="18" charset="0"/>
            </a:endParaRPr>
          </a:p>
          <a:p>
            <a:endParaRPr lang="id-ID" sz="1800" dirty="0">
              <a:effectLst/>
              <a:latin typeface="Calisto MT" panose="02040603050505030304" pitchFamily="18" charset="0"/>
              <a:ea typeface="MS Mincho" panose="02020609040205080304" pitchFamily="49" charset="-128"/>
              <a:cs typeface="Times New Roman" panose="02020603050405020304" pitchFamily="18" charset="0"/>
            </a:endParaRPr>
          </a:p>
          <a:p>
            <a:r>
              <a:rPr lang="en-US" sz="1800" dirty="0">
                <a:effectLst/>
                <a:latin typeface="Calisto MT" panose="02040603050505030304" pitchFamily="18" charset="0"/>
                <a:ea typeface="MS Mincho" panose="02020609040205080304" pitchFamily="49" charset="-128"/>
                <a:cs typeface="Times New Roman" panose="02020603050405020304" pitchFamily="18" charset="0"/>
              </a:rPr>
              <a:t>The four types of compliments are the same as those found in Japanese, while the other two are compliments for the residence of the speaker and compliments for the family of the speaker</a:t>
            </a:r>
            <a:endParaRPr lang="id-ID" dirty="0"/>
          </a:p>
        </p:txBody>
      </p:sp>
      <p:sp>
        <p:nvSpPr>
          <p:cNvPr id="9" name="Kotak Teks 8">
            <a:extLst>
              <a:ext uri="{FF2B5EF4-FFF2-40B4-BE49-F238E27FC236}">
                <a16:creationId xmlns:a16="http://schemas.microsoft.com/office/drawing/2014/main" id="{E7118788-FAEA-F2DF-4717-0326EBC14EF1}"/>
              </a:ext>
            </a:extLst>
          </p:cNvPr>
          <p:cNvSpPr txBox="1"/>
          <p:nvPr/>
        </p:nvSpPr>
        <p:spPr>
          <a:xfrm>
            <a:off x="529013" y="5346880"/>
            <a:ext cx="10616738" cy="92333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indent="450215">
              <a:tabLst>
                <a:tab pos="1278890" algn="l"/>
              </a:tabLst>
            </a:pPr>
            <a:r>
              <a:rPr lang="en-US" sz="1800" dirty="0">
                <a:effectLst/>
                <a:latin typeface="Calisto MT" panose="02040603050505030304" pitchFamily="18" charset="0"/>
                <a:ea typeface="MS Mincho" panose="02020609040205080304" pitchFamily="49" charset="-128"/>
                <a:cs typeface="Times New Roman" panose="02020603050405020304" pitchFamily="18" charset="0"/>
              </a:rPr>
              <a:t>The words commonly used in </a:t>
            </a:r>
            <a:r>
              <a:rPr lang="id-ID" sz="1800" dirty="0">
                <a:solidFill>
                  <a:schemeClr val="bg1"/>
                </a:solidFill>
                <a:latin typeface="Calisto MT" panose="02040603050505030304" pitchFamily="18" charset="0"/>
                <a:ea typeface="MS Mincho" panose="02020609040205080304" pitchFamily="49" charset="-128"/>
                <a:cs typeface="Times New Roman" panose="02020603050405020304" pitchFamily="18" charset="0"/>
              </a:rPr>
              <a:t>C</a:t>
            </a:r>
            <a:r>
              <a:rPr lang="en-US" sz="1800" dirty="0" err="1">
                <a:solidFill>
                  <a:schemeClr val="bg1"/>
                </a:solidFill>
                <a:effectLst/>
                <a:latin typeface="Calisto MT" panose="02040603050505030304" pitchFamily="18" charset="0"/>
                <a:ea typeface="MS Mincho" panose="02020609040205080304" pitchFamily="49" charset="-128"/>
                <a:cs typeface="Times New Roman" panose="02020603050405020304" pitchFamily="18" charset="0"/>
              </a:rPr>
              <a:t>omplimenting</a:t>
            </a:r>
            <a:r>
              <a:rPr lang="en-US" sz="1800" dirty="0">
                <a:solidFill>
                  <a:schemeClr val="bg1"/>
                </a:solidFill>
                <a:effectLst/>
                <a:latin typeface="Calisto MT" panose="02040603050505030304" pitchFamily="18" charset="0"/>
                <a:ea typeface="MS Mincho" panose="02020609040205080304" pitchFamily="49" charset="-128"/>
                <a:cs typeface="Times New Roman" panose="02020603050405020304" pitchFamily="18" charset="0"/>
              </a:rPr>
              <a:t> speech acts </a:t>
            </a:r>
            <a:r>
              <a:rPr lang="en-US" sz="1800" dirty="0">
                <a:effectLst/>
                <a:latin typeface="Calisto MT" panose="02040603050505030304" pitchFamily="18" charset="0"/>
                <a:ea typeface="MS Mincho" panose="02020609040205080304" pitchFamily="49" charset="-128"/>
                <a:cs typeface="Times New Roman" panose="02020603050405020304" pitchFamily="18" charset="0"/>
              </a:rPr>
              <a:t>in both Japanese and Javanese are almost the same, such as words </a:t>
            </a:r>
            <a:r>
              <a:rPr lang="en-US" sz="1800" i="1" dirty="0">
                <a:effectLst/>
                <a:latin typeface="Calisto MT" panose="02040603050505030304" pitchFamily="18" charset="0"/>
                <a:ea typeface="MS Mincho" panose="02020609040205080304" pitchFamily="49" charset="-128"/>
                <a:cs typeface="Times New Roman" panose="02020603050405020304" pitchFamily="18" charset="0"/>
              </a:rPr>
              <a:t>"ii ne," "kawaii," "suki," "</a:t>
            </a:r>
            <a:r>
              <a:rPr lang="en-US" sz="1800" i="1" dirty="0" err="1">
                <a:effectLst/>
                <a:latin typeface="Calisto MT" panose="02040603050505030304" pitchFamily="18" charset="0"/>
                <a:ea typeface="MS Mincho" panose="02020609040205080304" pitchFamily="49" charset="-128"/>
                <a:cs typeface="Times New Roman" panose="02020603050405020304" pitchFamily="18" charset="0"/>
              </a:rPr>
              <a:t>jouzu</a:t>
            </a:r>
            <a:r>
              <a:rPr lang="en-US" sz="1800" i="1" dirty="0">
                <a:effectLst/>
                <a:latin typeface="Calisto MT" panose="02040603050505030304" pitchFamily="18" charset="0"/>
                <a:ea typeface="MS Mincho" panose="02020609040205080304" pitchFamily="49" charset="-128"/>
                <a:cs typeface="Times New Roman" panose="02020603050405020304" pitchFamily="18" charset="0"/>
              </a:rPr>
              <a:t>,"</a:t>
            </a:r>
            <a:r>
              <a:rPr lang="en-US" sz="1800" dirty="0">
                <a:effectLst/>
                <a:latin typeface="Calisto MT" panose="02040603050505030304" pitchFamily="18" charset="0"/>
                <a:ea typeface="MS Mincho" panose="02020609040205080304" pitchFamily="49" charset="-128"/>
                <a:cs typeface="Times New Roman" panose="02020603050405020304" pitchFamily="18" charset="0"/>
              </a:rPr>
              <a:t> and </a:t>
            </a:r>
            <a:r>
              <a:rPr lang="en-US" sz="1800" i="1" dirty="0">
                <a:effectLst/>
                <a:latin typeface="Calisto MT" panose="02040603050505030304" pitchFamily="18" charset="0"/>
                <a:ea typeface="MS Mincho" panose="02020609040205080304" pitchFamily="49" charset="-128"/>
                <a:cs typeface="Times New Roman" panose="02020603050405020304" pitchFamily="18" charset="0"/>
              </a:rPr>
              <a:t>"</a:t>
            </a:r>
            <a:r>
              <a:rPr lang="en-US" sz="1800" i="1" dirty="0" err="1">
                <a:effectLst/>
                <a:latin typeface="Calisto MT" panose="02040603050505030304" pitchFamily="18" charset="0"/>
                <a:ea typeface="MS Mincho" panose="02020609040205080304" pitchFamily="49" charset="-128"/>
                <a:cs typeface="Times New Roman" panose="02020603050405020304" pitchFamily="18" charset="0"/>
              </a:rPr>
              <a:t>sugoi</a:t>
            </a:r>
            <a:r>
              <a:rPr lang="en-US" sz="1800" i="1" dirty="0">
                <a:effectLst/>
                <a:latin typeface="Calisto MT" panose="02040603050505030304" pitchFamily="18" charset="0"/>
                <a:ea typeface="MS Mincho" panose="02020609040205080304" pitchFamily="49" charset="-128"/>
                <a:cs typeface="Times New Roman" panose="02020603050405020304" pitchFamily="18" charset="0"/>
              </a:rPr>
              <a:t>"</a:t>
            </a:r>
            <a:r>
              <a:rPr lang="en-US" sz="1800" dirty="0">
                <a:effectLst/>
                <a:latin typeface="Calisto MT" panose="02040603050505030304" pitchFamily="18" charset="0"/>
                <a:ea typeface="MS Mincho" panose="02020609040205080304" pitchFamily="49" charset="-128"/>
                <a:cs typeface="Times New Roman" panose="02020603050405020304" pitchFamily="18" charset="0"/>
              </a:rPr>
              <a:t> in Japanese, and </a:t>
            </a:r>
            <a:r>
              <a:rPr lang="en-US" sz="1800">
                <a:effectLst/>
                <a:latin typeface="Calisto MT" panose="02040603050505030304" pitchFamily="18" charset="0"/>
                <a:ea typeface="MS Mincho" panose="02020609040205080304" pitchFamily="49" charset="-128"/>
                <a:cs typeface="Times New Roman" panose="02020603050405020304" pitchFamily="18" charset="0"/>
              </a:rPr>
              <a:t>words </a:t>
            </a:r>
            <a:r>
              <a:rPr lang="en-US" sz="1800" i="1">
                <a:effectLst/>
                <a:latin typeface="Calisto MT" panose="02040603050505030304" pitchFamily="18" charset="0"/>
                <a:ea typeface="MS Mincho" panose="02020609040205080304" pitchFamily="49" charset="-128"/>
                <a:cs typeface="Times New Roman" panose="02020603050405020304" pitchFamily="18" charset="0"/>
              </a:rPr>
              <a:t>"</a:t>
            </a:r>
            <a:r>
              <a:rPr lang="en-US" sz="1800" i="1" dirty="0" err="1">
                <a:effectLst/>
                <a:latin typeface="Calisto MT" panose="02040603050505030304" pitchFamily="18" charset="0"/>
                <a:ea typeface="MS Mincho" panose="02020609040205080304" pitchFamily="49" charset="-128"/>
                <a:cs typeface="Times New Roman" panose="02020603050405020304" pitchFamily="18" charset="0"/>
              </a:rPr>
              <a:t>apik</a:t>
            </a:r>
            <a:r>
              <a:rPr lang="en-US" sz="1800" i="1" dirty="0">
                <a:effectLst/>
                <a:latin typeface="Calisto MT" panose="02040603050505030304" pitchFamily="18" charset="0"/>
                <a:ea typeface="MS Mincho" panose="02020609040205080304" pitchFamily="49" charset="-128"/>
                <a:cs typeface="Times New Roman" panose="02020603050405020304" pitchFamily="18" charset="0"/>
              </a:rPr>
              <a:t>," "</a:t>
            </a:r>
            <a:r>
              <a:rPr lang="en-US" sz="1800" i="1" dirty="0" err="1">
                <a:effectLst/>
                <a:latin typeface="Calisto MT" panose="02040603050505030304" pitchFamily="18" charset="0"/>
                <a:ea typeface="MS Mincho" panose="02020609040205080304" pitchFamily="49" charset="-128"/>
                <a:cs typeface="Times New Roman" panose="02020603050405020304" pitchFamily="18" charset="0"/>
              </a:rPr>
              <a:t>lucu</a:t>
            </a:r>
            <a:r>
              <a:rPr lang="en-US" sz="1800" i="1" dirty="0">
                <a:effectLst/>
                <a:latin typeface="Calisto MT" panose="02040603050505030304" pitchFamily="18" charset="0"/>
                <a:ea typeface="MS Mincho" panose="02020609040205080304" pitchFamily="49" charset="-128"/>
                <a:cs typeface="Times New Roman" panose="02020603050405020304" pitchFamily="18" charset="0"/>
              </a:rPr>
              <a:t>," "</a:t>
            </a:r>
            <a:r>
              <a:rPr lang="en-US" sz="1800" i="1" dirty="0" err="1">
                <a:effectLst/>
                <a:latin typeface="Calisto MT" panose="02040603050505030304" pitchFamily="18" charset="0"/>
                <a:ea typeface="MS Mincho" panose="02020609040205080304" pitchFamily="49" charset="-128"/>
                <a:cs typeface="Times New Roman" panose="02020603050405020304" pitchFamily="18" charset="0"/>
              </a:rPr>
              <a:t>bagus</a:t>
            </a:r>
            <a:r>
              <a:rPr lang="en-US" sz="1800" i="1" dirty="0">
                <a:effectLst/>
                <a:latin typeface="Calisto MT" panose="02040603050505030304" pitchFamily="18" charset="0"/>
                <a:ea typeface="MS Mincho" panose="02020609040205080304" pitchFamily="49" charset="-128"/>
                <a:cs typeface="Times New Roman" panose="02020603050405020304" pitchFamily="18" charset="0"/>
              </a:rPr>
              <a:t>," "</a:t>
            </a:r>
            <a:r>
              <a:rPr lang="en-US" sz="1800" i="1" dirty="0" err="1">
                <a:effectLst/>
                <a:latin typeface="Calisto MT" panose="02040603050505030304" pitchFamily="18" charset="0"/>
                <a:ea typeface="MS Mincho" panose="02020609040205080304" pitchFamily="49" charset="-128"/>
                <a:cs typeface="Times New Roman" panose="02020603050405020304" pitchFamily="18" charset="0"/>
              </a:rPr>
              <a:t>pinter</a:t>
            </a:r>
            <a:r>
              <a:rPr lang="en-US" sz="1800" i="1" dirty="0">
                <a:effectLst/>
                <a:latin typeface="Calisto MT" panose="02040603050505030304" pitchFamily="18" charset="0"/>
                <a:ea typeface="MS Mincho" panose="02020609040205080304" pitchFamily="49" charset="-128"/>
                <a:cs typeface="Times New Roman" panose="02020603050405020304" pitchFamily="18" charset="0"/>
              </a:rPr>
              <a:t>,"</a:t>
            </a:r>
            <a:r>
              <a:rPr lang="en-US" sz="1800" dirty="0">
                <a:effectLst/>
                <a:latin typeface="Calisto MT" panose="02040603050505030304" pitchFamily="18" charset="0"/>
                <a:ea typeface="MS Mincho" panose="02020609040205080304" pitchFamily="49" charset="-128"/>
                <a:cs typeface="Times New Roman" panose="02020603050405020304" pitchFamily="18" charset="0"/>
              </a:rPr>
              <a:t> and </a:t>
            </a:r>
            <a:r>
              <a:rPr lang="en-US" sz="1800" i="1" dirty="0">
                <a:effectLst/>
                <a:latin typeface="Calisto MT" panose="02040603050505030304" pitchFamily="18" charset="0"/>
                <a:ea typeface="MS Mincho" panose="02020609040205080304" pitchFamily="49" charset="-128"/>
                <a:cs typeface="Times New Roman" panose="02020603050405020304" pitchFamily="18" charset="0"/>
              </a:rPr>
              <a:t>"</a:t>
            </a:r>
            <a:r>
              <a:rPr lang="en-US" sz="1800" i="1" dirty="0" err="1">
                <a:effectLst/>
                <a:latin typeface="Calisto MT" panose="02040603050505030304" pitchFamily="18" charset="0"/>
                <a:ea typeface="MS Mincho" panose="02020609040205080304" pitchFamily="49" charset="-128"/>
                <a:cs typeface="Times New Roman" panose="02020603050405020304" pitchFamily="18" charset="0"/>
              </a:rPr>
              <a:t>mantep</a:t>
            </a:r>
            <a:r>
              <a:rPr lang="en-US" sz="1800" i="1" dirty="0">
                <a:effectLst/>
                <a:latin typeface="Calisto MT" panose="02040603050505030304" pitchFamily="18" charset="0"/>
                <a:ea typeface="MS Mincho" panose="02020609040205080304" pitchFamily="49" charset="-128"/>
                <a:cs typeface="Times New Roman" panose="02020603050405020304" pitchFamily="18" charset="0"/>
              </a:rPr>
              <a:t>"</a:t>
            </a:r>
            <a:r>
              <a:rPr lang="en-US" sz="1800" dirty="0">
                <a:effectLst/>
                <a:latin typeface="Calisto MT" panose="02040603050505030304" pitchFamily="18" charset="0"/>
                <a:ea typeface="MS Mincho" panose="02020609040205080304" pitchFamily="49" charset="-128"/>
                <a:cs typeface="Times New Roman" panose="02020603050405020304" pitchFamily="18" charset="0"/>
              </a:rPr>
              <a:t> in Javanese.</a:t>
            </a:r>
            <a:endParaRPr lang="id-ID" sz="2400" dirty="0">
              <a:effectLst/>
              <a:latin typeface="Calibri" panose="020F0502020204030204"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2965204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TotalTime>
  <Words>1137</Words>
  <Application>Microsoft Office PowerPoint</Application>
  <PresentationFormat>Layar Lebar</PresentationFormat>
  <Paragraphs>209</Paragraphs>
  <Slides>11</Slides>
  <Notes>0</Notes>
  <HiddenSlides>0</HiddenSlides>
  <MMClips>0</MMClips>
  <ScaleCrop>false</ScaleCrop>
  <HeadingPairs>
    <vt:vector size="6" baseType="variant">
      <vt:variant>
        <vt:lpstr>Font Dipakai</vt:lpstr>
      </vt:variant>
      <vt:variant>
        <vt:i4>7</vt:i4>
      </vt:variant>
      <vt:variant>
        <vt:lpstr>Tema</vt:lpstr>
      </vt:variant>
      <vt:variant>
        <vt:i4>1</vt:i4>
      </vt:variant>
      <vt:variant>
        <vt:lpstr>Judul Slide</vt:lpstr>
      </vt:variant>
      <vt:variant>
        <vt:i4>11</vt:i4>
      </vt:variant>
    </vt:vector>
  </HeadingPairs>
  <TitlesOfParts>
    <vt:vector size="19" baseType="lpstr">
      <vt:lpstr>Arial</vt:lpstr>
      <vt:lpstr>Calibri</vt:lpstr>
      <vt:lpstr>Calibri Light</vt:lpstr>
      <vt:lpstr>Calisto MT</vt:lpstr>
      <vt:lpstr>Cambria</vt:lpstr>
      <vt:lpstr>Open Sans</vt:lpstr>
      <vt:lpstr>Times New Roman</vt:lpstr>
      <vt:lpstr>Office Theme</vt:lpstr>
      <vt:lpstr>Contrastive Analysis of Complimenting Speech Acts (Homeru Hyogen)  in Japanese and Javanese </vt:lpstr>
      <vt:lpstr>INTRODUCTION</vt:lpstr>
      <vt:lpstr>LITERATURE REVIEW</vt:lpstr>
      <vt:lpstr>METHOD</vt:lpstr>
      <vt:lpstr>FINDING AND DISCUSSION</vt:lpstr>
      <vt:lpstr>FINDING AND DISCUSSION</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isnaeni falakhiya</cp:lastModifiedBy>
  <cp:revision>29</cp:revision>
  <dcterms:created xsi:type="dcterms:W3CDTF">2023-04-14T06:04:15Z</dcterms:created>
  <dcterms:modified xsi:type="dcterms:W3CDTF">2023-07-25T07:35:54Z</dcterms:modified>
</cp:coreProperties>
</file>