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9" r:id="rId4"/>
    <p:sldId id="258" r:id="rId5"/>
    <p:sldId id="260" r:id="rId6"/>
    <p:sldId id="269" r:id="rId7"/>
    <p:sldId id="264" r:id="rId8"/>
    <p:sldId id="266" r:id="rId9"/>
    <p:sldId id="265" r:id="rId10"/>
    <p:sldId id="261" r:id="rId11"/>
    <p:sldId id="262" r:id="rId12"/>
    <p:sldId id="26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9543" autoAdjust="0"/>
    <p:restoredTop sz="94660"/>
  </p:normalViewPr>
  <p:slideViewPr>
    <p:cSldViewPr snapToGrid="0">
      <p:cViewPr varScale="1">
        <p:scale>
          <a:sx n="72" d="100"/>
          <a:sy n="72" d="100"/>
        </p:scale>
        <p:origin x="66"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ABAA28-DA46-42EA-ACFF-278DA77E579D}" type="datetimeFigureOut">
              <a:rPr lang="en-ID" smtClean="0"/>
              <a:t>31/07/2025</a:t>
            </a:fld>
            <a:endParaRPr lang="en-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C56254-029C-4DD0-8802-8710D5610970}" type="slidenum">
              <a:rPr lang="en-ID" smtClean="0"/>
              <a:t>‹#›</a:t>
            </a:fld>
            <a:endParaRPr lang="en-ID"/>
          </a:p>
        </p:txBody>
      </p:sp>
    </p:spTree>
    <p:extLst>
      <p:ext uri="{BB962C8B-B14F-4D97-AF65-F5344CB8AC3E}">
        <p14:creationId xmlns:p14="http://schemas.microsoft.com/office/powerpoint/2010/main" val="1246300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122363"/>
            <a:ext cx="9144000" cy="2387600"/>
          </a:xfrm>
        </p:spPr>
        <p:txBody>
          <a:bodyPr anchor="b"/>
          <a:lstStyle>
            <a:lvl1pPr algn="ctr">
              <a:defRPr sz="6000" b="1" cap="none" spc="50">
                <a:ln w="9525" cmpd="sng">
                  <a:solidFill>
                    <a:srgbClr val="002060"/>
                  </a:solidFill>
                  <a:prstDash val="solid"/>
                </a:ln>
                <a:solidFill>
                  <a:srgbClr val="70AD47">
                    <a:tint val="1000"/>
                  </a:srgbClr>
                </a:solidFill>
                <a:effectLst>
                  <a:glow rad="38100">
                    <a:schemeClr val="accent1">
                      <a:alpha val="40000"/>
                    </a:schemeClr>
                  </a:glow>
                </a:effectLst>
                <a:latin typeface="Franklin Gothic Demi Cond" panose="020B0706030402020204" pitchFamily="34" charset="0"/>
              </a:defRPr>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bg1">
                    <a:lumMod val="95000"/>
                  </a:schemeClr>
                </a:solidFill>
                <a:latin typeface="Franklin Gothic Medium Cond" panose="020B0606030402020204" pitchFamily="34"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B9278C43-7C78-4843-9DB0-26079ABFD95C}" type="datetimeFigureOut">
              <a:rPr lang="en-US" smtClean="0"/>
              <a:t>7/31/2025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2935066998"/>
      </p:ext>
    </p:extLst>
  </p:cSld>
  <p:clrMapOvr>
    <a:masterClrMapping/>
  </p:clrMapOvr>
  <mc:AlternateContent xmlns:mc="http://schemas.openxmlformats.org/markup-compatibility/2006">
    <mc:Choice xmlns:p159="http://schemas.microsoft.com/office/powerpoint/2015/09/main" xmlns="" Requires="p159">
      <p:transition spd="slow">
        <p159:morph option="byObject"/>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a:t>Click to edit Master title style</a:t>
            </a:r>
          </a:p>
        </p:txBody>
      </p:sp>
      <p:sp>
        <p:nvSpPr>
          <p:cNvPr id="3" name="Vertical Text Placeholder 2"/>
          <p:cNvSpPr>
            <a:spLocks noGrp="1"/>
          </p:cNvSpPr>
          <p:nvPr>
            <p:ph type="body" orient="vert" idx="1"/>
          </p:nvPr>
        </p:nvSpPr>
        <p:spPr>
          <a:solidFill>
            <a:srgbClr val="FFFFFF">
              <a:alpha val="50196"/>
            </a:srgbClr>
          </a:solidFill>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9278C43-7C78-4843-9DB0-26079ABFD95C}" type="datetimeFigureOut">
              <a:rPr lang="en-US" smtClean="0"/>
              <a:t>7/31/2025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703471524"/>
      </p:ext>
    </p:extLst>
  </p:cSld>
  <p:clrMapOvr>
    <a:masterClrMapping/>
  </p:clrMapOvr>
  <mc:AlternateContent xmlns:mc="http://schemas.openxmlformats.org/markup-compatibility/2006">
    <mc:Choice xmlns:p159="http://schemas.microsoft.com/office/powerpoint/2015/09/main" xmlns="" Requires="p159">
      <p:transition spd="slow">
        <p159:morph option="byObject"/>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85003"/>
            <a:ext cx="2628899" cy="5391959"/>
          </a:xfrm>
        </p:spPr>
        <p:txBody>
          <a:bodyPr vert="eaVert"/>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838200" y="785003"/>
            <a:ext cx="7772399" cy="5391959"/>
          </a:xfrm>
          <a:solidFill>
            <a:srgbClr val="FFFFFF">
              <a:alpha val="50196"/>
            </a:srgbClr>
          </a:solidFill>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9278C43-7C78-4843-9DB0-26079ABFD95C}" type="datetimeFigureOut">
              <a:rPr lang="en-US" smtClean="0"/>
              <a:t>7/31/2025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2643303837"/>
      </p:ext>
    </p:extLst>
  </p:cSld>
  <p:clrMapOvr>
    <a:masterClrMapping/>
  </p:clrMapOvr>
  <mc:AlternateContent xmlns:mc="http://schemas.openxmlformats.org/markup-compatibility/2006">
    <mc:Choice xmlns:p159="http://schemas.microsoft.com/office/powerpoint/2015/09/main" xmlns="" Requires="p159">
      <p:transition spd="slow">
        <p159:morph option="byObject"/>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Content Placeholder 2"/>
          <p:cNvSpPr>
            <a:spLocks noGrp="1"/>
          </p:cNvSpPr>
          <p:nvPr>
            <p:ph idx="1"/>
          </p:nvPr>
        </p:nvSpPr>
        <p:spPr>
          <a:solidFill>
            <a:srgbClr val="FFFFFF">
              <a:alpha val="50196"/>
            </a:srgbClr>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9278C43-7C78-4843-9DB0-26079ABFD95C}" type="datetimeFigureOut">
              <a:rPr lang="en-US" smtClean="0"/>
              <a:t>7/31/2025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241628093"/>
      </p:ext>
    </p:extLst>
  </p:cSld>
  <p:clrMapOvr>
    <a:masterClrMapping/>
  </p:clrMapOvr>
  <mc:AlternateContent xmlns:mc="http://schemas.openxmlformats.org/markup-compatibility/2006">
    <mc:Choice xmlns:p159="http://schemas.microsoft.com/office/powerpoint/2015/09/main" xmlns="" Requires="p159">
      <p:transition spd="slow">
        <p159:morph option="byObject"/>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lgn="ctr">
              <a:defRPr sz="6000"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lgn="ctr">
              <a:buNone/>
              <a:defRPr sz="2400">
                <a:solidFill>
                  <a:schemeClr val="bg1"/>
                </a:solidFill>
                <a:latin typeface="Franklin Gothic Medium Cond" panose="020B0606030402020204"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9278C43-7C78-4843-9DB0-26079ABFD95C}" type="datetimeFigureOut">
              <a:rPr lang="en-US" smtClean="0"/>
              <a:t>7/31/2025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2417565347"/>
      </p:ext>
    </p:extLst>
  </p:cSld>
  <p:clrMapOvr>
    <a:masterClrMapping/>
  </p:clrMapOvr>
  <mc:AlternateContent xmlns:mc="http://schemas.openxmlformats.org/markup-compatibility/2006">
    <mc:Choice xmlns:p159="http://schemas.microsoft.com/office/powerpoint/2015/09/main" xmlns="" Requires="p159">
      <p:transition spd="slow">
        <p159:morph option="byObject"/>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Content Placeholder 2"/>
          <p:cNvSpPr>
            <a:spLocks noGrp="1"/>
          </p:cNvSpPr>
          <p:nvPr>
            <p:ph sz="half" idx="1"/>
          </p:nvPr>
        </p:nvSpPr>
        <p:spPr>
          <a:xfrm>
            <a:off x="838200" y="1825625"/>
            <a:ext cx="5181600" cy="4351338"/>
          </a:xfrm>
          <a:solidFill>
            <a:srgbClr val="FFFFFF">
              <a:alpha val="50196"/>
            </a:srgbClr>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a:solidFill>
            <a:srgbClr val="FFFFFF">
              <a:alpha val="50196"/>
            </a:srgbClr>
          </a:solidFill>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9278C43-7C78-4843-9DB0-26079ABFD95C}" type="datetimeFigureOut">
              <a:rPr lang="en-US" smtClean="0"/>
              <a:t>7/31/2025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29928696"/>
      </p:ext>
    </p:extLst>
  </p:cSld>
  <p:clrMapOvr>
    <a:masterClrMapping/>
  </p:clrMapOvr>
  <mc:AlternateContent xmlns:mc="http://schemas.openxmlformats.org/markup-compatibility/2006">
    <mc:Choice xmlns:p159="http://schemas.microsoft.com/office/powerpoint/2015/09/main" xmlns="" Requires="p159">
      <p:transition spd="slow">
        <p159:morph option="byObject"/>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solidFill>
                  <a:schemeClr val="bg1"/>
                </a:solidFill>
                <a:latin typeface="Franklin Gothic Medium Cond" panose="020B0606030402020204" pitchFamily="34" charset="0"/>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9" y="2505075"/>
            <a:ext cx="5157787" cy="3684588"/>
          </a:xfrm>
          <a:solidFill>
            <a:srgbClr val="FFFFFF">
              <a:alpha val="50196"/>
            </a:srgbClr>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solidFill>
                  <a:schemeClr val="bg1"/>
                </a:solidFill>
                <a:latin typeface="Franklin Gothic Medium Cond" panose="020B0606030402020204" pitchFamily="34" charset="0"/>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a:solidFill>
            <a:srgbClr val="FFFFFF">
              <a:alpha val="50196"/>
            </a:srgbClr>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B9278C43-7C78-4843-9DB0-26079ABFD95C}" type="datetimeFigureOut">
              <a:rPr lang="en-US" smtClean="0"/>
              <a:t>7/31/2025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2675268220"/>
      </p:ext>
    </p:extLst>
  </p:cSld>
  <p:clrMapOvr>
    <a:masterClrMapping/>
  </p:clrMapOvr>
  <mc:AlternateContent xmlns:mc="http://schemas.openxmlformats.org/markup-compatibility/2006">
    <mc:Choice xmlns:p159="http://schemas.microsoft.com/office/powerpoint/2015/09/main" xmlns="" Requires="p159">
      <p:transition spd="slow">
        <p159:morph option="byObject"/>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Date Placeholder 2"/>
          <p:cNvSpPr>
            <a:spLocks noGrp="1"/>
          </p:cNvSpPr>
          <p:nvPr>
            <p:ph type="dt" sz="half" idx="10"/>
          </p:nvPr>
        </p:nvSpPr>
        <p:spPr/>
        <p:txBody>
          <a:bodyPr/>
          <a:lstStyle/>
          <a:p>
            <a:fld id="{B9278C43-7C78-4843-9DB0-26079ABFD95C}" type="datetimeFigureOut">
              <a:rPr lang="en-US" smtClean="0"/>
              <a:t>7/31/2025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364474390"/>
      </p:ext>
    </p:extLst>
  </p:cSld>
  <p:clrMapOvr>
    <a:masterClrMapping/>
  </p:clrMapOvr>
  <mc:AlternateContent xmlns:mc="http://schemas.openxmlformats.org/markup-compatibility/2006">
    <mc:Choice xmlns:p159="http://schemas.microsoft.com/office/powerpoint/2015/09/main" xmlns="" Requires="p159">
      <p:transition spd="slow">
        <p159:morph option="byObject"/>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278C43-7C78-4843-9DB0-26079ABFD95C}" type="datetimeFigureOut">
              <a:rPr lang="en-US" smtClean="0"/>
              <a:t>7/31/2025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750322247"/>
      </p:ext>
    </p:extLst>
  </p:cSld>
  <p:clrMapOvr>
    <a:masterClrMapping/>
  </p:clrMapOvr>
  <mc:AlternateContent xmlns:mc="http://schemas.openxmlformats.org/markup-compatibility/2006">
    <mc:Choice xmlns:p159="http://schemas.microsoft.com/office/powerpoint/2015/09/main" xmlns="" Requires="p159">
      <p:transition spd="slow">
        <p159:morph option="byObject"/>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Content Placeholder 2"/>
          <p:cNvSpPr>
            <a:spLocks noGrp="1"/>
          </p:cNvSpPr>
          <p:nvPr>
            <p:ph idx="1"/>
          </p:nvPr>
        </p:nvSpPr>
        <p:spPr>
          <a:xfrm>
            <a:off x="5183188" y="987427"/>
            <a:ext cx="6172200" cy="4873625"/>
          </a:xfrm>
          <a:solidFill>
            <a:srgbClr val="FFFFFF">
              <a:alpha val="50196"/>
            </a:srgbClr>
          </a:solidFill>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chemeClr val="bg1"/>
                </a:solidFill>
                <a:latin typeface="Franklin Gothic Medium Cond" panose="020B0606030402020204" pitchFamily="34" charset="0"/>
              </a:defRPr>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9278C43-7C78-4843-9DB0-26079ABFD95C}" type="datetimeFigureOut">
              <a:rPr lang="en-US" smtClean="0"/>
              <a:t>7/31/2025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4179384765"/>
      </p:ext>
    </p:extLst>
  </p:cSld>
  <p:clrMapOvr>
    <a:masterClrMapping/>
  </p:clrMapOvr>
  <mc:AlternateContent xmlns:mc="http://schemas.openxmlformats.org/markup-compatibility/2006">
    <mc:Choice xmlns:p159="http://schemas.microsoft.com/office/powerpoint/2015/09/main" xmlns="" Requires="p159">
      <p:transition spd="slow">
        <p159:morph option="byObject"/>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chemeClr val="bg1"/>
                </a:solidFill>
                <a:latin typeface="Franklin Gothic Medium Cond" panose="020B0606030402020204" pitchFamily="34" charset="0"/>
              </a:defRPr>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9278C43-7C78-4843-9DB0-26079ABFD95C}" type="datetimeFigureOut">
              <a:rPr lang="en-US" smtClean="0"/>
              <a:t>7/31/2025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426204985"/>
      </p:ext>
    </p:extLst>
  </p:cSld>
  <p:clrMapOvr>
    <a:masterClrMapping/>
  </p:clrMapOvr>
  <mc:AlternateContent xmlns:mc="http://schemas.openxmlformats.org/markup-compatibility/2006">
    <mc:Choice xmlns:p159="http://schemas.microsoft.com/office/powerpoint/2015/09/main" xmlns="" Requires="p159">
      <p:transition spd="slow">
        <p159:morph option="byObject"/>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278C43-7C78-4843-9DB0-26079ABFD95C}" type="datetimeFigureOut">
              <a:rPr lang="en-US" smtClean="0"/>
              <a:t>7/31/2025</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1D7BE7-220C-4592-A6F3-146279601EDE}" type="slidenum">
              <a:rPr lang="en-US" smtClean="0"/>
              <a:t>‹#›</a:t>
            </a:fld>
            <a:endParaRPr lang="en-US"/>
          </a:p>
        </p:txBody>
      </p:sp>
    </p:spTree>
    <p:extLst>
      <p:ext uri="{BB962C8B-B14F-4D97-AF65-F5344CB8AC3E}">
        <p14:creationId xmlns:p14="http://schemas.microsoft.com/office/powerpoint/2010/main" val="30954319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59="http://schemas.microsoft.com/office/powerpoint/2015/09/main" xmlns="" Requires="p159">
      <p:transition spd="slow">
        <p159:morph option="byObject"/>
      </p:transition>
    </mc:Choice>
    <mc:Fallback>
      <p:transition spd="slow">
        <p:fade/>
      </p:transition>
    </mc:Fallback>
  </mc:AlternateConten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doi.org/10.30818/jpkm.2020.2050202"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89808" y="2258379"/>
            <a:ext cx="11812385" cy="879475"/>
          </a:xfrm>
        </p:spPr>
        <p:txBody>
          <a:bodyPr>
            <a:noAutofit/>
          </a:bodyPr>
          <a:lstStyle/>
          <a:p>
            <a:r>
              <a:rPr lang="en-US" sz="4800" dirty="0"/>
              <a:t>Illocutionary Strategies in Digital Podcast Communication: A YouTube Case Study</a:t>
            </a:r>
            <a:endParaRPr lang="en-US" sz="4800" b="1" dirty="0">
              <a:solidFill>
                <a:schemeClr val="bg1"/>
              </a:solidFill>
              <a:latin typeface="+mn-lt"/>
              <a:cs typeface="Times New Roman" panose="02020603050405020304" pitchFamily="18" charset="0"/>
            </a:endParaRPr>
          </a:p>
        </p:txBody>
      </p:sp>
      <p:sp>
        <p:nvSpPr>
          <p:cNvPr id="6" name="Subtitle 5"/>
          <p:cNvSpPr>
            <a:spLocks noGrp="1"/>
          </p:cNvSpPr>
          <p:nvPr>
            <p:ph type="subTitle" idx="1"/>
          </p:nvPr>
        </p:nvSpPr>
        <p:spPr>
          <a:xfrm>
            <a:off x="551411" y="3329669"/>
            <a:ext cx="11089177" cy="940248"/>
          </a:xfrm>
        </p:spPr>
        <p:txBody>
          <a:bodyPr>
            <a:normAutofit/>
          </a:bodyPr>
          <a:lstStyle/>
          <a:p>
            <a:pPr>
              <a:lnSpc>
                <a:spcPct val="100000"/>
              </a:lnSpc>
            </a:pPr>
            <a:r>
              <a:rPr lang="en-US" sz="1600" b="1" dirty="0">
                <a:solidFill>
                  <a:schemeClr val="bg1"/>
                </a:solidFill>
              </a:rPr>
              <a:t>Kevin </a:t>
            </a:r>
            <a:r>
              <a:rPr lang="en-US" sz="1600" b="1" dirty="0" err="1">
                <a:solidFill>
                  <a:schemeClr val="bg1"/>
                </a:solidFill>
              </a:rPr>
              <a:t>Andrian</a:t>
            </a:r>
            <a:r>
              <a:rPr lang="en-US" sz="1600" b="1" dirty="0">
                <a:solidFill>
                  <a:schemeClr val="bg1"/>
                </a:solidFill>
              </a:rPr>
              <a:t> </a:t>
            </a:r>
            <a:r>
              <a:rPr lang="en-US" sz="1600" b="1" dirty="0" err="1">
                <a:solidFill>
                  <a:schemeClr val="bg1"/>
                </a:solidFill>
              </a:rPr>
              <a:t>Seda</a:t>
            </a:r>
            <a:r>
              <a:rPr lang="en-US" sz="1600" b="1" dirty="0">
                <a:solidFill>
                  <a:schemeClr val="bg1"/>
                </a:solidFill>
              </a:rPr>
              <a:t> </a:t>
            </a:r>
            <a:r>
              <a:rPr lang="en-US" sz="1100" b="1" dirty="0">
                <a:solidFill>
                  <a:schemeClr val="bg1"/>
                </a:solidFill>
              </a:rPr>
              <a:t>(1)</a:t>
            </a:r>
            <a:r>
              <a:rPr lang="en-US" sz="1600" b="1" dirty="0">
                <a:solidFill>
                  <a:schemeClr val="bg1"/>
                </a:solidFill>
              </a:rPr>
              <a:t>, </a:t>
            </a:r>
            <a:r>
              <a:rPr lang="en-US" sz="1600" b="1" dirty="0" err="1">
                <a:solidFill>
                  <a:schemeClr val="bg1"/>
                </a:solidFill>
              </a:rPr>
              <a:t>Ikmal</a:t>
            </a:r>
            <a:r>
              <a:rPr lang="en-US" sz="1600" b="1" dirty="0">
                <a:solidFill>
                  <a:schemeClr val="bg1"/>
                </a:solidFill>
              </a:rPr>
              <a:t> Triyanto </a:t>
            </a:r>
            <a:r>
              <a:rPr lang="en-US" sz="1100" b="1" dirty="0">
                <a:solidFill>
                  <a:schemeClr val="bg1"/>
                </a:solidFill>
              </a:rPr>
              <a:t>(2)</a:t>
            </a:r>
            <a:r>
              <a:rPr lang="en-US" sz="1600" b="1" dirty="0">
                <a:solidFill>
                  <a:schemeClr val="bg1"/>
                </a:solidFill>
              </a:rPr>
              <a:t>, Tri Indri </a:t>
            </a:r>
            <a:r>
              <a:rPr lang="en-US" sz="1600" b="1" dirty="0" err="1">
                <a:solidFill>
                  <a:schemeClr val="bg1"/>
                </a:solidFill>
              </a:rPr>
              <a:t>Hardini</a:t>
            </a:r>
            <a:r>
              <a:rPr lang="en-US" sz="1600" b="1" dirty="0">
                <a:solidFill>
                  <a:schemeClr val="bg1"/>
                </a:solidFill>
              </a:rPr>
              <a:t> </a:t>
            </a:r>
            <a:r>
              <a:rPr lang="en-US" sz="1100" b="1" dirty="0">
                <a:solidFill>
                  <a:schemeClr val="bg1"/>
                </a:solidFill>
              </a:rPr>
              <a:t>(3)</a:t>
            </a:r>
            <a:r>
              <a:rPr lang="en-US" sz="1600" b="1" dirty="0">
                <a:solidFill>
                  <a:schemeClr val="bg1"/>
                </a:solidFill>
              </a:rPr>
              <a:t>, </a:t>
            </a:r>
            <a:r>
              <a:rPr lang="en-US" sz="1600" b="1" dirty="0" err="1">
                <a:solidFill>
                  <a:schemeClr val="bg1"/>
                </a:solidFill>
              </a:rPr>
              <a:t>Wawan</a:t>
            </a:r>
            <a:r>
              <a:rPr lang="en-US" sz="1600" b="1" dirty="0">
                <a:solidFill>
                  <a:schemeClr val="bg1"/>
                </a:solidFill>
              </a:rPr>
              <a:t> Gunawan </a:t>
            </a:r>
            <a:r>
              <a:rPr lang="en-US" sz="1100" b="1" dirty="0">
                <a:solidFill>
                  <a:schemeClr val="bg1"/>
                </a:solidFill>
              </a:rPr>
              <a:t>(4)</a:t>
            </a:r>
            <a:r>
              <a:rPr lang="en-US" sz="1600" b="1" dirty="0">
                <a:solidFill>
                  <a:schemeClr val="bg1"/>
                </a:solidFill>
              </a:rPr>
              <a:t>, R. Dian </a:t>
            </a:r>
            <a:r>
              <a:rPr lang="en-US" sz="1600" b="1" dirty="0" err="1">
                <a:solidFill>
                  <a:schemeClr val="bg1"/>
                </a:solidFill>
              </a:rPr>
              <a:t>Diaan</a:t>
            </a:r>
            <a:r>
              <a:rPr lang="en-US" sz="1600" b="1" dirty="0">
                <a:solidFill>
                  <a:schemeClr val="bg1"/>
                </a:solidFill>
              </a:rPr>
              <a:t> </a:t>
            </a:r>
            <a:r>
              <a:rPr lang="en-US" sz="1600" b="1" dirty="0" err="1">
                <a:solidFill>
                  <a:schemeClr val="bg1"/>
                </a:solidFill>
              </a:rPr>
              <a:t>Muniroh</a:t>
            </a:r>
            <a:r>
              <a:rPr lang="en-US" sz="1600" b="1" dirty="0">
                <a:solidFill>
                  <a:schemeClr val="bg1"/>
                </a:solidFill>
              </a:rPr>
              <a:t> </a:t>
            </a:r>
            <a:r>
              <a:rPr lang="en-US" sz="1100" b="1" dirty="0">
                <a:solidFill>
                  <a:schemeClr val="bg1"/>
                </a:solidFill>
              </a:rPr>
              <a:t>(5)</a:t>
            </a:r>
            <a:r>
              <a:rPr lang="en-US" sz="1600" b="1" dirty="0">
                <a:solidFill>
                  <a:schemeClr val="bg1"/>
                </a:solidFill>
              </a:rPr>
              <a:t>, Yayu </a:t>
            </a:r>
            <a:r>
              <a:rPr lang="en-US" sz="1600" b="1" dirty="0" err="1">
                <a:solidFill>
                  <a:schemeClr val="bg1"/>
                </a:solidFill>
              </a:rPr>
              <a:t>Maryuni</a:t>
            </a:r>
            <a:r>
              <a:rPr lang="en-US" sz="1600" b="1" dirty="0">
                <a:solidFill>
                  <a:schemeClr val="bg1"/>
                </a:solidFill>
              </a:rPr>
              <a:t> </a:t>
            </a:r>
            <a:r>
              <a:rPr lang="en-US" sz="1100" b="1" dirty="0">
                <a:solidFill>
                  <a:schemeClr val="bg1"/>
                </a:solidFill>
              </a:rPr>
              <a:t>(6)</a:t>
            </a:r>
            <a:endParaRPr lang="en-US" sz="1600" b="1" dirty="0">
              <a:solidFill>
                <a:schemeClr val="bg1"/>
              </a:solidFill>
            </a:endParaRPr>
          </a:p>
          <a:p>
            <a:pPr>
              <a:lnSpc>
                <a:spcPct val="100000"/>
              </a:lnSpc>
            </a:pPr>
            <a:r>
              <a:rPr lang="en-US" sz="1600" b="1" dirty="0">
                <a:solidFill>
                  <a:schemeClr val="bg1"/>
                </a:solidFill>
              </a:rPr>
              <a:t>Universitas Pendidikan Indonesia </a:t>
            </a:r>
            <a:r>
              <a:rPr lang="en-US" sz="1100" b="1" dirty="0">
                <a:solidFill>
                  <a:schemeClr val="bg1"/>
                </a:solidFill>
              </a:rPr>
              <a:t>(1,3,4,5,6)</a:t>
            </a:r>
            <a:r>
              <a:rPr lang="en-US" sz="1600" b="1" dirty="0">
                <a:solidFill>
                  <a:schemeClr val="bg1"/>
                </a:solidFill>
              </a:rPr>
              <a:t>, </a:t>
            </a:r>
            <a:r>
              <a:rPr lang="en-US" sz="1600" b="1" dirty="0" err="1">
                <a:solidFill>
                  <a:schemeClr val="bg1"/>
                </a:solidFill>
              </a:rPr>
              <a:t>Universiti</a:t>
            </a:r>
            <a:r>
              <a:rPr lang="en-US" sz="1600" b="1" dirty="0">
                <a:solidFill>
                  <a:schemeClr val="bg1"/>
                </a:solidFill>
              </a:rPr>
              <a:t> Putra Malaysia </a:t>
            </a:r>
            <a:r>
              <a:rPr lang="en-US" sz="1100" b="1" dirty="0">
                <a:solidFill>
                  <a:schemeClr val="bg1"/>
                </a:solidFill>
              </a:rPr>
              <a:t>(2).</a:t>
            </a:r>
            <a:endParaRPr lang="en-US" sz="1600" b="1" dirty="0">
              <a:solidFill>
                <a:schemeClr val="bg1"/>
              </a:solidFill>
            </a:endParaRPr>
          </a:p>
        </p:txBody>
      </p:sp>
      <p:sp>
        <p:nvSpPr>
          <p:cNvPr id="7" name="Title 4"/>
          <p:cNvSpPr txBox="1">
            <a:spLocks/>
          </p:cNvSpPr>
          <p:nvPr/>
        </p:nvSpPr>
        <p:spPr>
          <a:xfrm>
            <a:off x="1590500" y="3012544"/>
            <a:ext cx="9144000" cy="317125"/>
          </a:xfrm>
          <a:prstGeom prst="rect">
            <a:avLst/>
          </a:prstGeom>
          <a:solidFill>
            <a:srgbClr val="7030A0"/>
          </a:solidFill>
          <a:ln w="19050">
            <a:solidFill>
              <a:schemeClr val="bg1"/>
            </a:solidFill>
          </a:ln>
          <a:effectLst>
            <a:outerShdw blurRad="50800" dist="38100" dir="2700000" algn="tl" rotWithShape="0">
              <a:prstClr val="black">
                <a:alpha val="40000"/>
              </a:prstClr>
            </a:outerShdw>
          </a:effectLst>
        </p:spPr>
        <p:txBody>
          <a:bodyPr vert="horz" lIns="91440" tIns="45720" rIns="91440" bIns="45720" rtlCol="0" anchor="b">
            <a:normAutofit fontScale="97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i-FI" sz="1800" dirty="0">
                <a:solidFill>
                  <a:schemeClr val="bg1"/>
                </a:solidFill>
                <a:latin typeface="Franklin Gothic Demi Cond" panose="020B0706030402020204" pitchFamily="34" charset="0"/>
                <a:cs typeface="Times New Roman" panose="02020603050405020304" pitchFamily="18" charset="0"/>
              </a:rPr>
              <a:t>No. Abstract: ABS-</a:t>
            </a:r>
            <a:r>
              <a:rPr lang="fi-FI" sz="1800" i="1" dirty="0">
                <a:solidFill>
                  <a:schemeClr val="bg1"/>
                </a:solidFill>
                <a:latin typeface="Franklin Gothic Demi Cond" panose="020B0706030402020204" pitchFamily="34" charset="0"/>
                <a:cs typeface="Times New Roman" panose="02020603050405020304" pitchFamily="18" charset="0"/>
              </a:rPr>
              <a:t>ICOLLITE-25159</a:t>
            </a:r>
            <a:endParaRPr lang="en-US" sz="1800" dirty="0">
              <a:solidFill>
                <a:schemeClr val="bg1"/>
              </a:solidFill>
              <a:latin typeface="Franklin Gothic Demi Cond" panose="020B0706030402020204" pitchFamily="34" charset="0"/>
              <a:cs typeface="Times New Roman" panose="02020603050405020304" pitchFamily="18" charset="0"/>
            </a:endParaRPr>
          </a:p>
        </p:txBody>
      </p:sp>
    </p:spTree>
    <p:extLst>
      <p:ext uri="{BB962C8B-B14F-4D97-AF65-F5344CB8AC3E}">
        <p14:creationId xmlns:p14="http://schemas.microsoft.com/office/powerpoint/2010/main" val="346991933"/>
      </p:ext>
    </p:extLst>
  </p:cSld>
  <p:clrMapOvr>
    <a:masterClrMapping/>
  </p:clrMapOvr>
  <mc:AlternateContent xmlns:mc="http://schemas.openxmlformats.org/markup-compatibility/2006">
    <mc:Choice xmlns:p159="http://schemas.microsoft.com/office/powerpoint/2015/09/main" xmlns="" Requires="p159">
      <p:transition spd="slow">
        <p159:morph option="byObject"/>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CONCLUSION</a:t>
            </a:r>
          </a:p>
        </p:txBody>
      </p:sp>
      <p:sp>
        <p:nvSpPr>
          <p:cNvPr id="5" name="Content Placeholder 4"/>
          <p:cNvSpPr>
            <a:spLocks noGrp="1"/>
          </p:cNvSpPr>
          <p:nvPr>
            <p:ph idx="1"/>
          </p:nvPr>
        </p:nvSpPr>
        <p:spPr>
          <a:xfrm>
            <a:off x="579583" y="1376652"/>
            <a:ext cx="10515600" cy="4351339"/>
          </a:xfrm>
        </p:spPr>
        <p:txBody>
          <a:bodyPr>
            <a:normAutofit/>
          </a:bodyPr>
          <a:lstStyle/>
          <a:p>
            <a:pPr marL="0" indent="0" algn="just">
              <a:buNone/>
            </a:pPr>
            <a:r>
              <a:rPr lang="en-ID" dirty="0"/>
              <a:t>This study focused on interactions in YouTube podcasts featuring teenagers as guests who have experienced bullying on social media. The analysis was conducted by purposively selecting podcast episodes, transcribing the dialogues, and then identifying the types of illocutionary speech acts using Bach and </a:t>
            </a:r>
            <a:r>
              <a:rPr lang="en-ID" dirty="0" err="1"/>
              <a:t>Harnish’s</a:t>
            </a:r>
            <a:r>
              <a:rPr lang="en-ID" dirty="0"/>
              <a:t> (1979) theory</a:t>
            </a:r>
            <a:r>
              <a:rPr lang="en-ID" b="1" dirty="0"/>
              <a:t>.</a:t>
            </a:r>
            <a:r>
              <a:rPr lang="en-ID" dirty="0"/>
              <a:t> The results indicated that among the 531 utterances </a:t>
            </a:r>
            <a:r>
              <a:rPr lang="en-ID" dirty="0" err="1"/>
              <a:t>analyzed</a:t>
            </a:r>
            <a:r>
              <a:rPr lang="en-ID" dirty="0"/>
              <a:t>, the most dominant type of speech act was constative, particularly in the subcategory of providing information. This finding suggested that the guests tend to convey factual statements and personal experiences, primarily to share information and enhance public understanding of the impact of bullying.</a:t>
            </a:r>
          </a:p>
        </p:txBody>
      </p:sp>
    </p:spTree>
    <p:extLst>
      <p:ext uri="{BB962C8B-B14F-4D97-AF65-F5344CB8AC3E}">
        <p14:creationId xmlns:p14="http://schemas.microsoft.com/office/powerpoint/2010/main" val="2965204266"/>
      </p:ext>
    </p:extLst>
  </p:cSld>
  <p:clrMapOvr>
    <a:masterClrMapping/>
  </p:clrMapOvr>
  <mc:AlternateContent xmlns:mc="http://schemas.openxmlformats.org/markup-compatibility/2006">
    <mc:Choice xmlns:p159="http://schemas.microsoft.com/office/powerpoint/2015/09/main" xmlns="" Requires="p159">
      <p:transition spd="slow">
        <p159:morph option="byObject"/>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REFERENCES</a:t>
            </a:r>
          </a:p>
        </p:txBody>
      </p:sp>
      <p:sp>
        <p:nvSpPr>
          <p:cNvPr id="5" name="Content Placeholder 4"/>
          <p:cNvSpPr>
            <a:spLocks noGrp="1"/>
          </p:cNvSpPr>
          <p:nvPr>
            <p:ph idx="1"/>
          </p:nvPr>
        </p:nvSpPr>
        <p:spPr>
          <a:xfrm>
            <a:off x="579583" y="1376652"/>
            <a:ext cx="10515600" cy="4351339"/>
          </a:xfrm>
        </p:spPr>
        <p:txBody>
          <a:bodyPr>
            <a:normAutofit/>
          </a:bodyPr>
          <a:lstStyle/>
          <a:p>
            <a:r>
              <a:rPr lang="en-US" sz="1400" dirty="0" err="1"/>
              <a:t>Cindyawati</a:t>
            </a:r>
            <a:r>
              <a:rPr lang="en-US" sz="1400" dirty="0"/>
              <a:t>, &amp; </a:t>
            </a:r>
            <a:r>
              <a:rPr lang="en-US" sz="1400" dirty="0" err="1"/>
              <a:t>Yulianto</a:t>
            </a:r>
            <a:r>
              <a:rPr lang="en-US" sz="1400" dirty="0"/>
              <a:t>, A. (2022). Tindak tutur </a:t>
            </a:r>
            <a:r>
              <a:rPr lang="en-US" sz="1400" dirty="0" err="1"/>
              <a:t>ilokusi</a:t>
            </a:r>
            <a:r>
              <a:rPr lang="en-US" sz="1400" dirty="0"/>
              <a:t> </a:t>
            </a:r>
            <a:r>
              <a:rPr lang="en-US" sz="1400" dirty="0" err="1"/>
              <a:t>asertif</a:t>
            </a:r>
            <a:r>
              <a:rPr lang="en-US" sz="1400" dirty="0"/>
              <a:t> pada kanal YouTube Deny </a:t>
            </a:r>
            <a:r>
              <a:rPr lang="en-US" sz="1400" dirty="0" err="1"/>
              <a:t>Sumargo</a:t>
            </a:r>
            <a:r>
              <a:rPr lang="en-US" sz="1400" dirty="0"/>
              <a:t> berjudul “</a:t>
            </a:r>
            <a:r>
              <a:rPr lang="en-US" sz="1400" dirty="0" err="1"/>
              <a:t>Ridwan</a:t>
            </a:r>
            <a:r>
              <a:rPr lang="en-US" sz="1400" dirty="0"/>
              <a:t> Kamil: Dikritik susah, </a:t>
            </a:r>
            <a:r>
              <a:rPr lang="en-US" sz="1400" dirty="0" err="1"/>
              <a:t>dikasih</a:t>
            </a:r>
            <a:r>
              <a:rPr lang="en-US" sz="1400" dirty="0"/>
              <a:t> ide </a:t>
            </a:r>
            <a:r>
              <a:rPr lang="en-US" sz="1400" dirty="0" err="1"/>
              <a:t>gak</a:t>
            </a:r>
            <a:r>
              <a:rPr lang="en-US" sz="1400" dirty="0"/>
              <a:t> mau.” </a:t>
            </a:r>
            <a:r>
              <a:rPr lang="en-US" sz="1400" i="1" dirty="0"/>
              <a:t>BAPALA: Jurnal Pendidikan Bahasa dan Sastra Indonesia UNESA.</a:t>
            </a:r>
            <a:endParaRPr lang="en-US" sz="1400" dirty="0"/>
          </a:p>
          <a:p>
            <a:r>
              <a:rPr lang="en-US" sz="1400" dirty="0" err="1"/>
              <a:t>Qisti</a:t>
            </a:r>
            <a:r>
              <a:rPr lang="en-US" sz="1400" dirty="0"/>
              <a:t>. (2022). </a:t>
            </a:r>
            <a:r>
              <a:rPr lang="en-US" sz="1400" i="1" dirty="0"/>
              <a:t>Analisis tindak tutur sebagai deteksi awal ujaran kebencian terhadap K-poppers di Twitter</a:t>
            </a:r>
            <a:r>
              <a:rPr lang="en-US" sz="1400" dirty="0"/>
              <a:t> [Skripsi, Universitas Pendidikan Indonesia].</a:t>
            </a:r>
          </a:p>
          <a:p>
            <a:r>
              <a:rPr lang="en-US" sz="1400" dirty="0" err="1"/>
              <a:t>searle</a:t>
            </a:r>
            <a:r>
              <a:rPr lang="en-US" sz="1400" dirty="0"/>
              <a:t>, J. R. (1979). </a:t>
            </a:r>
            <a:r>
              <a:rPr lang="en-US" sz="1400" i="1" dirty="0"/>
              <a:t>Expression and meaning: Studies in the theory of speech acts.</a:t>
            </a:r>
            <a:r>
              <a:rPr lang="en-US" sz="1400" dirty="0"/>
              <a:t> Cambridge University Press.</a:t>
            </a:r>
          </a:p>
          <a:p>
            <a:r>
              <a:rPr lang="en-US" sz="1400" dirty="0" err="1"/>
              <a:t>Sinaga</a:t>
            </a:r>
            <a:r>
              <a:rPr lang="en-US" sz="1400" dirty="0"/>
              <a:t>, D., </a:t>
            </a:r>
            <a:r>
              <a:rPr lang="en-US" sz="1400" dirty="0" err="1"/>
              <a:t>Sihombing</a:t>
            </a:r>
            <a:r>
              <a:rPr lang="en-US" sz="1400" dirty="0"/>
              <a:t>, R., &amp; Purba, J. R. (2022). An analysis of positive and negative politeness strategy in </a:t>
            </a:r>
            <a:r>
              <a:rPr lang="en-US" sz="1400" dirty="0" err="1"/>
              <a:t>Ome</a:t>
            </a:r>
            <a:r>
              <a:rPr lang="en-US" sz="1400" dirty="0"/>
              <a:t> TV by </a:t>
            </a:r>
            <a:r>
              <a:rPr lang="en-US" sz="1400" dirty="0" err="1"/>
              <a:t>Fiki</a:t>
            </a:r>
            <a:r>
              <a:rPr lang="en-US" sz="1400" dirty="0"/>
              <a:t> </a:t>
            </a:r>
            <a:r>
              <a:rPr lang="en-US" sz="1400" dirty="0" err="1"/>
              <a:t>Naki</a:t>
            </a:r>
            <a:r>
              <a:rPr lang="en-US" sz="1400" dirty="0"/>
              <a:t> on YouTube. </a:t>
            </a:r>
            <a:r>
              <a:rPr lang="en-US" sz="1400" i="1" dirty="0" err="1"/>
              <a:t>LingLit</a:t>
            </a:r>
            <a:r>
              <a:rPr lang="en-US" sz="1400" i="1" dirty="0"/>
              <a:t>: Journal Scientific Journal for Linguistics and Literature, 3</a:t>
            </a:r>
            <a:r>
              <a:rPr lang="en-US" sz="1400" dirty="0"/>
              <a:t>(2), 93–102.</a:t>
            </a:r>
          </a:p>
          <a:p>
            <a:r>
              <a:rPr lang="en-US" sz="1400" dirty="0" err="1"/>
              <a:t>Utami</a:t>
            </a:r>
            <a:r>
              <a:rPr lang="en-US" sz="1400" dirty="0"/>
              <a:t>, N., &amp; </a:t>
            </a:r>
            <a:r>
              <a:rPr lang="en-US" sz="1400" dirty="0" err="1"/>
              <a:t>Nuryani</a:t>
            </a:r>
            <a:r>
              <a:rPr lang="en-US" sz="1400" dirty="0"/>
              <a:t>, E. (2022). Strategi kesantunan bahasa dalam podcast </a:t>
            </a:r>
            <a:r>
              <a:rPr lang="en-US" sz="1400" dirty="0" err="1"/>
              <a:t>Deddy</a:t>
            </a:r>
            <a:r>
              <a:rPr lang="en-US" sz="1400" dirty="0"/>
              <a:t> </a:t>
            </a:r>
            <a:r>
              <a:rPr lang="en-US" sz="1400" dirty="0" err="1"/>
              <a:t>Corbuzier</a:t>
            </a:r>
            <a:r>
              <a:rPr lang="en-US" sz="1400" dirty="0"/>
              <a:t> pada video YouTube yang berjudul “Suntik Vaksin Berani </a:t>
            </a:r>
            <a:r>
              <a:rPr lang="en-US" sz="1400" dirty="0" err="1"/>
              <a:t>Gak</a:t>
            </a:r>
            <a:r>
              <a:rPr lang="en-US" sz="1400" dirty="0"/>
              <a:t> </a:t>
            </a:r>
            <a:r>
              <a:rPr lang="en-US" sz="1400" dirty="0" err="1"/>
              <a:t>Loe</a:t>
            </a:r>
            <a:r>
              <a:rPr lang="en-US" sz="1400" dirty="0"/>
              <a:t> Duluan.” In </a:t>
            </a:r>
            <a:r>
              <a:rPr lang="en-US" sz="1400" i="1" dirty="0"/>
              <a:t>Seminar Nasional </a:t>
            </a:r>
            <a:r>
              <a:rPr lang="en-US" sz="1400" i="1" dirty="0" err="1"/>
              <a:t>Literasi</a:t>
            </a:r>
            <a:r>
              <a:rPr lang="en-US" sz="1400" dirty="0"/>
              <a:t> (Vol. 7, No. 1, pp. 109–116).</a:t>
            </a:r>
          </a:p>
          <a:p>
            <a:r>
              <a:rPr lang="en-US" sz="1400" dirty="0" err="1"/>
              <a:t>Verhaar</a:t>
            </a:r>
            <a:r>
              <a:rPr lang="en-US" sz="1400" dirty="0"/>
              <a:t>, J. W. M. (1996). </a:t>
            </a:r>
            <a:r>
              <a:rPr lang="en-US" sz="1400" i="1" dirty="0"/>
              <a:t>Asas-asas linguistik umum.</a:t>
            </a:r>
            <a:r>
              <a:rPr lang="en-US" sz="1400" dirty="0"/>
              <a:t> Yogyakarta: </a:t>
            </a:r>
            <a:r>
              <a:rPr lang="en-US" sz="1400" dirty="0" err="1"/>
              <a:t>Gadjah</a:t>
            </a:r>
            <a:r>
              <a:rPr lang="en-US" sz="1400" dirty="0"/>
              <a:t> Mada University Press.</a:t>
            </a:r>
          </a:p>
          <a:p>
            <a:r>
              <a:rPr lang="en-US" sz="1400" dirty="0" err="1"/>
              <a:t>Widayanti</a:t>
            </a:r>
            <a:r>
              <a:rPr lang="en-US" sz="1400" dirty="0"/>
              <a:t>, S. R., &amp; </a:t>
            </a:r>
            <a:r>
              <a:rPr lang="en-US" sz="1400" dirty="0" err="1"/>
              <a:t>Kustinah</a:t>
            </a:r>
            <a:r>
              <a:rPr lang="en-US" sz="1400" dirty="0"/>
              <a:t>, K. (2019). Analisis pragmatik pada fungsi tindak tutur dalam film karya. </a:t>
            </a:r>
            <a:r>
              <a:rPr lang="en-US" sz="1400" i="1" dirty="0"/>
              <a:t>Prasasti: Journal of Linguistics, 4</a:t>
            </a:r>
            <a:r>
              <a:rPr lang="en-US" sz="1400" dirty="0"/>
              <a:t>(2), 180–185.</a:t>
            </a:r>
          </a:p>
          <a:p>
            <a:r>
              <a:rPr lang="en-US" sz="1400" dirty="0" err="1"/>
              <a:t>Wijana</a:t>
            </a:r>
            <a:r>
              <a:rPr lang="en-US" sz="1400" dirty="0"/>
              <a:t>, I. D. P. (1996). </a:t>
            </a:r>
            <a:r>
              <a:rPr lang="en-US" sz="1400" i="1" dirty="0"/>
              <a:t>Dasar-dasar pragmatik.</a:t>
            </a:r>
            <a:r>
              <a:rPr lang="en-US" sz="1400" dirty="0"/>
              <a:t> Yogyakarta: Andi Offset.</a:t>
            </a:r>
          </a:p>
          <a:p>
            <a:r>
              <a:rPr lang="en-US" sz="1400" dirty="0"/>
              <a:t>Yule, G. (1996). </a:t>
            </a:r>
            <a:r>
              <a:rPr lang="en-US" sz="1400" i="1" dirty="0"/>
              <a:t>Pragmatics.</a:t>
            </a:r>
            <a:r>
              <a:rPr lang="en-US" sz="1400" dirty="0"/>
              <a:t> Oxford University Press.</a:t>
            </a:r>
          </a:p>
          <a:p>
            <a:r>
              <a:rPr lang="en-US" sz="1400" dirty="0" err="1"/>
              <a:t>Zellatifanny</a:t>
            </a:r>
            <a:r>
              <a:rPr lang="en-US" sz="1400" dirty="0"/>
              <a:t>, C. M. (2020). Tren diseminasi konten audio on demand melalui podcast: Sebuah peluang dan tantangan di Indonesia. </a:t>
            </a:r>
            <a:r>
              <a:rPr lang="en-US" sz="1400" i="1" dirty="0"/>
              <a:t>Jurnal Pengabdian Kepada Masyarakat (JPKM), 5</a:t>
            </a:r>
            <a:r>
              <a:rPr lang="en-US" sz="1400" dirty="0"/>
              <a:t>(2), 117–132. </a:t>
            </a:r>
            <a:r>
              <a:rPr lang="en-US" sz="1400" dirty="0">
                <a:hlinkClick r:id="rId2"/>
              </a:rPr>
              <a:t>https://doi.org/10.30818/jpkm.2020.2050202</a:t>
            </a:r>
            <a:endParaRPr lang="en-US" sz="1400" dirty="0"/>
          </a:p>
        </p:txBody>
      </p:sp>
    </p:spTree>
    <p:extLst>
      <p:ext uri="{BB962C8B-B14F-4D97-AF65-F5344CB8AC3E}">
        <p14:creationId xmlns:p14="http://schemas.microsoft.com/office/powerpoint/2010/main" val="3004828107"/>
      </p:ext>
    </p:extLst>
  </p:cSld>
  <p:clrMapOvr>
    <a:masterClrMapping/>
  </p:clrMapOvr>
  <mc:AlternateContent xmlns:mc="http://schemas.openxmlformats.org/markup-compatibility/2006">
    <mc:Choice xmlns:p159="http://schemas.microsoft.com/office/powerpoint/2015/09/main" xmlns="" Requires="p159">
      <p:transition spd="slow">
        <p159:morph option="byObject"/>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524000" y="935789"/>
            <a:ext cx="9144000" cy="879475"/>
          </a:xfrm>
        </p:spPr>
        <p:txBody>
          <a:bodyPr>
            <a:normAutofit fontScale="90000"/>
          </a:bodyPr>
          <a:lstStyle/>
          <a:p>
            <a:r>
              <a:rPr lang="en-US" b="1" dirty="0">
                <a:solidFill>
                  <a:schemeClr val="bg1"/>
                </a:solidFill>
                <a:latin typeface="+mn-lt"/>
                <a:cs typeface="Times New Roman" panose="02020603050405020304" pitchFamily="18" charset="0"/>
              </a:rPr>
              <a:t>THANK YOU!</a:t>
            </a:r>
          </a:p>
        </p:txBody>
      </p:sp>
      <p:sp>
        <p:nvSpPr>
          <p:cNvPr id="6" name="Subtitle 5"/>
          <p:cNvSpPr>
            <a:spLocks noGrp="1"/>
          </p:cNvSpPr>
          <p:nvPr>
            <p:ph type="subTitle" idx="1"/>
          </p:nvPr>
        </p:nvSpPr>
        <p:spPr>
          <a:xfrm>
            <a:off x="1524000" y="1690889"/>
            <a:ext cx="9144000" cy="940248"/>
          </a:xfrm>
        </p:spPr>
        <p:txBody>
          <a:bodyPr>
            <a:normAutofit/>
          </a:bodyPr>
          <a:lstStyle/>
          <a:p>
            <a:pPr>
              <a:lnSpc>
                <a:spcPct val="100000"/>
              </a:lnSpc>
            </a:pPr>
            <a:endParaRPr lang="en-US" sz="2000" b="1" dirty="0">
              <a:solidFill>
                <a:schemeClr val="bg1"/>
              </a:solidFill>
            </a:endParaRPr>
          </a:p>
        </p:txBody>
      </p:sp>
      <p:sp>
        <p:nvSpPr>
          <p:cNvPr id="7" name="Title 4"/>
          <p:cNvSpPr txBox="1">
            <a:spLocks/>
          </p:cNvSpPr>
          <p:nvPr/>
        </p:nvSpPr>
        <p:spPr>
          <a:xfrm>
            <a:off x="1524000" y="1656700"/>
            <a:ext cx="9144000" cy="317125"/>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1600" dirty="0">
              <a:solidFill>
                <a:schemeClr val="bg1"/>
              </a:solidFill>
              <a:latin typeface="+mn-lt"/>
              <a:cs typeface="Times New Roman" panose="02020603050405020304" pitchFamily="18" charset="0"/>
            </a:endParaRPr>
          </a:p>
        </p:txBody>
      </p:sp>
    </p:spTree>
    <p:extLst>
      <p:ext uri="{BB962C8B-B14F-4D97-AF65-F5344CB8AC3E}">
        <p14:creationId xmlns:p14="http://schemas.microsoft.com/office/powerpoint/2010/main" val="1757516389"/>
      </p:ext>
    </p:extLst>
  </p:cSld>
  <p:clrMapOvr>
    <a:masterClrMapping/>
  </p:clrMapOvr>
  <mc:AlternateContent xmlns:mc="http://schemas.openxmlformats.org/markup-compatibility/2006">
    <mc:Choice xmlns:p159="http://schemas.microsoft.com/office/powerpoint/2015/09/main" xmlns="" Requires="p159">
      <p:transition spd="slow">
        <p159:morph option="byObject"/>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INTRODUCTION</a:t>
            </a:r>
          </a:p>
        </p:txBody>
      </p:sp>
      <p:sp>
        <p:nvSpPr>
          <p:cNvPr id="5" name="Content Placeholder 4"/>
          <p:cNvSpPr>
            <a:spLocks noGrp="1"/>
          </p:cNvSpPr>
          <p:nvPr>
            <p:ph idx="1"/>
          </p:nvPr>
        </p:nvSpPr>
        <p:spPr>
          <a:xfrm>
            <a:off x="579583" y="1376652"/>
            <a:ext cx="10515600" cy="4351339"/>
          </a:xfrm>
        </p:spPr>
        <p:txBody>
          <a:bodyPr>
            <a:normAutofit fontScale="70000" lnSpcReduction="20000"/>
          </a:bodyPr>
          <a:lstStyle/>
          <a:p>
            <a:pPr marL="0" indent="0" algn="just">
              <a:buNone/>
            </a:pPr>
            <a:r>
              <a:rPr lang="en-ID" dirty="0"/>
              <a:t>The Podcast Phenomenon represents one of the most prominent forms of media in today’s digital landscape. Podcasts serve as a medium of communication in various contexts, including entertainment, education, and information. Within this context, speech acts and the use of politeness strategies play a crucial role in shaping interactions between hosts and guests. This study examined the illocutionary meaning in Podcast interactions as a form of communication strategy. Illocutionary acts refer to utterances that explore the actual meaning or intended force behind a speaker’s statements. The primary theoretical framework employed in this research is the theory proposed by Bach and Harnish (1979). The research adopted a qualitative descriptive method. The data for this study consisted of Podcast episodes focusing on the experiences of teenagers who have been victims of social media bullying. The findings indicated that the interactions are predominantly characterized by constative speech acts, suggesting that the victims primarily provide factual information. The illocutionary meanings expressed in these interactions aim to convey politeness values within the Podcast setting. This study contributed to the development of high-quality social media content, particularly Podcasts, by emphasizing the importance of fostering positive image-building and considerate interaction to avoid potential offense.</a:t>
            </a:r>
          </a:p>
          <a:p>
            <a:pPr marL="0" indent="0" algn="just">
              <a:buNone/>
            </a:pPr>
            <a:r>
              <a:rPr lang="en-ID" b="1" dirty="0"/>
              <a:t>Keywords:</a:t>
            </a:r>
            <a:r>
              <a:rPr lang="en-ID" dirty="0"/>
              <a:t> Podcast, Speech Acts, Illocution</a:t>
            </a:r>
          </a:p>
        </p:txBody>
      </p:sp>
    </p:spTree>
    <p:extLst>
      <p:ext uri="{BB962C8B-B14F-4D97-AF65-F5344CB8AC3E}">
        <p14:creationId xmlns:p14="http://schemas.microsoft.com/office/powerpoint/2010/main" val="2950692155"/>
      </p:ext>
    </p:extLst>
  </p:cSld>
  <p:clrMapOvr>
    <a:masterClrMapping/>
  </p:clrMapOvr>
  <mc:AlternateContent xmlns:mc="http://schemas.openxmlformats.org/markup-compatibility/2006">
    <mc:Choice xmlns:p159="http://schemas.microsoft.com/office/powerpoint/2015/09/main" xmlns="" Requires="p159">
      <p:transition spd="slow">
        <p159:morph option="byObject"/>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LITERATURE REVIEW</a:t>
            </a:r>
          </a:p>
        </p:txBody>
      </p:sp>
      <p:sp>
        <p:nvSpPr>
          <p:cNvPr id="5" name="Content Placeholder 4"/>
          <p:cNvSpPr>
            <a:spLocks noGrp="1"/>
          </p:cNvSpPr>
          <p:nvPr>
            <p:ph idx="1"/>
          </p:nvPr>
        </p:nvSpPr>
        <p:spPr>
          <a:xfrm>
            <a:off x="579583" y="1376652"/>
            <a:ext cx="10515600" cy="4351339"/>
          </a:xfrm>
        </p:spPr>
        <p:txBody>
          <a:bodyPr>
            <a:normAutofit fontScale="62500" lnSpcReduction="20000"/>
          </a:bodyPr>
          <a:lstStyle/>
          <a:p>
            <a:pPr marL="0" indent="0" algn="just">
              <a:buNone/>
            </a:pPr>
            <a:r>
              <a:rPr lang="en-ID" dirty="0"/>
              <a:t>Speech Acts</a:t>
            </a:r>
          </a:p>
          <a:p>
            <a:pPr marL="0" indent="0" algn="just">
              <a:buNone/>
            </a:pPr>
            <a:r>
              <a:rPr lang="en-ID" dirty="0"/>
              <a:t>The concept of speech acts, originally introduced by Searle and Austin, was later developed further by Bach and Harnish (1979). Bach and Harnish classify illocutionary acts into four main categories, as follows:</a:t>
            </a:r>
          </a:p>
          <a:p>
            <a:pPr marL="514350" indent="-514350" algn="just">
              <a:buFont typeface="+mj-lt"/>
              <a:buAutoNum type="arabicPeriod"/>
            </a:pPr>
            <a:r>
              <a:rPr lang="en-ID" dirty="0" err="1"/>
              <a:t>Constatives</a:t>
            </a:r>
            <a:r>
              <a:rPr lang="en-ID" dirty="0"/>
              <a:t> </a:t>
            </a:r>
            <a:r>
              <a:rPr lang="en-ID" dirty="0" smtClean="0"/>
              <a:t>- </a:t>
            </a:r>
            <a:r>
              <a:rPr lang="en-ID" dirty="0"/>
              <a:t>utterances that convey the speaker’s belief or assertion.</a:t>
            </a:r>
          </a:p>
          <a:p>
            <a:pPr marL="514350" indent="-514350" algn="just">
              <a:buFont typeface="+mj-lt"/>
              <a:buAutoNum type="arabicPeriod"/>
            </a:pPr>
            <a:r>
              <a:rPr lang="en-ID" dirty="0"/>
              <a:t>Directives </a:t>
            </a:r>
            <a:r>
              <a:rPr lang="en-ID" dirty="0" smtClean="0"/>
              <a:t>- </a:t>
            </a:r>
            <a:r>
              <a:rPr lang="en-ID" dirty="0"/>
              <a:t>utterances that express the speaker’s attitude toward an action that they expect the hearer to perform</a:t>
            </a:r>
          </a:p>
          <a:p>
            <a:pPr marL="514350" indent="-514350" algn="just">
              <a:buFont typeface="+mj-lt"/>
              <a:buAutoNum type="arabicPeriod"/>
            </a:pPr>
            <a:r>
              <a:rPr lang="en-ID" dirty="0" err="1"/>
              <a:t>Commissives</a:t>
            </a:r>
            <a:r>
              <a:rPr lang="en-ID" dirty="0"/>
              <a:t> </a:t>
            </a:r>
            <a:r>
              <a:rPr lang="en-ID" dirty="0" smtClean="0"/>
              <a:t>- </a:t>
            </a:r>
            <a:r>
              <a:rPr lang="en-ID" dirty="0"/>
              <a:t>utterances that commit the speaker to a certain course of action.</a:t>
            </a:r>
          </a:p>
          <a:p>
            <a:pPr marL="514350" indent="-514350" algn="just">
              <a:buFont typeface="+mj-lt"/>
              <a:buAutoNum type="arabicPeriod"/>
            </a:pPr>
            <a:r>
              <a:rPr lang="en-ID" dirty="0"/>
              <a:t>Acknowledgments </a:t>
            </a:r>
            <a:r>
              <a:rPr lang="en-ID" dirty="0" smtClean="0"/>
              <a:t>- </a:t>
            </a:r>
            <a:r>
              <a:rPr lang="en-ID" dirty="0"/>
              <a:t>utterances that express the speaker’s feelings or emotions in response to particular types of situations.</a:t>
            </a:r>
          </a:p>
          <a:p>
            <a:pPr marL="514350" indent="-514350" algn="just">
              <a:buFont typeface="+mj-lt"/>
              <a:buAutoNum type="arabicPeriod"/>
            </a:pPr>
            <a:r>
              <a:rPr lang="en-ID" dirty="0"/>
              <a:t>Effective verbs and verdictive verbs</a:t>
            </a:r>
          </a:p>
          <a:p>
            <a:pPr marL="0" indent="0">
              <a:buNone/>
            </a:pPr>
            <a:endParaRPr lang="en-ID" dirty="0"/>
          </a:p>
          <a:p>
            <a:pPr marL="0" indent="0" algn="just">
              <a:buNone/>
            </a:pPr>
            <a:r>
              <a:rPr lang="en-ID" dirty="0"/>
              <a:t>The primary theoretical foundation of this study was the illocutionary speech act theory proposed by Bach and Harnish (1979). One of the key strengths of this theory lies in its detailed categorization of speech acts, which enables researchers to identify and </a:t>
            </a:r>
            <a:r>
              <a:rPr lang="en-ID" dirty="0" err="1"/>
              <a:t>analyze</a:t>
            </a:r>
            <a:r>
              <a:rPr lang="en-ID" dirty="0"/>
              <a:t> utterances more comprehensively and precisely.</a:t>
            </a:r>
          </a:p>
          <a:p>
            <a:pPr marL="0" lvl="0" indent="0">
              <a:buNone/>
            </a:pPr>
            <a:endParaRPr lang="en-US" sz="2000" dirty="0"/>
          </a:p>
        </p:txBody>
      </p:sp>
    </p:spTree>
    <p:extLst>
      <p:ext uri="{BB962C8B-B14F-4D97-AF65-F5344CB8AC3E}">
        <p14:creationId xmlns:p14="http://schemas.microsoft.com/office/powerpoint/2010/main" val="2324887373"/>
      </p:ext>
    </p:extLst>
  </p:cSld>
  <p:clrMapOvr>
    <a:masterClrMapping/>
  </p:clrMapOvr>
  <mc:AlternateContent xmlns:mc="http://schemas.openxmlformats.org/markup-compatibility/2006">
    <mc:Choice xmlns:p159="http://schemas.microsoft.com/office/powerpoint/2015/09/main" xmlns="" Requires="p159">
      <p:transition spd="slow">
        <p159:morph option="byObject"/>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METHOD</a:t>
            </a:r>
          </a:p>
        </p:txBody>
      </p:sp>
      <p:sp>
        <p:nvSpPr>
          <p:cNvPr id="5" name="Content Placeholder 4"/>
          <p:cNvSpPr>
            <a:spLocks noGrp="1"/>
          </p:cNvSpPr>
          <p:nvPr>
            <p:ph idx="1"/>
          </p:nvPr>
        </p:nvSpPr>
        <p:spPr>
          <a:xfrm>
            <a:off x="579583" y="1376652"/>
            <a:ext cx="10515600" cy="4351339"/>
          </a:xfrm>
        </p:spPr>
        <p:txBody>
          <a:bodyPr>
            <a:normAutofit fontScale="77500" lnSpcReduction="20000"/>
          </a:bodyPr>
          <a:lstStyle/>
          <a:p>
            <a:pPr marL="0" indent="0" algn="just">
              <a:buNone/>
            </a:pPr>
            <a:r>
              <a:rPr lang="en-ID" dirty="0"/>
              <a:t>This study employed a pragmatic approach using a qualitative research method. </a:t>
            </a:r>
            <a:r>
              <a:rPr lang="en-ID" dirty="0" err="1"/>
              <a:t>Alwasilah</a:t>
            </a:r>
            <a:r>
              <a:rPr lang="en-ID" dirty="0"/>
              <a:t> (2005) states that qualitative research is an inquiry whose findings are not derived through statistical procedures or other forms of quantification. Denny </a:t>
            </a:r>
            <a:r>
              <a:rPr lang="en-ID" dirty="0" err="1"/>
              <a:t>Sumargo’s</a:t>
            </a:r>
            <a:r>
              <a:rPr lang="en-ID" dirty="0"/>
              <a:t> YouTube channel has been active since August 30, 2020, consistently presenting content featuring the personal stories and confessions of invited guests. These guests come from diverse backgrounds, including politicians, actors, singers, and members of the general public. The podcast covers a wide range of social issues, such as sexual harassment, infidelity, bullying, and domestic violence. Among these topics, bullying emerges as a particularly dominant theme, affecting both public figures and ordinary individuals. The first episode </a:t>
            </a:r>
            <a:r>
              <a:rPr lang="en-ID" dirty="0" err="1"/>
              <a:t>analyzed</a:t>
            </a:r>
            <a:r>
              <a:rPr lang="en-ID" dirty="0"/>
              <a:t> is titled “</a:t>
            </a:r>
            <a:r>
              <a:rPr lang="en-ID" i="1" dirty="0"/>
              <a:t>Exclusive!! </a:t>
            </a:r>
            <a:r>
              <a:rPr lang="en-ID" i="1" dirty="0" err="1"/>
              <a:t>Keisya</a:t>
            </a:r>
            <a:r>
              <a:rPr lang="en-ID" i="1" dirty="0"/>
              <a:t> </a:t>
            </a:r>
            <a:r>
              <a:rPr lang="en-ID" i="1" dirty="0" err="1"/>
              <a:t>Levronka</a:t>
            </a:r>
            <a:r>
              <a:rPr lang="en-ID" i="1" dirty="0"/>
              <a:t> </a:t>
            </a:r>
            <a:r>
              <a:rPr lang="en-ID" i="1" dirty="0" err="1"/>
              <a:t>Curhat</a:t>
            </a:r>
            <a:r>
              <a:rPr lang="en-ID" i="1" dirty="0"/>
              <a:t> Sakit Hati </a:t>
            </a:r>
            <a:r>
              <a:rPr lang="en-ID" i="1" dirty="0" err="1"/>
              <a:t>Disini</a:t>
            </a:r>
            <a:r>
              <a:rPr lang="en-ID" i="1" dirty="0"/>
              <a:t> </a:t>
            </a:r>
            <a:r>
              <a:rPr lang="en-ID" i="1" dirty="0" err="1"/>
              <a:t>Semua</a:t>
            </a:r>
            <a:r>
              <a:rPr lang="en-ID" dirty="0"/>
              <a:t>” with a duration of 36 minutes and 26 seconds. The second episode is titled “</a:t>
            </a:r>
            <a:r>
              <a:rPr lang="en-ID" i="1" dirty="0" err="1"/>
              <a:t>Gw</a:t>
            </a:r>
            <a:r>
              <a:rPr lang="en-ID" i="1" dirty="0"/>
              <a:t> Di </a:t>
            </a:r>
            <a:r>
              <a:rPr lang="en-ID" i="1" dirty="0" err="1"/>
              <a:t>Dorong</a:t>
            </a:r>
            <a:r>
              <a:rPr lang="en-ID" i="1" dirty="0"/>
              <a:t>, Di </a:t>
            </a:r>
            <a:r>
              <a:rPr lang="en-ID" i="1" dirty="0" err="1"/>
              <a:t>Jambak</a:t>
            </a:r>
            <a:r>
              <a:rPr lang="en-ID" i="1" dirty="0"/>
              <a:t>, </a:t>
            </a:r>
            <a:r>
              <a:rPr lang="en-ID" i="1" dirty="0" err="1"/>
              <a:t>Dilecehkan</a:t>
            </a:r>
            <a:r>
              <a:rPr lang="en-ID" i="1" dirty="0"/>
              <a:t> ‼ Jeje </a:t>
            </a:r>
            <a:r>
              <a:rPr lang="en-ID" i="1" dirty="0" err="1"/>
              <a:t>Slebew</a:t>
            </a:r>
            <a:r>
              <a:rPr lang="en-ID" i="1" dirty="0"/>
              <a:t> </a:t>
            </a:r>
            <a:r>
              <a:rPr lang="en-ID" i="1" dirty="0" err="1"/>
              <a:t>Dipaksa</a:t>
            </a:r>
            <a:r>
              <a:rPr lang="en-ID" i="1" dirty="0"/>
              <a:t> </a:t>
            </a:r>
            <a:r>
              <a:rPr lang="en-ID" i="1" dirty="0" err="1"/>
              <a:t>Dewasa</a:t>
            </a:r>
            <a:r>
              <a:rPr lang="en-ID" i="1" dirty="0"/>
              <a:t> </a:t>
            </a:r>
            <a:r>
              <a:rPr lang="en-ID" i="1" dirty="0" err="1"/>
              <a:t>Sebelum</a:t>
            </a:r>
            <a:r>
              <a:rPr lang="en-ID" i="1" dirty="0"/>
              <a:t> </a:t>
            </a:r>
            <a:r>
              <a:rPr lang="en-ID" i="1" dirty="0" err="1"/>
              <a:t>Waktunya</a:t>
            </a:r>
            <a:r>
              <a:rPr lang="en-ID" i="1" dirty="0"/>
              <a:t>!!</a:t>
            </a:r>
            <a:r>
              <a:rPr lang="en-ID" dirty="0"/>
              <a:t>” with a duration of 37 minutes and 55 seconds. The research data consisted of the utterances produced by the host and guests in the ‘</a:t>
            </a:r>
            <a:r>
              <a:rPr lang="en-ID" dirty="0" err="1"/>
              <a:t>Curhat</a:t>
            </a:r>
            <a:r>
              <a:rPr lang="en-ID" dirty="0"/>
              <a:t> Bang’ podcast on Denny </a:t>
            </a:r>
            <a:r>
              <a:rPr lang="en-ID" dirty="0" err="1"/>
              <a:t>Sumargo’s</a:t>
            </a:r>
            <a:r>
              <a:rPr lang="en-ID" dirty="0"/>
              <a:t> YouTube channel. The utterances selected for analysis were those containing illocutionary speech acts as conceptualized by Bach and Harnish (1979).</a:t>
            </a:r>
          </a:p>
        </p:txBody>
      </p:sp>
    </p:spTree>
    <p:extLst>
      <p:ext uri="{BB962C8B-B14F-4D97-AF65-F5344CB8AC3E}">
        <p14:creationId xmlns:p14="http://schemas.microsoft.com/office/powerpoint/2010/main" val="915989542"/>
      </p:ext>
    </p:extLst>
  </p:cSld>
  <p:clrMapOvr>
    <a:masterClrMapping/>
  </p:clrMapOvr>
  <mc:AlternateContent xmlns:mc="http://schemas.openxmlformats.org/markup-compatibility/2006">
    <mc:Choice xmlns:p159="http://schemas.microsoft.com/office/powerpoint/2015/09/main" xmlns="" Requires="p159">
      <p:transition spd="slow">
        <p159:morph option="byObject"/>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FINDING AND DISCUSSION</a:t>
            </a:r>
          </a:p>
        </p:txBody>
      </p:sp>
      <p:sp>
        <p:nvSpPr>
          <p:cNvPr id="5" name="Content Placeholder 4"/>
          <p:cNvSpPr>
            <a:spLocks noGrp="1"/>
          </p:cNvSpPr>
          <p:nvPr>
            <p:ph idx="1"/>
          </p:nvPr>
        </p:nvSpPr>
        <p:spPr>
          <a:xfrm>
            <a:off x="579583" y="1376652"/>
            <a:ext cx="10515600" cy="4351339"/>
          </a:xfrm>
        </p:spPr>
        <p:txBody>
          <a:bodyPr>
            <a:normAutofit/>
          </a:bodyPr>
          <a:lstStyle/>
          <a:p>
            <a:pPr marL="0" indent="0" algn="just">
              <a:buNone/>
            </a:pPr>
            <a:r>
              <a:rPr lang="en-ID" sz="1600" dirty="0"/>
              <a:t>Table of Illocutionary Speech Act Findings</a:t>
            </a:r>
          </a:p>
          <a:p>
            <a:pPr marL="0" indent="0" algn="just">
              <a:buNone/>
            </a:pPr>
            <a:r>
              <a:rPr lang="en-ID" sz="1600" dirty="0"/>
              <a:t>This study examined two podcast videos with different titles from Denny </a:t>
            </a:r>
            <a:r>
              <a:rPr lang="en-ID" sz="1600" dirty="0" err="1"/>
              <a:t>Sumargo’s</a:t>
            </a:r>
            <a:r>
              <a:rPr lang="en-ID" sz="1600" dirty="0"/>
              <a:t> YouTube channel. The research aimed to identify the types of speech acts found in the context of teenagers who have experienced bullying on social media. Based on the analysis, a total of 531 utterances were identified across the interactions in the two podcast episodes featuring teenage guests who had previously experienced online bullying. Table 1 presents the frequency of the identified illocutionary speech acts.</a:t>
            </a:r>
          </a:p>
          <a:p>
            <a:pPr marL="0" indent="0" algn="just">
              <a:buNone/>
            </a:pPr>
            <a:endParaRPr lang="en-US" sz="1600" dirty="0"/>
          </a:p>
          <a:p>
            <a:pPr marL="0" indent="0" algn="just">
              <a:buNone/>
            </a:pPr>
            <a:endParaRPr lang="en-US" sz="1600" dirty="0"/>
          </a:p>
        </p:txBody>
      </p:sp>
      <p:pic>
        <p:nvPicPr>
          <p:cNvPr id="3" name="Picture 2"/>
          <p:cNvPicPr>
            <a:picLocks noChangeAspect="1"/>
          </p:cNvPicPr>
          <p:nvPr/>
        </p:nvPicPr>
        <p:blipFill>
          <a:blip r:embed="rId2"/>
          <a:stretch>
            <a:fillRect/>
          </a:stretch>
        </p:blipFill>
        <p:spPr>
          <a:xfrm>
            <a:off x="2741264" y="2791857"/>
            <a:ext cx="6709471" cy="2689491"/>
          </a:xfrm>
          <a:prstGeom prst="rect">
            <a:avLst/>
          </a:prstGeom>
        </p:spPr>
      </p:pic>
    </p:spTree>
    <p:extLst>
      <p:ext uri="{BB962C8B-B14F-4D97-AF65-F5344CB8AC3E}">
        <p14:creationId xmlns:p14="http://schemas.microsoft.com/office/powerpoint/2010/main" val="599952679"/>
      </p:ext>
    </p:extLst>
  </p:cSld>
  <p:clrMapOvr>
    <a:masterClrMapping/>
  </p:clrMapOvr>
  <mc:AlternateContent xmlns:mc="http://schemas.openxmlformats.org/markup-compatibility/2006">
    <mc:Choice xmlns:p159="http://schemas.microsoft.com/office/powerpoint/2015/09/main" xmlns="" Requires="p159">
      <p:transition spd="slow">
        <p159:morph option="byObject"/>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FINDING AND DISCUSSION</a:t>
            </a:r>
          </a:p>
        </p:txBody>
      </p:sp>
      <p:sp>
        <p:nvSpPr>
          <p:cNvPr id="5" name="Content Placeholder 4"/>
          <p:cNvSpPr>
            <a:spLocks noGrp="1"/>
          </p:cNvSpPr>
          <p:nvPr>
            <p:ph idx="1"/>
          </p:nvPr>
        </p:nvSpPr>
        <p:spPr>
          <a:xfrm>
            <a:off x="579583" y="1376652"/>
            <a:ext cx="10515600" cy="4351339"/>
          </a:xfrm>
        </p:spPr>
        <p:txBody>
          <a:bodyPr>
            <a:normAutofit fontScale="92500" lnSpcReduction="10000"/>
          </a:bodyPr>
          <a:lstStyle/>
          <a:p>
            <a:pPr marL="0" indent="0" algn="just">
              <a:buNone/>
            </a:pPr>
            <a:r>
              <a:rPr lang="en-ID" dirty="0"/>
              <a:t>Findings of Illocutionary Speech Acts</a:t>
            </a:r>
          </a:p>
          <a:p>
            <a:pPr marL="0" indent="0" algn="just">
              <a:buNone/>
            </a:pPr>
            <a:r>
              <a:rPr lang="en-ID" dirty="0"/>
              <a:t>The findings presented in the previous slide indicate a total of 531 utterances </a:t>
            </a:r>
            <a:r>
              <a:rPr lang="en-ID" dirty="0" err="1"/>
              <a:t>analyzed</a:t>
            </a:r>
            <a:r>
              <a:rPr lang="en-ID" dirty="0"/>
              <a:t> from two podcast episodes. Among these, there were 303 constative speech acts with the subcategories: </a:t>
            </a:r>
            <a:r>
              <a:rPr lang="en-ID" i="1" dirty="0"/>
              <a:t>assertive, predictive, retrodictive, descriptive, informative, confirmative, concessive, retracting, agreeing, responsive, suggestive,</a:t>
            </a:r>
            <a:r>
              <a:rPr lang="en-ID" dirty="0"/>
              <a:t> and </a:t>
            </a:r>
            <a:r>
              <a:rPr lang="en-ID" i="1" dirty="0"/>
              <a:t>suppositive. </a:t>
            </a:r>
            <a:r>
              <a:rPr lang="en-ID" dirty="0"/>
              <a:t>Furthermore, 206 directive speech acts were identified, with subcategories: </a:t>
            </a:r>
            <a:r>
              <a:rPr lang="en-ID" i="1" dirty="0"/>
              <a:t>requesting, questioning, requiring, prohibiting, advising,</a:t>
            </a:r>
            <a:r>
              <a:rPr lang="en-ID" dirty="0"/>
              <a:t> and </a:t>
            </a:r>
            <a:r>
              <a:rPr lang="en-ID" i="1" dirty="0"/>
              <a:t>permitting.</a:t>
            </a:r>
            <a:r>
              <a:rPr lang="en-ID" dirty="0"/>
              <a:t> There were also 2 commissive speech acts under the subcategory of </a:t>
            </a:r>
            <a:r>
              <a:rPr lang="en-ID" i="1" dirty="0"/>
              <a:t>offering.</a:t>
            </a:r>
            <a:r>
              <a:rPr lang="en-ID" dirty="0"/>
              <a:t> In addition, 17 acknowledgment speech acts were found, including the subcategories: </a:t>
            </a:r>
            <a:r>
              <a:rPr lang="en-ID" i="1" dirty="0"/>
              <a:t>comforting, congratulating,</a:t>
            </a:r>
            <a:r>
              <a:rPr lang="en-ID" dirty="0"/>
              <a:t> and </a:t>
            </a:r>
            <a:r>
              <a:rPr lang="en-ID" i="1" dirty="0"/>
              <a:t>admitting.</a:t>
            </a:r>
            <a:r>
              <a:rPr lang="en-ID" dirty="0"/>
              <a:t> Finally, 3 effective verbs were identified in the subcategory of </a:t>
            </a:r>
            <a:r>
              <a:rPr lang="en-ID" i="1" dirty="0"/>
              <a:t>censuring.</a:t>
            </a:r>
            <a:endParaRPr lang="en-ID" dirty="0"/>
          </a:p>
        </p:txBody>
      </p:sp>
    </p:spTree>
    <p:extLst>
      <p:ext uri="{BB962C8B-B14F-4D97-AF65-F5344CB8AC3E}">
        <p14:creationId xmlns:p14="http://schemas.microsoft.com/office/powerpoint/2010/main" val="3114078504"/>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FINDING AND DISCUSSION</a:t>
            </a:r>
          </a:p>
        </p:txBody>
      </p:sp>
      <p:sp>
        <p:nvSpPr>
          <p:cNvPr id="5" name="Content Placeholder 4"/>
          <p:cNvSpPr>
            <a:spLocks noGrp="1"/>
          </p:cNvSpPr>
          <p:nvPr>
            <p:ph idx="1"/>
          </p:nvPr>
        </p:nvSpPr>
        <p:spPr>
          <a:xfrm>
            <a:off x="579583" y="1376652"/>
            <a:ext cx="10515600" cy="4677784"/>
          </a:xfrm>
        </p:spPr>
        <p:txBody>
          <a:bodyPr>
            <a:noAutofit/>
          </a:bodyPr>
          <a:lstStyle/>
          <a:p>
            <a:pPr marL="0" indent="0" algn="just">
              <a:buNone/>
            </a:pPr>
            <a:r>
              <a:rPr lang="en-ID" sz="1500" dirty="0"/>
              <a:t>A</a:t>
            </a:r>
            <a:r>
              <a:rPr lang="en-ID" sz="1500" b="1" dirty="0"/>
              <a:t> </a:t>
            </a:r>
            <a:r>
              <a:rPr lang="en-ID" sz="1500" dirty="0"/>
              <a:t>constative speech act of giving testimony refers to an official statement or declaration of information by an individual regarding a particular event. The primary purpose of giving testimony is to provide relevant information that contributes to a deeper understanding of the event in question. Consequently, this type of speech act serves to report or narrate specific incidents or experiences that the speaker has witnessed or undergone.</a:t>
            </a:r>
          </a:p>
          <a:p>
            <a:pPr marL="0" indent="0" algn="just">
              <a:buNone/>
            </a:pPr>
            <a:r>
              <a:rPr lang="en-US" sz="1500" dirty="0"/>
              <a:t>Data 1</a:t>
            </a:r>
          </a:p>
          <a:p>
            <a:pPr marL="0" indent="0" algn="just">
              <a:buNone/>
            </a:pPr>
            <a:r>
              <a:rPr lang="id-ID" sz="1500" i="1" dirty="0"/>
              <a:t>DS: Kenapa? coba kamu ceritain. </a:t>
            </a:r>
            <a:endParaRPr lang="en-US" sz="1500" dirty="0"/>
          </a:p>
          <a:p>
            <a:pPr marL="0" indent="0" algn="just">
              <a:buNone/>
            </a:pPr>
            <a:r>
              <a:rPr lang="id-ID" sz="1500" i="1" dirty="0"/>
              <a:t>KL: Mungkin kayak selain karena kasihan sama temen aku karena sendiri kan dia juga cewek. Terus mungkin aku lihat mama aku, lihat Mamaku sih terutama karena sosok perempuan yang aku lihat sebagai anak perempuan kan pasti seorang ibu kan, aku lihat Mamaku kan berangkat kerja sendiri apa-apa. Aku kan kerja Mama berangkat kerja pulang malam sendiri juga itu yang aku lihat mungkin kayak </a:t>
            </a:r>
            <a:r>
              <a:rPr lang="id-ID" sz="1500" i="1" u="sng" dirty="0"/>
              <a:t>“Oh cewek itu harus kuat itu harus bisa apa-apa sendiri, contoh harus kayak gini gini </a:t>
            </a:r>
            <a:r>
              <a:rPr lang="id-ID" sz="1500" i="1" u="sng" dirty="0" err="1"/>
              <a:t>gini</a:t>
            </a:r>
            <a:r>
              <a:rPr lang="id-ID" sz="1500" i="1" u="sng" dirty="0"/>
              <a:t>”</a:t>
            </a:r>
            <a:r>
              <a:rPr lang="id-ID" sz="1500" i="1" dirty="0"/>
              <a:t>.</a:t>
            </a:r>
          </a:p>
          <a:p>
            <a:pPr marL="0" indent="0" algn="just">
              <a:buNone/>
            </a:pPr>
            <a:r>
              <a:rPr lang="en-ID" sz="1500" dirty="0"/>
              <a:t>The excerpt above represents an informative speech act in the form of giving testimony, in which the speaker (guest) provides information aimed at strengthening mental resilience and sharing insights about the life of a woman who must be independent. This testimony is based on the speaker’s personal observation of her mother’s activities, which serve as a life example. The speaker expresses her opinion explicitly in the utterance: “</a:t>
            </a:r>
            <a:r>
              <a:rPr lang="id-ID" sz="1500" i="1" dirty="0"/>
              <a:t>Oh cewek itu harus kuat itu harus bisa apa-apa sendiri, contoh harus kayak </a:t>
            </a:r>
            <a:r>
              <a:rPr lang="id-ID" sz="1500" i="1" dirty="0" err="1"/>
              <a:t>gini</a:t>
            </a:r>
            <a:r>
              <a:rPr lang="id-ID" sz="1500" i="1" dirty="0"/>
              <a:t> </a:t>
            </a:r>
            <a:r>
              <a:rPr lang="id-ID" sz="1500" i="1" dirty="0" err="1"/>
              <a:t>gini</a:t>
            </a:r>
            <a:r>
              <a:rPr lang="id-ID" sz="1500" i="1" dirty="0"/>
              <a:t> </a:t>
            </a:r>
            <a:r>
              <a:rPr lang="id-ID" sz="1500" i="1" dirty="0" err="1"/>
              <a:t>gini</a:t>
            </a:r>
            <a:r>
              <a:rPr lang="id-ID" sz="1500" i="1" dirty="0"/>
              <a:t>” </a:t>
            </a:r>
            <a:r>
              <a:rPr lang="en-ID" sz="1500" dirty="0"/>
              <a:t>This statement represents an act of giving testimony about the speaker’s mother, emphasizing the importance of being an independent woman. The context of this dialogue reflected the mental state and personal experience of the speaker. In addition to functioning as an informative testimony, the utterance narrated how the speaker’s mother embodies independence—a form of self-reliance that avoided dependence on others. This speech act thus served as a testimony acknowledging the mother as a role model for her child because of her independent character.</a:t>
            </a:r>
          </a:p>
        </p:txBody>
      </p:sp>
    </p:spTree>
    <p:extLst>
      <p:ext uri="{BB962C8B-B14F-4D97-AF65-F5344CB8AC3E}">
        <p14:creationId xmlns:p14="http://schemas.microsoft.com/office/powerpoint/2010/main" val="568175841"/>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FINDING AND DISCUSSION</a:t>
            </a:r>
          </a:p>
        </p:txBody>
      </p:sp>
      <p:sp>
        <p:nvSpPr>
          <p:cNvPr id="5" name="Content Placeholder 4"/>
          <p:cNvSpPr>
            <a:spLocks noGrp="1"/>
          </p:cNvSpPr>
          <p:nvPr>
            <p:ph idx="1"/>
          </p:nvPr>
        </p:nvSpPr>
        <p:spPr>
          <a:xfrm>
            <a:off x="579583" y="1376652"/>
            <a:ext cx="10515600" cy="4351339"/>
          </a:xfrm>
        </p:spPr>
        <p:txBody>
          <a:bodyPr>
            <a:noAutofit/>
          </a:bodyPr>
          <a:lstStyle/>
          <a:p>
            <a:pPr marL="0" indent="0" algn="just">
              <a:buNone/>
            </a:pPr>
            <a:r>
              <a:rPr lang="en-ID" sz="1600" dirty="0"/>
              <a:t>A directive speech act of asking questions</a:t>
            </a:r>
            <a:r>
              <a:rPr lang="en-ID" sz="1600" b="1" dirty="0"/>
              <a:t> </a:t>
            </a:r>
            <a:r>
              <a:rPr lang="en-ID" sz="1600" dirty="0"/>
              <a:t>is a type of utterance produced by a speaker with the intention of obtaining information or eliciting a response from another party. This form of speech act is commonly employed in communication to acquire knowledge, clarify the content of a message, and develop a deeper understanding of the topic being discussed, thereby facilitating further interaction. The act of asking questions can vary in levels of complexity. Simple questions may lead to relatively straightforward answers, while complex or challenging questions often require deeper thought and more elaborate responses. This variability illustrates the cognitive engagement involved in question-asking as a strategy to initiate and sustain meaningful communication.</a:t>
            </a:r>
          </a:p>
          <a:p>
            <a:pPr marL="0" indent="0" algn="just">
              <a:buNone/>
            </a:pPr>
            <a:r>
              <a:rPr lang="en-US" sz="1600" dirty="0"/>
              <a:t>Data 2</a:t>
            </a:r>
          </a:p>
          <a:p>
            <a:pPr marL="0" indent="0" algn="just">
              <a:buNone/>
            </a:pPr>
            <a:r>
              <a:rPr lang="id-ID" sz="1600" i="1" dirty="0"/>
              <a:t>JS: Jadi aku kadang misalnya ya kak, </a:t>
            </a:r>
            <a:r>
              <a:rPr lang="id-ID" sz="1600" i="1" u="sng" dirty="0"/>
              <a:t>ini boleh curhat engga sih bestie?</a:t>
            </a:r>
            <a:r>
              <a:rPr lang="id-ID" sz="1600" i="1" dirty="0"/>
              <a:t> Hehehe</a:t>
            </a:r>
            <a:endParaRPr lang="en-US" sz="1600" dirty="0"/>
          </a:p>
          <a:p>
            <a:pPr marL="0" indent="0" algn="just">
              <a:buNone/>
            </a:pPr>
            <a:r>
              <a:rPr lang="id-ID" sz="1600" i="1" dirty="0"/>
              <a:t>DS: Engga apa-apa curhat disini hahaha</a:t>
            </a:r>
            <a:endParaRPr lang="en-US" sz="1600" dirty="0"/>
          </a:p>
          <a:p>
            <a:pPr marL="0" indent="0" algn="just">
              <a:buNone/>
            </a:pPr>
            <a:r>
              <a:rPr lang="en-ID" sz="1600" dirty="0"/>
              <a:t>The excerpt above contains a </a:t>
            </a:r>
            <a:r>
              <a:rPr lang="en-ID" sz="1600" b="1" dirty="0"/>
              <a:t>directive speech act</a:t>
            </a:r>
            <a:r>
              <a:rPr lang="en-ID" sz="1600" dirty="0"/>
              <a:t> in the form of </a:t>
            </a:r>
            <a:r>
              <a:rPr lang="en-ID" sz="1600" b="1" dirty="0"/>
              <a:t>asking a question</a:t>
            </a:r>
            <a:r>
              <a:rPr lang="en-ID" sz="1600" dirty="0"/>
              <a:t>, produced by the guest toward the host. In this dialogue, the guest wishes to express her feelings and share her personal story with the host and the audience. Before revealing her feelings, the guest first seeks </a:t>
            </a:r>
            <a:r>
              <a:rPr lang="en-ID" sz="1600" b="1" dirty="0"/>
              <a:t>permission</a:t>
            </a:r>
            <a:r>
              <a:rPr lang="en-ID" sz="1600" dirty="0"/>
              <a:t> by asking the host whether she is allowed to share her story. The host then grants permission, allowing the guest to express her emotions openly in the podcast. This interaction illustrates the guest’s strong desire to share her personal experiences with the public, particularly aspects of her life that have caused emotional discomfort. </a:t>
            </a:r>
          </a:p>
        </p:txBody>
      </p:sp>
    </p:spTree>
    <p:extLst>
      <p:ext uri="{BB962C8B-B14F-4D97-AF65-F5344CB8AC3E}">
        <p14:creationId xmlns:p14="http://schemas.microsoft.com/office/powerpoint/2010/main" val="1899968635"/>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FINDING AND DISCUSSION</a:t>
            </a:r>
          </a:p>
        </p:txBody>
      </p:sp>
      <p:sp>
        <p:nvSpPr>
          <p:cNvPr id="5" name="Content Placeholder 4"/>
          <p:cNvSpPr>
            <a:spLocks noGrp="1"/>
          </p:cNvSpPr>
          <p:nvPr>
            <p:ph idx="1"/>
          </p:nvPr>
        </p:nvSpPr>
        <p:spPr>
          <a:xfrm>
            <a:off x="579583" y="1376652"/>
            <a:ext cx="10515600" cy="4351339"/>
          </a:xfrm>
        </p:spPr>
        <p:txBody>
          <a:bodyPr>
            <a:normAutofit/>
          </a:bodyPr>
          <a:lstStyle/>
          <a:p>
            <a:pPr marL="0" indent="0" algn="just">
              <a:buNone/>
            </a:pPr>
            <a:r>
              <a:rPr lang="en-ID" sz="1800" dirty="0"/>
              <a:t>A commissive speech act of offering is a form of communication in which a speaker expresses their willingness or intention to assist or provide help to someone else. This type of utterance carries a</a:t>
            </a:r>
            <a:r>
              <a:rPr lang="en-ID" sz="1800" b="1" dirty="0"/>
              <a:t> </a:t>
            </a:r>
            <a:r>
              <a:rPr lang="en-ID" sz="1800" dirty="0"/>
              <a:t>positive function as it contributes to supporting others, thereby fostering and maintaining social relationships in daily life.</a:t>
            </a:r>
          </a:p>
          <a:p>
            <a:pPr marL="0" indent="0" algn="just">
              <a:buNone/>
            </a:pPr>
            <a:r>
              <a:rPr lang="en-US" sz="1800" dirty="0"/>
              <a:t>Data 3</a:t>
            </a:r>
          </a:p>
          <a:p>
            <a:pPr marL="0" indent="0" algn="just">
              <a:buNone/>
            </a:pPr>
            <a:r>
              <a:rPr lang="id-ID" sz="1800" i="1" dirty="0"/>
              <a:t>JS: Tapi beneran gua bingung bang </a:t>
            </a:r>
            <a:endParaRPr lang="en-US" sz="1800" dirty="0"/>
          </a:p>
          <a:p>
            <a:pPr marL="0" indent="0" algn="just">
              <a:buNone/>
            </a:pPr>
            <a:r>
              <a:rPr lang="id-ID" sz="1800" i="1" dirty="0"/>
              <a:t>DS: </a:t>
            </a:r>
            <a:r>
              <a:rPr lang="id-ID" sz="1800" i="1" u="sng" dirty="0"/>
              <a:t>Bebas, bebas. Lagu rohani?</a:t>
            </a:r>
            <a:endParaRPr lang="en-US" sz="1800" dirty="0"/>
          </a:p>
          <a:p>
            <a:pPr marL="0" indent="0" algn="just">
              <a:buNone/>
            </a:pPr>
            <a:r>
              <a:rPr lang="en-ID" sz="1800" dirty="0"/>
              <a:t>The dialogue excerpt above contains a commissive speech act in the form of offering</a:t>
            </a:r>
            <a:r>
              <a:rPr lang="en-ID" sz="1800" b="1" dirty="0"/>
              <a:t>,</a:t>
            </a:r>
            <a:r>
              <a:rPr lang="en-ID" sz="1800" dirty="0"/>
              <a:t> performed by the podcast host. In this interaction, the host offers the guest an opportunity to sing, as singing is one of the guest’s hobbies. The host’s offer of a song occurs because the guest appears uncertain about which song she would like to perform. This utterance helps to reduce the</a:t>
            </a:r>
            <a:r>
              <a:rPr lang="en-ID" sz="1800" b="1" dirty="0"/>
              <a:t> </a:t>
            </a:r>
            <a:r>
              <a:rPr lang="en-ID" sz="1800" dirty="0"/>
              <a:t>guest’s emotional burden, creating a more comfortable atmosphere. Subsequently, the guest chooses to sing a religious song that she composed herself in front of the host. Offering</a:t>
            </a:r>
            <a:r>
              <a:rPr lang="en-ID" sz="1800" b="1" dirty="0"/>
              <a:t> </a:t>
            </a:r>
            <a:r>
              <a:rPr lang="en-ID" sz="1800" dirty="0"/>
              <a:t>is a type of commissive act frequently encountered in daily life, for instance, in the contexts of discussions, business interactions, and casual conversations.</a:t>
            </a:r>
          </a:p>
        </p:txBody>
      </p:sp>
    </p:spTree>
    <p:extLst>
      <p:ext uri="{BB962C8B-B14F-4D97-AF65-F5344CB8AC3E}">
        <p14:creationId xmlns:p14="http://schemas.microsoft.com/office/powerpoint/2010/main" val="1487329753"/>
      </p:ext>
    </p:extLst>
  </p:cSld>
  <p:clrMapOvr>
    <a:masterClrMapping/>
  </p:clrMapOvr>
  <p:transition spd="slow">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2013 - 2022 Theme</Template>
  <TotalTime>250</TotalTime>
  <Words>1147</Words>
  <Application>Microsoft Office PowerPoint</Application>
  <PresentationFormat>Widescreen</PresentationFormat>
  <Paragraphs>57</Paragraphs>
  <Slides>12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Aptos</vt:lpstr>
      <vt:lpstr>Arial</vt:lpstr>
      <vt:lpstr>Calibri</vt:lpstr>
      <vt:lpstr>Calibri Light</vt:lpstr>
      <vt:lpstr>Franklin Gothic Demi Cond</vt:lpstr>
      <vt:lpstr>Franklin Gothic Medium Cond</vt:lpstr>
      <vt:lpstr>Times New Roman</vt:lpstr>
      <vt:lpstr>Office Theme</vt:lpstr>
      <vt:lpstr>Illocutionary Strategies in Digital Podcast Communication: A YouTube Case Study</vt:lpstr>
      <vt:lpstr>INTRODUCTION</vt:lpstr>
      <vt:lpstr>LITERATURE REVIEW</vt:lpstr>
      <vt:lpstr>METHOD</vt:lpstr>
      <vt:lpstr>FINDING AND DISCUSSION</vt:lpstr>
      <vt:lpstr>FINDING AND DISCUSSION</vt:lpstr>
      <vt:lpstr>FINDING AND DISCUSSION</vt:lpstr>
      <vt:lpstr>FINDING AND DISCUSSION</vt:lpstr>
      <vt:lpstr>FINDING AND DISCUSSION</vt:lpstr>
      <vt:lpstr>CONCLUSION</vt:lpstr>
      <vt:lpstr>REFERENCES</vt:lpstr>
      <vt:lpstr>THANK YOU!</vt:lpstr>
    </vt:vector>
  </TitlesOfParts>
  <Company>home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HERE</dc:title>
  <dc:creator>ismail - [2010]</dc:creator>
  <cp:lastModifiedBy>ASUS</cp:lastModifiedBy>
  <cp:revision>14</cp:revision>
  <dcterms:created xsi:type="dcterms:W3CDTF">2023-04-14T06:04:15Z</dcterms:created>
  <dcterms:modified xsi:type="dcterms:W3CDTF">2025-07-31T03:51:36Z</dcterms:modified>
</cp:coreProperties>
</file>