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Gaya Medium 2 - Akse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p:scale>
          <a:sx n="80" d="100"/>
          <a:sy n="80" d="100"/>
        </p:scale>
        <p:origin x="-342" y="2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63"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64"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65"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66"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7"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68"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38449099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94"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1048595"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48596" name="Date Placeholder 3"/>
          <p:cNvSpPr>
            <a:spLocks noGrp="1"/>
          </p:cNvSpPr>
          <p:nvPr>
            <p:ph type="dt" sz="half" idx="10"/>
          </p:nvPr>
        </p:nvSpPr>
        <p:spPr/>
        <p:txBody>
          <a:bodyPr/>
          <a:lstStyle/>
          <a:p>
            <a:fld id="{B9278C43-7C78-4843-9DB0-26079ABFD95C}" type="datetimeFigureOut">
              <a:rPr lang="en-US" smtClean="0"/>
              <a:t>7/31/2023</a:t>
            </a:fld>
            <a:endParaRPr lang="en-US"/>
          </a:p>
        </p:txBody>
      </p:sp>
      <p:sp>
        <p:nvSpPr>
          <p:cNvPr id="1048597" name="Footer Placeholder 4"/>
          <p:cNvSpPr>
            <a:spLocks noGrp="1"/>
          </p:cNvSpPr>
          <p:nvPr>
            <p:ph type="ftr" sz="quarter" idx="11"/>
          </p:nvPr>
        </p:nvSpPr>
        <p:spPr/>
        <p:txBody>
          <a:bodyPr/>
          <a:lstStyle/>
          <a:p>
            <a:endParaRPr lang="en-US"/>
          </a:p>
        </p:txBody>
      </p:sp>
      <p:sp>
        <p:nvSpPr>
          <p:cNvPr id="1048598"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30" name="Title 1"/>
          <p:cNvSpPr>
            <a:spLocks noGrp="1"/>
          </p:cNvSpPr>
          <p:nvPr>
            <p:ph type="title"/>
          </p:nvPr>
        </p:nvSpPr>
        <p:spPr/>
        <p:txBody>
          <a:bodyPr/>
          <a:lstStyle/>
          <a:p>
            <a:r>
              <a:rPr lang="en-US"/>
              <a:t>Click to edit Master title style</a:t>
            </a:r>
          </a:p>
        </p:txBody>
      </p:sp>
      <p:sp>
        <p:nvSpPr>
          <p:cNvPr id="1048631"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32" name="Date Placeholder 3"/>
          <p:cNvSpPr>
            <a:spLocks noGrp="1"/>
          </p:cNvSpPr>
          <p:nvPr>
            <p:ph type="dt" sz="half" idx="10"/>
          </p:nvPr>
        </p:nvSpPr>
        <p:spPr/>
        <p:txBody>
          <a:bodyPr/>
          <a:lstStyle/>
          <a:p>
            <a:fld id="{B9278C43-7C78-4843-9DB0-26079ABFD95C}" type="datetimeFigureOut">
              <a:rPr lang="en-US" smtClean="0"/>
              <a:t>7/31/2023</a:t>
            </a:fld>
            <a:endParaRPr lang="en-US"/>
          </a:p>
        </p:txBody>
      </p:sp>
      <p:sp>
        <p:nvSpPr>
          <p:cNvPr id="1048633" name="Footer Placeholder 4"/>
          <p:cNvSpPr>
            <a:spLocks noGrp="1"/>
          </p:cNvSpPr>
          <p:nvPr>
            <p:ph type="ftr" sz="quarter" idx="11"/>
          </p:nvPr>
        </p:nvSpPr>
        <p:spPr/>
        <p:txBody>
          <a:bodyPr/>
          <a:lstStyle/>
          <a:p>
            <a:endParaRPr lang="en-US"/>
          </a:p>
        </p:txBody>
      </p:sp>
      <p:sp>
        <p:nvSpPr>
          <p:cNvPr id="1048634"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19"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1048620"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21" name="Date Placeholder 3"/>
          <p:cNvSpPr>
            <a:spLocks noGrp="1"/>
          </p:cNvSpPr>
          <p:nvPr>
            <p:ph type="dt" sz="half" idx="10"/>
          </p:nvPr>
        </p:nvSpPr>
        <p:spPr/>
        <p:txBody>
          <a:bodyPr/>
          <a:lstStyle/>
          <a:p>
            <a:fld id="{B9278C43-7C78-4843-9DB0-26079ABFD95C}" type="datetimeFigureOut">
              <a:rPr lang="en-US" smtClean="0"/>
              <a:t>7/31/2023</a:t>
            </a:fld>
            <a:endParaRPr lang="en-US"/>
          </a:p>
        </p:txBody>
      </p:sp>
      <p:sp>
        <p:nvSpPr>
          <p:cNvPr id="1048622" name="Footer Placeholder 4"/>
          <p:cNvSpPr>
            <a:spLocks noGrp="1"/>
          </p:cNvSpPr>
          <p:nvPr>
            <p:ph type="ftr" sz="quarter" idx="11"/>
          </p:nvPr>
        </p:nvSpPr>
        <p:spPr/>
        <p:txBody>
          <a:bodyPr/>
          <a:lstStyle/>
          <a:p>
            <a:endParaRPr lang="en-US"/>
          </a:p>
        </p:txBody>
      </p:sp>
      <p:sp>
        <p:nvSpPr>
          <p:cNvPr id="1048623"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1" name="Title 1"/>
          <p:cNvSpPr>
            <a:spLocks noGrp="1"/>
          </p:cNvSpPr>
          <p:nvPr>
            <p:ph type="title"/>
          </p:nvPr>
        </p:nvSpPr>
        <p:spPr/>
        <p:txBody>
          <a:bodyPr/>
          <a:lstStyle/>
          <a:p>
            <a:r>
              <a:rPr lang="en-US"/>
              <a:t>Click to edit Master title style</a:t>
            </a:r>
          </a:p>
        </p:txBody>
      </p:sp>
      <p:sp>
        <p:nvSpPr>
          <p:cNvPr id="1048582"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83" name="Date Placeholder 3"/>
          <p:cNvSpPr>
            <a:spLocks noGrp="1"/>
          </p:cNvSpPr>
          <p:nvPr>
            <p:ph type="dt" sz="half" idx="10"/>
          </p:nvPr>
        </p:nvSpPr>
        <p:spPr/>
        <p:txBody>
          <a:bodyPr/>
          <a:lstStyle/>
          <a:p>
            <a:fld id="{B9278C43-7C78-4843-9DB0-26079ABFD95C}" type="datetimeFigureOut">
              <a:rPr lang="en-US" smtClean="0"/>
              <a:t>7/31/2023</a:t>
            </a:fld>
            <a:endParaRPr lang="en-US"/>
          </a:p>
        </p:txBody>
      </p:sp>
      <p:sp>
        <p:nvSpPr>
          <p:cNvPr id="1048584" name="Footer Placeholder 4"/>
          <p:cNvSpPr>
            <a:spLocks noGrp="1"/>
          </p:cNvSpPr>
          <p:nvPr>
            <p:ph type="ftr" sz="quarter" idx="11"/>
          </p:nvPr>
        </p:nvSpPr>
        <p:spPr/>
        <p:txBody>
          <a:bodyPr/>
          <a:lstStyle/>
          <a:p>
            <a:endParaRPr lang="en-US"/>
          </a:p>
        </p:txBody>
      </p:sp>
      <p:sp>
        <p:nvSpPr>
          <p:cNvPr id="1048585"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35"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1048636"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048637" name="Date Placeholder 3"/>
          <p:cNvSpPr>
            <a:spLocks noGrp="1"/>
          </p:cNvSpPr>
          <p:nvPr>
            <p:ph type="dt" sz="half" idx="10"/>
          </p:nvPr>
        </p:nvSpPr>
        <p:spPr/>
        <p:txBody>
          <a:bodyPr/>
          <a:lstStyle/>
          <a:p>
            <a:fld id="{B9278C43-7C78-4843-9DB0-26079ABFD95C}" type="datetimeFigureOut">
              <a:rPr lang="en-US" smtClean="0"/>
              <a:t>7/31/2023</a:t>
            </a:fld>
            <a:endParaRPr lang="en-US"/>
          </a:p>
        </p:txBody>
      </p:sp>
      <p:sp>
        <p:nvSpPr>
          <p:cNvPr id="1048638" name="Footer Placeholder 4"/>
          <p:cNvSpPr>
            <a:spLocks noGrp="1"/>
          </p:cNvSpPr>
          <p:nvPr>
            <p:ph type="ftr" sz="quarter" idx="11"/>
          </p:nvPr>
        </p:nvSpPr>
        <p:spPr/>
        <p:txBody>
          <a:bodyPr/>
          <a:lstStyle/>
          <a:p>
            <a:endParaRPr lang="en-US"/>
          </a:p>
        </p:txBody>
      </p:sp>
      <p:sp>
        <p:nvSpPr>
          <p:cNvPr id="1048639"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40" name="Title 1"/>
          <p:cNvSpPr>
            <a:spLocks noGrp="1"/>
          </p:cNvSpPr>
          <p:nvPr>
            <p:ph type="title"/>
          </p:nvPr>
        </p:nvSpPr>
        <p:spPr/>
        <p:txBody>
          <a:bodyPr/>
          <a:lstStyle/>
          <a:p>
            <a:r>
              <a:rPr lang="en-US"/>
              <a:t>Click to edit Master title style</a:t>
            </a:r>
          </a:p>
        </p:txBody>
      </p:sp>
      <p:sp>
        <p:nvSpPr>
          <p:cNvPr id="1048641"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42"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43" name="Date Placeholder 4"/>
          <p:cNvSpPr>
            <a:spLocks noGrp="1"/>
          </p:cNvSpPr>
          <p:nvPr>
            <p:ph type="dt" sz="half" idx="10"/>
          </p:nvPr>
        </p:nvSpPr>
        <p:spPr/>
        <p:txBody>
          <a:bodyPr/>
          <a:lstStyle/>
          <a:p>
            <a:fld id="{B9278C43-7C78-4843-9DB0-26079ABFD95C}" type="datetimeFigureOut">
              <a:rPr lang="en-US" smtClean="0"/>
              <a:t>7/31/2023</a:t>
            </a:fld>
            <a:endParaRPr lang="en-US"/>
          </a:p>
        </p:txBody>
      </p:sp>
      <p:sp>
        <p:nvSpPr>
          <p:cNvPr id="1048644" name="Footer Placeholder 5"/>
          <p:cNvSpPr>
            <a:spLocks noGrp="1"/>
          </p:cNvSpPr>
          <p:nvPr>
            <p:ph type="ftr" sz="quarter" idx="11"/>
          </p:nvPr>
        </p:nvSpPr>
        <p:spPr/>
        <p:txBody>
          <a:bodyPr/>
          <a:lstStyle/>
          <a:p>
            <a:endParaRPr lang="en-US"/>
          </a:p>
        </p:txBody>
      </p:sp>
      <p:sp>
        <p:nvSpPr>
          <p:cNvPr id="1048645"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46" name="Title 1"/>
          <p:cNvSpPr>
            <a:spLocks noGrp="1"/>
          </p:cNvSpPr>
          <p:nvPr>
            <p:ph type="title"/>
          </p:nvPr>
        </p:nvSpPr>
        <p:spPr>
          <a:xfrm>
            <a:off x="839788" y="365125"/>
            <a:ext cx="10515600" cy="1325563"/>
          </a:xfrm>
        </p:spPr>
        <p:txBody>
          <a:bodyPr/>
          <a:lstStyle/>
          <a:p>
            <a:r>
              <a:rPr lang="en-US"/>
              <a:t>Click to edit Master title style</a:t>
            </a:r>
          </a:p>
        </p:txBody>
      </p:sp>
      <p:sp>
        <p:nvSpPr>
          <p:cNvPr id="1048647"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648"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49"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650"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51" name="Date Placeholder 6"/>
          <p:cNvSpPr>
            <a:spLocks noGrp="1"/>
          </p:cNvSpPr>
          <p:nvPr>
            <p:ph type="dt" sz="half" idx="10"/>
          </p:nvPr>
        </p:nvSpPr>
        <p:spPr/>
        <p:txBody>
          <a:bodyPr/>
          <a:lstStyle/>
          <a:p>
            <a:fld id="{B9278C43-7C78-4843-9DB0-26079ABFD95C}" type="datetimeFigureOut">
              <a:rPr lang="en-US" smtClean="0"/>
              <a:t>7/31/2023</a:t>
            </a:fld>
            <a:endParaRPr lang="en-US"/>
          </a:p>
        </p:txBody>
      </p:sp>
      <p:sp>
        <p:nvSpPr>
          <p:cNvPr id="1048652" name="Footer Placeholder 7"/>
          <p:cNvSpPr>
            <a:spLocks noGrp="1"/>
          </p:cNvSpPr>
          <p:nvPr>
            <p:ph type="ftr" sz="quarter" idx="11"/>
          </p:nvPr>
        </p:nvSpPr>
        <p:spPr/>
        <p:txBody>
          <a:bodyPr/>
          <a:lstStyle/>
          <a:p>
            <a:endParaRPr lang="en-US"/>
          </a:p>
        </p:txBody>
      </p:sp>
      <p:sp>
        <p:nvSpPr>
          <p:cNvPr id="1048653"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15" name="Title 1"/>
          <p:cNvSpPr>
            <a:spLocks noGrp="1"/>
          </p:cNvSpPr>
          <p:nvPr>
            <p:ph type="title"/>
          </p:nvPr>
        </p:nvSpPr>
        <p:spPr/>
        <p:txBody>
          <a:bodyPr/>
          <a:lstStyle/>
          <a:p>
            <a:r>
              <a:rPr lang="en-US"/>
              <a:t>Click to edit Master title style</a:t>
            </a:r>
          </a:p>
        </p:txBody>
      </p:sp>
      <p:sp>
        <p:nvSpPr>
          <p:cNvPr id="1048616" name="Date Placeholder 2"/>
          <p:cNvSpPr>
            <a:spLocks noGrp="1"/>
          </p:cNvSpPr>
          <p:nvPr>
            <p:ph type="dt" sz="half" idx="10"/>
          </p:nvPr>
        </p:nvSpPr>
        <p:spPr/>
        <p:txBody>
          <a:bodyPr/>
          <a:lstStyle/>
          <a:p>
            <a:fld id="{B9278C43-7C78-4843-9DB0-26079ABFD95C}" type="datetimeFigureOut">
              <a:rPr lang="en-US" smtClean="0"/>
              <a:t>7/31/2023</a:t>
            </a:fld>
            <a:endParaRPr lang="en-US"/>
          </a:p>
        </p:txBody>
      </p:sp>
      <p:sp>
        <p:nvSpPr>
          <p:cNvPr id="1048617" name="Footer Placeholder 3"/>
          <p:cNvSpPr>
            <a:spLocks noGrp="1"/>
          </p:cNvSpPr>
          <p:nvPr>
            <p:ph type="ftr" sz="quarter" idx="11"/>
          </p:nvPr>
        </p:nvSpPr>
        <p:spPr/>
        <p:txBody>
          <a:bodyPr/>
          <a:lstStyle/>
          <a:p>
            <a:endParaRPr lang="en-US"/>
          </a:p>
        </p:txBody>
      </p:sp>
      <p:sp>
        <p:nvSpPr>
          <p:cNvPr id="1048618"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54" name="Date Placeholder 1"/>
          <p:cNvSpPr>
            <a:spLocks noGrp="1"/>
          </p:cNvSpPr>
          <p:nvPr>
            <p:ph type="dt" sz="half" idx="10"/>
          </p:nvPr>
        </p:nvSpPr>
        <p:spPr/>
        <p:txBody>
          <a:bodyPr/>
          <a:lstStyle/>
          <a:p>
            <a:fld id="{B9278C43-7C78-4843-9DB0-26079ABFD95C}" type="datetimeFigureOut">
              <a:rPr lang="en-US" smtClean="0"/>
              <a:t>7/31/2023</a:t>
            </a:fld>
            <a:endParaRPr lang="en-US"/>
          </a:p>
        </p:txBody>
      </p:sp>
      <p:sp>
        <p:nvSpPr>
          <p:cNvPr id="1048655" name="Footer Placeholder 2"/>
          <p:cNvSpPr>
            <a:spLocks noGrp="1"/>
          </p:cNvSpPr>
          <p:nvPr>
            <p:ph type="ftr" sz="quarter" idx="11"/>
          </p:nvPr>
        </p:nvSpPr>
        <p:spPr/>
        <p:txBody>
          <a:bodyPr/>
          <a:lstStyle/>
          <a:p>
            <a:endParaRPr lang="en-US"/>
          </a:p>
        </p:txBody>
      </p:sp>
      <p:sp>
        <p:nvSpPr>
          <p:cNvPr id="1048656"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57"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8658"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59"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48660" name="Date Placeholder 4"/>
          <p:cNvSpPr>
            <a:spLocks noGrp="1"/>
          </p:cNvSpPr>
          <p:nvPr>
            <p:ph type="dt" sz="half" idx="10"/>
          </p:nvPr>
        </p:nvSpPr>
        <p:spPr/>
        <p:txBody>
          <a:bodyPr/>
          <a:lstStyle/>
          <a:p>
            <a:fld id="{B9278C43-7C78-4843-9DB0-26079ABFD95C}" type="datetimeFigureOut">
              <a:rPr lang="en-US" smtClean="0"/>
              <a:t>7/31/2023</a:t>
            </a:fld>
            <a:endParaRPr lang="en-US"/>
          </a:p>
        </p:txBody>
      </p:sp>
      <p:sp>
        <p:nvSpPr>
          <p:cNvPr id="1048661" name="Footer Placeholder 5"/>
          <p:cNvSpPr>
            <a:spLocks noGrp="1"/>
          </p:cNvSpPr>
          <p:nvPr>
            <p:ph type="ftr" sz="quarter" idx="11"/>
          </p:nvPr>
        </p:nvSpPr>
        <p:spPr/>
        <p:txBody>
          <a:bodyPr/>
          <a:lstStyle/>
          <a:p>
            <a:endParaRPr lang="en-US"/>
          </a:p>
        </p:txBody>
      </p:sp>
      <p:sp>
        <p:nvSpPr>
          <p:cNvPr id="1048662"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24"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8625"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626"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48627" name="Date Placeholder 4"/>
          <p:cNvSpPr>
            <a:spLocks noGrp="1"/>
          </p:cNvSpPr>
          <p:nvPr>
            <p:ph type="dt" sz="half" idx="10"/>
          </p:nvPr>
        </p:nvSpPr>
        <p:spPr/>
        <p:txBody>
          <a:bodyPr/>
          <a:lstStyle/>
          <a:p>
            <a:fld id="{B9278C43-7C78-4843-9DB0-26079ABFD95C}" type="datetimeFigureOut">
              <a:rPr lang="en-US" smtClean="0"/>
              <a:t>7/31/2023</a:t>
            </a:fld>
            <a:endParaRPr lang="en-US"/>
          </a:p>
        </p:txBody>
      </p:sp>
      <p:sp>
        <p:nvSpPr>
          <p:cNvPr id="1048628" name="Footer Placeholder 5"/>
          <p:cNvSpPr>
            <a:spLocks noGrp="1"/>
          </p:cNvSpPr>
          <p:nvPr>
            <p:ph type="ftr" sz="quarter" idx="11"/>
          </p:nvPr>
        </p:nvSpPr>
        <p:spPr/>
        <p:txBody>
          <a:bodyPr/>
          <a:lstStyle/>
          <a:p>
            <a:endParaRPr lang="en-US"/>
          </a:p>
        </p:txBody>
      </p:sp>
      <p:sp>
        <p:nvSpPr>
          <p:cNvPr id="1048629"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1048577"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7/31/2023</a:t>
            </a:fld>
            <a:endParaRPr lang="en-US"/>
          </a:p>
        </p:txBody>
      </p:sp>
      <p:sp>
        <p:nvSpPr>
          <p:cNvPr id="1048579"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48599" name="Title 4"/>
          <p:cNvSpPr>
            <a:spLocks noGrp="1"/>
          </p:cNvSpPr>
          <p:nvPr>
            <p:ph type="ctrTitle"/>
          </p:nvPr>
        </p:nvSpPr>
        <p:spPr>
          <a:xfrm>
            <a:off x="189807" y="895405"/>
            <a:ext cx="11812385" cy="879475"/>
          </a:xfrm>
        </p:spPr>
        <p:txBody>
          <a:bodyPr>
            <a:noAutofit/>
          </a:bodyPr>
          <a:lstStyle/>
          <a:p>
            <a:r>
              <a:rPr lang="id-ID" sz="2800" b="1" dirty="0">
                <a:solidFill>
                  <a:schemeClr val="bg1"/>
                </a:solidFill>
                <a:latin typeface="+mn-lt"/>
                <a:cs typeface="Times New Roman" panose="02020603050405020304" pitchFamily="18" charset="0"/>
              </a:rPr>
              <a:t>THE LOCAL WISDOM VALUES IN THE ETNOAGRICULTURAL LEXICONS IN KASEPUHAN CIPTAGELAR</a:t>
            </a:r>
            <a:endParaRPr lang="en-US" sz="2800" b="1" dirty="0">
              <a:solidFill>
                <a:schemeClr val="bg1"/>
              </a:solidFill>
              <a:latin typeface="+mn-lt"/>
              <a:cs typeface="Times New Roman" panose="02020603050405020304" pitchFamily="18" charset="0"/>
            </a:endParaRPr>
          </a:p>
        </p:txBody>
      </p:sp>
      <p:sp>
        <p:nvSpPr>
          <p:cNvPr id="1048600" name="Subtitle 5"/>
          <p:cNvSpPr>
            <a:spLocks noGrp="1"/>
          </p:cNvSpPr>
          <p:nvPr>
            <p:ph type="subTitle" idx="1"/>
          </p:nvPr>
        </p:nvSpPr>
        <p:spPr>
          <a:xfrm>
            <a:off x="551410" y="1966694"/>
            <a:ext cx="11089177" cy="940248"/>
          </a:xfrm>
        </p:spPr>
        <p:txBody>
          <a:bodyPr>
            <a:normAutofit/>
          </a:bodyPr>
          <a:lstStyle/>
          <a:p>
            <a:pPr>
              <a:lnSpc>
                <a:spcPct val="100000"/>
              </a:lnSpc>
            </a:pPr>
            <a:r>
              <a:rPr lang="id-ID" sz="1600" b="1" dirty="0">
                <a:solidFill>
                  <a:schemeClr val="bg1"/>
                </a:solidFill>
              </a:rPr>
              <a:t>Lia Susanti, Evi Novianti, Ratnasari, </a:t>
            </a:r>
            <a:r>
              <a:rPr lang="id-ID" sz="1600" b="1" dirty="0" err="1">
                <a:solidFill>
                  <a:schemeClr val="bg1"/>
                </a:solidFill>
              </a:rPr>
              <a:t>Temmy</a:t>
            </a:r>
            <a:r>
              <a:rPr lang="id-ID" sz="1600" b="1" dirty="0">
                <a:solidFill>
                  <a:schemeClr val="bg1"/>
                </a:solidFill>
              </a:rPr>
              <a:t> Widyastuti</a:t>
            </a:r>
            <a:endParaRPr lang="en-US" sz="1600" b="1" dirty="0">
              <a:solidFill>
                <a:schemeClr val="bg1"/>
              </a:solidFill>
            </a:endParaRPr>
          </a:p>
          <a:p>
            <a:pPr>
              <a:lnSpc>
                <a:spcPct val="100000"/>
              </a:lnSpc>
            </a:pPr>
            <a:r>
              <a:rPr lang="id-ID" sz="1600" b="1" dirty="0">
                <a:solidFill>
                  <a:schemeClr val="bg1"/>
                </a:solidFill>
              </a:rPr>
              <a:t>Indonesian </a:t>
            </a:r>
            <a:r>
              <a:rPr lang="id-ID" sz="1600" b="1" dirty="0" err="1">
                <a:solidFill>
                  <a:schemeClr val="bg1"/>
                </a:solidFill>
              </a:rPr>
              <a:t>University</a:t>
            </a:r>
            <a:r>
              <a:rPr lang="id-ID" sz="1600" b="1" dirty="0">
                <a:solidFill>
                  <a:schemeClr val="bg1"/>
                </a:solidFill>
              </a:rPr>
              <a:t> </a:t>
            </a:r>
            <a:r>
              <a:rPr lang="id-ID" sz="1600" b="1" dirty="0" err="1">
                <a:solidFill>
                  <a:schemeClr val="bg1"/>
                </a:solidFill>
              </a:rPr>
              <a:t>of</a:t>
            </a:r>
            <a:r>
              <a:rPr lang="id-ID" sz="1600" b="1" dirty="0">
                <a:solidFill>
                  <a:schemeClr val="bg1"/>
                </a:solidFill>
              </a:rPr>
              <a:t> </a:t>
            </a:r>
            <a:r>
              <a:rPr lang="id-ID" sz="1600" b="1" dirty="0" err="1">
                <a:solidFill>
                  <a:schemeClr val="bg1"/>
                </a:solidFill>
              </a:rPr>
              <a:t>Education</a:t>
            </a:r>
            <a:endParaRPr lang="en-US" sz="1600" b="1" dirty="0">
              <a:solidFill>
                <a:schemeClr val="bg1"/>
              </a:solidFill>
            </a:endParaRPr>
          </a:p>
        </p:txBody>
      </p:sp>
      <p:sp>
        <p:nvSpPr>
          <p:cNvPr id="1048601" name="Title 4"/>
          <p:cNvSpPr txBox="1"/>
          <p:nvPr/>
        </p:nvSpPr>
        <p:spPr>
          <a:xfrm>
            <a:off x="1590501" y="1649569"/>
            <a:ext cx="9144000" cy="3171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600" dirty="0">
                <a:solidFill>
                  <a:schemeClr val="bg1"/>
                </a:solidFill>
                <a:latin typeface="+mn-lt"/>
                <a:cs typeface="Times New Roman" panose="02020603050405020304" pitchFamily="18" charset="0"/>
              </a:rPr>
              <a:t>No. Abstract: </a:t>
            </a:r>
            <a:r>
              <a:rPr lang="id-ID" sz="1600" i="1" dirty="0">
                <a:solidFill>
                  <a:schemeClr val="bg1"/>
                </a:solidFill>
                <a:latin typeface="+mn-lt"/>
                <a:cs typeface="Times New Roman" panose="02020603050405020304" pitchFamily="18" charset="0"/>
              </a:rPr>
              <a:t>ABS-ICOLLITE-23229</a:t>
            </a:r>
            <a:endParaRPr lang="en-US" sz="1600" dirty="0">
              <a:solidFill>
                <a:schemeClr val="bg1"/>
              </a:solidFill>
              <a:latin typeface="+mn-lt"/>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0"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REFERENCES</a:t>
            </a:r>
          </a:p>
        </p:txBody>
      </p:sp>
      <p:sp>
        <p:nvSpPr>
          <p:cNvPr id="1048611" name="Content Placeholder 4"/>
          <p:cNvSpPr>
            <a:spLocks noGrp="1"/>
          </p:cNvSpPr>
          <p:nvPr>
            <p:ph idx="1"/>
          </p:nvPr>
        </p:nvSpPr>
        <p:spPr>
          <a:xfrm>
            <a:off x="592645" y="1855768"/>
            <a:ext cx="10515600" cy="3274372"/>
          </a:xfrm>
        </p:spPr>
        <p:txBody>
          <a:bodyPr>
            <a:normAutofit fontScale="77500" lnSpcReduction="20000"/>
          </a:bodyPr>
          <a:lstStyle/>
          <a:p>
            <a:pPr marL="0" indent="0" algn="just">
              <a:buNone/>
            </a:pPr>
            <a:r>
              <a:rPr lang="en-US" sz="2600" dirty="0" err="1" smtClean="0">
                <a:solidFill>
                  <a:schemeClr val="bg1"/>
                </a:solidFill>
              </a:rPr>
              <a:t>Basyari</a:t>
            </a:r>
            <a:r>
              <a:rPr lang="en-US" sz="2600" dirty="0">
                <a:solidFill>
                  <a:schemeClr val="bg1"/>
                </a:solidFill>
              </a:rPr>
              <a:t>, W. (2014). Local Wisdom Values of </a:t>
            </a:r>
            <a:r>
              <a:rPr lang="en-US" sz="2600" dirty="0" err="1">
                <a:solidFill>
                  <a:schemeClr val="bg1"/>
                </a:solidFill>
              </a:rPr>
              <a:t>Memitu</a:t>
            </a:r>
            <a:r>
              <a:rPr lang="en-US" sz="2600" dirty="0">
                <a:solidFill>
                  <a:schemeClr val="bg1"/>
                </a:solidFill>
              </a:rPr>
              <a:t> Tradition in Cirebon Community (Study of </a:t>
            </a:r>
            <a:r>
              <a:rPr lang="en-US" sz="2600" dirty="0" smtClean="0">
                <a:solidFill>
                  <a:schemeClr val="bg1"/>
                </a:solidFill>
              </a:rPr>
              <a:t>	</a:t>
            </a:r>
            <a:r>
              <a:rPr lang="en-US" sz="2600" dirty="0" err="1" smtClean="0">
                <a:solidFill>
                  <a:schemeClr val="bg1"/>
                </a:solidFill>
              </a:rPr>
              <a:t>Setupatik</a:t>
            </a:r>
            <a:r>
              <a:rPr lang="en-US" sz="2600" dirty="0" smtClean="0">
                <a:solidFill>
                  <a:schemeClr val="bg1"/>
                </a:solidFill>
              </a:rPr>
              <a:t> </a:t>
            </a:r>
            <a:r>
              <a:rPr lang="en-US" sz="2600" dirty="0">
                <a:solidFill>
                  <a:schemeClr val="bg1"/>
                </a:solidFill>
              </a:rPr>
              <a:t>Village </a:t>
            </a:r>
            <a:r>
              <a:rPr lang="en-US" sz="2600" dirty="0" smtClean="0">
                <a:solidFill>
                  <a:schemeClr val="bg1"/>
                </a:solidFill>
              </a:rPr>
              <a:t>	Community</a:t>
            </a:r>
            <a:r>
              <a:rPr lang="en-US" sz="2600" dirty="0">
                <a:solidFill>
                  <a:schemeClr val="bg1"/>
                </a:solidFill>
              </a:rPr>
              <a:t>, </a:t>
            </a:r>
            <a:r>
              <a:rPr lang="en-US" sz="2600" dirty="0" err="1">
                <a:solidFill>
                  <a:schemeClr val="bg1"/>
                </a:solidFill>
              </a:rPr>
              <a:t>Mundu</a:t>
            </a:r>
            <a:r>
              <a:rPr lang="en-US" sz="2600" dirty="0">
                <a:solidFill>
                  <a:schemeClr val="bg1"/>
                </a:solidFill>
              </a:rPr>
              <a:t> </a:t>
            </a:r>
            <a:r>
              <a:rPr lang="en-US" sz="2600" dirty="0" smtClean="0">
                <a:solidFill>
                  <a:schemeClr val="bg1"/>
                </a:solidFill>
              </a:rPr>
              <a:t>District</a:t>
            </a:r>
            <a:r>
              <a:rPr lang="en-US" sz="2600" dirty="0">
                <a:solidFill>
                  <a:schemeClr val="bg1"/>
                </a:solidFill>
              </a:rPr>
              <a:t>). </a:t>
            </a:r>
            <a:r>
              <a:rPr lang="en-US" sz="2600" i="1" dirty="0" smtClean="0">
                <a:solidFill>
                  <a:schemeClr val="bg1"/>
                </a:solidFill>
              </a:rPr>
              <a:t> </a:t>
            </a:r>
            <a:r>
              <a:rPr lang="en-US" sz="2600" i="1" dirty="0" err="1">
                <a:solidFill>
                  <a:schemeClr val="bg1"/>
                </a:solidFill>
              </a:rPr>
              <a:t>Edunomic</a:t>
            </a:r>
            <a:r>
              <a:rPr lang="en-US" sz="2600" dirty="0">
                <a:solidFill>
                  <a:schemeClr val="bg1"/>
                </a:solidFill>
              </a:rPr>
              <a:t> </a:t>
            </a:r>
            <a:r>
              <a:rPr lang="en-US" sz="2600" i="1" dirty="0" smtClean="0">
                <a:solidFill>
                  <a:schemeClr val="bg1"/>
                </a:solidFill>
              </a:rPr>
              <a:t>Journal</a:t>
            </a:r>
            <a:r>
              <a:rPr lang="en-US" sz="2600" dirty="0">
                <a:solidFill>
                  <a:schemeClr val="bg1"/>
                </a:solidFill>
              </a:rPr>
              <a:t>, 48-56</a:t>
            </a:r>
            <a:r>
              <a:rPr lang="en-US" sz="2600" dirty="0" smtClean="0">
                <a:solidFill>
                  <a:schemeClr val="bg1"/>
                </a:solidFill>
              </a:rPr>
              <a:t>.</a:t>
            </a:r>
          </a:p>
          <a:p>
            <a:pPr marL="0" indent="0" algn="just">
              <a:buNone/>
            </a:pPr>
            <a:r>
              <a:rPr lang="en-US" sz="2600" dirty="0" err="1">
                <a:solidFill>
                  <a:schemeClr val="bg1"/>
                </a:solidFill>
              </a:rPr>
              <a:t>Hastuti</a:t>
            </a:r>
            <a:r>
              <a:rPr lang="en-US" sz="2600" dirty="0">
                <a:solidFill>
                  <a:schemeClr val="bg1"/>
                </a:solidFill>
              </a:rPr>
              <a:t>, P. d. (2019). </a:t>
            </a:r>
            <a:r>
              <a:rPr lang="en-US" sz="2600" i="1" dirty="0" err="1">
                <a:solidFill>
                  <a:schemeClr val="bg1"/>
                </a:solidFill>
              </a:rPr>
              <a:t>Ethnoagriculture</a:t>
            </a:r>
            <a:r>
              <a:rPr lang="en-US" sz="2600" i="1" dirty="0">
                <a:solidFill>
                  <a:schemeClr val="bg1"/>
                </a:solidFill>
              </a:rPr>
              <a:t> of </a:t>
            </a:r>
            <a:r>
              <a:rPr lang="en-US" sz="2600" i="1" dirty="0" err="1">
                <a:solidFill>
                  <a:schemeClr val="bg1"/>
                </a:solidFill>
              </a:rPr>
              <a:t>Banjar</a:t>
            </a:r>
            <a:r>
              <a:rPr lang="en-US" sz="2600" i="1" dirty="0">
                <a:solidFill>
                  <a:schemeClr val="bg1"/>
                </a:solidFill>
              </a:rPr>
              <a:t> Tribe in Tidal Marshland.</a:t>
            </a:r>
            <a:r>
              <a:rPr lang="en-US" sz="2600" dirty="0">
                <a:solidFill>
                  <a:schemeClr val="bg1"/>
                </a:solidFill>
              </a:rPr>
              <a:t> Malang: Media Nusa </a:t>
            </a:r>
            <a:r>
              <a:rPr lang="en-US" sz="2600" dirty="0" smtClean="0">
                <a:solidFill>
                  <a:schemeClr val="bg1"/>
                </a:solidFill>
              </a:rPr>
              <a:t>	Creative</a:t>
            </a:r>
            <a:r>
              <a:rPr lang="en-US" sz="2600" dirty="0" smtClean="0">
                <a:solidFill>
                  <a:schemeClr val="bg1"/>
                </a:solidFill>
              </a:rPr>
              <a:t>.</a:t>
            </a:r>
          </a:p>
          <a:p>
            <a:pPr marL="0" indent="0" algn="just">
              <a:buNone/>
            </a:pPr>
            <a:r>
              <a:rPr lang="en-US" sz="2600" dirty="0" err="1" smtClean="0">
                <a:solidFill>
                  <a:schemeClr val="bg1"/>
                </a:solidFill>
              </a:rPr>
              <a:t>Kridalaksana</a:t>
            </a:r>
            <a:r>
              <a:rPr lang="en-US" sz="2600" dirty="0">
                <a:solidFill>
                  <a:schemeClr val="bg1"/>
                </a:solidFill>
              </a:rPr>
              <a:t>, H. (2001). </a:t>
            </a:r>
            <a:r>
              <a:rPr lang="en-US" sz="2600" i="1" dirty="0">
                <a:solidFill>
                  <a:schemeClr val="bg1"/>
                </a:solidFill>
              </a:rPr>
              <a:t>Linguistic Dictionary</a:t>
            </a:r>
            <a:r>
              <a:rPr lang="en-US" sz="2600" dirty="0">
                <a:solidFill>
                  <a:schemeClr val="bg1"/>
                </a:solidFill>
              </a:rPr>
              <a:t>. Jakarta: </a:t>
            </a:r>
            <a:r>
              <a:rPr lang="en-US" sz="2600" dirty="0" err="1">
                <a:solidFill>
                  <a:schemeClr val="bg1"/>
                </a:solidFill>
              </a:rPr>
              <a:t>Gramedia</a:t>
            </a:r>
            <a:r>
              <a:rPr lang="en-US" sz="2600" dirty="0">
                <a:solidFill>
                  <a:schemeClr val="bg1"/>
                </a:solidFill>
              </a:rPr>
              <a:t> </a:t>
            </a:r>
            <a:r>
              <a:rPr lang="en-US" sz="2600" dirty="0" err="1">
                <a:solidFill>
                  <a:schemeClr val="bg1"/>
                </a:solidFill>
              </a:rPr>
              <a:t>Pustaka</a:t>
            </a:r>
            <a:r>
              <a:rPr lang="en-US" sz="2600" dirty="0">
                <a:solidFill>
                  <a:schemeClr val="bg1"/>
                </a:solidFill>
              </a:rPr>
              <a:t>.</a:t>
            </a:r>
          </a:p>
          <a:p>
            <a:pPr marL="0" indent="0" algn="just">
              <a:buNone/>
            </a:pPr>
            <a:r>
              <a:rPr lang="en-US" sz="2600" dirty="0" err="1" smtClean="0">
                <a:solidFill>
                  <a:schemeClr val="bg1"/>
                </a:solidFill>
              </a:rPr>
              <a:t>Nuryanto</a:t>
            </a:r>
            <a:r>
              <a:rPr lang="en-US" sz="2600" dirty="0">
                <a:solidFill>
                  <a:schemeClr val="bg1"/>
                </a:solidFill>
              </a:rPr>
              <a:t>. (2021). </a:t>
            </a:r>
            <a:r>
              <a:rPr lang="en-US" sz="2600" dirty="0" smtClean="0">
                <a:solidFill>
                  <a:schemeClr val="bg1"/>
                </a:solidFill>
              </a:rPr>
              <a:t>Function and Meaning of </a:t>
            </a:r>
            <a:r>
              <a:rPr lang="en-US" sz="2600" dirty="0" err="1" smtClean="0">
                <a:solidFill>
                  <a:schemeClr val="bg1"/>
                </a:solidFill>
              </a:rPr>
              <a:t>Pawon</a:t>
            </a:r>
            <a:r>
              <a:rPr lang="en-US" sz="2600" dirty="0" smtClean="0">
                <a:solidFill>
                  <a:schemeClr val="bg1"/>
                </a:solidFill>
              </a:rPr>
              <a:t> in Traditional House Architecture. </a:t>
            </a:r>
            <a:r>
              <a:rPr lang="en-US" sz="2600" i="1" dirty="0" err="1" smtClean="0">
                <a:solidFill>
                  <a:schemeClr val="bg1"/>
                </a:solidFill>
              </a:rPr>
              <a:t>Proseding</a:t>
            </a:r>
            <a:r>
              <a:rPr lang="en-US" sz="2600" i="1" dirty="0" smtClean="0">
                <a:solidFill>
                  <a:schemeClr val="bg1"/>
                </a:solidFill>
              </a:rPr>
              <a:t> of </a:t>
            </a:r>
            <a:r>
              <a:rPr lang="en-US" sz="2600" i="1" dirty="0" smtClean="0">
                <a:solidFill>
                  <a:schemeClr val="bg1"/>
                </a:solidFill>
              </a:rPr>
              <a:t>	the </a:t>
            </a:r>
            <a:r>
              <a:rPr lang="en-US" sz="2600" i="1" dirty="0">
                <a:solidFill>
                  <a:schemeClr val="bg1"/>
                </a:solidFill>
              </a:rPr>
              <a:t>Local </a:t>
            </a:r>
            <a:r>
              <a:rPr lang="en-US" sz="2600" i="1" dirty="0" smtClean="0">
                <a:solidFill>
                  <a:schemeClr val="bg1"/>
                </a:solidFill>
              </a:rPr>
              <a:t>Tripod  </a:t>
            </a:r>
            <a:r>
              <a:rPr lang="en-US" sz="2600" i="1" dirty="0" smtClean="0">
                <a:solidFill>
                  <a:schemeClr val="bg1"/>
                </a:solidFill>
              </a:rPr>
              <a:t>Familiar Environment, Local Wisdom, and</a:t>
            </a:r>
            <a:r>
              <a:rPr lang="en-US" sz="2600" i="1" dirty="0">
                <a:solidFill>
                  <a:schemeClr val="bg1"/>
                </a:solidFill>
              </a:rPr>
              <a:t> </a:t>
            </a:r>
            <a:r>
              <a:rPr lang="en-US" sz="2600" i="1" dirty="0" smtClean="0">
                <a:solidFill>
                  <a:schemeClr val="bg1"/>
                </a:solidFill>
              </a:rPr>
              <a:t>Independence</a:t>
            </a:r>
            <a:r>
              <a:rPr lang="en-US" sz="2600" dirty="0" smtClean="0">
                <a:solidFill>
                  <a:schemeClr val="bg1"/>
                </a:solidFill>
              </a:rPr>
              <a:t>, </a:t>
            </a:r>
            <a:r>
              <a:rPr lang="en-US" sz="2600" dirty="0">
                <a:solidFill>
                  <a:schemeClr val="bg1"/>
                </a:solidFill>
              </a:rPr>
              <a:t>164-170.</a:t>
            </a:r>
          </a:p>
          <a:p>
            <a:pPr marL="0" indent="0" algn="just">
              <a:buNone/>
            </a:pPr>
            <a:r>
              <a:rPr lang="en-US" sz="2600" dirty="0" err="1">
                <a:solidFill>
                  <a:schemeClr val="bg1"/>
                </a:solidFill>
              </a:rPr>
              <a:t>Prabowo</a:t>
            </a:r>
            <a:r>
              <a:rPr lang="en-US" sz="2600" dirty="0">
                <a:solidFill>
                  <a:schemeClr val="bg1"/>
                </a:solidFill>
              </a:rPr>
              <a:t>, B. Y., &amp; </a:t>
            </a:r>
            <a:r>
              <a:rPr lang="en-US" sz="2600" dirty="0" err="1">
                <a:solidFill>
                  <a:schemeClr val="bg1"/>
                </a:solidFill>
              </a:rPr>
              <a:t>Sudrajat</a:t>
            </a:r>
            <a:r>
              <a:rPr lang="en-US" sz="2600" dirty="0">
                <a:solidFill>
                  <a:schemeClr val="bg1"/>
                </a:solidFill>
              </a:rPr>
              <a:t>. (2021). </a:t>
            </a:r>
            <a:r>
              <a:rPr lang="en-US" sz="2600" dirty="0" err="1">
                <a:solidFill>
                  <a:schemeClr val="bg1"/>
                </a:solidFill>
              </a:rPr>
              <a:t>Kasepuhan</a:t>
            </a:r>
            <a:r>
              <a:rPr lang="en-US" sz="2600" dirty="0">
                <a:solidFill>
                  <a:schemeClr val="bg1"/>
                </a:solidFill>
              </a:rPr>
              <a:t> </a:t>
            </a:r>
            <a:r>
              <a:rPr lang="en-US" sz="2600" dirty="0" err="1">
                <a:solidFill>
                  <a:schemeClr val="bg1"/>
                </a:solidFill>
              </a:rPr>
              <a:t>Ciptagelar</a:t>
            </a:r>
            <a:r>
              <a:rPr lang="en-US" sz="2600" dirty="0">
                <a:solidFill>
                  <a:schemeClr val="bg1"/>
                </a:solidFill>
              </a:rPr>
              <a:t>: </a:t>
            </a:r>
            <a:r>
              <a:rPr lang="en-US" sz="2600" dirty="0" smtClean="0">
                <a:solidFill>
                  <a:schemeClr val="bg1"/>
                </a:solidFill>
              </a:rPr>
              <a:t>Agriculture as a Symbol of Culture and </a:t>
            </a:r>
            <a:r>
              <a:rPr lang="en-US" sz="2600" dirty="0" smtClean="0">
                <a:solidFill>
                  <a:schemeClr val="bg1"/>
                </a:solidFill>
              </a:rPr>
              <a:t>	Natural </a:t>
            </a:r>
            <a:r>
              <a:rPr lang="en-US" sz="2600" dirty="0" smtClean="0">
                <a:solidFill>
                  <a:schemeClr val="bg1"/>
                </a:solidFill>
              </a:rPr>
              <a:t>	Harmony. </a:t>
            </a:r>
            <a:r>
              <a:rPr lang="en-US" sz="2600" i="1" dirty="0" smtClean="0">
                <a:solidFill>
                  <a:schemeClr val="bg1"/>
                </a:solidFill>
              </a:rPr>
              <a:t>Journal of Customs and </a:t>
            </a:r>
            <a:r>
              <a:rPr lang="en-US" sz="2600" i="1" dirty="0" err="1" smtClean="0">
                <a:solidFill>
                  <a:schemeClr val="bg1"/>
                </a:solidFill>
              </a:rPr>
              <a:t>Cultura</a:t>
            </a:r>
            <a:r>
              <a:rPr lang="en-US" sz="2600" dirty="0" smtClean="0">
                <a:solidFill>
                  <a:schemeClr val="bg1"/>
                </a:solidFill>
              </a:rPr>
              <a:t>, </a:t>
            </a:r>
            <a:r>
              <a:rPr lang="en-US" sz="2600" dirty="0">
                <a:solidFill>
                  <a:schemeClr val="bg1"/>
                </a:solidFill>
              </a:rPr>
              <a:t>6-16.</a:t>
            </a:r>
          </a:p>
          <a:p>
            <a:pPr marL="0" indent="0" algn="just">
              <a:buNone/>
            </a:pPr>
            <a:r>
              <a:rPr lang="it-IT" sz="2600" dirty="0">
                <a:solidFill>
                  <a:schemeClr val="bg1"/>
                </a:solidFill>
              </a:rPr>
              <a:t>Sibarani, R. 2004. </a:t>
            </a:r>
            <a:r>
              <a:rPr lang="it-IT" sz="2600" i="1" dirty="0" smtClean="0">
                <a:solidFill>
                  <a:schemeClr val="bg1"/>
                </a:solidFill>
              </a:rPr>
              <a:t>Anthropolinguistics: Anthropology of Linguistics Linguistic Anthropology</a:t>
            </a:r>
            <a:r>
              <a:rPr lang="it-IT" sz="2600" dirty="0" smtClean="0">
                <a:solidFill>
                  <a:schemeClr val="bg1"/>
                </a:solidFill>
              </a:rPr>
              <a:t>. Poda </a:t>
            </a:r>
            <a:r>
              <a:rPr lang="it-IT" sz="2600" dirty="0" smtClean="0">
                <a:solidFill>
                  <a:schemeClr val="bg1"/>
                </a:solidFill>
              </a:rPr>
              <a:t>	Publisher</a:t>
            </a:r>
            <a:r>
              <a:rPr lang="it-IT" sz="2600" dirty="0" smtClean="0">
                <a:solidFill>
                  <a:schemeClr val="bg1"/>
                </a:solidFill>
              </a:rPr>
              <a:t>.</a:t>
            </a:r>
            <a:endParaRPr lang="id-ID" sz="2600" dirty="0">
              <a:solidFill>
                <a:schemeClr val="bg1"/>
              </a:solidFill>
            </a:endParaRPr>
          </a:p>
          <a:p>
            <a:pPr marL="0" indent="0" algn="just">
              <a:buNone/>
            </a:pPr>
            <a:endParaRPr lang="id-ID" sz="2000" dirty="0">
              <a:solidFill>
                <a:schemeClr val="bg1"/>
              </a:solidFill>
            </a:endParaRPr>
          </a:p>
          <a:p>
            <a:pPr marL="0" indent="0" algn="just">
              <a:buNone/>
            </a:pPr>
            <a:endParaRPr lang="en-US" sz="2000"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48612" name="Title 4"/>
          <p:cNvSpPr>
            <a:spLocks noGrp="1"/>
          </p:cNvSpPr>
          <p:nvPr>
            <p:ph type="ctrTitle"/>
          </p:nvPr>
        </p:nvSpPr>
        <p:spPr>
          <a:xfrm>
            <a:off x="1524000" y="935788"/>
            <a:ext cx="9144000" cy="879475"/>
          </a:xfrm>
        </p:spPr>
        <p:txBody>
          <a:bodyPr>
            <a:normAutofit fontScale="90000"/>
          </a:bodyPr>
          <a:lstStyle/>
          <a:p>
            <a:r>
              <a:rPr lang="en-US" b="1" dirty="0">
                <a:solidFill>
                  <a:schemeClr val="bg1"/>
                </a:solidFill>
                <a:latin typeface="+mn-lt"/>
                <a:cs typeface="Times New Roman" panose="02020603050405020304" pitchFamily="18" charset="0"/>
              </a:rPr>
              <a:t>THANK YOU!</a:t>
            </a:r>
          </a:p>
        </p:txBody>
      </p:sp>
      <p:sp>
        <p:nvSpPr>
          <p:cNvPr id="1048613" name="Subtitle 5"/>
          <p:cNvSpPr>
            <a:spLocks noGrp="1"/>
          </p:cNvSpPr>
          <p:nvPr>
            <p:ph type="subTitle" idx="1"/>
          </p:nvPr>
        </p:nvSpPr>
        <p:spPr>
          <a:xfrm>
            <a:off x="1524000" y="1690889"/>
            <a:ext cx="9144000" cy="940248"/>
          </a:xfrm>
        </p:spPr>
        <p:txBody>
          <a:bodyPr>
            <a:normAutofit/>
          </a:bodyPr>
          <a:lstStyle/>
          <a:p>
            <a:pPr>
              <a:lnSpc>
                <a:spcPct val="100000"/>
              </a:lnSpc>
            </a:pPr>
            <a:r>
              <a:rPr lang="en-US" sz="2000" b="1" dirty="0">
                <a:solidFill>
                  <a:schemeClr val="bg1"/>
                </a:solidFill>
              </a:rPr>
              <a:t>Follow us @</a:t>
            </a:r>
            <a:r>
              <a:rPr lang="id-ID" sz="2000" b="1" dirty="0" err="1">
                <a:solidFill>
                  <a:schemeClr val="bg1"/>
                </a:solidFill>
              </a:rPr>
              <a:t>makanandankearifanlokal</a:t>
            </a:r>
            <a:endParaRPr lang="en-US" sz="2000" b="1" dirty="0">
              <a:solidFill>
                <a:schemeClr val="bg1"/>
              </a:solidFill>
            </a:endParaRPr>
          </a:p>
        </p:txBody>
      </p:sp>
      <p:sp>
        <p:nvSpPr>
          <p:cNvPr id="1048614" name="Title 4"/>
          <p:cNvSpPr txBox="1"/>
          <p:nvPr/>
        </p:nvSpPr>
        <p:spPr>
          <a:xfrm>
            <a:off x="1524000" y="1656700"/>
            <a:ext cx="9144000" cy="3171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0" name="Title 3"/>
          <p:cNvSpPr>
            <a:spLocks noGrp="1"/>
          </p:cNvSpPr>
          <p:nvPr>
            <p:ph type="title"/>
          </p:nvPr>
        </p:nvSpPr>
        <p:spPr>
          <a:xfrm>
            <a:off x="697570" y="803564"/>
            <a:ext cx="10515600" cy="573088"/>
          </a:xfrm>
        </p:spPr>
        <p:txBody>
          <a:bodyPr>
            <a:normAutofit fontScale="90000"/>
          </a:bodyPr>
          <a:lstStyle/>
          <a:p>
            <a:r>
              <a:rPr lang="en-US" b="1" dirty="0">
                <a:solidFill>
                  <a:schemeClr val="bg1"/>
                </a:solidFill>
                <a:latin typeface="+mn-lt"/>
              </a:rPr>
              <a:t>INTRODUCTION</a:t>
            </a:r>
          </a:p>
        </p:txBody>
      </p:sp>
      <p:sp>
        <p:nvSpPr>
          <p:cNvPr id="1048591" name="Content Placeholder 4"/>
          <p:cNvSpPr>
            <a:spLocks noGrp="1"/>
          </p:cNvSpPr>
          <p:nvPr>
            <p:ph idx="1"/>
          </p:nvPr>
        </p:nvSpPr>
        <p:spPr>
          <a:xfrm>
            <a:off x="673819" y="1605738"/>
            <a:ext cx="10515600" cy="3647905"/>
          </a:xfrm>
        </p:spPr>
        <p:txBody>
          <a:bodyPr>
            <a:normAutofit fontScale="97500"/>
          </a:bodyPr>
          <a:lstStyle/>
          <a:p>
            <a:pPr marL="0" indent="0" algn="just">
              <a:buNone/>
            </a:pPr>
            <a:endParaRPr lang="id-ID" sz="2000" dirty="0">
              <a:solidFill>
                <a:schemeClr val="bg1"/>
              </a:solidFill>
            </a:endParaRPr>
          </a:p>
          <a:p>
            <a:pPr algn="just"/>
            <a:r>
              <a:rPr lang="id-ID" sz="2000" dirty="0" smtClean="0">
                <a:solidFill>
                  <a:schemeClr val="bg1"/>
                </a:solidFill>
              </a:rPr>
              <a:t>Acc</a:t>
            </a:r>
            <a:r>
              <a:rPr lang="en-US" sz="2000" dirty="0" smtClean="0">
                <a:solidFill>
                  <a:schemeClr val="bg1"/>
                </a:solidFill>
              </a:rPr>
              <a:t>o</a:t>
            </a:r>
            <a:r>
              <a:rPr lang="id-ID" sz="2000" dirty="0" smtClean="0">
                <a:solidFill>
                  <a:schemeClr val="bg1"/>
                </a:solidFill>
              </a:rPr>
              <a:t>rding to Nuryanto (2011), the Kasepuhan Ciptagelar community is an agrarian community that still hold tightly to its ancestral traditions as Sundanese people.</a:t>
            </a:r>
          </a:p>
          <a:p>
            <a:pPr algn="just"/>
            <a:r>
              <a:rPr lang="id-ID" sz="2000" dirty="0" smtClean="0">
                <a:solidFill>
                  <a:schemeClr val="bg1"/>
                </a:solidFill>
              </a:rPr>
              <a:t>According to Basyari (2014), the cutoms and values that e</a:t>
            </a:r>
            <a:r>
              <a:rPr lang="en-US" sz="2000" dirty="0" smtClean="0">
                <a:solidFill>
                  <a:schemeClr val="bg1"/>
                </a:solidFill>
              </a:rPr>
              <a:t>x</a:t>
            </a:r>
            <a:r>
              <a:rPr lang="id-ID" sz="2000" dirty="0" smtClean="0">
                <a:solidFill>
                  <a:schemeClr val="bg1"/>
                </a:solidFill>
              </a:rPr>
              <a:t>ist in a society are the basis for regulating the behavior of community members. It feels like we will lose a lot of valuable things if the wealth of cu</a:t>
            </a:r>
            <a:r>
              <a:rPr lang="en-US" sz="2000" dirty="0" smtClean="0">
                <a:solidFill>
                  <a:schemeClr val="bg1"/>
                </a:solidFill>
              </a:rPr>
              <a:t>s</a:t>
            </a:r>
            <a:r>
              <a:rPr lang="id-ID" sz="2000" dirty="0" smtClean="0">
                <a:solidFill>
                  <a:schemeClr val="bg1"/>
                </a:solidFill>
              </a:rPr>
              <a:t>toms and culture that exists in the archipelago is not maintained and developed.</a:t>
            </a:r>
          </a:p>
          <a:p>
            <a:pPr algn="just"/>
            <a:r>
              <a:rPr lang="id-ID" sz="2000" dirty="0" smtClean="0">
                <a:solidFill>
                  <a:schemeClr val="bg1"/>
                </a:solidFill>
              </a:rPr>
              <a:t>According to Sibarani (2004), the culture of a society will be reflected through the language that is passed down from generation to generation. Through language, a society can show ideas, ideas, interactions, and patterns of behavior in life. Tha language used or spoken by a community group is a reflection or mirror of the overall culture of that community. The values of local wisdom are reflected in the lexicons found in agriculture, especially </a:t>
            </a:r>
            <a:r>
              <a:rPr lang="en-US" sz="2000" dirty="0" smtClean="0">
                <a:solidFill>
                  <a:schemeClr val="bg1"/>
                </a:solidFill>
              </a:rPr>
              <a:t>paddy</a:t>
            </a:r>
            <a:r>
              <a:rPr lang="id-ID" sz="2000" dirty="0" smtClean="0">
                <a:solidFill>
                  <a:schemeClr val="bg1"/>
                </a:solidFill>
              </a:rPr>
              <a:t>. </a:t>
            </a:r>
            <a:endParaRPr lang="en-US" sz="2000"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3"/>
          <p:cNvSpPr>
            <a:spLocks noGrp="1"/>
          </p:cNvSpPr>
          <p:nvPr>
            <p:ph type="title"/>
          </p:nvPr>
        </p:nvSpPr>
        <p:spPr>
          <a:xfrm>
            <a:off x="697569" y="803564"/>
            <a:ext cx="10515600" cy="573088"/>
          </a:xfrm>
        </p:spPr>
        <p:txBody>
          <a:bodyPr>
            <a:normAutofit fontScale="90000"/>
          </a:bodyPr>
          <a:lstStyle/>
          <a:p>
            <a:r>
              <a:rPr lang="en-US" b="1" dirty="0">
                <a:solidFill>
                  <a:schemeClr val="bg1"/>
                </a:solidFill>
                <a:latin typeface="+mn-lt"/>
              </a:rPr>
              <a:t>LITERATURE REVIEW</a:t>
            </a:r>
          </a:p>
        </p:txBody>
      </p:sp>
      <p:sp>
        <p:nvSpPr>
          <p:cNvPr id="1048587" name="Content Placeholder 4"/>
          <p:cNvSpPr>
            <a:spLocks noGrp="1"/>
          </p:cNvSpPr>
          <p:nvPr/>
        </p:nvSpPr>
        <p:spPr>
          <a:xfrm>
            <a:off x="762883" y="1802863"/>
            <a:ext cx="10515600" cy="13845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00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000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000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mn-lt"/>
                <a:ea typeface="+mn-ea"/>
                <a:cs typeface="+mn-cs"/>
              </a:defRPr>
            </a:lvl9pPr>
          </a:lstStyle>
          <a:p>
            <a:pPr marL="0" indent="0" algn="just">
              <a:lnSpc>
                <a:spcPct val="100000"/>
              </a:lnSpc>
              <a:buNone/>
            </a:pPr>
            <a:r>
              <a:rPr lang="en-US" altLang="en-US" sz="2000" dirty="0" smtClean="0">
                <a:solidFill>
                  <a:srgbClr val="FFFFFF"/>
                </a:solidFill>
              </a:rPr>
              <a:t>A</a:t>
            </a:r>
            <a:r>
              <a:rPr lang="id-ID" altLang="en-US" sz="2000" dirty="0" smtClean="0">
                <a:solidFill>
                  <a:srgbClr val="FFFFFF"/>
                </a:solidFill>
              </a:rPr>
              <a:t>ccording </a:t>
            </a:r>
            <a:r>
              <a:rPr lang="id-ID" altLang="en-US" sz="2000" dirty="0">
                <a:solidFill>
                  <a:srgbClr val="FFFFFF"/>
                </a:solidFill>
              </a:rPr>
              <a:t>to Kridalaksana (2001), lexicon is a language component that </a:t>
            </a:r>
            <a:r>
              <a:rPr lang="id-ID" altLang="en-US" sz="2000" dirty="0" smtClean="0">
                <a:solidFill>
                  <a:srgbClr val="FFFFFF"/>
                </a:solidFill>
              </a:rPr>
              <a:t>containt</a:t>
            </a:r>
            <a:r>
              <a:rPr lang="en-US" altLang="en-US" sz="2000" dirty="0" smtClean="0">
                <a:solidFill>
                  <a:srgbClr val="FFFFFF"/>
                </a:solidFill>
              </a:rPr>
              <a:t>s</a:t>
            </a:r>
            <a:r>
              <a:rPr lang="id-ID" altLang="en-US" sz="2000" dirty="0" smtClean="0">
                <a:solidFill>
                  <a:srgbClr val="FFFFFF"/>
                </a:solidFill>
              </a:rPr>
              <a:t> </a:t>
            </a:r>
            <a:r>
              <a:rPr lang="id-ID" altLang="en-US" sz="2000" dirty="0">
                <a:solidFill>
                  <a:srgbClr val="FFFFFF"/>
                </a:solidFill>
              </a:rPr>
              <a:t>all information about the meaning and usage of words in a language. In </a:t>
            </a:r>
            <a:r>
              <a:rPr lang="id-ID" altLang="en-US" sz="2000" dirty="0" err="1">
                <a:solidFill>
                  <a:srgbClr val="FFFFFF"/>
                </a:solidFill>
              </a:rPr>
              <a:t>addition</a:t>
            </a:r>
            <a:r>
              <a:rPr lang="id-ID" altLang="en-US" sz="2000" dirty="0">
                <a:solidFill>
                  <a:srgbClr val="FFFFFF"/>
                </a:solidFill>
              </a:rPr>
              <a:t>, </a:t>
            </a:r>
            <a:r>
              <a:rPr lang="id-ID" altLang="en-US" sz="2000" dirty="0" err="1">
                <a:solidFill>
                  <a:srgbClr val="FFFFFF"/>
                </a:solidFill>
              </a:rPr>
              <a:t>lexicon</a:t>
            </a:r>
            <a:r>
              <a:rPr lang="id-ID" altLang="en-US" sz="2000" dirty="0">
                <a:solidFill>
                  <a:srgbClr val="FFFFFF"/>
                </a:solidFill>
              </a:rPr>
              <a:t> </a:t>
            </a:r>
            <a:r>
              <a:rPr lang="id-ID" altLang="en-US" sz="2000" dirty="0" err="1">
                <a:solidFill>
                  <a:srgbClr val="FFFFFF"/>
                </a:solidFill>
              </a:rPr>
              <a:t>is</a:t>
            </a:r>
            <a:r>
              <a:rPr lang="id-ID" altLang="en-US" sz="2000" dirty="0">
                <a:solidFill>
                  <a:srgbClr val="FFFFFF"/>
                </a:solidFill>
              </a:rPr>
              <a:t> </a:t>
            </a:r>
            <a:r>
              <a:rPr lang="id-ID" altLang="en-US" sz="2000" dirty="0" err="1">
                <a:solidFill>
                  <a:srgbClr val="FFFFFF"/>
                </a:solidFill>
              </a:rPr>
              <a:t>the</a:t>
            </a:r>
            <a:r>
              <a:rPr lang="id-ID" altLang="en-US" sz="2000" dirty="0">
                <a:solidFill>
                  <a:srgbClr val="FFFFFF"/>
                </a:solidFill>
              </a:rPr>
              <a:t> </a:t>
            </a:r>
            <a:r>
              <a:rPr lang="id-ID" altLang="en-US" sz="2000" dirty="0" err="1">
                <a:solidFill>
                  <a:srgbClr val="FFFFFF"/>
                </a:solidFill>
              </a:rPr>
              <a:t>wealth</a:t>
            </a:r>
            <a:r>
              <a:rPr lang="id-ID" altLang="en-US" sz="2000" dirty="0">
                <a:solidFill>
                  <a:srgbClr val="FFFFFF"/>
                </a:solidFill>
              </a:rPr>
              <a:t> </a:t>
            </a:r>
            <a:r>
              <a:rPr lang="id-ID" altLang="en-US" sz="2000" dirty="0" err="1">
                <a:solidFill>
                  <a:srgbClr val="FFFFFF"/>
                </a:solidFill>
              </a:rPr>
              <a:t>of</a:t>
            </a:r>
            <a:r>
              <a:rPr lang="id-ID" altLang="en-US" sz="2000" dirty="0">
                <a:solidFill>
                  <a:srgbClr val="FFFFFF"/>
                </a:solidFill>
              </a:rPr>
              <a:t> </a:t>
            </a:r>
            <a:r>
              <a:rPr lang="id-ID" altLang="en-US" sz="2000" dirty="0" err="1">
                <a:solidFill>
                  <a:srgbClr val="FFFFFF"/>
                </a:solidFill>
              </a:rPr>
              <a:t>words</a:t>
            </a:r>
            <a:r>
              <a:rPr lang="id-ID" altLang="en-US" sz="2000" dirty="0">
                <a:solidFill>
                  <a:srgbClr val="FFFFFF"/>
                </a:solidFill>
              </a:rPr>
              <a:t> </a:t>
            </a:r>
            <a:r>
              <a:rPr lang="id-ID" altLang="en-US" sz="2000" dirty="0" err="1">
                <a:solidFill>
                  <a:srgbClr val="FFFFFF"/>
                </a:solidFill>
              </a:rPr>
              <a:t>owned</a:t>
            </a:r>
            <a:r>
              <a:rPr lang="id-ID" altLang="en-US" sz="2000" dirty="0">
                <a:solidFill>
                  <a:srgbClr val="FFFFFF"/>
                </a:solidFill>
              </a:rPr>
              <a:t> </a:t>
            </a:r>
            <a:r>
              <a:rPr lang="id-ID" altLang="en-US" sz="2000" dirty="0" err="1">
                <a:solidFill>
                  <a:srgbClr val="FFFFFF"/>
                </a:solidFill>
              </a:rPr>
              <a:t>by</a:t>
            </a:r>
            <a:r>
              <a:rPr lang="id-ID" altLang="en-US" sz="2000" dirty="0">
                <a:solidFill>
                  <a:srgbClr val="FFFFFF"/>
                </a:solidFill>
              </a:rPr>
              <a:t> a </a:t>
            </a:r>
            <a:r>
              <a:rPr lang="id-ID" altLang="en-US" sz="2000" dirty="0" err="1">
                <a:solidFill>
                  <a:srgbClr val="FFFFFF"/>
                </a:solidFill>
              </a:rPr>
              <a:t>speaker</a:t>
            </a:r>
            <a:r>
              <a:rPr lang="id-ID" altLang="en-US" sz="2000" dirty="0">
                <a:solidFill>
                  <a:srgbClr val="FFFFFF"/>
                </a:solidFill>
              </a:rPr>
              <a:t>, </a:t>
            </a:r>
            <a:r>
              <a:rPr lang="id-ID" altLang="en-US" sz="2000" dirty="0" err="1">
                <a:solidFill>
                  <a:srgbClr val="FFFFFF"/>
                </a:solidFill>
              </a:rPr>
              <a:t>writer</a:t>
            </a:r>
            <a:r>
              <a:rPr lang="id-ID" altLang="en-US" sz="2000" dirty="0">
                <a:solidFill>
                  <a:srgbClr val="FFFFFF"/>
                </a:solidFill>
              </a:rPr>
              <a:t>, </a:t>
            </a:r>
            <a:r>
              <a:rPr lang="id-ID" altLang="en-US" sz="2000" dirty="0" err="1">
                <a:solidFill>
                  <a:srgbClr val="FFFFFF"/>
                </a:solidFill>
              </a:rPr>
              <a:t>or</a:t>
            </a:r>
            <a:r>
              <a:rPr lang="id-ID" altLang="en-US" sz="2000" dirty="0">
                <a:solidFill>
                  <a:srgbClr val="FFFFFF"/>
                </a:solidFill>
              </a:rPr>
              <a:t> a </a:t>
            </a:r>
            <a:r>
              <a:rPr lang="id-ID" altLang="en-US" sz="2000" dirty="0" err="1">
                <a:solidFill>
                  <a:srgbClr val="FFFFFF"/>
                </a:solidFill>
              </a:rPr>
              <a:t>language</a:t>
            </a:r>
            <a:r>
              <a:rPr lang="id-ID" altLang="en-US" sz="2000" dirty="0">
                <a:solidFill>
                  <a:srgbClr val="FFFFFF"/>
                </a:solidFill>
              </a:rPr>
              <a:t>, </a:t>
            </a:r>
            <a:r>
              <a:rPr lang="id-ID" altLang="en-US" sz="2000" dirty="0" err="1">
                <a:solidFill>
                  <a:srgbClr val="FFFFFF"/>
                </a:solidFill>
              </a:rPr>
              <a:t>vocabulary</a:t>
            </a:r>
            <a:r>
              <a:rPr lang="id-ID" altLang="en-US" sz="2000" dirty="0">
                <a:solidFill>
                  <a:srgbClr val="FFFFFF"/>
                </a:solidFill>
              </a:rPr>
              <a:t>, </a:t>
            </a:r>
            <a:r>
              <a:rPr lang="id-ID" altLang="en-US" sz="2000" dirty="0" err="1">
                <a:solidFill>
                  <a:srgbClr val="FFFFFF"/>
                </a:solidFill>
              </a:rPr>
              <a:t>vocabulary</a:t>
            </a:r>
            <a:r>
              <a:rPr lang="id-ID" altLang="en-US" sz="2000" dirty="0">
                <a:solidFill>
                  <a:srgbClr val="FFFFFF"/>
                </a:solidFill>
              </a:rPr>
              <a:t>. </a:t>
            </a:r>
            <a:endParaRPr lang="zh-CN" altLang="en-US" dirty="0"/>
          </a:p>
          <a:p>
            <a:pPr marL="0" indent="0" algn="just">
              <a:lnSpc>
                <a:spcPct val="100000"/>
              </a:lnSpc>
              <a:buNone/>
            </a:pPr>
            <a:endParaRPr lang="zh-CN" altLang="en-US" sz="3200" dirty="0"/>
          </a:p>
          <a:p>
            <a:pPr algn="just">
              <a:lnSpc>
                <a:spcPct val="100000"/>
              </a:lnSpc>
            </a:pPr>
            <a:endParaRPr lang="zh-CN" altLang="en-US" dirty="0"/>
          </a:p>
          <a:p>
            <a:pPr algn="just">
              <a:lnSpc>
                <a:spcPct val="100000"/>
              </a:lnSpc>
            </a:pP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Title 3"/>
          <p:cNvSpPr>
            <a:spLocks noGrp="1"/>
          </p:cNvSpPr>
          <p:nvPr>
            <p:ph type="title"/>
          </p:nvPr>
        </p:nvSpPr>
        <p:spPr>
          <a:xfrm>
            <a:off x="838200" y="1216518"/>
            <a:ext cx="10515600" cy="573088"/>
          </a:xfrm>
        </p:spPr>
        <p:txBody>
          <a:bodyPr>
            <a:normAutofit fontScale="90000"/>
          </a:bodyPr>
          <a:lstStyle/>
          <a:p>
            <a:r>
              <a:rPr lang="en-US" b="1" dirty="0">
                <a:solidFill>
                  <a:schemeClr val="bg1"/>
                </a:solidFill>
                <a:latin typeface="+mn-lt"/>
              </a:rPr>
              <a:t>METHOD</a:t>
            </a:r>
          </a:p>
        </p:txBody>
      </p:sp>
      <p:sp>
        <p:nvSpPr>
          <p:cNvPr id="1048589" name="Content Placeholder 4"/>
          <p:cNvSpPr>
            <a:spLocks noGrp="1"/>
          </p:cNvSpPr>
          <p:nvPr>
            <p:ph idx="1"/>
          </p:nvPr>
        </p:nvSpPr>
        <p:spPr>
          <a:xfrm>
            <a:off x="838200" y="2354894"/>
            <a:ext cx="10515600" cy="1764754"/>
          </a:xfrm>
        </p:spPr>
        <p:txBody>
          <a:bodyPr>
            <a:normAutofit/>
          </a:bodyPr>
          <a:lstStyle/>
          <a:p>
            <a:pPr marL="0" indent="0" algn="just">
              <a:lnSpc>
                <a:spcPct val="100000"/>
              </a:lnSpc>
              <a:buNone/>
            </a:pPr>
            <a:r>
              <a:rPr lang="id-ID" sz="2000" dirty="0">
                <a:solidFill>
                  <a:schemeClr val="bg1"/>
                </a:solidFill>
              </a:rPr>
              <a:t>The </a:t>
            </a:r>
            <a:r>
              <a:rPr lang="id-ID" sz="2000" dirty="0" err="1">
                <a:solidFill>
                  <a:schemeClr val="bg1"/>
                </a:solidFill>
              </a:rPr>
              <a:t>methode</a:t>
            </a:r>
            <a:r>
              <a:rPr lang="id-ID" sz="2000" dirty="0">
                <a:solidFill>
                  <a:schemeClr val="bg1"/>
                </a:solidFill>
              </a:rPr>
              <a:t> </a:t>
            </a:r>
            <a:r>
              <a:rPr lang="id-ID" sz="2000" dirty="0" err="1">
                <a:solidFill>
                  <a:schemeClr val="bg1"/>
                </a:solidFill>
              </a:rPr>
              <a:t>used</a:t>
            </a:r>
            <a:r>
              <a:rPr lang="id-ID" sz="2000" dirty="0">
                <a:solidFill>
                  <a:schemeClr val="bg1"/>
                </a:solidFill>
              </a:rPr>
              <a:t> in </a:t>
            </a:r>
            <a:r>
              <a:rPr lang="id-ID" sz="2000" dirty="0" err="1">
                <a:solidFill>
                  <a:schemeClr val="bg1"/>
                </a:solidFill>
              </a:rPr>
              <a:t>this</a:t>
            </a:r>
            <a:r>
              <a:rPr lang="id-ID" sz="2000" dirty="0">
                <a:solidFill>
                  <a:schemeClr val="bg1"/>
                </a:solidFill>
              </a:rPr>
              <a:t> </a:t>
            </a:r>
            <a:r>
              <a:rPr lang="id-ID" sz="2000" dirty="0" err="1">
                <a:solidFill>
                  <a:schemeClr val="bg1"/>
                </a:solidFill>
              </a:rPr>
              <a:t>research</a:t>
            </a:r>
            <a:r>
              <a:rPr lang="id-ID" sz="2000" dirty="0">
                <a:solidFill>
                  <a:schemeClr val="bg1"/>
                </a:solidFill>
              </a:rPr>
              <a:t> </a:t>
            </a:r>
            <a:r>
              <a:rPr lang="id-ID" sz="2000" dirty="0" err="1">
                <a:solidFill>
                  <a:schemeClr val="bg1"/>
                </a:solidFill>
              </a:rPr>
              <a:t>is</a:t>
            </a:r>
            <a:r>
              <a:rPr lang="id-ID" sz="2000" dirty="0">
                <a:solidFill>
                  <a:schemeClr val="bg1"/>
                </a:solidFill>
              </a:rPr>
              <a:t> </a:t>
            </a:r>
            <a:r>
              <a:rPr lang="id-ID" sz="2000" dirty="0" err="1">
                <a:solidFill>
                  <a:schemeClr val="bg1"/>
                </a:solidFill>
              </a:rPr>
              <a:t>descriptive</a:t>
            </a:r>
            <a:r>
              <a:rPr lang="id-ID" sz="2000" dirty="0">
                <a:solidFill>
                  <a:schemeClr val="bg1"/>
                </a:solidFill>
              </a:rPr>
              <a:t> </a:t>
            </a:r>
            <a:r>
              <a:rPr lang="id-ID" sz="2000" dirty="0" err="1">
                <a:solidFill>
                  <a:schemeClr val="bg1"/>
                </a:solidFill>
              </a:rPr>
              <a:t>qualitative</a:t>
            </a:r>
            <a:r>
              <a:rPr lang="id-ID" sz="2000" dirty="0">
                <a:solidFill>
                  <a:schemeClr val="bg1"/>
                </a:solidFill>
              </a:rPr>
              <a:t> </a:t>
            </a:r>
            <a:r>
              <a:rPr lang="id-ID" sz="2000" dirty="0" err="1">
                <a:solidFill>
                  <a:schemeClr val="bg1"/>
                </a:solidFill>
              </a:rPr>
              <a:t>method</a:t>
            </a:r>
            <a:r>
              <a:rPr lang="id-ID" sz="2000" dirty="0">
                <a:solidFill>
                  <a:schemeClr val="bg1"/>
                </a:solidFill>
              </a:rPr>
              <a:t> </a:t>
            </a:r>
            <a:r>
              <a:rPr lang="id-ID" sz="2000" dirty="0" err="1">
                <a:solidFill>
                  <a:schemeClr val="bg1"/>
                </a:solidFill>
              </a:rPr>
              <a:t>using</a:t>
            </a:r>
            <a:r>
              <a:rPr lang="id-ID" sz="2000" dirty="0">
                <a:solidFill>
                  <a:schemeClr val="bg1"/>
                </a:solidFill>
              </a:rPr>
              <a:t> </a:t>
            </a:r>
            <a:r>
              <a:rPr lang="id-ID" sz="2000" dirty="0" err="1">
                <a:solidFill>
                  <a:schemeClr val="bg1"/>
                </a:solidFill>
              </a:rPr>
              <a:t>observation</a:t>
            </a:r>
            <a:r>
              <a:rPr lang="id-ID" sz="2000" dirty="0">
                <a:solidFill>
                  <a:schemeClr val="bg1"/>
                </a:solidFill>
              </a:rPr>
              <a:t>, </a:t>
            </a:r>
            <a:r>
              <a:rPr lang="id-ID" sz="2000" dirty="0" err="1">
                <a:solidFill>
                  <a:schemeClr val="bg1"/>
                </a:solidFill>
              </a:rPr>
              <a:t>interview</a:t>
            </a:r>
            <a:r>
              <a:rPr lang="id-ID" sz="2000" dirty="0">
                <a:solidFill>
                  <a:schemeClr val="bg1"/>
                </a:solidFill>
              </a:rPr>
              <a:t>, </a:t>
            </a:r>
            <a:r>
              <a:rPr lang="id-ID" sz="2000" dirty="0" err="1">
                <a:solidFill>
                  <a:schemeClr val="bg1"/>
                </a:solidFill>
              </a:rPr>
              <a:t>and</a:t>
            </a:r>
            <a:r>
              <a:rPr lang="id-ID" sz="2000" dirty="0">
                <a:solidFill>
                  <a:schemeClr val="bg1"/>
                </a:solidFill>
              </a:rPr>
              <a:t> </a:t>
            </a:r>
            <a:r>
              <a:rPr lang="id-ID" sz="2000" dirty="0" err="1">
                <a:solidFill>
                  <a:schemeClr val="bg1"/>
                </a:solidFill>
              </a:rPr>
              <a:t>documentation</a:t>
            </a:r>
            <a:r>
              <a:rPr lang="id-ID" sz="2000" dirty="0">
                <a:solidFill>
                  <a:schemeClr val="bg1"/>
                </a:solidFill>
              </a:rPr>
              <a:t> </a:t>
            </a:r>
            <a:r>
              <a:rPr lang="id-ID" sz="2000" dirty="0" err="1">
                <a:solidFill>
                  <a:schemeClr val="bg1"/>
                </a:solidFill>
              </a:rPr>
              <a:t>research</a:t>
            </a:r>
            <a:r>
              <a:rPr lang="id-ID" sz="2000" dirty="0">
                <a:solidFill>
                  <a:schemeClr val="bg1"/>
                </a:solidFill>
              </a:rPr>
              <a:t> </a:t>
            </a:r>
            <a:r>
              <a:rPr lang="id-ID" sz="2000" dirty="0" err="1">
                <a:solidFill>
                  <a:schemeClr val="bg1"/>
                </a:solidFill>
              </a:rPr>
              <a:t>techniques</a:t>
            </a:r>
            <a:r>
              <a:rPr lang="id-ID" sz="2000" dirty="0">
                <a:solidFill>
                  <a:schemeClr val="bg1"/>
                </a:solidFill>
              </a:rPr>
              <a:t> </a:t>
            </a:r>
            <a:r>
              <a:rPr lang="id-ID" sz="2000" dirty="0" err="1">
                <a:solidFill>
                  <a:schemeClr val="bg1"/>
                </a:solidFill>
              </a:rPr>
              <a:t>to</a:t>
            </a:r>
            <a:r>
              <a:rPr lang="id-ID" sz="2000" dirty="0">
                <a:solidFill>
                  <a:schemeClr val="bg1"/>
                </a:solidFill>
              </a:rPr>
              <a:t> </a:t>
            </a:r>
            <a:r>
              <a:rPr lang="id-ID" sz="2000" dirty="0" err="1">
                <a:solidFill>
                  <a:schemeClr val="bg1"/>
                </a:solidFill>
              </a:rPr>
              <a:t>the</a:t>
            </a:r>
            <a:r>
              <a:rPr lang="id-ID" sz="2000" dirty="0">
                <a:solidFill>
                  <a:schemeClr val="bg1"/>
                </a:solidFill>
              </a:rPr>
              <a:t> </a:t>
            </a:r>
            <a:r>
              <a:rPr lang="id-ID" sz="2000" dirty="0" err="1">
                <a:solidFill>
                  <a:schemeClr val="bg1"/>
                </a:solidFill>
              </a:rPr>
              <a:t>curtomary</a:t>
            </a:r>
            <a:r>
              <a:rPr lang="id-ID" sz="2000" dirty="0">
                <a:solidFill>
                  <a:schemeClr val="bg1"/>
                </a:solidFill>
              </a:rPr>
              <a:t> </a:t>
            </a:r>
            <a:r>
              <a:rPr lang="id-ID" sz="2000" dirty="0" err="1">
                <a:solidFill>
                  <a:schemeClr val="bg1"/>
                </a:solidFill>
              </a:rPr>
              <a:t>leader</a:t>
            </a:r>
            <a:r>
              <a:rPr lang="id-ID" sz="2000" dirty="0">
                <a:solidFill>
                  <a:schemeClr val="bg1"/>
                </a:solidFill>
              </a:rPr>
              <a:t>, </a:t>
            </a:r>
            <a:r>
              <a:rPr lang="id-ID" sz="2000" dirty="0" err="1">
                <a:solidFill>
                  <a:schemeClr val="bg1"/>
                </a:solidFill>
              </a:rPr>
              <a:t>people</a:t>
            </a:r>
            <a:r>
              <a:rPr lang="id-ID" sz="2000" dirty="0">
                <a:solidFill>
                  <a:schemeClr val="bg1"/>
                </a:solidFill>
              </a:rPr>
              <a:t> </a:t>
            </a:r>
            <a:r>
              <a:rPr lang="id-ID" sz="2000" dirty="0" err="1">
                <a:solidFill>
                  <a:schemeClr val="bg1"/>
                </a:solidFill>
              </a:rPr>
              <a:t>who</a:t>
            </a:r>
            <a:r>
              <a:rPr lang="id-ID" sz="2000" dirty="0">
                <a:solidFill>
                  <a:schemeClr val="bg1"/>
                </a:solidFill>
              </a:rPr>
              <a:t> are </a:t>
            </a:r>
            <a:r>
              <a:rPr lang="id-ID" sz="2000" dirty="0" err="1">
                <a:solidFill>
                  <a:schemeClr val="bg1"/>
                </a:solidFill>
              </a:rPr>
              <a:t>experts</a:t>
            </a:r>
            <a:r>
              <a:rPr lang="id-ID" sz="2000" dirty="0">
                <a:solidFill>
                  <a:schemeClr val="bg1"/>
                </a:solidFill>
              </a:rPr>
              <a:t> in </a:t>
            </a:r>
            <a:r>
              <a:rPr lang="id-ID" sz="2000" dirty="0" err="1">
                <a:solidFill>
                  <a:schemeClr val="bg1"/>
                </a:solidFill>
              </a:rPr>
              <a:t>agriculture</a:t>
            </a:r>
            <a:r>
              <a:rPr lang="id-ID" sz="2000" dirty="0">
                <a:solidFill>
                  <a:schemeClr val="bg1"/>
                </a:solidFill>
              </a:rPr>
              <a:t> </a:t>
            </a:r>
            <a:r>
              <a:rPr lang="id-ID" sz="2000" dirty="0" err="1">
                <a:solidFill>
                  <a:schemeClr val="bg1"/>
                </a:solidFill>
              </a:rPr>
              <a:t>and</a:t>
            </a:r>
            <a:r>
              <a:rPr lang="id-ID" sz="2000" dirty="0">
                <a:solidFill>
                  <a:schemeClr val="bg1"/>
                </a:solidFill>
              </a:rPr>
              <a:t> </a:t>
            </a:r>
            <a:r>
              <a:rPr lang="id-ID" sz="2000" dirty="0" err="1">
                <a:solidFill>
                  <a:schemeClr val="bg1"/>
                </a:solidFill>
              </a:rPr>
              <a:t>the</a:t>
            </a:r>
            <a:r>
              <a:rPr lang="id-ID" sz="2000" dirty="0">
                <a:solidFill>
                  <a:schemeClr val="bg1"/>
                </a:solidFill>
              </a:rPr>
              <a:t> </a:t>
            </a:r>
            <a:r>
              <a:rPr lang="id-ID" sz="2000" dirty="0" err="1">
                <a:solidFill>
                  <a:schemeClr val="bg1"/>
                </a:solidFill>
              </a:rPr>
              <a:t>public</a:t>
            </a:r>
            <a:r>
              <a:rPr lang="id-ID" sz="2000" dirty="0">
                <a:solidFill>
                  <a:schemeClr val="bg1"/>
                </a:solidFill>
              </a:rPr>
              <a:t> </a:t>
            </a:r>
            <a:r>
              <a:rPr lang="id-ID" sz="2000" dirty="0" err="1">
                <a:solidFill>
                  <a:schemeClr val="bg1"/>
                </a:solidFill>
              </a:rPr>
              <a:t>department</a:t>
            </a:r>
            <a:r>
              <a:rPr lang="id-ID" sz="2000" dirty="0">
                <a:solidFill>
                  <a:schemeClr val="bg1"/>
                </a:solidFill>
              </a:rPr>
              <a:t> </a:t>
            </a:r>
            <a:r>
              <a:rPr lang="id-ID" sz="2000" dirty="0" err="1">
                <a:solidFill>
                  <a:schemeClr val="bg1"/>
                </a:solidFill>
              </a:rPr>
              <a:t>of</a:t>
            </a:r>
            <a:r>
              <a:rPr lang="id-ID" sz="2000" dirty="0">
                <a:solidFill>
                  <a:schemeClr val="bg1"/>
                </a:solidFill>
              </a:rPr>
              <a:t> Kasepuhan </a:t>
            </a:r>
            <a:r>
              <a:rPr lang="id-ID" sz="2000" dirty="0" err="1">
                <a:solidFill>
                  <a:schemeClr val="bg1"/>
                </a:solidFill>
              </a:rPr>
              <a:t>Ciptagelar</a:t>
            </a:r>
            <a:r>
              <a:rPr lang="id-ID" sz="2000" dirty="0">
                <a:solidFill>
                  <a:schemeClr val="bg1"/>
                </a:solidFill>
              </a:rPr>
              <a:t>.</a:t>
            </a:r>
            <a:endParaRPr lang="en-US" sz="2000"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2"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sp>
        <p:nvSpPr>
          <p:cNvPr id="1048593" name="Content Placeholder 4"/>
          <p:cNvSpPr>
            <a:spLocks noGrp="1"/>
          </p:cNvSpPr>
          <p:nvPr>
            <p:ph idx="1"/>
          </p:nvPr>
        </p:nvSpPr>
        <p:spPr>
          <a:xfrm>
            <a:off x="579582" y="1376652"/>
            <a:ext cx="10515600" cy="4351338"/>
          </a:xfrm>
        </p:spPr>
        <p:txBody>
          <a:bodyPr>
            <a:normAutofit/>
          </a:bodyPr>
          <a:lstStyle/>
          <a:p>
            <a:pPr marL="0" indent="0" algn="just">
              <a:buNone/>
            </a:pPr>
            <a:r>
              <a:rPr lang="en-US" sz="2000" dirty="0">
                <a:solidFill>
                  <a:schemeClr val="bg1"/>
                </a:solidFill>
              </a:rPr>
              <a:t>T</a:t>
            </a:r>
            <a:r>
              <a:rPr lang="id-ID" sz="2000" dirty="0">
                <a:solidFill>
                  <a:schemeClr val="bg1"/>
                </a:solidFill>
              </a:rPr>
              <a:t>he Kasepuhan </a:t>
            </a:r>
            <a:r>
              <a:rPr lang="id-ID" sz="2000" dirty="0" err="1">
                <a:solidFill>
                  <a:schemeClr val="bg1"/>
                </a:solidFill>
              </a:rPr>
              <a:t>Ciptagelar</a:t>
            </a:r>
            <a:r>
              <a:rPr lang="id-ID" sz="2000" dirty="0">
                <a:solidFill>
                  <a:schemeClr val="bg1"/>
                </a:solidFill>
              </a:rPr>
              <a:t> </a:t>
            </a:r>
            <a:r>
              <a:rPr lang="id-ID" sz="2000" dirty="0" err="1">
                <a:solidFill>
                  <a:schemeClr val="bg1"/>
                </a:solidFill>
              </a:rPr>
              <a:t>community</a:t>
            </a:r>
            <a:r>
              <a:rPr lang="id-ID" sz="2000" dirty="0">
                <a:solidFill>
                  <a:schemeClr val="bg1"/>
                </a:solidFill>
              </a:rPr>
              <a:t> </a:t>
            </a:r>
            <a:r>
              <a:rPr lang="id-ID" sz="2000" dirty="0" err="1">
                <a:solidFill>
                  <a:schemeClr val="bg1"/>
                </a:solidFill>
              </a:rPr>
              <a:t>is</a:t>
            </a:r>
            <a:r>
              <a:rPr lang="id-ID" sz="2000" dirty="0">
                <a:solidFill>
                  <a:schemeClr val="bg1"/>
                </a:solidFill>
              </a:rPr>
              <a:t> </a:t>
            </a:r>
            <a:r>
              <a:rPr lang="id-ID" sz="2000" dirty="0" err="1">
                <a:solidFill>
                  <a:schemeClr val="bg1"/>
                </a:solidFill>
              </a:rPr>
              <a:t>an</a:t>
            </a:r>
            <a:r>
              <a:rPr lang="id-ID" sz="2000" dirty="0">
                <a:solidFill>
                  <a:schemeClr val="bg1"/>
                </a:solidFill>
              </a:rPr>
              <a:t> </a:t>
            </a:r>
            <a:r>
              <a:rPr lang="id-ID" sz="2000" dirty="0" err="1">
                <a:solidFill>
                  <a:schemeClr val="bg1"/>
                </a:solidFill>
              </a:rPr>
              <a:t>agrarian</a:t>
            </a:r>
            <a:r>
              <a:rPr lang="id-ID" sz="2000" dirty="0">
                <a:solidFill>
                  <a:schemeClr val="bg1"/>
                </a:solidFill>
              </a:rPr>
              <a:t> </a:t>
            </a:r>
            <a:r>
              <a:rPr lang="id-ID" sz="2000" dirty="0" err="1">
                <a:solidFill>
                  <a:schemeClr val="bg1"/>
                </a:solidFill>
              </a:rPr>
              <a:t>community</a:t>
            </a:r>
            <a:r>
              <a:rPr lang="id-ID" sz="2000" dirty="0">
                <a:solidFill>
                  <a:schemeClr val="bg1"/>
                </a:solidFill>
              </a:rPr>
              <a:t> </a:t>
            </a:r>
            <a:r>
              <a:rPr lang="id-ID" sz="2000" dirty="0" err="1">
                <a:solidFill>
                  <a:schemeClr val="bg1"/>
                </a:solidFill>
              </a:rPr>
              <a:t>that</a:t>
            </a:r>
            <a:r>
              <a:rPr lang="id-ID" sz="2000" dirty="0">
                <a:solidFill>
                  <a:schemeClr val="bg1"/>
                </a:solidFill>
              </a:rPr>
              <a:t> </a:t>
            </a:r>
            <a:r>
              <a:rPr lang="id-ID" sz="2000" dirty="0" err="1">
                <a:solidFill>
                  <a:schemeClr val="bg1"/>
                </a:solidFill>
              </a:rPr>
              <a:t>inhabits</a:t>
            </a:r>
            <a:r>
              <a:rPr lang="id-ID" sz="2000" dirty="0">
                <a:solidFill>
                  <a:schemeClr val="bg1"/>
                </a:solidFill>
              </a:rPr>
              <a:t> </a:t>
            </a:r>
            <a:r>
              <a:rPr lang="id-ID" sz="2000" dirty="0" err="1">
                <a:solidFill>
                  <a:schemeClr val="bg1"/>
                </a:solidFill>
              </a:rPr>
              <a:t>the</a:t>
            </a:r>
            <a:r>
              <a:rPr lang="id-ID" sz="2000" dirty="0">
                <a:solidFill>
                  <a:schemeClr val="bg1"/>
                </a:solidFill>
              </a:rPr>
              <a:t> Halimun </a:t>
            </a:r>
            <a:r>
              <a:rPr lang="id-ID" sz="2000" dirty="0" err="1">
                <a:solidFill>
                  <a:schemeClr val="bg1"/>
                </a:solidFill>
              </a:rPr>
              <a:t>Mountain</a:t>
            </a:r>
            <a:r>
              <a:rPr lang="id-ID" sz="2000" dirty="0">
                <a:solidFill>
                  <a:schemeClr val="bg1"/>
                </a:solidFill>
              </a:rPr>
              <a:t> National Park area </a:t>
            </a:r>
            <a:r>
              <a:rPr lang="id-ID" sz="2000" dirty="0" err="1">
                <a:solidFill>
                  <a:schemeClr val="bg1"/>
                </a:solidFill>
              </a:rPr>
              <a:t>located</a:t>
            </a:r>
            <a:r>
              <a:rPr lang="id-ID" sz="2000" dirty="0">
                <a:solidFill>
                  <a:schemeClr val="bg1"/>
                </a:solidFill>
              </a:rPr>
              <a:t> in </a:t>
            </a:r>
            <a:r>
              <a:rPr lang="id-ID" sz="2000" dirty="0" err="1">
                <a:solidFill>
                  <a:schemeClr val="bg1"/>
                </a:solidFill>
              </a:rPr>
              <a:t>Sinarresmi</a:t>
            </a:r>
            <a:r>
              <a:rPr lang="id-ID" sz="2000" dirty="0">
                <a:solidFill>
                  <a:schemeClr val="bg1"/>
                </a:solidFill>
              </a:rPr>
              <a:t> </a:t>
            </a:r>
            <a:r>
              <a:rPr lang="id-ID" sz="2000" dirty="0" err="1">
                <a:solidFill>
                  <a:schemeClr val="bg1"/>
                </a:solidFill>
              </a:rPr>
              <a:t>Village</a:t>
            </a:r>
            <a:r>
              <a:rPr lang="id-ID" sz="2000" dirty="0">
                <a:solidFill>
                  <a:schemeClr val="bg1"/>
                </a:solidFill>
              </a:rPr>
              <a:t>, </a:t>
            </a:r>
            <a:r>
              <a:rPr lang="id-ID" sz="2000" dirty="0" err="1">
                <a:solidFill>
                  <a:schemeClr val="bg1"/>
                </a:solidFill>
              </a:rPr>
              <a:t>Cisolok</a:t>
            </a:r>
            <a:r>
              <a:rPr lang="id-ID" sz="2000" dirty="0">
                <a:solidFill>
                  <a:schemeClr val="bg1"/>
                </a:solidFill>
              </a:rPr>
              <a:t> </a:t>
            </a:r>
            <a:r>
              <a:rPr lang="id-ID" sz="2000" dirty="0" err="1">
                <a:solidFill>
                  <a:schemeClr val="bg1"/>
                </a:solidFill>
              </a:rPr>
              <a:t>District</a:t>
            </a:r>
            <a:r>
              <a:rPr lang="id-ID" sz="2000" dirty="0">
                <a:solidFill>
                  <a:schemeClr val="bg1"/>
                </a:solidFill>
              </a:rPr>
              <a:t>, Sukabumi Regency.</a:t>
            </a:r>
          </a:p>
          <a:p>
            <a:pPr marL="0" indent="0" algn="just">
              <a:buNone/>
            </a:pPr>
            <a:r>
              <a:rPr lang="id-ID" sz="2000" dirty="0">
                <a:solidFill>
                  <a:schemeClr val="bg1"/>
                </a:solidFill>
              </a:rPr>
              <a:t>This kasepuhan community has never experienced a shortage of </a:t>
            </a:r>
            <a:r>
              <a:rPr lang="en-US" sz="2000" dirty="0" smtClean="0">
                <a:solidFill>
                  <a:schemeClr val="bg1"/>
                </a:solidFill>
              </a:rPr>
              <a:t>paddy</a:t>
            </a:r>
            <a:r>
              <a:rPr lang="id-ID" sz="2000" dirty="0" smtClean="0">
                <a:solidFill>
                  <a:schemeClr val="bg1"/>
                </a:solidFill>
              </a:rPr>
              <a:t> </a:t>
            </a:r>
            <a:r>
              <a:rPr lang="id-ID" sz="2000" dirty="0">
                <a:solidFill>
                  <a:schemeClr val="bg1"/>
                </a:solidFill>
              </a:rPr>
              <a:t>for each of its citizens, because it still implements a customary order called </a:t>
            </a:r>
            <a:r>
              <a:rPr lang="id-ID" sz="2000" i="1" dirty="0">
                <a:solidFill>
                  <a:schemeClr val="bg1"/>
                </a:solidFill>
              </a:rPr>
              <a:t>tali paranti karuhun</a:t>
            </a:r>
            <a:r>
              <a:rPr lang="id-ID" sz="2000" dirty="0">
                <a:solidFill>
                  <a:schemeClr val="bg1"/>
                </a:solidFill>
              </a:rPr>
              <a:t>. The custom is to plant </a:t>
            </a:r>
            <a:r>
              <a:rPr lang="en-US" sz="2000" dirty="0" smtClean="0">
                <a:solidFill>
                  <a:schemeClr val="bg1"/>
                </a:solidFill>
              </a:rPr>
              <a:t>paddy </a:t>
            </a:r>
            <a:r>
              <a:rPr lang="id-ID" sz="2000" dirty="0" smtClean="0">
                <a:solidFill>
                  <a:schemeClr val="bg1"/>
                </a:solidFill>
              </a:rPr>
              <a:t>once </a:t>
            </a:r>
            <a:r>
              <a:rPr lang="id-ID" sz="2000" dirty="0">
                <a:solidFill>
                  <a:schemeClr val="bg1"/>
                </a:solidFill>
              </a:rPr>
              <a:t>a year and not be traded.</a:t>
            </a:r>
          </a:p>
          <a:p>
            <a:pPr marL="0" indent="0" algn="just">
              <a:buNone/>
            </a:pPr>
            <a:r>
              <a:rPr lang="id-ID" sz="2000" dirty="0">
                <a:solidFill>
                  <a:schemeClr val="bg1"/>
                </a:solidFill>
              </a:rPr>
              <a:t>Unlike the general public, they can plant </a:t>
            </a:r>
            <a:r>
              <a:rPr lang="en-US" sz="2000" dirty="0" smtClean="0">
                <a:solidFill>
                  <a:schemeClr val="bg1"/>
                </a:solidFill>
              </a:rPr>
              <a:t>paddy</a:t>
            </a:r>
            <a:r>
              <a:rPr lang="id-ID" sz="2000" dirty="0" smtClean="0">
                <a:solidFill>
                  <a:schemeClr val="bg1"/>
                </a:solidFill>
              </a:rPr>
              <a:t> </a:t>
            </a:r>
            <a:r>
              <a:rPr lang="id-ID" sz="2000" dirty="0">
                <a:solidFill>
                  <a:schemeClr val="bg1"/>
                </a:solidFill>
              </a:rPr>
              <a:t>up to 2-3 times a year. The agricultural tools used are already modern such as tractors, and use artificial fertilizers or chemicals</a:t>
            </a:r>
            <a:r>
              <a:rPr lang="id-ID" sz="2000" dirty="0" smtClean="0">
                <a:solidFill>
                  <a:schemeClr val="bg1"/>
                </a:solidFill>
              </a:rPr>
              <a:t>.</a:t>
            </a:r>
            <a:r>
              <a:rPr lang="en-US" sz="2000" dirty="0">
                <a:solidFill>
                  <a:schemeClr val="bg1"/>
                </a:solidFill>
              </a:rPr>
              <a:t> </a:t>
            </a:r>
            <a:endParaRPr lang="en-US" sz="2000" dirty="0" smtClean="0">
              <a:solidFill>
                <a:schemeClr val="bg1"/>
              </a:solidFill>
            </a:endParaRPr>
          </a:p>
          <a:p>
            <a:pPr marL="0" indent="0" algn="just">
              <a:buNone/>
            </a:pPr>
            <a:r>
              <a:rPr lang="en-US" sz="2000" dirty="0" smtClean="0">
                <a:solidFill>
                  <a:schemeClr val="bg1"/>
                </a:solidFill>
              </a:rPr>
              <a:t>According </a:t>
            </a:r>
            <a:r>
              <a:rPr lang="en-US" sz="2000" dirty="0">
                <a:solidFill>
                  <a:schemeClr val="bg1"/>
                </a:solidFill>
              </a:rPr>
              <a:t>to the </a:t>
            </a:r>
            <a:r>
              <a:rPr lang="en-US" sz="2000" dirty="0" err="1">
                <a:solidFill>
                  <a:schemeClr val="bg1"/>
                </a:solidFill>
              </a:rPr>
              <a:t>Kasepuhan</a:t>
            </a:r>
            <a:r>
              <a:rPr lang="en-US" sz="2000" dirty="0">
                <a:solidFill>
                  <a:schemeClr val="bg1"/>
                </a:solidFill>
              </a:rPr>
              <a:t> </a:t>
            </a:r>
            <a:r>
              <a:rPr lang="en-US" sz="2000" dirty="0" err="1">
                <a:solidFill>
                  <a:schemeClr val="bg1"/>
                </a:solidFill>
              </a:rPr>
              <a:t>Ciptagelar</a:t>
            </a:r>
            <a:r>
              <a:rPr lang="en-US" sz="2000" dirty="0">
                <a:solidFill>
                  <a:schemeClr val="bg1"/>
                </a:solidFill>
              </a:rPr>
              <a:t> community, planting rice only once a year honors the concept of two balances, namely Mother Earth and Father Sky. So the mother (earth) at least "gives birth" once a year. Similarly, </a:t>
            </a:r>
            <a:r>
              <a:rPr lang="en-US" sz="2000" dirty="0" smtClean="0">
                <a:solidFill>
                  <a:schemeClr val="bg1"/>
                </a:solidFill>
              </a:rPr>
              <a:t>paddy is </a:t>
            </a:r>
            <a:r>
              <a:rPr lang="en-US" sz="2000" dirty="0">
                <a:solidFill>
                  <a:schemeClr val="bg1"/>
                </a:solidFill>
              </a:rPr>
              <a:t>planted once a year, 1-6 months to plant, and 7-12 months to rest to restore energy. Then, the concept of the father is characterized by stars in the sky, when to plant </a:t>
            </a:r>
            <a:r>
              <a:rPr lang="en-US" sz="2000" dirty="0" smtClean="0">
                <a:solidFill>
                  <a:schemeClr val="bg1"/>
                </a:solidFill>
              </a:rPr>
              <a:t>paddy </a:t>
            </a:r>
            <a:r>
              <a:rPr lang="en-US" sz="2000" dirty="0">
                <a:solidFill>
                  <a:schemeClr val="bg1"/>
                </a:solidFill>
              </a:rPr>
              <a:t>and when not to plant </a:t>
            </a:r>
            <a:r>
              <a:rPr lang="en-US" sz="2000" dirty="0" smtClean="0">
                <a:solidFill>
                  <a:schemeClr val="bg1"/>
                </a:solidFill>
              </a:rPr>
              <a:t>paddy. </a:t>
            </a:r>
            <a:r>
              <a:rPr lang="en-US" sz="2000" dirty="0">
                <a:solidFill>
                  <a:schemeClr val="bg1"/>
                </a:solidFill>
              </a:rPr>
              <a:t>The stars are called</a:t>
            </a:r>
            <a:r>
              <a:rPr lang="en-US" sz="2000" i="1" dirty="0">
                <a:solidFill>
                  <a:schemeClr val="bg1"/>
                </a:solidFill>
              </a:rPr>
              <a:t> </a:t>
            </a:r>
            <a:r>
              <a:rPr lang="en-US" sz="2000" i="1" dirty="0" err="1">
                <a:solidFill>
                  <a:schemeClr val="bg1"/>
                </a:solidFill>
              </a:rPr>
              <a:t>kerti</a:t>
            </a:r>
            <a:r>
              <a:rPr lang="en-US" sz="2000" i="1" dirty="0">
                <a:solidFill>
                  <a:schemeClr val="bg1"/>
                </a:solidFill>
              </a:rPr>
              <a:t> </a:t>
            </a:r>
            <a:r>
              <a:rPr lang="en-US" sz="2000" dirty="0">
                <a:solidFill>
                  <a:schemeClr val="bg1"/>
                </a:solidFill>
              </a:rPr>
              <a:t>and</a:t>
            </a:r>
            <a:r>
              <a:rPr lang="en-US" sz="2000" i="1" dirty="0">
                <a:solidFill>
                  <a:schemeClr val="bg1"/>
                </a:solidFill>
              </a:rPr>
              <a:t> </a:t>
            </a:r>
            <a:r>
              <a:rPr lang="en-US" sz="2000" i="1" dirty="0" err="1">
                <a:solidFill>
                  <a:schemeClr val="bg1"/>
                </a:solidFill>
              </a:rPr>
              <a:t>kidang</a:t>
            </a:r>
            <a:r>
              <a:rPr lang="en-US" sz="2000" dirty="0">
                <a:solidFill>
                  <a:schemeClr val="bg1"/>
                </a:solidFill>
              </a:rPr>
              <a:t>.</a:t>
            </a:r>
            <a:endParaRPr lang="id-ID" sz="2000"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2"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sp>
        <p:nvSpPr>
          <p:cNvPr id="1048603" name="Content Placeholder 4"/>
          <p:cNvSpPr>
            <a:spLocks noGrp="1"/>
          </p:cNvSpPr>
          <p:nvPr>
            <p:ph idx="1"/>
          </p:nvPr>
        </p:nvSpPr>
        <p:spPr>
          <a:xfrm>
            <a:off x="579582" y="1376651"/>
            <a:ext cx="10515600" cy="5036023"/>
          </a:xfrm>
        </p:spPr>
        <p:txBody>
          <a:bodyPr>
            <a:normAutofit/>
          </a:bodyPr>
          <a:lstStyle/>
          <a:p>
            <a:pPr marL="0" indent="0" algn="just">
              <a:buNone/>
            </a:pPr>
            <a:r>
              <a:rPr lang="en-US" sz="2000" dirty="0">
                <a:solidFill>
                  <a:schemeClr val="bg1"/>
                </a:solidFill>
              </a:rPr>
              <a:t>The </a:t>
            </a:r>
            <a:r>
              <a:rPr lang="en-US" sz="2000" dirty="0" err="1">
                <a:solidFill>
                  <a:schemeClr val="bg1"/>
                </a:solidFill>
              </a:rPr>
              <a:t>Kasepuhan</a:t>
            </a:r>
            <a:r>
              <a:rPr lang="en-US" sz="2000" dirty="0">
                <a:solidFill>
                  <a:schemeClr val="bg1"/>
                </a:solidFill>
              </a:rPr>
              <a:t> </a:t>
            </a:r>
            <a:r>
              <a:rPr lang="en-US" sz="2000" dirty="0" err="1">
                <a:solidFill>
                  <a:schemeClr val="bg1"/>
                </a:solidFill>
              </a:rPr>
              <a:t>Ciptagelar</a:t>
            </a:r>
            <a:r>
              <a:rPr lang="en-US" sz="2000" dirty="0">
                <a:solidFill>
                  <a:schemeClr val="bg1"/>
                </a:solidFill>
              </a:rPr>
              <a:t> community has its own way of determining the lexicon used in agriculture, especially rice. Of course, these lexicons contain local wisdom. This wisdom is formed from the relationship between humans, humans with God and humans with the surrounding nature. The following are the findings of local wisdom values that appear in one of the </a:t>
            </a:r>
            <a:r>
              <a:rPr lang="en-US" sz="2000" dirty="0" err="1">
                <a:solidFill>
                  <a:schemeClr val="bg1"/>
                </a:solidFill>
              </a:rPr>
              <a:t>ethnoagricultural</a:t>
            </a:r>
            <a:r>
              <a:rPr lang="en-US" sz="2000" dirty="0">
                <a:solidFill>
                  <a:schemeClr val="bg1"/>
                </a:solidFill>
              </a:rPr>
              <a:t> lexicons in </a:t>
            </a:r>
            <a:r>
              <a:rPr lang="en-US" sz="2000" dirty="0" err="1">
                <a:solidFill>
                  <a:schemeClr val="bg1"/>
                </a:solidFill>
              </a:rPr>
              <a:t>Kasepuhan</a:t>
            </a:r>
            <a:r>
              <a:rPr lang="en-US" sz="2000" dirty="0">
                <a:solidFill>
                  <a:schemeClr val="bg1"/>
                </a:solidFill>
              </a:rPr>
              <a:t> </a:t>
            </a:r>
            <a:r>
              <a:rPr lang="en-US" sz="2000" dirty="0" err="1">
                <a:solidFill>
                  <a:schemeClr val="bg1"/>
                </a:solidFill>
              </a:rPr>
              <a:t>Ciptagelar</a:t>
            </a:r>
            <a:r>
              <a:rPr lang="en-US" sz="2000" dirty="0">
                <a:solidFill>
                  <a:schemeClr val="bg1"/>
                </a:solidFill>
              </a:rPr>
              <a:t>.</a:t>
            </a:r>
            <a:endParaRPr lang="en-US" sz="2000" dirty="0">
              <a:solidFill>
                <a:schemeClr val="bg1"/>
              </a:solidFill>
            </a:endParaRPr>
          </a:p>
        </p:txBody>
      </p:sp>
      <p:graphicFrame>
        <p:nvGraphicFramePr>
          <p:cNvPr id="4194304" name="Table 6"/>
          <p:cNvGraphicFramePr>
            <a:graphicFrameLocks noGrp="1"/>
          </p:cNvGraphicFramePr>
          <p:nvPr>
            <p:extLst>
              <p:ext uri="{D42A27DB-BD31-4B8C-83A1-F6EECF244321}">
                <p14:modId xmlns:p14="http://schemas.microsoft.com/office/powerpoint/2010/main" val="2011405638"/>
              </p:ext>
            </p:extLst>
          </p:nvPr>
        </p:nvGraphicFramePr>
        <p:xfrm>
          <a:off x="670957" y="2857201"/>
          <a:ext cx="10280469" cy="3592929"/>
        </p:xfrm>
        <a:graphic>
          <a:graphicData uri="http://schemas.openxmlformats.org/drawingml/2006/table">
            <a:tbl>
              <a:tblPr firstRow="1" bandRow="1">
                <a:tableStyleId>{073A0DAA-6AF3-43AB-8588-CEC1D06C72B9}</a:tableStyleId>
              </a:tblPr>
              <a:tblGrid>
                <a:gridCol w="3426823">
                  <a:extLst>
                    <a:ext uri="{9D8B030D-6E8A-4147-A177-3AD203B41FA5}">
                      <a16:colId xmlns="" xmlns:a16="http://schemas.microsoft.com/office/drawing/2014/main" val="20000"/>
                    </a:ext>
                  </a:extLst>
                </a:gridCol>
                <a:gridCol w="3426823">
                  <a:extLst>
                    <a:ext uri="{9D8B030D-6E8A-4147-A177-3AD203B41FA5}">
                      <a16:colId xmlns="" xmlns:a16="http://schemas.microsoft.com/office/drawing/2014/main" val="20001"/>
                    </a:ext>
                  </a:extLst>
                </a:gridCol>
                <a:gridCol w="3426823">
                  <a:extLst>
                    <a:ext uri="{9D8B030D-6E8A-4147-A177-3AD203B41FA5}">
                      <a16:colId xmlns="" xmlns:a16="http://schemas.microsoft.com/office/drawing/2014/main" val="20002"/>
                    </a:ext>
                  </a:extLst>
                </a:gridCol>
              </a:tblGrid>
              <a:tr h="392529">
                <a:tc>
                  <a:txBody>
                    <a:bodyPr/>
                    <a:lstStyle/>
                    <a:p>
                      <a:pPr algn="ctr"/>
                      <a:r>
                        <a:rPr lang="id-ID" sz="1600" dirty="0" err="1"/>
                        <a:t>Local</a:t>
                      </a:r>
                      <a:r>
                        <a:rPr lang="id-ID" sz="1600" dirty="0"/>
                        <a:t> Wisdom </a:t>
                      </a:r>
                      <a:r>
                        <a:rPr lang="id-ID" sz="1600" dirty="0" err="1"/>
                        <a:t>Values</a:t>
                      </a:r>
                      <a:endParaRPr lang="en-US" sz="1600" dirty="0"/>
                    </a:p>
                  </a:txBody>
                  <a:tcPr/>
                </a:tc>
                <a:tc>
                  <a:txBody>
                    <a:bodyPr/>
                    <a:lstStyle/>
                    <a:p>
                      <a:pPr algn="ctr"/>
                      <a:r>
                        <a:rPr lang="en-US" sz="1600" dirty="0"/>
                        <a:t>Le</a:t>
                      </a:r>
                      <a:r>
                        <a:rPr lang="id-ID" sz="1600" dirty="0" err="1"/>
                        <a:t>xicon</a:t>
                      </a:r>
                      <a:endParaRPr lang="en-US" sz="1600" dirty="0"/>
                    </a:p>
                  </a:txBody>
                  <a:tcPr/>
                </a:tc>
                <a:tc>
                  <a:txBody>
                    <a:bodyPr/>
                    <a:lstStyle/>
                    <a:p>
                      <a:pPr algn="ctr"/>
                      <a:r>
                        <a:rPr lang="en-US" sz="1600" dirty="0"/>
                        <a:t>Des</a:t>
                      </a:r>
                      <a:r>
                        <a:rPr lang="id-ID" sz="1600" dirty="0" err="1"/>
                        <a:t>cription</a:t>
                      </a:r>
                      <a:endParaRPr lang="en-US" sz="1600" dirty="0"/>
                    </a:p>
                  </a:txBody>
                  <a:tcPr/>
                </a:tc>
                <a:extLst>
                  <a:ext uri="{0D108BD9-81ED-4DB2-BD59-A6C34878D82A}">
                    <a16:rowId xmlns="" xmlns:a16="http://schemas.microsoft.com/office/drawing/2014/main" val="10000"/>
                  </a:ext>
                </a:extLst>
              </a:tr>
              <a:tr h="502843">
                <a:tc>
                  <a:txBody>
                    <a:bodyPr/>
                    <a:lstStyle/>
                    <a:p>
                      <a:r>
                        <a:rPr lang="id-ID" sz="1600" b="1" kern="1200" dirty="0" err="1">
                          <a:solidFill>
                            <a:schemeClr val="dk1"/>
                          </a:solidFill>
                          <a:effectLst/>
                          <a:latin typeface="+mn-lt"/>
                          <a:ea typeface="+mn-ea"/>
                          <a:cs typeface="+mn-cs"/>
                        </a:rPr>
                        <a:t>Value</a:t>
                      </a:r>
                      <a:r>
                        <a:rPr lang="id-ID" sz="1600" b="1" kern="1200" dirty="0">
                          <a:solidFill>
                            <a:schemeClr val="dk1"/>
                          </a:solidFill>
                          <a:effectLst/>
                          <a:latin typeface="+mn-lt"/>
                          <a:ea typeface="+mn-ea"/>
                          <a:cs typeface="+mn-cs"/>
                        </a:rPr>
                        <a:t> </a:t>
                      </a:r>
                      <a:r>
                        <a:rPr lang="id-ID" sz="1600" b="1" kern="1200" dirty="0" err="1">
                          <a:solidFill>
                            <a:schemeClr val="dk1"/>
                          </a:solidFill>
                          <a:effectLst/>
                          <a:latin typeface="+mn-lt"/>
                          <a:ea typeface="+mn-ea"/>
                          <a:cs typeface="+mn-cs"/>
                        </a:rPr>
                        <a:t>of</a:t>
                      </a:r>
                      <a:r>
                        <a:rPr lang="id-ID" sz="1600" b="1" kern="1200" dirty="0">
                          <a:solidFill>
                            <a:schemeClr val="dk1"/>
                          </a:solidFill>
                          <a:effectLst/>
                          <a:latin typeface="+mn-lt"/>
                          <a:ea typeface="+mn-ea"/>
                          <a:cs typeface="+mn-cs"/>
                        </a:rPr>
                        <a:t> </a:t>
                      </a:r>
                      <a:r>
                        <a:rPr lang="id-ID" sz="1600" b="1" kern="1200" dirty="0" err="1">
                          <a:solidFill>
                            <a:schemeClr val="dk1"/>
                          </a:solidFill>
                          <a:effectLst/>
                          <a:latin typeface="+mn-lt"/>
                          <a:ea typeface="+mn-ea"/>
                          <a:cs typeface="+mn-cs"/>
                        </a:rPr>
                        <a:t>Mutual</a:t>
                      </a:r>
                      <a:r>
                        <a:rPr lang="id-ID" sz="1600" b="1" kern="1200" dirty="0">
                          <a:solidFill>
                            <a:schemeClr val="dk1"/>
                          </a:solidFill>
                          <a:effectLst/>
                          <a:latin typeface="+mn-lt"/>
                          <a:ea typeface="+mn-ea"/>
                          <a:cs typeface="+mn-cs"/>
                        </a:rPr>
                        <a:t> </a:t>
                      </a:r>
                      <a:r>
                        <a:rPr lang="id-ID" sz="1600" b="1" kern="1200" dirty="0" err="1">
                          <a:solidFill>
                            <a:schemeClr val="dk1"/>
                          </a:solidFill>
                          <a:effectLst/>
                          <a:latin typeface="+mn-lt"/>
                          <a:ea typeface="+mn-ea"/>
                          <a:cs typeface="+mn-cs"/>
                        </a:rPr>
                        <a:t>Cooperation</a:t>
                      </a:r>
                      <a:endParaRPr lang="en-US" sz="1600" dirty="0"/>
                    </a:p>
                  </a:txBody>
                  <a:tcPr/>
                </a:tc>
                <a:tc>
                  <a:txBody>
                    <a:bodyPr/>
                    <a:lstStyle/>
                    <a:p>
                      <a:r>
                        <a:rPr lang="en-US" sz="1600" i="1" kern="1200" dirty="0" err="1">
                          <a:solidFill>
                            <a:schemeClr val="dk1"/>
                          </a:solidFill>
                          <a:effectLst/>
                          <a:latin typeface="+mn-lt"/>
                          <a:ea typeface="+mn-ea"/>
                          <a:cs typeface="+mn-cs"/>
                        </a:rPr>
                        <a:t>Ngunjal</a:t>
                      </a:r>
                      <a:endParaRPr lang="en-US" sz="1600" i="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pPr>
                      <a:r>
                        <a:rPr lang="id-ID" sz="1600" kern="1200" dirty="0" smtClean="0">
                          <a:solidFill>
                            <a:schemeClr val="dk1"/>
                          </a:solidFill>
                          <a:effectLst/>
                          <a:latin typeface="+mn-lt"/>
                          <a:ea typeface="+mn-ea"/>
                          <a:cs typeface="+mn-cs"/>
                        </a:rPr>
                        <a:t>The </a:t>
                      </a:r>
                      <a:r>
                        <a:rPr lang="id-ID" sz="1600" kern="1200" dirty="0">
                          <a:solidFill>
                            <a:schemeClr val="dk1"/>
                          </a:solidFill>
                          <a:effectLst/>
                          <a:latin typeface="+mn-lt"/>
                          <a:ea typeface="+mn-ea"/>
                          <a:cs typeface="+mn-cs"/>
                        </a:rPr>
                        <a:t>tradition of moving </a:t>
                      </a:r>
                      <a:r>
                        <a:rPr lang="en-US" sz="1600" kern="1200" dirty="0" smtClean="0">
                          <a:solidFill>
                            <a:schemeClr val="dk1"/>
                          </a:solidFill>
                          <a:effectLst/>
                          <a:latin typeface="+mn-lt"/>
                          <a:ea typeface="+mn-ea"/>
                          <a:cs typeface="+mn-cs"/>
                        </a:rPr>
                        <a:t>paddy</a:t>
                      </a:r>
                      <a:r>
                        <a:rPr lang="id-ID" sz="1600" kern="1200" dirty="0" smtClean="0">
                          <a:solidFill>
                            <a:schemeClr val="dk1"/>
                          </a:solidFill>
                          <a:effectLst/>
                          <a:latin typeface="+mn-lt"/>
                          <a:ea typeface="+mn-ea"/>
                          <a:cs typeface="+mn-cs"/>
                        </a:rPr>
                        <a:t> </a:t>
                      </a:r>
                      <a:r>
                        <a:rPr lang="id-ID" sz="1600" kern="1200" dirty="0">
                          <a:solidFill>
                            <a:schemeClr val="dk1"/>
                          </a:solidFill>
                          <a:effectLst/>
                          <a:latin typeface="+mn-lt"/>
                          <a:ea typeface="+mn-ea"/>
                          <a:cs typeface="+mn-cs"/>
                        </a:rPr>
                        <a:t>from the </a:t>
                      </a:r>
                      <a:r>
                        <a:rPr lang="id-ID" sz="1600" i="1" kern="1200" dirty="0">
                          <a:solidFill>
                            <a:schemeClr val="dk1"/>
                          </a:solidFill>
                          <a:effectLst/>
                          <a:latin typeface="+mn-lt"/>
                          <a:ea typeface="+mn-ea"/>
                          <a:cs typeface="+mn-cs"/>
                        </a:rPr>
                        <a:t>huma</a:t>
                      </a:r>
                      <a:r>
                        <a:rPr lang="id-ID" sz="1600" kern="1200" dirty="0">
                          <a:solidFill>
                            <a:schemeClr val="dk1"/>
                          </a:solidFill>
                          <a:effectLst/>
                          <a:latin typeface="+mn-lt"/>
                          <a:ea typeface="+mn-ea"/>
                          <a:cs typeface="+mn-cs"/>
                        </a:rPr>
                        <a:t> to the </a:t>
                      </a:r>
                      <a:r>
                        <a:rPr lang="id-ID" sz="1600" i="1" kern="1200" dirty="0">
                          <a:solidFill>
                            <a:schemeClr val="dk1"/>
                          </a:solidFill>
                          <a:effectLst/>
                          <a:latin typeface="+mn-lt"/>
                          <a:ea typeface="+mn-ea"/>
                          <a:cs typeface="+mn-cs"/>
                        </a:rPr>
                        <a:t>leuit.</a:t>
                      </a:r>
                      <a:endParaRPr lang="en-US" sz="1600" dirty="0"/>
                    </a:p>
                  </a:txBody>
                  <a:tcPr/>
                </a:tc>
                <a:extLst>
                  <a:ext uri="{0D108BD9-81ED-4DB2-BD59-A6C34878D82A}">
                    <a16:rowId xmlns="" xmlns:a16="http://schemas.microsoft.com/office/drawing/2014/main" val="10001"/>
                  </a:ext>
                </a:extLst>
              </a:tr>
              <a:tr h="9262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b="1" kern="1200" dirty="0" smtClean="0">
                          <a:solidFill>
                            <a:schemeClr val="dk1"/>
                          </a:solidFill>
                          <a:effectLst/>
                          <a:latin typeface="+mn-lt"/>
                          <a:ea typeface="+mn-ea"/>
                          <a:cs typeface="+mn-cs"/>
                        </a:rPr>
                        <a:t>Raligious Values</a:t>
                      </a:r>
                      <a:endParaRPr lang="en-US" sz="1600" dirty="0" smtClean="0"/>
                    </a:p>
                    <a:p>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i="1" kern="1200" dirty="0" err="1" smtClean="0">
                          <a:solidFill>
                            <a:schemeClr val="dk1"/>
                          </a:solidFill>
                          <a:effectLst/>
                          <a:latin typeface="+mn-lt"/>
                          <a:ea typeface="+mn-ea"/>
                          <a:cs typeface="+mn-cs"/>
                        </a:rPr>
                        <a:t>Tandur</a:t>
                      </a:r>
                      <a:endParaRPr lang="en-US" sz="1600" i="1" kern="1200" dirty="0" smtClean="0">
                        <a:solidFill>
                          <a:schemeClr val="dk1"/>
                        </a:solidFill>
                        <a:effectLst/>
                        <a:latin typeface="+mn-lt"/>
                        <a:ea typeface="+mn-ea"/>
                        <a:cs typeface="+mn-cs"/>
                      </a:endParaRPr>
                    </a:p>
                    <a:p>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kern="1200" dirty="0" smtClean="0">
                          <a:solidFill>
                            <a:schemeClr val="dk1"/>
                          </a:solidFill>
                          <a:effectLst/>
                          <a:latin typeface="+mn-lt"/>
                          <a:ea typeface="+mn-ea"/>
                          <a:cs typeface="+mn-cs"/>
                        </a:rPr>
                        <a:t>The tradition of planting </a:t>
                      </a:r>
                      <a:r>
                        <a:rPr lang="en-US" sz="1600" kern="1200" dirty="0" smtClean="0">
                          <a:solidFill>
                            <a:schemeClr val="dk1"/>
                          </a:solidFill>
                          <a:effectLst/>
                          <a:latin typeface="+mn-lt"/>
                          <a:ea typeface="+mn-ea"/>
                          <a:cs typeface="+mn-cs"/>
                        </a:rPr>
                        <a:t>paddy</a:t>
                      </a:r>
                      <a:r>
                        <a:rPr lang="id-ID" sz="1600" kern="1200" dirty="0" smtClean="0">
                          <a:solidFill>
                            <a:schemeClr val="dk1"/>
                          </a:solidFill>
                          <a:effectLst/>
                          <a:latin typeface="+mn-lt"/>
                          <a:ea typeface="+mn-ea"/>
                          <a:cs typeface="+mn-cs"/>
                        </a:rPr>
                        <a:t> using accompanied by </a:t>
                      </a:r>
                      <a:r>
                        <a:rPr lang="id-ID" sz="1600" i="1" kern="1200" dirty="0" smtClean="0">
                          <a:solidFill>
                            <a:schemeClr val="dk1"/>
                          </a:solidFill>
                          <a:effectLst/>
                          <a:latin typeface="+mn-lt"/>
                          <a:ea typeface="+mn-ea"/>
                          <a:cs typeface="+mn-cs"/>
                        </a:rPr>
                        <a:t>Angklung Dogdog Lojor </a:t>
                      </a:r>
                      <a:r>
                        <a:rPr lang="id-ID" sz="1600" i="0" kern="1200" dirty="0" smtClean="0">
                          <a:solidFill>
                            <a:schemeClr val="dk1"/>
                          </a:solidFill>
                          <a:effectLst/>
                          <a:latin typeface="+mn-lt"/>
                          <a:ea typeface="+mn-ea"/>
                          <a:cs typeface="+mn-cs"/>
                        </a:rPr>
                        <a:t>music.</a:t>
                      </a:r>
                      <a:endParaRPr lang="en-US" sz="1600" dirty="0" smtClean="0"/>
                    </a:p>
                    <a:p>
                      <a:endParaRPr lang="en-US" sz="1600" dirty="0"/>
                    </a:p>
                  </a:txBody>
                  <a:tcPr/>
                </a:tc>
                <a:extLst>
                  <a:ext uri="{0D108BD9-81ED-4DB2-BD59-A6C34878D82A}">
                    <a16:rowId xmlns="" xmlns:a16="http://schemas.microsoft.com/office/drawing/2014/main" val="10002"/>
                  </a:ext>
                </a:extLst>
              </a:tr>
              <a:tr h="9262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b="1" kern="1200" dirty="0" smtClean="0">
                          <a:solidFill>
                            <a:schemeClr val="dk1"/>
                          </a:solidFill>
                          <a:effectLst/>
                          <a:latin typeface="+mn-lt"/>
                          <a:ea typeface="+mn-ea"/>
                          <a:cs typeface="+mn-cs"/>
                        </a:rPr>
                        <a:t>Gratitude Value</a:t>
                      </a:r>
                      <a:endParaRPr lang="en-US" sz="1600" dirty="0" smtClean="0"/>
                    </a:p>
                    <a:p>
                      <a:endParaRPr lang="en-US" sz="16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1"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1"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1"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id-ID" sz="1600" b="1" kern="1200" dirty="0" smtClean="0">
                          <a:solidFill>
                            <a:schemeClr val="dk1"/>
                          </a:solidFill>
                          <a:effectLst/>
                          <a:latin typeface="+mn-lt"/>
                          <a:ea typeface="+mn-ea"/>
                          <a:cs typeface="+mn-cs"/>
                        </a:rPr>
                        <a:t>Moral Value</a:t>
                      </a:r>
                      <a:endParaRPr 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i="1" kern="1200" dirty="0" err="1" smtClean="0">
                          <a:solidFill>
                            <a:schemeClr val="dk1"/>
                          </a:solidFill>
                          <a:effectLst/>
                          <a:latin typeface="+mn-lt"/>
                          <a:ea typeface="+mn-ea"/>
                          <a:cs typeface="+mn-cs"/>
                        </a:rPr>
                        <a:t>Sérén</a:t>
                      </a:r>
                      <a:r>
                        <a:rPr lang="en-US" sz="1600" i="1" kern="1200" dirty="0" smtClean="0">
                          <a:solidFill>
                            <a:schemeClr val="dk1"/>
                          </a:solidFill>
                          <a:effectLst/>
                          <a:latin typeface="+mn-lt"/>
                          <a:ea typeface="+mn-ea"/>
                          <a:cs typeface="+mn-cs"/>
                        </a:rPr>
                        <a:t> </a:t>
                      </a:r>
                      <a:r>
                        <a:rPr lang="en-US" sz="1600" i="1" kern="1200" dirty="0" err="1" smtClean="0">
                          <a:solidFill>
                            <a:schemeClr val="dk1"/>
                          </a:solidFill>
                          <a:effectLst/>
                          <a:latin typeface="+mn-lt"/>
                          <a:ea typeface="+mn-ea"/>
                          <a:cs typeface="+mn-cs"/>
                        </a:rPr>
                        <a:t>taun</a:t>
                      </a:r>
                      <a:endParaRPr lang="en-US" sz="1600" i="1" dirty="0" smtClean="0"/>
                    </a:p>
                    <a:p>
                      <a:endParaRPr lang="en-US" sz="1600" dirty="0" smtClean="0"/>
                    </a:p>
                    <a:p>
                      <a:endParaRPr lang="en-US" sz="1600" dirty="0" smtClean="0"/>
                    </a:p>
                    <a:p>
                      <a:endParaRPr lang="en-US" sz="16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i="1"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i="1" kern="1200" dirty="0" err="1" smtClean="0">
                          <a:solidFill>
                            <a:schemeClr val="dk1"/>
                          </a:solidFill>
                          <a:effectLst/>
                          <a:latin typeface="+mn-lt"/>
                          <a:ea typeface="+mn-ea"/>
                          <a:cs typeface="+mn-cs"/>
                        </a:rPr>
                        <a:t>Tutup</a:t>
                      </a:r>
                      <a:r>
                        <a:rPr lang="en-US" sz="1600" i="1" kern="1200" dirty="0" smtClean="0">
                          <a:solidFill>
                            <a:schemeClr val="dk1"/>
                          </a:solidFill>
                          <a:effectLst/>
                          <a:latin typeface="+mn-lt"/>
                          <a:ea typeface="+mn-ea"/>
                          <a:cs typeface="+mn-cs"/>
                        </a:rPr>
                        <a:t> </a:t>
                      </a:r>
                      <a:r>
                        <a:rPr lang="en-US" sz="1600" i="1" kern="1200" dirty="0" err="1" smtClean="0">
                          <a:solidFill>
                            <a:schemeClr val="dk1"/>
                          </a:solidFill>
                          <a:effectLst/>
                          <a:latin typeface="+mn-lt"/>
                          <a:ea typeface="+mn-ea"/>
                          <a:cs typeface="+mn-cs"/>
                        </a:rPr>
                        <a:t>nyambut</a:t>
                      </a:r>
                      <a:endParaRPr lang="en-US" sz="1600" i="1" kern="1200" dirty="0" smtClean="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kern="1200" dirty="0" smtClean="0">
                          <a:solidFill>
                            <a:schemeClr val="dk1"/>
                          </a:solidFill>
                          <a:effectLst/>
                          <a:latin typeface="+mn-lt"/>
                          <a:ea typeface="+mn-ea"/>
                          <a:cs typeface="+mn-cs"/>
                        </a:rPr>
                        <a:t>A form of gratitude for all the agricultural products they have produced.</a:t>
                      </a:r>
                      <a:endParaRPr lang="en-US" sz="16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id-ID" sz="1600" kern="1200" dirty="0" smtClean="0">
                          <a:solidFill>
                            <a:schemeClr val="dk1"/>
                          </a:solidFill>
                          <a:effectLst/>
                          <a:latin typeface="+mn-lt"/>
                          <a:ea typeface="+mn-ea"/>
                          <a:cs typeface="+mn-cs"/>
                        </a:rPr>
                        <a:t>The </a:t>
                      </a:r>
                      <a:r>
                        <a:rPr lang="id-ID" sz="1600" i="1" kern="1200" dirty="0" smtClean="0">
                          <a:solidFill>
                            <a:schemeClr val="dk1"/>
                          </a:solidFill>
                          <a:effectLst/>
                          <a:latin typeface="+mn-lt"/>
                          <a:ea typeface="+mn-ea"/>
                          <a:cs typeface="+mn-cs"/>
                        </a:rPr>
                        <a:t>salametan </a:t>
                      </a:r>
                      <a:r>
                        <a:rPr lang="id-ID" sz="1600" i="0" kern="1200" dirty="0" smtClean="0">
                          <a:solidFill>
                            <a:schemeClr val="dk1"/>
                          </a:solidFill>
                          <a:effectLst/>
                          <a:latin typeface="+mn-lt"/>
                          <a:ea typeface="+mn-ea"/>
                          <a:cs typeface="+mn-cs"/>
                        </a:rPr>
                        <a:t>event signifies the completion of all acricultural activities. </a:t>
                      </a:r>
                      <a:endParaRPr lang="en-US" sz="1600" dirty="0" smtClean="0"/>
                    </a:p>
                  </a:txBody>
                  <a:tcPr/>
                </a:tc>
                <a:extLst>
                  <a:ext uri="{0D108BD9-81ED-4DB2-BD59-A6C34878D82A}">
                    <a16:rowId xmlns="" xmlns:a16="http://schemas.microsoft.com/office/drawing/2014/main" val="10003"/>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sp>
        <p:nvSpPr>
          <p:cNvPr id="1048605" name="Content Placeholder 4"/>
          <p:cNvSpPr>
            <a:spLocks noGrp="1"/>
          </p:cNvSpPr>
          <p:nvPr>
            <p:ph idx="1"/>
          </p:nvPr>
        </p:nvSpPr>
        <p:spPr>
          <a:xfrm>
            <a:off x="641267" y="3408218"/>
            <a:ext cx="9290133" cy="475014"/>
          </a:xfrm>
        </p:spPr>
        <p:txBody>
          <a:bodyPr>
            <a:noAutofit/>
          </a:bodyPr>
          <a:lstStyle/>
          <a:p>
            <a:pPr marL="0" indent="0" algn="just">
              <a:buNone/>
            </a:pPr>
            <a:r>
              <a:rPr lang="en-US" sz="1800" b="1" dirty="0">
                <a:solidFill>
                  <a:schemeClr val="bg1"/>
                </a:solidFill>
              </a:rPr>
              <a:t>Differences in the Paddy Planting Process between </a:t>
            </a:r>
            <a:r>
              <a:rPr lang="en-US" sz="1800" b="1" dirty="0" err="1">
                <a:solidFill>
                  <a:schemeClr val="bg1"/>
                </a:solidFill>
              </a:rPr>
              <a:t>Kasepuhan</a:t>
            </a:r>
            <a:r>
              <a:rPr lang="en-US" sz="1800" b="1" dirty="0">
                <a:solidFill>
                  <a:schemeClr val="bg1"/>
                </a:solidFill>
              </a:rPr>
              <a:t> </a:t>
            </a:r>
            <a:r>
              <a:rPr lang="en-US" sz="1800" b="1" dirty="0" err="1">
                <a:solidFill>
                  <a:schemeClr val="bg1"/>
                </a:solidFill>
              </a:rPr>
              <a:t>Ciptagelar</a:t>
            </a:r>
            <a:r>
              <a:rPr lang="en-US" sz="1800" b="1" dirty="0">
                <a:solidFill>
                  <a:schemeClr val="bg1"/>
                </a:solidFill>
              </a:rPr>
              <a:t> and the General Public</a:t>
            </a:r>
          </a:p>
          <a:p>
            <a:pPr marL="0" indent="0" algn="just">
              <a:buNone/>
            </a:pPr>
            <a:endParaRPr lang="en-US" sz="1800" dirty="0">
              <a:solidFill>
                <a:schemeClr val="bg1"/>
              </a:solidFill>
            </a:endParaRPr>
          </a:p>
        </p:txBody>
      </p:sp>
      <p:graphicFrame>
        <p:nvGraphicFramePr>
          <p:cNvPr id="4194305" name="Table 6"/>
          <p:cNvGraphicFramePr>
            <a:graphicFrameLocks noGrp="1"/>
          </p:cNvGraphicFramePr>
          <p:nvPr>
            <p:extLst>
              <p:ext uri="{D42A27DB-BD31-4B8C-83A1-F6EECF244321}">
                <p14:modId xmlns:p14="http://schemas.microsoft.com/office/powerpoint/2010/main" val="3916719095"/>
              </p:ext>
            </p:extLst>
          </p:nvPr>
        </p:nvGraphicFramePr>
        <p:xfrm>
          <a:off x="640080" y="1476101"/>
          <a:ext cx="10437224" cy="1854152"/>
        </p:xfrm>
        <a:graphic>
          <a:graphicData uri="http://schemas.openxmlformats.org/drawingml/2006/table">
            <a:tbl>
              <a:tblPr firstRow="1" bandRow="1">
                <a:tableStyleId>{073A0DAA-6AF3-43AB-8588-CEC1D06C72B9}</a:tableStyleId>
              </a:tblPr>
              <a:tblGrid>
                <a:gridCol w="3407618">
                  <a:extLst>
                    <a:ext uri="{9D8B030D-6E8A-4147-A177-3AD203B41FA5}">
                      <a16:colId xmlns="" xmlns:a16="http://schemas.microsoft.com/office/drawing/2014/main" val="20000"/>
                    </a:ext>
                  </a:extLst>
                </a:gridCol>
                <a:gridCol w="3514803">
                  <a:extLst>
                    <a:ext uri="{9D8B030D-6E8A-4147-A177-3AD203B41FA5}">
                      <a16:colId xmlns="" xmlns:a16="http://schemas.microsoft.com/office/drawing/2014/main" val="20001"/>
                    </a:ext>
                  </a:extLst>
                </a:gridCol>
                <a:gridCol w="3514803">
                  <a:extLst>
                    <a:ext uri="{9D8B030D-6E8A-4147-A177-3AD203B41FA5}">
                      <a16:colId xmlns="" xmlns:a16="http://schemas.microsoft.com/office/drawing/2014/main" val="20002"/>
                    </a:ext>
                  </a:extLst>
                </a:gridCol>
              </a:tblGrid>
              <a:tr h="452072">
                <a:tc>
                  <a:txBody>
                    <a:bodyPr/>
                    <a:lstStyle/>
                    <a:p>
                      <a:pPr algn="ctr"/>
                      <a:r>
                        <a:rPr lang="id-ID" dirty="0" err="1"/>
                        <a:t>Local</a:t>
                      </a:r>
                      <a:r>
                        <a:rPr lang="id-ID" dirty="0"/>
                        <a:t> Wisdom </a:t>
                      </a:r>
                      <a:r>
                        <a:rPr lang="id-ID" dirty="0" err="1"/>
                        <a:t>Values</a:t>
                      </a:r>
                      <a:endParaRPr lang="en-US" dirty="0"/>
                    </a:p>
                  </a:txBody>
                  <a:tcPr/>
                </a:tc>
                <a:tc>
                  <a:txBody>
                    <a:bodyPr/>
                    <a:lstStyle/>
                    <a:p>
                      <a:pPr algn="ctr"/>
                      <a:r>
                        <a:rPr lang="en-US" dirty="0"/>
                        <a:t>Le</a:t>
                      </a:r>
                      <a:r>
                        <a:rPr lang="id-ID" dirty="0" err="1"/>
                        <a:t>xicon</a:t>
                      </a:r>
                      <a:endParaRPr lang="en-US" dirty="0"/>
                    </a:p>
                  </a:txBody>
                  <a:tcPr/>
                </a:tc>
                <a:tc>
                  <a:txBody>
                    <a:bodyPr/>
                    <a:lstStyle/>
                    <a:p>
                      <a:pPr algn="ctr"/>
                      <a:r>
                        <a:rPr lang="en-US" dirty="0"/>
                        <a:t>Des</a:t>
                      </a:r>
                      <a:r>
                        <a:rPr lang="id-ID" dirty="0" err="1"/>
                        <a:t>cription</a:t>
                      </a:r>
                      <a:endParaRPr lang="en-US" dirty="0"/>
                    </a:p>
                  </a:txBody>
                  <a:tcPr/>
                </a:tc>
                <a:extLst>
                  <a:ext uri="{0D108BD9-81ED-4DB2-BD59-A6C34878D82A}">
                    <a16:rowId xmlns="" xmlns:a16="http://schemas.microsoft.com/office/drawing/2014/main" val="10000"/>
                  </a:ext>
                </a:extLst>
              </a:tr>
              <a:tr h="452072">
                <a:tc>
                  <a:txBody>
                    <a:bodyPr/>
                    <a:lstStyle/>
                    <a:p>
                      <a:pPr marL="0" marR="0" indent="0" algn="l" defTabSz="914400" rtl="0" eaLnBrk="1" fontAlgn="auto" latinLnBrk="0" hangingPunct="1">
                        <a:lnSpc>
                          <a:spcPct val="100000"/>
                        </a:lnSpc>
                        <a:spcBef>
                          <a:spcPts val="0"/>
                        </a:spcBef>
                        <a:spcAft>
                          <a:spcPts val="0"/>
                        </a:spcAft>
                        <a:buClrTx/>
                        <a:buSzTx/>
                        <a:buFontTx/>
                        <a:buNone/>
                      </a:pPr>
                      <a:r>
                        <a:rPr lang="id-ID" sz="1600" b="1" kern="1200" dirty="0" err="1">
                          <a:solidFill>
                            <a:schemeClr val="dk1"/>
                          </a:solidFill>
                          <a:effectLst/>
                          <a:latin typeface="+mn-lt"/>
                          <a:ea typeface="+mn-ea"/>
                          <a:cs typeface="+mn-cs"/>
                        </a:rPr>
                        <a:t>Tolerance</a:t>
                      </a:r>
                      <a:r>
                        <a:rPr lang="id-ID" sz="1600" b="1" kern="1200" dirty="0">
                          <a:solidFill>
                            <a:schemeClr val="dk1"/>
                          </a:solidFill>
                          <a:effectLst/>
                          <a:latin typeface="+mn-lt"/>
                          <a:ea typeface="+mn-ea"/>
                          <a:cs typeface="+mn-cs"/>
                        </a:rPr>
                        <a:t> </a:t>
                      </a:r>
                      <a:r>
                        <a:rPr lang="id-ID" sz="1600" b="1" kern="1200" dirty="0" err="1">
                          <a:solidFill>
                            <a:schemeClr val="dk1"/>
                          </a:solidFill>
                          <a:effectLst/>
                          <a:latin typeface="+mn-lt"/>
                          <a:ea typeface="+mn-ea"/>
                          <a:cs typeface="+mn-cs"/>
                        </a:rPr>
                        <a:t>Value</a:t>
                      </a:r>
                      <a:endParaRPr lang="en-US" sz="1600" dirty="0"/>
                    </a:p>
                    <a:p>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pPr>
                      <a:r>
                        <a:rPr lang="en-US" sz="1600" i="1" kern="1200" dirty="0" err="1">
                          <a:solidFill>
                            <a:schemeClr val="dk1"/>
                          </a:solidFill>
                          <a:effectLst/>
                          <a:latin typeface="+mn-lt"/>
                          <a:ea typeface="+mn-ea"/>
                          <a:cs typeface="+mn-cs"/>
                        </a:rPr>
                        <a:t>Pranatamangsa</a:t>
                      </a:r>
                      <a:endParaRPr lang="en-US" sz="1600" i="1" dirty="0"/>
                    </a:p>
                    <a:p>
                      <a:endParaRPr lang="en-US" sz="1600" i="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pPr>
                      <a:r>
                        <a:rPr lang="id-ID" sz="1600" kern="1200" dirty="0">
                          <a:solidFill>
                            <a:schemeClr val="dk1"/>
                          </a:solidFill>
                          <a:effectLst/>
                          <a:latin typeface="+mn-lt"/>
                          <a:ea typeface="+mn-ea"/>
                          <a:cs typeface="+mn-cs"/>
                        </a:rPr>
                        <a:t>A calendar system theat takes nature as a </a:t>
                      </a:r>
                      <a:r>
                        <a:rPr lang="id-ID" sz="1600" kern="1200" dirty="0" smtClean="0">
                          <a:solidFill>
                            <a:schemeClr val="dk1"/>
                          </a:solidFill>
                          <a:effectLst/>
                          <a:latin typeface="+mn-lt"/>
                          <a:ea typeface="+mn-ea"/>
                          <a:cs typeface="+mn-cs"/>
                        </a:rPr>
                        <a:t>guide</a:t>
                      </a:r>
                      <a:endParaRPr lang="en-US" sz="1600" dirty="0"/>
                    </a:p>
                  </a:txBody>
                  <a:tcPr/>
                </a:tc>
                <a:extLst>
                  <a:ext uri="{0D108BD9-81ED-4DB2-BD59-A6C34878D82A}">
                    <a16:rowId xmlns="" xmlns:a16="http://schemas.microsoft.com/office/drawing/2014/main" val="10004"/>
                  </a:ext>
                </a:extLst>
              </a:tr>
              <a:tr h="452072">
                <a:tc>
                  <a:txBody>
                    <a:bodyPr/>
                    <a:lstStyle/>
                    <a:p>
                      <a:r>
                        <a:rPr lang="id-ID" sz="1600" b="1" kern="1200" dirty="0" err="1">
                          <a:solidFill>
                            <a:schemeClr val="dk1"/>
                          </a:solidFill>
                          <a:effectLst/>
                          <a:latin typeface="+mn-lt"/>
                          <a:ea typeface="+mn-ea"/>
                          <a:cs typeface="+mn-cs"/>
                        </a:rPr>
                        <a:t>Cultural</a:t>
                      </a:r>
                      <a:r>
                        <a:rPr lang="id-ID" sz="1600" b="1" kern="1200" dirty="0">
                          <a:solidFill>
                            <a:schemeClr val="dk1"/>
                          </a:solidFill>
                          <a:effectLst/>
                          <a:latin typeface="+mn-lt"/>
                          <a:ea typeface="+mn-ea"/>
                          <a:cs typeface="+mn-cs"/>
                        </a:rPr>
                        <a:t> </a:t>
                      </a:r>
                      <a:r>
                        <a:rPr lang="id-ID" sz="1600" b="1" kern="1200" dirty="0" err="1">
                          <a:solidFill>
                            <a:schemeClr val="dk1"/>
                          </a:solidFill>
                          <a:effectLst/>
                          <a:latin typeface="+mn-lt"/>
                          <a:ea typeface="+mn-ea"/>
                          <a:cs typeface="+mn-cs"/>
                        </a:rPr>
                        <a:t>Values</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i="1" dirty="0" err="1" smtClean="0"/>
                        <a:t>Tatali</a:t>
                      </a:r>
                      <a:r>
                        <a:rPr lang="en-US" sz="1600" i="1" dirty="0" smtClean="0"/>
                        <a:t> </a:t>
                      </a:r>
                      <a:r>
                        <a:rPr lang="en-US" sz="1600" i="1" dirty="0" err="1" smtClean="0"/>
                        <a:t>paranti</a:t>
                      </a:r>
                      <a:r>
                        <a:rPr lang="en-US" sz="1600" i="1" dirty="0" smtClean="0"/>
                        <a:t> </a:t>
                      </a:r>
                      <a:r>
                        <a:rPr lang="en-US" sz="1600" i="1" dirty="0" err="1" smtClean="0"/>
                        <a:t>karuhun</a:t>
                      </a:r>
                      <a:r>
                        <a:rPr lang="en-US" sz="1600" i="1" dirty="0" smtClean="0"/>
                        <a:t> </a:t>
                      </a:r>
                    </a:p>
                    <a:p>
                      <a:endParaRPr lang="en-US" sz="1600" i="1" dirty="0"/>
                    </a:p>
                  </a:txBody>
                  <a:tcPr/>
                </a:tc>
                <a:tc>
                  <a:txBody>
                    <a:bodyPr/>
                    <a:lstStyle/>
                    <a:p>
                      <a:r>
                        <a:rPr lang="en-US" sz="1600" dirty="0" smtClean="0"/>
                        <a:t>Following, obeying and complying with the way of life as practiced by the ancestors.</a:t>
                      </a:r>
                      <a:endParaRPr lang="en-US" sz="1600" dirty="0"/>
                    </a:p>
                  </a:txBody>
                  <a:tcPr/>
                </a:tc>
                <a:extLst>
                  <a:ext uri="{0D108BD9-81ED-4DB2-BD59-A6C34878D82A}">
                    <a16:rowId xmlns="" xmlns:a16="http://schemas.microsoft.com/office/drawing/2014/main" val="10005"/>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1265860297"/>
              </p:ext>
            </p:extLst>
          </p:nvPr>
        </p:nvGraphicFramePr>
        <p:xfrm>
          <a:off x="653142" y="3740617"/>
          <a:ext cx="10474036" cy="2590800"/>
        </p:xfrm>
        <a:graphic>
          <a:graphicData uri="http://schemas.openxmlformats.org/drawingml/2006/table">
            <a:tbl>
              <a:tblPr firstRow="1" bandRow="1">
                <a:tableStyleId>{073A0DAA-6AF3-43AB-8588-CEC1D06C72B9}</a:tableStyleId>
              </a:tblPr>
              <a:tblGrid>
                <a:gridCol w="5196114"/>
                <a:gridCol w="5277922"/>
              </a:tblGrid>
              <a:tr h="0">
                <a:tc>
                  <a:txBody>
                    <a:bodyPr/>
                    <a:lstStyle/>
                    <a:p>
                      <a:pPr algn="ctr"/>
                      <a:r>
                        <a:rPr lang="en-US" dirty="0" smtClean="0"/>
                        <a:t>Paddy</a:t>
                      </a:r>
                      <a:r>
                        <a:rPr lang="en-US" baseline="0" dirty="0" smtClean="0"/>
                        <a:t> </a:t>
                      </a:r>
                      <a:r>
                        <a:rPr lang="en-US" dirty="0" smtClean="0"/>
                        <a:t>Planting Process</a:t>
                      </a:r>
                      <a:r>
                        <a:rPr lang="en-US" baseline="0" dirty="0" smtClean="0"/>
                        <a:t> </a:t>
                      </a:r>
                      <a:r>
                        <a:rPr lang="en-US" dirty="0" smtClean="0"/>
                        <a:t>in </a:t>
                      </a:r>
                      <a:r>
                        <a:rPr lang="en-US" dirty="0" err="1" smtClean="0"/>
                        <a:t>Kasepuhan</a:t>
                      </a:r>
                      <a:r>
                        <a:rPr lang="en-US" dirty="0" smtClean="0"/>
                        <a:t> </a:t>
                      </a:r>
                      <a:r>
                        <a:rPr lang="en-US" dirty="0" err="1" smtClean="0"/>
                        <a:t>Ciptagelar</a:t>
                      </a:r>
                      <a:endParaRPr lang="en-US" dirty="0" smtClean="0"/>
                    </a:p>
                  </a:txBody>
                  <a:tcPr/>
                </a:tc>
                <a:tc>
                  <a:txBody>
                    <a:bodyPr/>
                    <a:lstStyle/>
                    <a:p>
                      <a:pPr algn="ctr"/>
                      <a:r>
                        <a:rPr lang="en-US" dirty="0" smtClean="0"/>
                        <a:t>Paddy</a:t>
                      </a:r>
                      <a:r>
                        <a:rPr lang="en-US" baseline="0" dirty="0" smtClean="0"/>
                        <a:t> </a:t>
                      </a:r>
                      <a:r>
                        <a:rPr lang="en-US" dirty="0" smtClean="0"/>
                        <a:t>Planting Process in General</a:t>
                      </a:r>
                    </a:p>
                  </a:txBody>
                  <a:tcPr/>
                </a:tc>
              </a:tr>
              <a:tr h="370840">
                <a:tc>
                  <a:txBody>
                    <a:bodyPr/>
                    <a:lstStyle/>
                    <a:p>
                      <a:r>
                        <a:rPr lang="en-US" sz="1800" i="1" dirty="0" err="1" smtClean="0">
                          <a:solidFill>
                            <a:schemeClr val="tx1"/>
                          </a:solidFill>
                        </a:rPr>
                        <a:t>Turun</a:t>
                      </a:r>
                      <a:r>
                        <a:rPr lang="en-US" sz="1800" i="1" dirty="0" smtClean="0">
                          <a:solidFill>
                            <a:schemeClr val="tx1"/>
                          </a:solidFill>
                        </a:rPr>
                        <a:t> </a:t>
                      </a:r>
                      <a:r>
                        <a:rPr lang="en-US" sz="1800" i="1" dirty="0" err="1" smtClean="0">
                          <a:solidFill>
                            <a:schemeClr val="tx1"/>
                          </a:solidFill>
                        </a:rPr>
                        <a:t>nyambut</a:t>
                      </a:r>
                      <a:endParaRPr lang="en-US" dirty="0"/>
                    </a:p>
                  </a:txBody>
                  <a:tcPr/>
                </a:tc>
                <a:tc>
                  <a:txBody>
                    <a:bodyPr/>
                    <a:lstStyle/>
                    <a:p>
                      <a:r>
                        <a:rPr lang="en-US" i="1" dirty="0" err="1" smtClean="0"/>
                        <a:t>Nyamut</a:t>
                      </a:r>
                      <a:endParaRPr lang="en-US" i="1" dirty="0"/>
                    </a:p>
                  </a:txBody>
                  <a:tcPr/>
                </a:tc>
              </a:tr>
              <a:tr h="370840">
                <a:tc>
                  <a:txBody>
                    <a:bodyPr/>
                    <a:lstStyle/>
                    <a:p>
                      <a:r>
                        <a:rPr lang="en-US" i="1" dirty="0" err="1" smtClean="0"/>
                        <a:t>Tebar</a:t>
                      </a:r>
                      <a:endParaRPr lang="en-US" i="1" dirty="0"/>
                    </a:p>
                  </a:txBody>
                  <a:tcPr/>
                </a:tc>
                <a:tc>
                  <a:txBody>
                    <a:bodyPr/>
                    <a:lstStyle/>
                    <a:p>
                      <a:r>
                        <a:rPr lang="en-US" i="1" dirty="0" err="1" smtClean="0"/>
                        <a:t>Tebar</a:t>
                      </a:r>
                      <a:endParaRPr lang="en-US" b="1" dirty="0"/>
                    </a:p>
                  </a:txBody>
                  <a:tcPr/>
                </a:tc>
              </a:tr>
              <a:tr h="370840">
                <a:tc>
                  <a:txBody>
                    <a:bodyPr/>
                    <a:lstStyle/>
                    <a:p>
                      <a:r>
                        <a:rPr lang="en-US" i="1" dirty="0" err="1" smtClean="0"/>
                        <a:t>Nyacar</a:t>
                      </a:r>
                      <a:endParaRPr lang="en-US" i="1" dirty="0"/>
                    </a:p>
                  </a:txBody>
                  <a:tcPr/>
                </a:tc>
                <a:tc>
                  <a:txBody>
                    <a:bodyPr/>
                    <a:lstStyle/>
                    <a:p>
                      <a:r>
                        <a:rPr lang="en-US" i="1" dirty="0" err="1" smtClean="0"/>
                        <a:t>Babut</a:t>
                      </a:r>
                      <a:endParaRPr lang="en-US" dirty="0"/>
                    </a:p>
                  </a:txBody>
                  <a:tcPr/>
                </a:tc>
              </a:tr>
              <a:tr h="370840">
                <a:tc>
                  <a:txBody>
                    <a:bodyPr/>
                    <a:lstStyle/>
                    <a:p>
                      <a:r>
                        <a:rPr lang="en-US" sz="1800" b="0" i="1" dirty="0" err="1" smtClean="0">
                          <a:solidFill>
                            <a:schemeClr val="tx1"/>
                          </a:solidFill>
                        </a:rPr>
                        <a:t>Ngahuru</a:t>
                      </a:r>
                      <a:endParaRPr lang="en-US" sz="1800" b="0" i="1" dirty="0">
                        <a:solidFill>
                          <a:schemeClr val="tx1"/>
                        </a:solidFill>
                      </a:endParaRPr>
                    </a:p>
                  </a:txBody>
                  <a:tcPr/>
                </a:tc>
                <a:tc>
                  <a:txBody>
                    <a:bodyPr/>
                    <a:lstStyle/>
                    <a:p>
                      <a:r>
                        <a:rPr lang="en-US" i="1" dirty="0" err="1" smtClean="0"/>
                        <a:t>Tandur</a:t>
                      </a:r>
                      <a:endParaRPr lang="en-US" i="1" dirty="0"/>
                    </a:p>
                  </a:txBody>
                  <a:tcPr/>
                </a:tc>
              </a:tr>
              <a:tr h="370840">
                <a:tc>
                  <a:txBody>
                    <a:bodyPr/>
                    <a:lstStyle/>
                    <a:p>
                      <a:r>
                        <a:rPr lang="en-US" sz="1800" b="0" i="1" dirty="0" err="1" smtClean="0">
                          <a:solidFill>
                            <a:schemeClr val="tx1"/>
                          </a:solidFill>
                        </a:rPr>
                        <a:t>Ngaseuk</a:t>
                      </a:r>
                      <a:endParaRPr lang="en-US" sz="1800" b="0" i="1" dirty="0">
                        <a:solidFill>
                          <a:schemeClr val="tx1"/>
                        </a:solidFill>
                      </a:endParaRPr>
                    </a:p>
                  </a:txBody>
                  <a:tcPr/>
                </a:tc>
                <a:tc>
                  <a:txBody>
                    <a:bodyPr/>
                    <a:lstStyle/>
                    <a:p>
                      <a:r>
                        <a:rPr lang="en-US" i="1" dirty="0" err="1" smtClean="0"/>
                        <a:t>Ngaramet</a:t>
                      </a:r>
                      <a:endParaRPr lang="en-US" i="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1" kern="1200" dirty="0" err="1" smtClean="0">
                          <a:solidFill>
                            <a:schemeClr val="tx1"/>
                          </a:solidFill>
                          <a:effectLst/>
                          <a:latin typeface="+mn-lt"/>
                          <a:ea typeface="+mn-ea"/>
                          <a:cs typeface="+mn-cs"/>
                        </a:rPr>
                        <a:t>Salamat</a:t>
                      </a:r>
                      <a:r>
                        <a:rPr lang="en-US" sz="1800" b="0" i="1" kern="1200" baseline="0" dirty="0" smtClean="0">
                          <a:solidFill>
                            <a:schemeClr val="tx1"/>
                          </a:solidFill>
                          <a:effectLst/>
                          <a:latin typeface="+mn-lt"/>
                          <a:ea typeface="+mn-ea"/>
                          <a:cs typeface="+mn-cs"/>
                        </a:rPr>
                        <a:t> </a:t>
                      </a:r>
                      <a:r>
                        <a:rPr lang="en-US" sz="1800" b="0" i="1" kern="1200" baseline="0" dirty="0" err="1" smtClean="0">
                          <a:solidFill>
                            <a:schemeClr val="tx1"/>
                          </a:solidFill>
                          <a:effectLst/>
                          <a:latin typeface="+mn-lt"/>
                          <a:ea typeface="+mn-ea"/>
                          <a:cs typeface="+mn-cs"/>
                        </a:rPr>
                        <a:t>par</a:t>
                      </a:r>
                      <a:r>
                        <a:rPr lang="en-US" sz="1800" i="1" kern="1200" dirty="0" err="1" smtClean="0">
                          <a:solidFill>
                            <a:schemeClr val="dk1"/>
                          </a:solidFill>
                          <a:effectLst/>
                          <a:latin typeface="+mn-lt"/>
                          <a:ea typeface="+mn-ea"/>
                          <a:cs typeface="+mn-cs"/>
                        </a:rPr>
                        <a:t>é</a:t>
                      </a:r>
                      <a:r>
                        <a:rPr lang="en-US" sz="1800" i="1" kern="1200" baseline="0" dirty="0" smtClean="0">
                          <a:solidFill>
                            <a:schemeClr val="dk1"/>
                          </a:solidFill>
                          <a:effectLst/>
                          <a:latin typeface="+mn-lt"/>
                          <a:ea typeface="+mn-ea"/>
                          <a:cs typeface="+mn-cs"/>
                        </a:rPr>
                        <a:t>  </a:t>
                      </a:r>
                      <a:r>
                        <a:rPr lang="en-US" sz="1800" i="1" kern="1200" baseline="0" dirty="0" err="1" smtClean="0">
                          <a:solidFill>
                            <a:schemeClr val="dk1"/>
                          </a:solidFill>
                          <a:effectLst/>
                          <a:latin typeface="+mn-lt"/>
                          <a:ea typeface="+mn-ea"/>
                          <a:cs typeface="+mn-cs"/>
                        </a:rPr>
                        <a:t>sapangjadian</a:t>
                      </a:r>
                      <a:endParaRPr lang="en-US" sz="1800" b="0" i="1" kern="1200" dirty="0" smtClean="0">
                        <a:solidFill>
                          <a:schemeClr val="tx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err="1" smtClean="0"/>
                        <a:t>Ngab</a:t>
                      </a:r>
                      <a:r>
                        <a:rPr lang="en-US" sz="1800" i="1" kern="1200" dirty="0" err="1" smtClean="0">
                          <a:solidFill>
                            <a:schemeClr val="dk1"/>
                          </a:solidFill>
                          <a:effectLst/>
                          <a:latin typeface="+mn-lt"/>
                          <a:ea typeface="+mn-ea"/>
                          <a:cs typeface="+mn-cs"/>
                        </a:rPr>
                        <a:t>érak</a:t>
                      </a:r>
                      <a:endParaRPr lang="en-US" sz="1800" i="1" kern="1200" dirty="0" smtClean="0">
                        <a:solidFill>
                          <a:schemeClr val="dk1"/>
                        </a:solidFill>
                        <a:effectLst/>
                        <a:latin typeface="+mn-lt"/>
                        <a:ea typeface="+mn-ea"/>
                        <a:cs typeface="+mn-cs"/>
                      </a:endParaRPr>
                    </a:p>
                  </a:txBody>
                  <a:tcPr/>
                </a:tc>
              </a:tr>
            </a:tbl>
          </a:graphicData>
        </a:graphic>
      </p:graphicFrame>
      <p:sp>
        <p:nvSpPr>
          <p:cNvPr id="7" name="Oval 6"/>
          <p:cNvSpPr/>
          <p:nvPr/>
        </p:nvSpPr>
        <p:spPr>
          <a:xfrm>
            <a:off x="617517" y="5153891"/>
            <a:ext cx="973777" cy="42751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41268" y="5581402"/>
            <a:ext cx="950026" cy="46313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17517" y="5991101"/>
            <a:ext cx="2909454" cy="33844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699157799"/>
              </p:ext>
            </p:extLst>
          </p:nvPr>
        </p:nvGraphicFramePr>
        <p:xfrm>
          <a:off x="653142" y="810293"/>
          <a:ext cx="10474036" cy="5557520"/>
        </p:xfrm>
        <a:graphic>
          <a:graphicData uri="http://schemas.openxmlformats.org/drawingml/2006/table">
            <a:tbl>
              <a:tblPr firstRow="1" bandRow="1">
                <a:tableStyleId>{073A0DAA-6AF3-43AB-8588-CEC1D06C72B9}</a:tableStyleId>
              </a:tblPr>
              <a:tblGrid>
                <a:gridCol w="5196114"/>
                <a:gridCol w="5277922"/>
              </a:tblGrid>
              <a:tr h="0">
                <a:tc>
                  <a:txBody>
                    <a:bodyPr/>
                    <a:lstStyle/>
                    <a:p>
                      <a:pPr algn="ctr"/>
                      <a:r>
                        <a:rPr lang="en-US" dirty="0" smtClean="0"/>
                        <a:t>Paddy</a:t>
                      </a:r>
                      <a:r>
                        <a:rPr lang="en-US" baseline="0" dirty="0" smtClean="0"/>
                        <a:t> </a:t>
                      </a:r>
                      <a:r>
                        <a:rPr lang="en-US" dirty="0" smtClean="0"/>
                        <a:t>Planting Process</a:t>
                      </a:r>
                      <a:r>
                        <a:rPr lang="en-US" baseline="0" dirty="0" smtClean="0"/>
                        <a:t> </a:t>
                      </a:r>
                      <a:r>
                        <a:rPr lang="en-US" dirty="0" smtClean="0"/>
                        <a:t>in </a:t>
                      </a:r>
                      <a:r>
                        <a:rPr lang="en-US" dirty="0" err="1" smtClean="0"/>
                        <a:t>Kasepuhan</a:t>
                      </a:r>
                      <a:r>
                        <a:rPr lang="en-US" dirty="0" smtClean="0"/>
                        <a:t> </a:t>
                      </a:r>
                      <a:r>
                        <a:rPr lang="en-US" dirty="0" err="1" smtClean="0"/>
                        <a:t>Ciptagelar</a:t>
                      </a:r>
                      <a:endParaRPr lang="en-US" dirty="0" smtClean="0"/>
                    </a:p>
                  </a:txBody>
                  <a:tcPr/>
                </a:tc>
                <a:tc>
                  <a:txBody>
                    <a:bodyPr/>
                    <a:lstStyle/>
                    <a:p>
                      <a:pPr algn="ctr"/>
                      <a:r>
                        <a:rPr lang="en-US" dirty="0" smtClean="0"/>
                        <a:t>Paddy</a:t>
                      </a:r>
                      <a:r>
                        <a:rPr lang="en-US" baseline="0" dirty="0" smtClean="0"/>
                        <a:t> </a:t>
                      </a:r>
                      <a:r>
                        <a:rPr lang="en-US" dirty="0" smtClean="0"/>
                        <a:t>Planting Process in General</a:t>
                      </a:r>
                    </a:p>
                  </a:txBody>
                  <a:tcPr/>
                </a:tc>
              </a:tr>
              <a:tr h="370840">
                <a:tc>
                  <a:txBody>
                    <a:bodyPr/>
                    <a:lstStyle/>
                    <a:p>
                      <a:r>
                        <a:rPr lang="en-US" sz="1800" b="0" i="1" dirty="0" err="1" smtClean="0">
                          <a:solidFill>
                            <a:schemeClr val="tx1"/>
                          </a:solidFill>
                        </a:rPr>
                        <a:t>Ngangl</a:t>
                      </a:r>
                      <a:r>
                        <a:rPr lang="en-US" sz="1800" i="1" kern="1200" dirty="0" err="1" smtClean="0">
                          <a:solidFill>
                            <a:schemeClr val="dk1"/>
                          </a:solidFill>
                          <a:effectLst/>
                          <a:latin typeface="+mn-lt"/>
                          <a:ea typeface="+mn-ea"/>
                          <a:cs typeface="+mn-cs"/>
                        </a:rPr>
                        <a:t>é</a:t>
                      </a:r>
                      <a:r>
                        <a:rPr lang="en-US" sz="1800" i="1" kern="1200" baseline="0" dirty="0" err="1" smtClean="0">
                          <a:solidFill>
                            <a:schemeClr val="dk1"/>
                          </a:solidFill>
                          <a:effectLst/>
                          <a:latin typeface="+mn-lt"/>
                          <a:ea typeface="+mn-ea"/>
                          <a:cs typeface="+mn-cs"/>
                        </a:rPr>
                        <a:t>r</a:t>
                      </a:r>
                      <a:endParaRPr lang="en-US" sz="1800" b="0" i="1" dirty="0">
                        <a:solidFill>
                          <a:schemeClr val="tx1"/>
                        </a:solidFill>
                      </a:endParaRPr>
                    </a:p>
                  </a:txBody>
                  <a:tcPr/>
                </a:tc>
                <a:tc>
                  <a:txBody>
                    <a:bodyPr/>
                    <a:lstStyle/>
                    <a:p>
                      <a:r>
                        <a:rPr lang="en-US" i="1" dirty="0" err="1" smtClean="0"/>
                        <a:t>Dibuat</a:t>
                      </a:r>
                      <a:endParaRPr lang="en-US" i="1" dirty="0"/>
                    </a:p>
                  </a:txBody>
                  <a:tcPr/>
                </a:tc>
              </a:tr>
              <a:tr h="370840">
                <a:tc>
                  <a:txBody>
                    <a:bodyPr/>
                    <a:lstStyle/>
                    <a:p>
                      <a:r>
                        <a:rPr lang="en-US" sz="1800" b="0" i="1" dirty="0" err="1" smtClean="0">
                          <a:solidFill>
                            <a:schemeClr val="tx1"/>
                          </a:solidFill>
                        </a:rPr>
                        <a:t>Tandur</a:t>
                      </a:r>
                      <a:endParaRPr lang="en-US" sz="1800" b="0" i="1"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err="1" smtClean="0"/>
                        <a:t>Ngagbug</a:t>
                      </a:r>
                      <a:r>
                        <a:rPr lang="en-US" i="1" baseline="0" dirty="0" smtClean="0"/>
                        <a:t> </a:t>
                      </a:r>
                      <a:r>
                        <a:rPr lang="en-US" i="1" baseline="0" dirty="0" err="1" smtClean="0"/>
                        <a:t>par</a:t>
                      </a:r>
                      <a:r>
                        <a:rPr lang="en-US" sz="1800" i="1" kern="1200" dirty="0" err="1" smtClean="0">
                          <a:solidFill>
                            <a:schemeClr val="dk1"/>
                          </a:solidFill>
                          <a:effectLst/>
                          <a:latin typeface="+mn-lt"/>
                          <a:ea typeface="+mn-ea"/>
                          <a:cs typeface="+mn-cs"/>
                        </a:rPr>
                        <a:t>é</a:t>
                      </a:r>
                      <a:endParaRPr lang="en-US" sz="1800" i="1" kern="1200" dirty="0" smtClean="0">
                        <a:solidFill>
                          <a:schemeClr val="dk1"/>
                        </a:solidFill>
                        <a:effectLst/>
                        <a:latin typeface="+mn-lt"/>
                        <a:ea typeface="+mn-ea"/>
                        <a:cs typeface="+mn-cs"/>
                      </a:endParaRPr>
                    </a:p>
                  </a:txBody>
                  <a:tcPr/>
                </a:tc>
              </a:tr>
              <a:tr h="370840">
                <a:tc>
                  <a:txBody>
                    <a:bodyPr/>
                    <a:lstStyle/>
                    <a:p>
                      <a:r>
                        <a:rPr lang="en-US" sz="1800" b="0" i="1" dirty="0" err="1" smtClean="0">
                          <a:solidFill>
                            <a:schemeClr val="tx1"/>
                          </a:solidFill>
                        </a:rPr>
                        <a:t>Tutup</a:t>
                      </a:r>
                      <a:r>
                        <a:rPr lang="en-US" sz="1800" b="0" i="1" baseline="0" dirty="0" smtClean="0">
                          <a:solidFill>
                            <a:schemeClr val="tx1"/>
                          </a:solidFill>
                        </a:rPr>
                        <a:t> </a:t>
                      </a:r>
                      <a:r>
                        <a:rPr lang="en-US" sz="1800" b="0" i="1" baseline="0" dirty="0" err="1" smtClean="0">
                          <a:solidFill>
                            <a:schemeClr val="tx1"/>
                          </a:solidFill>
                        </a:rPr>
                        <a:t>nyambut</a:t>
                      </a:r>
                      <a:endParaRPr lang="en-US" sz="1800" b="0" i="1"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err="1" smtClean="0"/>
                        <a:t>Mo</a:t>
                      </a:r>
                      <a:r>
                        <a:rPr lang="en-US" sz="1800" i="1" kern="1200" dirty="0" err="1" smtClean="0">
                          <a:solidFill>
                            <a:schemeClr val="dk1"/>
                          </a:solidFill>
                          <a:effectLst/>
                          <a:latin typeface="+mn-lt"/>
                          <a:ea typeface="+mn-ea"/>
                          <a:cs typeface="+mn-cs"/>
                        </a:rPr>
                        <a:t>é</a:t>
                      </a:r>
                      <a:r>
                        <a:rPr lang="en-US" sz="1800" i="1" kern="1200" baseline="0" dirty="0" smtClean="0">
                          <a:solidFill>
                            <a:schemeClr val="dk1"/>
                          </a:solidFill>
                          <a:effectLst/>
                          <a:latin typeface="+mn-lt"/>
                          <a:ea typeface="+mn-ea"/>
                          <a:cs typeface="+mn-cs"/>
                        </a:rPr>
                        <a:t> </a:t>
                      </a:r>
                      <a:r>
                        <a:rPr lang="en-US" sz="1800" i="1" kern="1200" baseline="0" dirty="0" err="1" smtClean="0">
                          <a:solidFill>
                            <a:schemeClr val="dk1"/>
                          </a:solidFill>
                          <a:effectLst/>
                          <a:latin typeface="+mn-lt"/>
                          <a:ea typeface="+mn-ea"/>
                          <a:cs typeface="+mn-cs"/>
                        </a:rPr>
                        <a:t>par</a:t>
                      </a:r>
                      <a:r>
                        <a:rPr lang="en-US" sz="1800" i="1" kern="1200" dirty="0" err="1" smtClean="0">
                          <a:solidFill>
                            <a:schemeClr val="dk1"/>
                          </a:solidFill>
                          <a:effectLst/>
                          <a:latin typeface="+mn-lt"/>
                          <a:ea typeface="+mn-ea"/>
                          <a:cs typeface="+mn-cs"/>
                        </a:rPr>
                        <a:t>é</a:t>
                      </a:r>
                      <a:endParaRPr lang="en-US" sz="1800" i="1" kern="1200" dirty="0" smtClean="0">
                        <a:solidFill>
                          <a:schemeClr val="dk1"/>
                        </a:solidFill>
                        <a:effectLst/>
                        <a:latin typeface="+mn-lt"/>
                        <a:ea typeface="+mn-ea"/>
                        <a:cs typeface="+mn-cs"/>
                      </a:endParaRPr>
                    </a:p>
                  </a:txBody>
                  <a:tcPr/>
                </a:tc>
              </a:tr>
              <a:tr h="370840">
                <a:tc>
                  <a:txBody>
                    <a:bodyPr/>
                    <a:lstStyle/>
                    <a:p>
                      <a:r>
                        <a:rPr lang="en-US" sz="1800" b="0" i="1" dirty="0" err="1" smtClean="0">
                          <a:solidFill>
                            <a:schemeClr val="tx1"/>
                          </a:solidFill>
                        </a:rPr>
                        <a:t>Pamageran</a:t>
                      </a:r>
                      <a:endParaRPr lang="en-US" sz="1800" b="0" i="1" dirty="0">
                        <a:solidFill>
                          <a:schemeClr val="tx1"/>
                        </a:solidFill>
                      </a:endParaRPr>
                    </a:p>
                  </a:txBody>
                  <a:tcPr/>
                </a:tc>
                <a:tc>
                  <a:txBody>
                    <a:bodyPr/>
                    <a:lstStyle/>
                    <a:p>
                      <a:r>
                        <a:rPr lang="en-US" i="1" dirty="0" err="1" smtClean="0"/>
                        <a:t>Digiling</a:t>
                      </a:r>
                      <a:endParaRPr lang="en-US" i="1" dirty="0"/>
                    </a:p>
                  </a:txBody>
                  <a:tcPr/>
                </a:tc>
              </a:tr>
              <a:tr h="370840">
                <a:tc>
                  <a:txBody>
                    <a:bodyPr/>
                    <a:lstStyle/>
                    <a:p>
                      <a:r>
                        <a:rPr lang="en-US" sz="1800" b="0" i="1" dirty="0" err="1" smtClean="0">
                          <a:solidFill>
                            <a:schemeClr val="tx1"/>
                          </a:solidFill>
                        </a:rPr>
                        <a:t>Panyiraman</a:t>
                      </a:r>
                      <a:endParaRPr lang="en-US" sz="1800" b="0" i="1" dirty="0">
                        <a:solidFill>
                          <a:schemeClr val="tx1"/>
                        </a:solidFill>
                      </a:endParaRPr>
                    </a:p>
                  </a:txBody>
                  <a:tcPr/>
                </a:tc>
                <a:tc>
                  <a:txBody>
                    <a:bodyPr/>
                    <a:lstStyle/>
                    <a:p>
                      <a:endParaRPr lang="en-US"/>
                    </a:p>
                  </a:txBody>
                  <a:tcPr/>
                </a:tc>
              </a:tr>
              <a:tr h="370840">
                <a:tc>
                  <a:txBody>
                    <a:bodyPr/>
                    <a:lstStyle/>
                    <a:p>
                      <a:r>
                        <a:rPr lang="en-US" sz="1800" b="0" i="1" dirty="0" err="1" smtClean="0">
                          <a:solidFill>
                            <a:schemeClr val="tx1"/>
                          </a:solidFill>
                        </a:rPr>
                        <a:t>Rampak</a:t>
                      </a:r>
                      <a:r>
                        <a:rPr lang="en-US" sz="1800" b="0" i="1" dirty="0" smtClean="0">
                          <a:solidFill>
                            <a:schemeClr val="tx1"/>
                          </a:solidFill>
                        </a:rPr>
                        <a:t> </a:t>
                      </a:r>
                      <a:r>
                        <a:rPr lang="en-US" sz="1800" b="0" i="1" dirty="0" err="1" smtClean="0">
                          <a:solidFill>
                            <a:schemeClr val="tx1"/>
                          </a:solidFill>
                        </a:rPr>
                        <a:t>beukah</a:t>
                      </a:r>
                      <a:endParaRPr lang="en-US" sz="1800" b="0" i="1" dirty="0">
                        <a:solidFill>
                          <a:schemeClr val="tx1"/>
                        </a:solidFill>
                      </a:endParaRPr>
                    </a:p>
                  </a:txBody>
                  <a:tcPr/>
                </a:tc>
                <a:tc>
                  <a:txBody>
                    <a:bodyPr/>
                    <a:lstStyle/>
                    <a:p>
                      <a:endParaRPr lang="en-US" dirty="0"/>
                    </a:p>
                  </a:txBody>
                  <a:tcPr/>
                </a:tc>
              </a:tr>
              <a:tr h="370840">
                <a:tc>
                  <a:txBody>
                    <a:bodyPr/>
                    <a:lstStyle/>
                    <a:p>
                      <a:r>
                        <a:rPr lang="en-US" sz="1800" b="0" i="1" dirty="0" err="1" smtClean="0">
                          <a:solidFill>
                            <a:schemeClr val="tx1"/>
                          </a:solidFill>
                        </a:rPr>
                        <a:t>Mipit</a:t>
                      </a:r>
                      <a:endParaRPr lang="en-US" sz="1800" b="0" i="1" dirty="0">
                        <a:solidFill>
                          <a:schemeClr val="tx1"/>
                        </a:solidFill>
                      </a:endParaRPr>
                    </a:p>
                  </a:txBody>
                  <a:tcPr/>
                </a:tc>
                <a:tc>
                  <a:txBody>
                    <a:bodyPr/>
                    <a:lstStyle/>
                    <a:p>
                      <a:endParaRPr lang="en-US"/>
                    </a:p>
                  </a:txBody>
                  <a:tcPr/>
                </a:tc>
              </a:tr>
              <a:tr h="370840">
                <a:tc>
                  <a:txBody>
                    <a:bodyPr/>
                    <a:lstStyle/>
                    <a:p>
                      <a:r>
                        <a:rPr lang="en-US" sz="1800" b="0" i="1" dirty="0" err="1" smtClean="0">
                          <a:solidFill>
                            <a:schemeClr val="tx1"/>
                          </a:solidFill>
                        </a:rPr>
                        <a:t>Mocong</a:t>
                      </a:r>
                      <a:endParaRPr lang="en-US" sz="1800" b="0" i="1" dirty="0">
                        <a:solidFill>
                          <a:schemeClr val="tx1"/>
                        </a:solidFill>
                      </a:endParaRPr>
                    </a:p>
                  </a:txBody>
                  <a:tcPr/>
                </a:tc>
                <a:tc>
                  <a:txBody>
                    <a:bodyPr/>
                    <a:lstStyle/>
                    <a:p>
                      <a:endParaRPr lang="en-US" dirty="0"/>
                    </a:p>
                  </a:txBody>
                  <a:tcPr/>
                </a:tc>
              </a:tr>
              <a:tr h="370840">
                <a:tc>
                  <a:txBody>
                    <a:bodyPr/>
                    <a:lstStyle/>
                    <a:p>
                      <a:r>
                        <a:rPr lang="en-US" sz="1800" b="0" i="1" dirty="0" err="1" smtClean="0">
                          <a:solidFill>
                            <a:schemeClr val="tx1"/>
                          </a:solidFill>
                        </a:rPr>
                        <a:t>Ngunjal</a:t>
                      </a:r>
                      <a:endParaRPr lang="en-US" sz="1800" b="0" i="1" dirty="0">
                        <a:solidFill>
                          <a:schemeClr val="tx1"/>
                        </a:solidFill>
                      </a:endParaRPr>
                    </a:p>
                  </a:txBody>
                  <a:tcPr/>
                </a:tc>
                <a:tc>
                  <a:txBody>
                    <a:bodyPr/>
                    <a:lstStyle/>
                    <a:p>
                      <a:endParaRPr lang="en-US" dirty="0"/>
                    </a:p>
                  </a:txBody>
                  <a:tcPr/>
                </a:tc>
              </a:tr>
              <a:tr h="370840">
                <a:tc>
                  <a:txBody>
                    <a:bodyPr/>
                    <a:lstStyle/>
                    <a:p>
                      <a:r>
                        <a:rPr lang="en-US" sz="1800" b="0" i="1" dirty="0" err="1" smtClean="0">
                          <a:solidFill>
                            <a:schemeClr val="tx1"/>
                          </a:solidFill>
                        </a:rPr>
                        <a:t>Ngadiukkeun</a:t>
                      </a:r>
                      <a:endParaRPr lang="en-US" sz="1800" b="0" i="1" dirty="0">
                        <a:solidFill>
                          <a:schemeClr val="tx1"/>
                        </a:solidFill>
                      </a:endParaRPr>
                    </a:p>
                  </a:txBody>
                  <a:tcPr/>
                </a:tc>
                <a:tc>
                  <a:txBody>
                    <a:bodyPr/>
                    <a:lstStyle/>
                    <a:p>
                      <a:endParaRPr lang="en-US" dirty="0"/>
                    </a:p>
                  </a:txBody>
                  <a:tcPr/>
                </a:tc>
              </a:tr>
              <a:tr h="370840">
                <a:tc>
                  <a:txBody>
                    <a:bodyPr/>
                    <a:lstStyle/>
                    <a:p>
                      <a:r>
                        <a:rPr lang="en-US" sz="1800" b="0" i="1" dirty="0" err="1" smtClean="0">
                          <a:solidFill>
                            <a:schemeClr val="tx1"/>
                          </a:solidFill>
                        </a:rPr>
                        <a:t>Nutu</a:t>
                      </a:r>
                      <a:r>
                        <a:rPr lang="en-US" sz="1800" b="0" i="1" dirty="0" smtClean="0">
                          <a:solidFill>
                            <a:schemeClr val="tx1"/>
                          </a:solidFill>
                        </a:rPr>
                        <a:t> </a:t>
                      </a:r>
                      <a:r>
                        <a:rPr lang="en-US" sz="1800" b="0" i="1" dirty="0" err="1" smtClean="0">
                          <a:solidFill>
                            <a:schemeClr val="tx1"/>
                          </a:solidFill>
                        </a:rPr>
                        <a:t>nganyaran</a:t>
                      </a:r>
                      <a:endParaRPr lang="en-US" sz="1800" b="0" i="1" dirty="0">
                        <a:solidFill>
                          <a:schemeClr val="tx1"/>
                        </a:solidFill>
                      </a:endParaRPr>
                    </a:p>
                  </a:txBody>
                  <a:tcPr/>
                </a:tc>
                <a:tc>
                  <a:txBody>
                    <a:bodyPr/>
                    <a:lstStyle/>
                    <a:p>
                      <a:endParaRPr lang="en-US" dirty="0"/>
                    </a:p>
                  </a:txBody>
                  <a:tcPr/>
                </a:tc>
              </a:tr>
              <a:tr h="370840">
                <a:tc>
                  <a:txBody>
                    <a:bodyPr/>
                    <a:lstStyle/>
                    <a:p>
                      <a:r>
                        <a:rPr lang="en-US" sz="1800" b="0" i="1" dirty="0" err="1" smtClean="0">
                          <a:solidFill>
                            <a:schemeClr val="tx1"/>
                          </a:solidFill>
                        </a:rPr>
                        <a:t>Nganyaran</a:t>
                      </a:r>
                      <a:endParaRPr lang="en-US" sz="1800" b="0" i="1" dirty="0">
                        <a:solidFill>
                          <a:schemeClr val="tx1"/>
                        </a:solidFill>
                      </a:endParaRPr>
                    </a:p>
                  </a:txBody>
                  <a:tcPr/>
                </a:tc>
                <a:tc>
                  <a:txBody>
                    <a:bodyPr/>
                    <a:lstStyle/>
                    <a:p>
                      <a:endParaRPr lang="en-US" dirty="0"/>
                    </a:p>
                  </a:txBody>
                  <a:tcPr/>
                </a:tc>
              </a:tr>
              <a:tr h="370840">
                <a:tc>
                  <a:txBody>
                    <a:bodyPr/>
                    <a:lstStyle/>
                    <a:p>
                      <a:r>
                        <a:rPr lang="en-US" sz="1800" b="0" i="1" dirty="0" err="1" smtClean="0">
                          <a:solidFill>
                            <a:schemeClr val="tx1"/>
                          </a:solidFill>
                        </a:rPr>
                        <a:t>Ponggokan</a:t>
                      </a:r>
                      <a:endParaRPr lang="en-US" sz="1800" b="0" i="1" dirty="0">
                        <a:solidFill>
                          <a:schemeClr val="tx1"/>
                        </a:solidFill>
                      </a:endParaRPr>
                    </a:p>
                  </a:txBody>
                  <a:tcPr/>
                </a:tc>
                <a:tc>
                  <a:txBody>
                    <a:bodyPr/>
                    <a:lstStyle/>
                    <a:p>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1" dirty="0" err="1" smtClean="0">
                          <a:solidFill>
                            <a:schemeClr val="tx1"/>
                          </a:solidFill>
                        </a:rPr>
                        <a:t>S</a:t>
                      </a:r>
                      <a:r>
                        <a:rPr lang="en-US" sz="1800" b="0" i="1" kern="1200" dirty="0" err="1" smtClean="0">
                          <a:solidFill>
                            <a:schemeClr val="tx1"/>
                          </a:solidFill>
                          <a:effectLst/>
                          <a:latin typeface="+mn-lt"/>
                          <a:ea typeface="+mn-ea"/>
                          <a:cs typeface="+mn-cs"/>
                        </a:rPr>
                        <a:t>érén</a:t>
                      </a:r>
                      <a:r>
                        <a:rPr lang="en-US" sz="1800" b="0" i="1" kern="1200" baseline="0" dirty="0" smtClean="0">
                          <a:solidFill>
                            <a:schemeClr val="tx1"/>
                          </a:solidFill>
                          <a:effectLst/>
                          <a:latin typeface="+mn-lt"/>
                          <a:ea typeface="+mn-ea"/>
                          <a:cs typeface="+mn-cs"/>
                        </a:rPr>
                        <a:t> </a:t>
                      </a:r>
                      <a:r>
                        <a:rPr lang="en-US" sz="1800" b="0" i="1" kern="1200" baseline="0" dirty="0" err="1" smtClean="0">
                          <a:solidFill>
                            <a:schemeClr val="tx1"/>
                          </a:solidFill>
                          <a:effectLst/>
                          <a:latin typeface="+mn-lt"/>
                          <a:ea typeface="+mn-ea"/>
                          <a:cs typeface="+mn-cs"/>
                        </a:rPr>
                        <a:t>taun</a:t>
                      </a:r>
                      <a:endParaRPr lang="en-US" sz="1800" b="0" i="1" kern="1200" dirty="0" smtClean="0">
                        <a:solidFill>
                          <a:schemeClr val="tx1"/>
                        </a:solidFill>
                        <a:effectLst/>
                        <a:latin typeface="+mn-lt"/>
                        <a:ea typeface="+mn-ea"/>
                        <a:cs typeface="+mn-cs"/>
                      </a:endParaRPr>
                    </a:p>
                  </a:txBody>
                  <a:tcPr/>
                </a:tc>
                <a:tc>
                  <a:txBody>
                    <a:bodyPr/>
                    <a:lstStyle/>
                    <a:p>
                      <a:endParaRPr lang="en-US" dirty="0"/>
                    </a:p>
                  </a:txBody>
                  <a:tcPr/>
                </a:tc>
              </a:tr>
            </a:tbl>
          </a:graphicData>
        </a:graphic>
      </p:graphicFrame>
      <p:sp>
        <p:nvSpPr>
          <p:cNvPr id="3" name="Oval 2"/>
          <p:cNvSpPr/>
          <p:nvPr/>
        </p:nvSpPr>
        <p:spPr>
          <a:xfrm>
            <a:off x="581890" y="5587341"/>
            <a:ext cx="1555667" cy="39188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617516" y="5979226"/>
            <a:ext cx="1413163" cy="35329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653142" y="1950523"/>
            <a:ext cx="1460665" cy="4156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70013" y="2354284"/>
            <a:ext cx="1947553" cy="35626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41267" y="2710544"/>
            <a:ext cx="1330033" cy="35626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17516" y="3066804"/>
            <a:ext cx="2054431" cy="35625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53142" y="3417125"/>
            <a:ext cx="1092530" cy="2731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581891" y="3856511"/>
            <a:ext cx="1484414" cy="33250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641267" y="4189020"/>
            <a:ext cx="1935678" cy="28500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641267" y="4583873"/>
            <a:ext cx="1460666" cy="27313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29389" y="4857006"/>
            <a:ext cx="1828802" cy="40970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629389" y="5278582"/>
            <a:ext cx="1341911" cy="30875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p:cNvSpPr/>
          <p:nvPr/>
        </p:nvSpPr>
        <p:spPr>
          <a:xfrm>
            <a:off x="641267" y="1261751"/>
            <a:ext cx="1104405" cy="29094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8"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CONCLUSION</a:t>
            </a:r>
          </a:p>
        </p:txBody>
      </p:sp>
      <p:sp>
        <p:nvSpPr>
          <p:cNvPr id="1048609" name="Content Placeholder 4"/>
          <p:cNvSpPr>
            <a:spLocks noGrp="1"/>
          </p:cNvSpPr>
          <p:nvPr>
            <p:ph idx="1"/>
          </p:nvPr>
        </p:nvSpPr>
        <p:spPr>
          <a:xfrm>
            <a:off x="618771" y="1964481"/>
            <a:ext cx="10515600" cy="1575554"/>
          </a:xfrm>
        </p:spPr>
        <p:txBody>
          <a:bodyPr>
            <a:normAutofit/>
          </a:bodyPr>
          <a:lstStyle/>
          <a:p>
            <a:pPr marL="0" indent="0" algn="just">
              <a:buNone/>
            </a:pPr>
            <a:r>
              <a:rPr lang="en-US" sz="2000" dirty="0">
                <a:solidFill>
                  <a:schemeClr val="bg1"/>
                </a:solidFill>
              </a:rPr>
              <a:t>From the values of local wisdom that appear in the </a:t>
            </a:r>
            <a:r>
              <a:rPr lang="en-US" sz="2000" dirty="0" err="1">
                <a:solidFill>
                  <a:schemeClr val="bg1"/>
                </a:solidFill>
              </a:rPr>
              <a:t>ethnoagricultural</a:t>
            </a:r>
            <a:r>
              <a:rPr lang="en-US" sz="2000" dirty="0">
                <a:solidFill>
                  <a:schemeClr val="bg1"/>
                </a:solidFill>
              </a:rPr>
              <a:t> lexicon, it can be seen that in </a:t>
            </a:r>
            <a:r>
              <a:rPr lang="en-US" sz="2000" dirty="0" err="1">
                <a:solidFill>
                  <a:schemeClr val="bg1"/>
                </a:solidFill>
              </a:rPr>
              <a:t>Kasepuhan</a:t>
            </a:r>
            <a:r>
              <a:rPr lang="en-US" sz="2000" dirty="0">
                <a:solidFill>
                  <a:schemeClr val="bg1"/>
                </a:solidFill>
              </a:rPr>
              <a:t> </a:t>
            </a:r>
            <a:r>
              <a:rPr lang="en-US" sz="2000" dirty="0" err="1">
                <a:solidFill>
                  <a:schemeClr val="bg1"/>
                </a:solidFill>
              </a:rPr>
              <a:t>Ciptagelar</a:t>
            </a:r>
            <a:r>
              <a:rPr lang="en-US" sz="2000" dirty="0">
                <a:solidFill>
                  <a:schemeClr val="bg1"/>
                </a:solidFill>
              </a:rPr>
              <a:t> it is not just about planting rice. However, in every process, the </a:t>
            </a:r>
            <a:r>
              <a:rPr lang="en-US" sz="2000" dirty="0" err="1">
                <a:solidFill>
                  <a:schemeClr val="bg1"/>
                </a:solidFill>
              </a:rPr>
              <a:t>Kasepuhan</a:t>
            </a:r>
            <a:r>
              <a:rPr lang="en-US" sz="2000" dirty="0">
                <a:solidFill>
                  <a:schemeClr val="bg1"/>
                </a:solidFill>
              </a:rPr>
              <a:t> </a:t>
            </a:r>
            <a:r>
              <a:rPr lang="en-US" sz="2000" dirty="0" err="1">
                <a:solidFill>
                  <a:schemeClr val="bg1"/>
                </a:solidFill>
              </a:rPr>
              <a:t>Ciptagelar</a:t>
            </a:r>
            <a:r>
              <a:rPr lang="en-US" sz="2000" dirty="0">
                <a:solidFill>
                  <a:schemeClr val="bg1"/>
                </a:solidFill>
              </a:rPr>
              <a:t> community still maintains the hereditary traditions of the ancient ancestors. In addition, the lexicon can be seen how the strategy of the </a:t>
            </a:r>
            <a:r>
              <a:rPr lang="en-US" sz="2000" dirty="0" err="1">
                <a:solidFill>
                  <a:schemeClr val="bg1"/>
                </a:solidFill>
              </a:rPr>
              <a:t>Ciptagelar</a:t>
            </a:r>
            <a:r>
              <a:rPr lang="en-US" sz="2000" dirty="0">
                <a:solidFill>
                  <a:schemeClr val="bg1"/>
                </a:solidFill>
              </a:rPr>
              <a:t> </a:t>
            </a:r>
            <a:r>
              <a:rPr lang="en-US" sz="2000" dirty="0" err="1">
                <a:solidFill>
                  <a:schemeClr val="bg1"/>
                </a:solidFill>
              </a:rPr>
              <a:t>Kasepuhan</a:t>
            </a:r>
            <a:r>
              <a:rPr lang="en-US" sz="2000" dirty="0">
                <a:solidFill>
                  <a:schemeClr val="bg1"/>
                </a:solidFill>
              </a:rPr>
              <a:t> community in maintaining food security, so that they have a prosperous life.</a:t>
            </a:r>
            <a:endParaRPr lang="en-US" sz="2000" dirty="0">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464</TotalTime>
  <Words>870</Words>
  <Application>Microsoft Office PowerPoint</Application>
  <PresentationFormat>Custom</PresentationFormat>
  <Paragraphs>101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THE LOCAL WISDOM VALUES IN THE ETNOAGRICULTURAL LEXICONS IN KASEPUHAN CIPTAGELAR</vt:lpstr>
      <vt:lpstr>INTRODUCTION</vt:lpstr>
      <vt:lpstr>LITERATURE REVIEW</vt:lpstr>
      <vt:lpstr>METHOD</vt:lpstr>
      <vt:lpstr>FINDING AND DISCUSSION</vt:lpstr>
      <vt:lpstr>FINDING AND DISCUSSION</vt:lpstr>
      <vt:lpstr>FINDING AND DISCUSSION</vt:lpstr>
      <vt:lpstr>PowerPoint Presentation</vt:lpstr>
      <vt:lpstr>CONCLUSION</vt:lpstr>
      <vt:lpstr>REFERENCES</vt:lpstr>
      <vt:lpstr>THANK YOU!</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ismail - [2010]</cp:lastModifiedBy>
  <cp:revision>29</cp:revision>
  <dcterms:created xsi:type="dcterms:W3CDTF">2023-04-13T02:04:15Z</dcterms:created>
  <dcterms:modified xsi:type="dcterms:W3CDTF">2023-07-31T14:40:30Z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3714176c079c439cb99b63f8fb8a35d3</vt:lpwstr>
  </property>
</Properties>
</file>