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4" r:id="rId7"/>
    <p:sldId id="265" r:id="rId8"/>
    <p:sldId id="261" r:id="rId9"/>
    <p:sldId id="262" r:id="rId10"/>
    <p:sldId id="266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66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7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303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28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65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8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68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74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22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84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04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78C43-7C78-4843-9DB0-26079ABFD95C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431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89805" y="736843"/>
            <a:ext cx="11812385" cy="754164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en-US" sz="2400" b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 of Sundanese in West Java: </a:t>
            </a:r>
            <a:br>
              <a:rPr lang="en-US" sz="2400" b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Case Study in Communication on Social Media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51408" y="1748403"/>
            <a:ext cx="11089177" cy="94024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chemeClr val="bg1"/>
                </a:solidFill>
              </a:rPr>
              <a:t>Nirwan Apandi,</a:t>
            </a:r>
          </a:p>
          <a:p>
            <a:pPr>
              <a:lnSpc>
                <a:spcPct val="100000"/>
              </a:lnSpc>
            </a:pPr>
            <a:r>
              <a:rPr lang="en-US" sz="1600" b="1" dirty="0" err="1">
                <a:solidFill>
                  <a:schemeClr val="bg1"/>
                </a:solidFill>
              </a:rPr>
              <a:t>Dingding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Haerudin</a:t>
            </a:r>
            <a:r>
              <a:rPr lang="en-US" sz="1600" b="1" dirty="0">
                <a:solidFill>
                  <a:schemeClr val="bg1"/>
                </a:solidFill>
              </a:rPr>
              <a:t>,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chemeClr val="bg1"/>
                </a:solidFill>
              </a:rPr>
              <a:t>Universitas Pendidikan Indonesia.</a:t>
            </a: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1523997" y="1431278"/>
            <a:ext cx="9144000" cy="3171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16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No. Abstract: ABS-</a:t>
            </a:r>
            <a:r>
              <a:rPr lang="fi-FI" sz="12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1600" b="0" i="1" dirty="0">
                <a:solidFill>
                  <a:schemeClr val="bg1"/>
                </a:solidFill>
                <a:effectLst/>
                <a:latin typeface="+mn-lt"/>
              </a:rPr>
              <a:t>ICOLLITE</a:t>
            </a:r>
            <a:r>
              <a:rPr lang="en-US" sz="1400" b="0" i="1" dirty="0">
                <a:solidFill>
                  <a:schemeClr val="bg1"/>
                </a:solidFill>
                <a:effectLst/>
                <a:latin typeface="+mn-lt"/>
              </a:rPr>
              <a:t>-</a:t>
            </a:r>
            <a:r>
              <a:rPr lang="en-US" sz="1600" b="0" i="1" dirty="0">
                <a:solidFill>
                  <a:schemeClr val="bg1"/>
                </a:solidFill>
                <a:effectLst/>
                <a:latin typeface="+mn-lt"/>
              </a:rPr>
              <a:t>23163</a:t>
            </a:r>
            <a:endParaRPr lang="en-US" sz="16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91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REFERENCES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0515600" cy="435133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Rahardjo</a:t>
            </a:r>
            <a:r>
              <a:rPr lang="en-US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M. (2017). Desain </a:t>
            </a:r>
            <a:r>
              <a:rPr lang="en-US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penelitian</a:t>
            </a:r>
            <a:r>
              <a:rPr lang="en-US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studi</a:t>
            </a:r>
            <a:r>
              <a:rPr lang="en-US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kasus</a:t>
            </a:r>
            <a:r>
              <a:rPr lang="en-US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Pengalaman</a:t>
            </a:r>
            <a:r>
              <a:rPr lang="en-US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empirik</a:t>
            </a:r>
            <a:r>
              <a:rPr lang="en-US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Rahmat, W.,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Samsiarni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, S., Laila, A., &amp; Sari, M. K. (2018).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Pelatihan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Pemertahanan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Bahasa Ibu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Melalui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Pelatihan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Baca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Puisi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Dan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Berpantun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Di Tk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Nasyiatul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Aisyiyah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Mungka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Kabupaten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50 Kota. </a:t>
            </a:r>
            <a:r>
              <a:rPr lang="en-IN" sz="14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Buletin</a:t>
            </a:r>
            <a:r>
              <a:rPr lang="en-IN" sz="1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N" sz="14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Ilmiah</a:t>
            </a:r>
            <a:r>
              <a:rPr lang="en-IN" sz="1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Nagari </a:t>
            </a:r>
            <a:r>
              <a:rPr lang="en-IN" sz="14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Membangun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, </a:t>
            </a:r>
            <a:r>
              <a:rPr lang="en-IN" sz="1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1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(4), 106-112.</a:t>
            </a:r>
            <a:endParaRPr lang="en-US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Sobarna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, C. (2007). Bahasa Sunda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Sudah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di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Ambang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Pintu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Kematiankah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?. </a:t>
            </a:r>
            <a:r>
              <a:rPr lang="en-IN" sz="1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Makara Human </a:t>
            </a:r>
            <a:r>
              <a:rPr lang="en-IN" sz="14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Behavior</a:t>
            </a:r>
            <a:r>
              <a:rPr lang="en-IN" sz="1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Studies in Asia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, </a:t>
            </a:r>
            <a:r>
              <a:rPr lang="en-IN" sz="1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11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(1), 13-17.</a:t>
            </a:r>
            <a:endParaRPr lang="en-US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Sjaifudian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, H. (2003).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Inovasi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,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partisipasi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, dan good governance: 20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prakarsa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inovatif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dan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partisipatif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di Indonesia. </a:t>
            </a:r>
            <a:r>
              <a:rPr lang="en-IN" sz="1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(No Title)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.</a:t>
            </a:r>
            <a:endParaRPr lang="en-US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Suryadi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, M. (2017). Peran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Keluarga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Muda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Jawa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terhadap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Penggunaan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Bahasa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Jawa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pada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Ranah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Keluarga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di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Lingkungan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Perkampungan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Kota Semarang. </a:t>
            </a:r>
            <a:r>
              <a:rPr lang="en-IN" sz="1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Nusa: </a:t>
            </a:r>
            <a:r>
              <a:rPr lang="en-IN" sz="14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Jurnal</a:t>
            </a:r>
            <a:r>
              <a:rPr lang="en-IN" sz="1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N" sz="14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Ilmu</a:t>
            </a:r>
            <a:r>
              <a:rPr lang="en-IN" sz="1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Bahasa Dan Sastra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, </a:t>
            </a:r>
            <a:r>
              <a:rPr lang="en-IN" sz="1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12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(2), 14-23.</a:t>
            </a:r>
            <a:endParaRPr lang="en-US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Wagiati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, W.,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Darmayanti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, N., &amp; Zein, D. (2018). PENGGUNAAN BAHASA SUNDA SEBAGAI BAHASA PENGANTAR PENDIDIKAN KELAS SEMULA DI SEKOLAH DASAR. </a:t>
            </a:r>
            <a:r>
              <a:rPr lang="en-IN" sz="14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Jurnal</a:t>
            </a:r>
            <a:r>
              <a:rPr lang="en-IN" sz="1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N" sz="14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Pengabdian</a:t>
            </a:r>
            <a:r>
              <a:rPr lang="en-IN" sz="1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N" sz="14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Kepada</a:t>
            </a:r>
            <a:r>
              <a:rPr lang="en-IN" sz="1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Masyarakat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, </a:t>
            </a:r>
            <a:r>
              <a:rPr lang="en-IN" sz="1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2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(3), 197-201.</a:t>
            </a:r>
            <a:endParaRPr lang="en-US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776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935788"/>
            <a:ext cx="9144000" cy="87947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THANK YOU!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0" y="1690889"/>
            <a:ext cx="9144000" cy="94024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chemeClr val="bg1"/>
                </a:solidFill>
              </a:rPr>
              <a:t>Follow us </a:t>
            </a:r>
            <a:r>
              <a:rPr lang="en-US" sz="2000" b="1" dirty="0" err="1">
                <a:solidFill>
                  <a:schemeClr val="bg1"/>
                </a:solidFill>
              </a:rPr>
              <a:t>nirwan_apandi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1524000" y="1656700"/>
            <a:ext cx="9144000" cy="3171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6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516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INTRODUCTION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sz="18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Sundanese is the mother tongue whose use must be maintained and its function empowered. Lately, Sundanese has started to use less, both in suburban, border and city areas (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Sobarna</a:t>
            </a:r>
            <a:r>
              <a:rPr lang="en-US" sz="18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2007). </a:t>
            </a:r>
          </a:p>
          <a:p>
            <a:pPr marL="0" indent="0">
              <a:buNone/>
            </a:pPr>
            <a:endParaRPr lang="en-US" sz="1800" kern="1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1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Factors that influence the reduced use of Sundanese among adolescents. Among them: the large number of immigrants, inter-ethnic marriages, and lack of education in the family environment.</a:t>
            </a:r>
          </a:p>
          <a:p>
            <a:pPr marL="0" indent="0">
              <a:buNone/>
            </a:pPr>
            <a:endParaRPr lang="en-US" sz="1800" b="0" i="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Preliminary surveys of students from five high schools and one junior high school in West Bandung Regency, Bandung Regency,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Majalengka</a:t>
            </a:r>
            <a:r>
              <a:rPr lang="en-US" sz="18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Regency,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Cianjur</a:t>
            </a:r>
            <a:r>
              <a:rPr lang="en-US" sz="18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Regency, and Bandung City which show that the language used in everyday life in the family</a:t>
            </a:r>
            <a:r>
              <a:rPr lang="en-US" sz="1800" kern="0" dirty="0">
                <a:solidFill>
                  <a:schemeClr val="bg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environment, when interacting with peers, and also when using social media, they are more comfortable using Indonesian which is slightly mixed with Sundanese.</a:t>
            </a:r>
          </a:p>
          <a:p>
            <a:pPr marL="0" indent="0">
              <a:buNone/>
            </a:pPr>
            <a:endParaRPr lang="en-IN" sz="1800" dirty="0">
              <a:solidFill>
                <a:schemeClr val="bg1"/>
              </a:solidFill>
              <a:latin typeface="Times New Roman" panose="02020603050405020304" pitchFamily="18" charset="0"/>
              <a:ea typeface="DengXian" panose="02010600030101010101" pitchFamily="2" charset="-122"/>
            </a:endParaRPr>
          </a:p>
          <a:p>
            <a:r>
              <a:rPr lang="en-US" sz="18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Previous research has revealed symptoms of the extinction of minority languages, especially languages </a:t>
            </a:r>
            <a:r>
              <a:rPr lang="en-US" sz="1800" kern="100" dirty="0">
                <a:solidFill>
                  <a:schemeClr val="bg1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​​</a:t>
            </a:r>
            <a:r>
              <a:rPr lang="en-US" sz="18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developing countries, concluding that the main reason for the extinction of</a:t>
            </a:r>
            <a:r>
              <a:rPr lang="en-US" sz="1800" kern="100" dirty="0">
                <a:solidFill>
                  <a:schemeClr val="bg1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languages </a:t>
            </a:r>
            <a:r>
              <a:rPr lang="en-US" sz="1800" kern="100" dirty="0">
                <a:solidFill>
                  <a:schemeClr val="bg1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​​</a:t>
            </a:r>
            <a:r>
              <a:rPr lang="en-US" sz="18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because parents no longer teach their mother tongue to their children and no longer actively use it at home in various domains of</a:t>
            </a:r>
            <a:r>
              <a:rPr lang="en-US" sz="1800" kern="100" dirty="0">
                <a:solidFill>
                  <a:schemeClr val="bg1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communication (Grimes 2000:17 in (Ibrahim, 2011).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692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LITERATURE REVIEW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0515600" cy="4351338"/>
          </a:xfrm>
        </p:spPr>
        <p:txBody>
          <a:bodyPr>
            <a:normAutofit/>
          </a:bodyPr>
          <a:lstStyle/>
          <a:p>
            <a:pPr marL="270510" indent="-270510" algn="just">
              <a:lnSpc>
                <a:spcPct val="150000"/>
              </a:lnSpc>
            </a:pP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Rahardjo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Theory (2017)</a:t>
            </a:r>
          </a:p>
          <a:p>
            <a:pPr marL="270510" indent="-270510" algn="just">
              <a:lnSpc>
                <a:spcPct val="150000"/>
              </a:lnSpc>
            </a:pP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Kusmarni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Theory (2012)</a:t>
            </a:r>
          </a:p>
          <a:p>
            <a:pPr marL="270510" indent="-270510" algn="just">
              <a:lnSpc>
                <a:spcPct val="150000"/>
              </a:lnSpc>
            </a:pP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Sumarto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Theory (2003)</a:t>
            </a:r>
            <a:endParaRPr lang="en-US" sz="18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70510" indent="-270510" algn="just">
              <a:lnSpc>
                <a:spcPct val="150000"/>
              </a:lnSpc>
            </a:pP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Rohidi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Theory (Miles &amp; Huberman, 1992)</a:t>
            </a:r>
            <a:endParaRPr lang="en-US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24887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METHOD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0515600" cy="4351338"/>
          </a:xfrm>
        </p:spPr>
        <p:txBody>
          <a:bodyPr>
            <a:normAutofit/>
          </a:bodyPr>
          <a:lstStyle/>
          <a:p>
            <a:endParaRPr lang="en-US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8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Qualitative research method with content analysis design</a:t>
            </a:r>
          </a:p>
          <a:p>
            <a:pPr>
              <a:lnSpc>
                <a:spcPct val="150000"/>
              </a:lnSpc>
            </a:pPr>
            <a:r>
              <a:rPr lang="en-US" sz="18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Data was collected by interviewing via google form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Respondents were 351 high school students and junior high school students</a:t>
            </a:r>
            <a:endParaRPr lang="en-US" sz="1800" kern="1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8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211</a:t>
            </a:r>
            <a:r>
              <a:rPr lang="en-US" sz="1800" kern="100" dirty="0">
                <a:solidFill>
                  <a:schemeClr val="bg1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female students and 140 male students </a:t>
            </a:r>
            <a:endParaRPr lang="en-US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8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West Bandung Regency, Bandung Regency,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Majalengka</a:t>
            </a:r>
            <a:r>
              <a:rPr lang="en-US" sz="18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Regency,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Cianjur</a:t>
            </a:r>
            <a:r>
              <a:rPr lang="en-US" sz="18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Regency, and Bandung City</a:t>
            </a:r>
          </a:p>
          <a:p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989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FINDING AND DISCUSSION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0515600" cy="4351338"/>
          </a:xfrm>
        </p:spPr>
        <p:txBody>
          <a:bodyPr>
            <a:normAutofit/>
          </a:bodyPr>
          <a:lstStyle/>
          <a:p>
            <a:pPr lvl="1">
              <a:lnSpc>
                <a:spcPct val="200000"/>
              </a:lnSpc>
            </a:pPr>
            <a:r>
              <a:rPr lang="en-US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DAILY COMMUNICATION</a:t>
            </a: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200000"/>
              </a:lnSpc>
            </a:pPr>
            <a:r>
              <a:rPr lang="en-US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survey results of 351 students, 149 students use Sundanese</a:t>
            </a:r>
          </a:p>
          <a:p>
            <a:pPr lvl="2">
              <a:lnSpc>
                <a:spcPct val="200000"/>
              </a:lnSpc>
            </a:pPr>
            <a:r>
              <a:rPr lang="en-US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Undak</a:t>
            </a:r>
            <a:r>
              <a:rPr lang="en-US" dirty="0">
                <a:solidFill>
                  <a:schemeClr val="bg1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usuk</a:t>
            </a:r>
            <a:r>
              <a:rPr lang="en-US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base turns out to be one of the biggest factors that causes a lack of teenagers who use Sundanese (Kulsum, 2020).</a:t>
            </a:r>
          </a:p>
          <a:p>
            <a:pPr lvl="2">
              <a:lnSpc>
                <a:spcPct val="200000"/>
              </a:lnSpc>
            </a:pPr>
            <a:r>
              <a:rPr lang="en-US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140 students chose to use a mixed language between Sundanese and Indonesian</a:t>
            </a:r>
          </a:p>
          <a:p>
            <a:pPr lvl="2">
              <a:lnSpc>
                <a:spcPct val="200000"/>
              </a:lnSpc>
            </a:pPr>
            <a:r>
              <a:rPr lang="en-US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other 62 students use Indonesian in their daily communication</a:t>
            </a:r>
          </a:p>
        </p:txBody>
      </p:sp>
    </p:spTree>
    <p:extLst>
      <p:ext uri="{BB962C8B-B14F-4D97-AF65-F5344CB8AC3E}">
        <p14:creationId xmlns:p14="http://schemas.microsoft.com/office/powerpoint/2010/main" val="599952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FINDING AND DISCUSSION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FAMILY</a:t>
            </a:r>
            <a:r>
              <a:rPr lang="en-US" sz="2000" dirty="0">
                <a:solidFill>
                  <a:schemeClr val="bg1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 LANGUAGE EDUCATION</a:t>
            </a:r>
          </a:p>
          <a:p>
            <a:endParaRPr lang="en-US" sz="2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role of the family is very influential on the use of language in children. The introduction of</a:t>
            </a:r>
            <a:r>
              <a:rPr lang="en-US" sz="2000" dirty="0">
                <a:solidFill>
                  <a:schemeClr val="bg1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child's first language will be the language that is always used by the child both in the family environment and in the social environment with his friends (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Suryadi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2017).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survey</a:t>
            </a:r>
            <a:r>
              <a:rPr lang="en-US" sz="2000" dirty="0">
                <a:solidFill>
                  <a:schemeClr val="bg1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results of 351 students, 126 of them stated that they had received an introduction to Sundanese well since childhood</a:t>
            </a:r>
          </a:p>
          <a:p>
            <a:pPr lvl="1">
              <a:lnSpc>
                <a:spcPct val="150000"/>
              </a:lnSpc>
            </a:pPr>
            <a:r>
              <a:rPr lang="en-US" sz="20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other 158 students, they received a language introduction that changed from childhood to adulthood</a:t>
            </a:r>
          </a:p>
          <a:p>
            <a:pPr lvl="1">
              <a:lnSpc>
                <a:spcPct val="150000"/>
              </a:lnSpc>
            </a:pPr>
            <a:r>
              <a:rPr lang="en-US" sz="20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other 73 students, from their childhood to their teens now, their parents and families communicate with their children using Indonesian</a:t>
            </a:r>
          </a:p>
          <a:p>
            <a:pPr lvl="1">
              <a:lnSpc>
                <a:spcPct val="150000"/>
              </a:lnSpc>
            </a:pPr>
            <a:endParaRPr lang="en-US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420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FINDING AND DISCUSSION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0515600" cy="435133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SUNDA</a:t>
            </a:r>
            <a:r>
              <a:rPr lang="en-US" sz="1800" b="1" kern="100" dirty="0">
                <a:solidFill>
                  <a:schemeClr val="bg1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LANGUAGE VERSUS SELF-CONFIDENCE</a:t>
            </a:r>
          </a:p>
          <a:p>
            <a:pPr algn="just">
              <a:lnSpc>
                <a:spcPct val="150000"/>
              </a:lnSpc>
            </a:pPr>
            <a:endParaRPr lang="en-US" sz="1800" b="1" kern="1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en-US" sz="20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Social media</a:t>
            </a:r>
            <a:r>
              <a:rPr lang="en-US" sz="2000" kern="100" dirty="0">
                <a:solidFill>
                  <a:schemeClr val="bg1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has recently become an activity that cannot be separated from the grip of youth activities. Social media is one of the media to express thoughts, ideas and feelings.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survey results show that 229 out of 351 students, when using social media they use Indonesian and foreign languages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Various factors that weaken children's mentality in Sundanese</a:t>
            </a:r>
          </a:p>
        </p:txBody>
      </p:sp>
    </p:spTree>
    <p:extLst>
      <p:ext uri="{BB962C8B-B14F-4D97-AF65-F5344CB8AC3E}">
        <p14:creationId xmlns:p14="http://schemas.microsoft.com/office/powerpoint/2010/main" val="1098881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CONCLUSION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b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Based on the data described above, it can be concluded that the use of Sundanese</a:t>
            </a:r>
            <a:r>
              <a:rPr lang="en-US" sz="2000" dirty="0">
                <a:solidFill>
                  <a:schemeClr val="bg1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 lower among adolescents compared to the use of</a:t>
            </a:r>
            <a:r>
              <a:rPr lang="en-US" sz="2000" dirty="0">
                <a:solidFill>
                  <a:schemeClr val="bg1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other languages, especially in communicating on social media. From a total of 351 data, only 122 students use Sundanese on social media, while 229 other students use Indonesian and other foreign languages.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204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REFERENCES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0515600" cy="435133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Andriani</a:t>
            </a:r>
            <a:r>
              <a:rPr lang="en-US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S. (2012). </a:t>
            </a:r>
            <a:r>
              <a:rPr lang="en-US" sz="14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Pengaruh</a:t>
            </a:r>
            <a:r>
              <a:rPr lang="en-US" sz="1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4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lingkungan</a:t>
            </a:r>
            <a:r>
              <a:rPr lang="en-US" sz="1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4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terhadap</a:t>
            </a:r>
            <a:r>
              <a:rPr lang="en-US" sz="1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4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akhlak</a:t>
            </a:r>
            <a:r>
              <a:rPr lang="en-US" sz="1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4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remaja</a:t>
            </a:r>
            <a:r>
              <a:rPr lang="en-US" sz="1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di </a:t>
            </a:r>
            <a:r>
              <a:rPr lang="en-US" sz="14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Muaratais</a:t>
            </a:r>
            <a:r>
              <a:rPr lang="en-US" sz="1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III </a:t>
            </a:r>
            <a:r>
              <a:rPr lang="en-US" sz="14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Kecamatan</a:t>
            </a:r>
            <a:r>
              <a:rPr lang="en-US" sz="1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4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Batang</a:t>
            </a:r>
            <a:r>
              <a:rPr lang="en-US" sz="1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4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Angkola</a:t>
            </a:r>
            <a:r>
              <a:rPr lang="en-US" sz="1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en-US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IAIN </a:t>
            </a:r>
            <a:r>
              <a:rPr lang="en-US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Padangsidimpuan</a:t>
            </a:r>
            <a:r>
              <a:rPr lang="en-US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Basri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, H. (2008).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Menuju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Generasi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Monolingual di Kota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Palu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: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Penggunaan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Bahasa Daerah oleh Anak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Sekolah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di Kota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Palu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. </a:t>
            </a:r>
            <a:r>
              <a:rPr lang="en-IN" sz="14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Linguistik</a:t>
            </a:r>
            <a:r>
              <a:rPr lang="en-IN" sz="1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Indonesia, </a:t>
            </a:r>
            <a:r>
              <a:rPr lang="en-IN" sz="14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Tahun</a:t>
            </a:r>
            <a:r>
              <a:rPr lang="en-IN" sz="1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ke-26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, (2).</a:t>
            </a:r>
            <a:endParaRPr lang="en-US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Faridy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, F. (2018).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Analisis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pengaruh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pernikahan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antar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suku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terhadap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pemerolehan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bahasa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ibu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pada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anak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usia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dini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(STUDI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kasus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di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kota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Bandung). </a:t>
            </a:r>
            <a:r>
              <a:rPr lang="en-IN" sz="14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Bunayya</a:t>
            </a:r>
            <a:r>
              <a:rPr lang="en-IN" sz="1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: </a:t>
            </a:r>
            <a:r>
              <a:rPr lang="en-IN" sz="14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Jurnal</a:t>
            </a:r>
            <a:r>
              <a:rPr lang="en-IN" sz="1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Pendidikan Anak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, </a:t>
            </a:r>
            <a:r>
              <a:rPr lang="en-IN" sz="1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4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(2), 57-65.</a:t>
            </a:r>
            <a:endParaRPr lang="en-US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Haerudin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, D. 21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Februari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Hari Bahasa Ibu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Internasional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. </a:t>
            </a:r>
            <a:r>
              <a:rPr lang="en-IN" sz="1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Artikel@ File Directory UPI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.</a:t>
            </a:r>
            <a:endParaRPr lang="en-US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Haerudin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, D.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Menggunakan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Bahasa Sunda pada Masa Kini. </a:t>
            </a:r>
            <a:r>
              <a:rPr lang="en-IN" sz="1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Artikel@ File Directory UPI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.</a:t>
            </a:r>
            <a:endParaRPr lang="en-US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Ibda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, H. (2017).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Urgensi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pemertahanan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bahasa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ibu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di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sekolah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dasar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. </a:t>
            </a:r>
            <a:r>
              <a:rPr lang="en-IN" sz="1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SHAHIH: Journal of </a:t>
            </a:r>
            <a:r>
              <a:rPr lang="en-IN" sz="14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Islamicate</a:t>
            </a:r>
            <a:r>
              <a:rPr lang="en-IN" sz="1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Multidisciplinary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, </a:t>
            </a:r>
            <a:r>
              <a:rPr lang="en-IN" sz="1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2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(2).</a:t>
            </a:r>
            <a:endParaRPr lang="en-US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Ibrahim, G. A. (2011). Bahasa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terancam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punah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: Fakta,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sebab-musabab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,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gejala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, dan strategi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perawatannya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. </a:t>
            </a:r>
            <a:r>
              <a:rPr lang="en-IN" sz="14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Linguistik</a:t>
            </a:r>
            <a:r>
              <a:rPr lang="en-IN" sz="1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Indonesia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, </a:t>
            </a:r>
            <a:r>
              <a:rPr lang="en-IN" sz="1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29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(1), 35-52.</a:t>
            </a:r>
            <a:endParaRPr lang="en-US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Kulsum, U. (2020).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Penguasaan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Undak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Usuk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Bahasa Sunda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untuk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Meningkatkan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Sopan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Santun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. </a:t>
            </a:r>
            <a:r>
              <a:rPr lang="en-IN" sz="1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Caraka: </a:t>
            </a:r>
            <a:r>
              <a:rPr lang="en-IN" sz="14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Jurnal</a:t>
            </a:r>
            <a:r>
              <a:rPr lang="en-IN" sz="1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Pendidikan Bahasa dan Sastra Indonesia </a:t>
            </a:r>
            <a:r>
              <a:rPr lang="en-IN" sz="14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serta</a:t>
            </a:r>
            <a:r>
              <a:rPr lang="en-IN" sz="1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Bahasa Daerah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, </a:t>
            </a:r>
            <a:r>
              <a:rPr lang="en-IN" sz="1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9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(3), 143-148.</a:t>
            </a:r>
            <a:endParaRPr lang="en-US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Kusmarni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, Y. (2012).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Studi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Kasus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.</a:t>
            </a:r>
            <a:endParaRPr lang="en-US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Miles, M. B., &amp; Huberman, A. M. (1992).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Analisis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Data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Kualitatif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.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Terjemahan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Tjetjep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Rohendi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N" sz="1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Rohidi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. </a:t>
            </a:r>
            <a:r>
              <a:rPr lang="en-IN" sz="1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Jakarta: </a:t>
            </a:r>
            <a:r>
              <a:rPr lang="en-IN" sz="14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Penerbit</a:t>
            </a:r>
            <a:r>
              <a:rPr lang="en-IN" sz="1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Universitas Indonesia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.</a:t>
            </a:r>
            <a:endParaRPr lang="en-US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828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1083</Words>
  <Application>Microsoft Office PowerPoint</Application>
  <PresentationFormat>Widescreen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inherit</vt:lpstr>
      <vt:lpstr>Times New Roman</vt:lpstr>
      <vt:lpstr>Office Theme</vt:lpstr>
      <vt:lpstr>Use of Sundanese in West Java:  A Case Study in Communication on Social Media</vt:lpstr>
      <vt:lpstr>INTRODUCTION</vt:lpstr>
      <vt:lpstr>LITERATURE REVIEW</vt:lpstr>
      <vt:lpstr>METHOD</vt:lpstr>
      <vt:lpstr>FINDING AND DISCUSSION</vt:lpstr>
      <vt:lpstr>FINDING AND DISCUSSION</vt:lpstr>
      <vt:lpstr>FINDING AND DISCUSSION</vt:lpstr>
      <vt:lpstr>CONCLUSION</vt:lpstr>
      <vt:lpstr>REFERENCES</vt:lpstr>
      <vt:lpstr>REFERENCES</vt:lpstr>
      <vt:lpstr>THANK YOU!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ismail - [2010]</dc:creator>
  <cp:lastModifiedBy>nirwan apandi</cp:lastModifiedBy>
  <cp:revision>12</cp:revision>
  <dcterms:created xsi:type="dcterms:W3CDTF">2023-04-14T06:04:15Z</dcterms:created>
  <dcterms:modified xsi:type="dcterms:W3CDTF">2023-07-27T16:05:10Z</dcterms:modified>
</cp:coreProperties>
</file>