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090A2-67DF-42F0-96E6-6A9ADAA61B1B}" type="doc">
      <dgm:prSet loTypeId="urn:microsoft.com/office/officeart/2005/8/layout/process1" loCatId="process" qsTypeId="urn:microsoft.com/office/officeart/2005/8/quickstyle/simple1" qsCatId="simple" csTypeId="urn:microsoft.com/office/officeart/2005/8/colors/accent2_2" csCatId="accent2" phldr="1"/>
      <dgm:spPr/>
    </dgm:pt>
    <dgm:pt modelId="{C18235EE-A398-4C85-BA5D-E7F9B670C35A}">
      <dgm:prSet phldrT="[Text]"/>
      <dgm:spPr/>
      <dgm:t>
        <a:bodyPr/>
        <a:lstStyle/>
        <a:p>
          <a:r>
            <a:rPr lang="en-ID" dirty="0"/>
            <a:t>descriptive quantitative</a:t>
          </a:r>
        </a:p>
        <a:p>
          <a:r>
            <a:rPr lang="en-ID" dirty="0"/>
            <a:t>(Survey scale method) </a:t>
          </a:r>
        </a:p>
      </dgm:t>
    </dgm:pt>
    <dgm:pt modelId="{0C031318-B2FD-46D3-BAE9-0B3D7A03B869}" type="parTrans" cxnId="{7368DD07-7D28-462E-8A7E-2B77C7C1B708}">
      <dgm:prSet/>
      <dgm:spPr/>
      <dgm:t>
        <a:bodyPr/>
        <a:lstStyle/>
        <a:p>
          <a:endParaRPr lang="en-ID"/>
        </a:p>
      </dgm:t>
    </dgm:pt>
    <dgm:pt modelId="{B464E9A5-01AE-4CE5-8216-16C5C3A3E249}" type="sibTrans" cxnId="{7368DD07-7D28-462E-8A7E-2B77C7C1B708}">
      <dgm:prSet/>
      <dgm:spPr/>
      <dgm:t>
        <a:bodyPr/>
        <a:lstStyle/>
        <a:p>
          <a:endParaRPr lang="en-ID"/>
        </a:p>
      </dgm:t>
    </dgm:pt>
    <dgm:pt modelId="{B54FE94E-0F0C-424B-AB02-2E057CA4B912}">
      <dgm:prSet phldrT="[Text]"/>
      <dgm:spPr/>
      <dgm:t>
        <a:bodyPr/>
        <a:lstStyle/>
        <a:p>
          <a:r>
            <a:rPr lang="en-ID" dirty="0"/>
            <a:t>questionnaires to the respondents</a:t>
          </a:r>
        </a:p>
      </dgm:t>
    </dgm:pt>
    <dgm:pt modelId="{CB1BC0FD-905D-4D52-9462-4020FA5272CA}" type="parTrans" cxnId="{65FD4890-EC32-4D1E-AEB3-13554C33CA38}">
      <dgm:prSet/>
      <dgm:spPr/>
      <dgm:t>
        <a:bodyPr/>
        <a:lstStyle/>
        <a:p>
          <a:endParaRPr lang="en-ID"/>
        </a:p>
      </dgm:t>
    </dgm:pt>
    <dgm:pt modelId="{49E31D77-6480-4090-B617-A54CBEFA5C38}" type="sibTrans" cxnId="{65FD4890-EC32-4D1E-AEB3-13554C33CA38}">
      <dgm:prSet/>
      <dgm:spPr/>
      <dgm:t>
        <a:bodyPr/>
        <a:lstStyle/>
        <a:p>
          <a:endParaRPr lang="en-ID"/>
        </a:p>
      </dgm:t>
    </dgm:pt>
    <dgm:pt modelId="{5C3DB02C-A40B-4FA5-9947-7EBE65A45003}">
      <dgm:prSet phldrT="[Text]"/>
      <dgm:spPr/>
      <dgm:t>
        <a:bodyPr/>
        <a:lstStyle/>
        <a:p>
          <a:r>
            <a:rPr lang="en-US" dirty="0"/>
            <a:t>20 students of ALE</a:t>
          </a:r>
        </a:p>
        <a:p>
          <a:r>
            <a:rPr lang="en-US" dirty="0"/>
            <a:t>(BIPA Arabic Course)</a:t>
          </a:r>
          <a:endParaRPr lang="en-ID" dirty="0"/>
        </a:p>
      </dgm:t>
    </dgm:pt>
    <dgm:pt modelId="{EABC8DE8-38DB-4C69-9801-B97CC92A3D91}" type="parTrans" cxnId="{3C0ACD1F-C08B-447F-96EB-0F8DC57DD97C}">
      <dgm:prSet/>
      <dgm:spPr/>
      <dgm:t>
        <a:bodyPr/>
        <a:lstStyle/>
        <a:p>
          <a:endParaRPr lang="en-ID"/>
        </a:p>
      </dgm:t>
    </dgm:pt>
    <dgm:pt modelId="{4BECE27D-D97C-4D88-855A-ABC65D11C8A4}" type="sibTrans" cxnId="{3C0ACD1F-C08B-447F-96EB-0F8DC57DD97C}">
      <dgm:prSet/>
      <dgm:spPr/>
      <dgm:t>
        <a:bodyPr/>
        <a:lstStyle/>
        <a:p>
          <a:endParaRPr lang="en-ID"/>
        </a:p>
      </dgm:t>
    </dgm:pt>
    <dgm:pt modelId="{CA7CCCA7-1CE5-4615-B1C4-67178F1B3351}" type="pres">
      <dgm:prSet presAssocID="{314090A2-67DF-42F0-96E6-6A9ADAA61B1B}" presName="Name0" presStyleCnt="0">
        <dgm:presLayoutVars>
          <dgm:dir/>
          <dgm:resizeHandles val="exact"/>
        </dgm:presLayoutVars>
      </dgm:prSet>
      <dgm:spPr/>
    </dgm:pt>
    <dgm:pt modelId="{7EDE6469-0BC2-401E-BA7A-ED783632669B}" type="pres">
      <dgm:prSet presAssocID="{C18235EE-A398-4C85-BA5D-E7F9B670C35A}" presName="node" presStyleLbl="node1" presStyleIdx="0" presStyleCnt="3" custScaleX="104733">
        <dgm:presLayoutVars>
          <dgm:bulletEnabled val="1"/>
        </dgm:presLayoutVars>
      </dgm:prSet>
      <dgm:spPr/>
    </dgm:pt>
    <dgm:pt modelId="{2B422DF5-208A-4F18-B241-B937FBCEE8CA}" type="pres">
      <dgm:prSet presAssocID="{B464E9A5-01AE-4CE5-8216-16C5C3A3E249}" presName="sibTrans" presStyleLbl="sibTrans2D1" presStyleIdx="0" presStyleCnt="2"/>
      <dgm:spPr/>
    </dgm:pt>
    <dgm:pt modelId="{1D007C24-5EB9-4E35-A4F0-2BF841E41704}" type="pres">
      <dgm:prSet presAssocID="{B464E9A5-01AE-4CE5-8216-16C5C3A3E249}" presName="connectorText" presStyleLbl="sibTrans2D1" presStyleIdx="0" presStyleCnt="2"/>
      <dgm:spPr/>
    </dgm:pt>
    <dgm:pt modelId="{04BC171D-316E-4B3D-B602-6961995C09C4}" type="pres">
      <dgm:prSet presAssocID="{B54FE94E-0F0C-424B-AB02-2E057CA4B912}" presName="node" presStyleLbl="node1" presStyleIdx="1" presStyleCnt="3">
        <dgm:presLayoutVars>
          <dgm:bulletEnabled val="1"/>
        </dgm:presLayoutVars>
      </dgm:prSet>
      <dgm:spPr/>
    </dgm:pt>
    <dgm:pt modelId="{A5BD3CFE-F65E-42A1-8F6D-B2B7E70A6BE5}" type="pres">
      <dgm:prSet presAssocID="{49E31D77-6480-4090-B617-A54CBEFA5C38}" presName="sibTrans" presStyleLbl="sibTrans2D1" presStyleIdx="1" presStyleCnt="2"/>
      <dgm:spPr/>
    </dgm:pt>
    <dgm:pt modelId="{5912FAAC-6237-49F9-B7E8-08935DEB54BF}" type="pres">
      <dgm:prSet presAssocID="{49E31D77-6480-4090-B617-A54CBEFA5C38}" presName="connectorText" presStyleLbl="sibTrans2D1" presStyleIdx="1" presStyleCnt="2"/>
      <dgm:spPr/>
    </dgm:pt>
    <dgm:pt modelId="{34A30C51-67EF-46A2-B447-4A5F8B2D05B4}" type="pres">
      <dgm:prSet presAssocID="{5C3DB02C-A40B-4FA5-9947-7EBE65A45003}" presName="node" presStyleLbl="node1" presStyleIdx="2" presStyleCnt="3">
        <dgm:presLayoutVars>
          <dgm:bulletEnabled val="1"/>
        </dgm:presLayoutVars>
      </dgm:prSet>
      <dgm:spPr/>
    </dgm:pt>
  </dgm:ptLst>
  <dgm:cxnLst>
    <dgm:cxn modelId="{7368DD07-7D28-462E-8A7E-2B77C7C1B708}" srcId="{314090A2-67DF-42F0-96E6-6A9ADAA61B1B}" destId="{C18235EE-A398-4C85-BA5D-E7F9B670C35A}" srcOrd="0" destOrd="0" parTransId="{0C031318-B2FD-46D3-BAE9-0B3D7A03B869}" sibTransId="{B464E9A5-01AE-4CE5-8216-16C5C3A3E249}"/>
    <dgm:cxn modelId="{3C0ACD1F-C08B-447F-96EB-0F8DC57DD97C}" srcId="{314090A2-67DF-42F0-96E6-6A9ADAA61B1B}" destId="{5C3DB02C-A40B-4FA5-9947-7EBE65A45003}" srcOrd="2" destOrd="0" parTransId="{EABC8DE8-38DB-4C69-9801-B97CC92A3D91}" sibTransId="{4BECE27D-D97C-4D88-855A-ABC65D11C8A4}"/>
    <dgm:cxn modelId="{B76B2234-13D7-40AB-B243-94B0600B997F}" type="presOf" srcId="{C18235EE-A398-4C85-BA5D-E7F9B670C35A}" destId="{7EDE6469-0BC2-401E-BA7A-ED783632669B}" srcOrd="0" destOrd="0" presId="urn:microsoft.com/office/officeart/2005/8/layout/process1"/>
    <dgm:cxn modelId="{FD126576-FC23-4B5D-A003-4549882B5CB8}" type="presOf" srcId="{B54FE94E-0F0C-424B-AB02-2E057CA4B912}" destId="{04BC171D-316E-4B3D-B602-6961995C09C4}" srcOrd="0" destOrd="0" presId="urn:microsoft.com/office/officeart/2005/8/layout/process1"/>
    <dgm:cxn modelId="{70D7BA87-2C79-43D6-B89A-F7B0B0CBB6DD}" type="presOf" srcId="{B464E9A5-01AE-4CE5-8216-16C5C3A3E249}" destId="{2B422DF5-208A-4F18-B241-B937FBCEE8CA}" srcOrd="0" destOrd="0" presId="urn:microsoft.com/office/officeart/2005/8/layout/process1"/>
    <dgm:cxn modelId="{CE43E78B-D061-453C-B551-5053B4AE0EB3}" type="presOf" srcId="{314090A2-67DF-42F0-96E6-6A9ADAA61B1B}" destId="{CA7CCCA7-1CE5-4615-B1C4-67178F1B3351}" srcOrd="0" destOrd="0" presId="urn:microsoft.com/office/officeart/2005/8/layout/process1"/>
    <dgm:cxn modelId="{65FD4890-EC32-4D1E-AEB3-13554C33CA38}" srcId="{314090A2-67DF-42F0-96E6-6A9ADAA61B1B}" destId="{B54FE94E-0F0C-424B-AB02-2E057CA4B912}" srcOrd="1" destOrd="0" parTransId="{CB1BC0FD-905D-4D52-9462-4020FA5272CA}" sibTransId="{49E31D77-6480-4090-B617-A54CBEFA5C38}"/>
    <dgm:cxn modelId="{CAC21AA2-77B9-48A1-902D-A47F7213D60F}" type="presOf" srcId="{49E31D77-6480-4090-B617-A54CBEFA5C38}" destId="{A5BD3CFE-F65E-42A1-8F6D-B2B7E70A6BE5}" srcOrd="0" destOrd="0" presId="urn:microsoft.com/office/officeart/2005/8/layout/process1"/>
    <dgm:cxn modelId="{1270C0BF-27D4-4E04-A3F4-01D0FCDE1694}" type="presOf" srcId="{49E31D77-6480-4090-B617-A54CBEFA5C38}" destId="{5912FAAC-6237-49F9-B7E8-08935DEB54BF}" srcOrd="1" destOrd="0" presId="urn:microsoft.com/office/officeart/2005/8/layout/process1"/>
    <dgm:cxn modelId="{08254DC5-A238-4F20-A679-4C967822C983}" type="presOf" srcId="{B464E9A5-01AE-4CE5-8216-16C5C3A3E249}" destId="{1D007C24-5EB9-4E35-A4F0-2BF841E41704}" srcOrd="1" destOrd="0" presId="urn:microsoft.com/office/officeart/2005/8/layout/process1"/>
    <dgm:cxn modelId="{05B10FDD-2E45-4903-B455-44E8DDDCF592}" type="presOf" srcId="{5C3DB02C-A40B-4FA5-9947-7EBE65A45003}" destId="{34A30C51-67EF-46A2-B447-4A5F8B2D05B4}" srcOrd="0" destOrd="0" presId="urn:microsoft.com/office/officeart/2005/8/layout/process1"/>
    <dgm:cxn modelId="{E3390F54-EEBE-4346-8E46-AF38BE4589E2}" type="presParOf" srcId="{CA7CCCA7-1CE5-4615-B1C4-67178F1B3351}" destId="{7EDE6469-0BC2-401E-BA7A-ED783632669B}" srcOrd="0" destOrd="0" presId="urn:microsoft.com/office/officeart/2005/8/layout/process1"/>
    <dgm:cxn modelId="{0FDE918D-384C-41D8-AA73-6437E371EA66}" type="presParOf" srcId="{CA7CCCA7-1CE5-4615-B1C4-67178F1B3351}" destId="{2B422DF5-208A-4F18-B241-B937FBCEE8CA}" srcOrd="1" destOrd="0" presId="urn:microsoft.com/office/officeart/2005/8/layout/process1"/>
    <dgm:cxn modelId="{47E7961C-CDE2-445C-9500-3230A2801704}" type="presParOf" srcId="{2B422DF5-208A-4F18-B241-B937FBCEE8CA}" destId="{1D007C24-5EB9-4E35-A4F0-2BF841E41704}" srcOrd="0" destOrd="0" presId="urn:microsoft.com/office/officeart/2005/8/layout/process1"/>
    <dgm:cxn modelId="{F383678A-A953-4BDF-BF56-F7DF39126870}" type="presParOf" srcId="{CA7CCCA7-1CE5-4615-B1C4-67178F1B3351}" destId="{04BC171D-316E-4B3D-B602-6961995C09C4}" srcOrd="2" destOrd="0" presId="urn:microsoft.com/office/officeart/2005/8/layout/process1"/>
    <dgm:cxn modelId="{864AF889-9410-4B42-B31E-E128BB58F4D4}" type="presParOf" srcId="{CA7CCCA7-1CE5-4615-B1C4-67178F1B3351}" destId="{A5BD3CFE-F65E-42A1-8F6D-B2B7E70A6BE5}" srcOrd="3" destOrd="0" presId="urn:microsoft.com/office/officeart/2005/8/layout/process1"/>
    <dgm:cxn modelId="{4AE9FDE5-01E7-4250-AAB3-B7CA68A5656C}" type="presParOf" srcId="{A5BD3CFE-F65E-42A1-8F6D-B2B7E70A6BE5}" destId="{5912FAAC-6237-49F9-B7E8-08935DEB54BF}" srcOrd="0" destOrd="0" presId="urn:microsoft.com/office/officeart/2005/8/layout/process1"/>
    <dgm:cxn modelId="{EA1D44B0-3977-42E2-90ED-F15BDEA130DD}" type="presParOf" srcId="{CA7CCCA7-1CE5-4615-B1C4-67178F1B3351}" destId="{34A30C51-67EF-46A2-B447-4A5F8B2D05B4}"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E6469-0BC2-401E-BA7A-ED783632669B}">
      <dsp:nvSpPr>
        <dsp:cNvPr id="0" name=""/>
        <dsp:cNvSpPr/>
      </dsp:nvSpPr>
      <dsp:spPr>
        <a:xfrm>
          <a:off x="3191" y="1340943"/>
          <a:ext cx="2914111" cy="16694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D" sz="2200" kern="1200" dirty="0"/>
            <a:t>descriptive quantitative</a:t>
          </a:r>
        </a:p>
        <a:p>
          <a:pPr marL="0" lvl="0" indent="0" algn="ctr" defTabSz="977900">
            <a:lnSpc>
              <a:spcPct val="90000"/>
            </a:lnSpc>
            <a:spcBef>
              <a:spcPct val="0"/>
            </a:spcBef>
            <a:spcAft>
              <a:spcPct val="35000"/>
            </a:spcAft>
            <a:buNone/>
          </a:pPr>
          <a:r>
            <a:rPr lang="en-ID" sz="2200" kern="1200" dirty="0"/>
            <a:t>(Survey scale method) </a:t>
          </a:r>
        </a:p>
      </dsp:txBody>
      <dsp:txXfrm>
        <a:off x="52088" y="1389840"/>
        <a:ext cx="2816317" cy="1571657"/>
      </dsp:txXfrm>
    </dsp:sp>
    <dsp:sp modelId="{2B422DF5-208A-4F18-B241-B937FBCEE8CA}">
      <dsp:nvSpPr>
        <dsp:cNvPr id="0" name=""/>
        <dsp:cNvSpPr/>
      </dsp:nvSpPr>
      <dsp:spPr>
        <a:xfrm>
          <a:off x="3195545" y="1830648"/>
          <a:ext cx="589872" cy="69004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D" sz="1800" kern="1200"/>
        </a:p>
      </dsp:txBody>
      <dsp:txXfrm>
        <a:off x="3195545" y="1968656"/>
        <a:ext cx="412910" cy="414024"/>
      </dsp:txXfrm>
    </dsp:sp>
    <dsp:sp modelId="{04BC171D-316E-4B3D-B602-6961995C09C4}">
      <dsp:nvSpPr>
        <dsp:cNvPr id="0" name=""/>
        <dsp:cNvSpPr/>
      </dsp:nvSpPr>
      <dsp:spPr>
        <a:xfrm>
          <a:off x="4030271" y="1340943"/>
          <a:ext cx="2782419" cy="16694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ID" sz="2200" kern="1200" dirty="0"/>
            <a:t>questionnaires to the respondents</a:t>
          </a:r>
        </a:p>
      </dsp:txBody>
      <dsp:txXfrm>
        <a:off x="4079168" y="1389840"/>
        <a:ext cx="2684625" cy="1571657"/>
      </dsp:txXfrm>
    </dsp:sp>
    <dsp:sp modelId="{A5BD3CFE-F65E-42A1-8F6D-B2B7E70A6BE5}">
      <dsp:nvSpPr>
        <dsp:cNvPr id="0" name=""/>
        <dsp:cNvSpPr/>
      </dsp:nvSpPr>
      <dsp:spPr>
        <a:xfrm>
          <a:off x="7090932" y="1830648"/>
          <a:ext cx="589872" cy="69004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ID" sz="1800" kern="1200"/>
        </a:p>
      </dsp:txBody>
      <dsp:txXfrm>
        <a:off x="7090932" y="1968656"/>
        <a:ext cx="412910" cy="414024"/>
      </dsp:txXfrm>
    </dsp:sp>
    <dsp:sp modelId="{34A30C51-67EF-46A2-B447-4A5F8B2D05B4}">
      <dsp:nvSpPr>
        <dsp:cNvPr id="0" name=""/>
        <dsp:cNvSpPr/>
      </dsp:nvSpPr>
      <dsp:spPr>
        <a:xfrm>
          <a:off x="7925658" y="1340943"/>
          <a:ext cx="2782419" cy="16694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20 students of ALE</a:t>
          </a:r>
        </a:p>
        <a:p>
          <a:pPr marL="0" lvl="0" indent="0" algn="ctr" defTabSz="977900">
            <a:lnSpc>
              <a:spcPct val="90000"/>
            </a:lnSpc>
            <a:spcBef>
              <a:spcPct val="0"/>
            </a:spcBef>
            <a:spcAft>
              <a:spcPct val="35000"/>
            </a:spcAft>
            <a:buNone/>
          </a:pPr>
          <a:r>
            <a:rPr lang="en-US" sz="2200" kern="1200" dirty="0"/>
            <a:t>(BIPA Arabic Course)</a:t>
          </a:r>
          <a:endParaRPr lang="en-ID" sz="2200" kern="1200" dirty="0"/>
        </a:p>
      </dsp:txBody>
      <dsp:txXfrm>
        <a:off x="7974555" y="1389840"/>
        <a:ext cx="2684625" cy="15716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br>
              <a:rPr lang="en-US" sz="2800" b="1" dirty="0">
                <a:solidFill>
                  <a:schemeClr val="bg1"/>
                </a:solidFill>
                <a:latin typeface="+mn-lt"/>
                <a:cs typeface="Times New Roman" panose="02020603050405020304" pitchFamily="18" charset="0"/>
              </a:rPr>
            </a:br>
            <a:br>
              <a:rPr lang="en-US" sz="2800" b="1" dirty="0">
                <a:solidFill>
                  <a:schemeClr val="bg1"/>
                </a:solidFill>
                <a:latin typeface="+mn-lt"/>
                <a:cs typeface="Times New Roman" panose="02020603050405020304" pitchFamily="18" charset="0"/>
              </a:rPr>
            </a:br>
            <a:r>
              <a:rPr lang="en-US" sz="2800" b="1" dirty="0">
                <a:solidFill>
                  <a:schemeClr val="bg1"/>
                </a:solidFill>
                <a:latin typeface="+mn-lt"/>
                <a:cs typeface="Times New Roman" panose="02020603050405020304" pitchFamily="18" charset="0"/>
              </a:rPr>
              <a:t>STUDENT PERCEPTIONS OF THE BIPA FOR ARABIC SPEAKER COURSE AT UNIVERSITAS PENDIDIKAN INDONESIA</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MIA NURMALA, RINALDI SUPRIADI, ISMA MARYAMAH</a:t>
            </a:r>
          </a:p>
          <a:p>
            <a:pPr>
              <a:lnSpc>
                <a:spcPct val="100000"/>
              </a:lnSpc>
            </a:pPr>
            <a:r>
              <a:rPr lang="en-US" sz="1600" b="1" dirty="0" err="1">
                <a:solidFill>
                  <a:schemeClr val="bg1"/>
                </a:solidFill>
              </a:rPr>
              <a:t>Universitas</a:t>
            </a:r>
            <a:r>
              <a:rPr lang="en-US" sz="1600" b="1" dirty="0">
                <a:solidFill>
                  <a:schemeClr val="bg1"/>
                </a:solidFill>
              </a:rPr>
              <a:t>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ABS-23182</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a:bodyPr>
          <a:lstStyle/>
          <a:p>
            <a:r>
              <a:rPr lang="en-US" dirty="0">
                <a:solidFill>
                  <a:schemeClr val="bg1"/>
                </a:solidFill>
              </a:rPr>
              <a:t>Indonesian also has the goal of internationalizing Indonesian in the world through BIPA</a:t>
            </a:r>
          </a:p>
          <a:p>
            <a:r>
              <a:rPr lang="en-US" dirty="0">
                <a:solidFill>
                  <a:schemeClr val="bg1"/>
                </a:solidFill>
              </a:rPr>
              <a:t>Students must start to learn things related to the Indonesian language.</a:t>
            </a:r>
          </a:p>
          <a:p>
            <a:r>
              <a:rPr lang="en-US" dirty="0">
                <a:solidFill>
                  <a:schemeClr val="bg1"/>
                </a:solidFill>
              </a:rPr>
              <a:t>UPI Arabic Language Education students are required to take BIPA Arabic courses for one semester, which is 16 meetings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r>
              <a:rPr lang="en-US" sz="2400" dirty="0">
                <a:solidFill>
                  <a:schemeClr val="bg1"/>
                </a:solidFill>
              </a:rPr>
              <a:t>The current study explores </a:t>
            </a:r>
            <a:r>
              <a:rPr lang="en-US" sz="2400" dirty="0" err="1">
                <a:solidFill>
                  <a:schemeClr val="bg1"/>
                </a:solidFill>
              </a:rPr>
              <a:t>Bem’s</a:t>
            </a:r>
            <a:r>
              <a:rPr lang="en-US" sz="2400" dirty="0">
                <a:solidFill>
                  <a:schemeClr val="bg1"/>
                </a:solidFill>
              </a:rPr>
              <a:t> (1972) perception theory to create an understanding of how it can be reflected on in an educational context. </a:t>
            </a:r>
            <a:r>
              <a:rPr lang="en-US" sz="2400" dirty="0" err="1">
                <a:solidFill>
                  <a:schemeClr val="bg1"/>
                </a:solidFill>
              </a:rPr>
              <a:t>Bem’s</a:t>
            </a:r>
            <a:r>
              <a:rPr lang="en-US" sz="2400" dirty="0">
                <a:solidFill>
                  <a:schemeClr val="bg1"/>
                </a:solidFill>
              </a:rPr>
              <a:t> (1972) self-perception theory is based on two claims.</a:t>
            </a:r>
          </a:p>
          <a:p>
            <a:r>
              <a:rPr lang="en-US" sz="2400" dirty="0">
                <a:solidFill>
                  <a:schemeClr val="bg1"/>
                </a:solidFill>
              </a:rPr>
              <a:t> Firstly, the theory claims that people understand their beliefs, attitudes and perceptions by understanding their own </a:t>
            </a:r>
            <a:r>
              <a:rPr lang="en-US" sz="2400" dirty="0" err="1">
                <a:solidFill>
                  <a:schemeClr val="bg1"/>
                </a:solidFill>
              </a:rPr>
              <a:t>behaviour</a:t>
            </a:r>
            <a:r>
              <a:rPr lang="en-US" sz="2400" dirty="0">
                <a:solidFill>
                  <a:schemeClr val="bg1"/>
                </a:solidFill>
              </a:rPr>
              <a:t> and the circumstances behind it. </a:t>
            </a:r>
          </a:p>
          <a:p>
            <a:r>
              <a:rPr lang="en-US" sz="2400" dirty="0">
                <a:solidFill>
                  <a:schemeClr val="bg1"/>
                </a:solidFill>
              </a:rPr>
              <a:t>Secondly, the theory states that if an individual doesn’t have full understanding of his </a:t>
            </a:r>
            <a:r>
              <a:rPr lang="en-US" sz="2400" dirty="0" err="1">
                <a:solidFill>
                  <a:schemeClr val="bg1"/>
                </a:solidFill>
              </a:rPr>
              <a:t>behaviour</a:t>
            </a:r>
            <a:r>
              <a:rPr lang="en-US" sz="2400" dirty="0">
                <a:solidFill>
                  <a:schemeClr val="bg1"/>
                </a:solidFill>
              </a:rPr>
              <a:t>, he or she acts like an outsider who observes the actions and conducts and tries to make a sense out of it and deduce their own inner characteristics</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p:txBody>
      </p:sp>
      <p:graphicFrame>
        <p:nvGraphicFramePr>
          <p:cNvPr id="2" name="Diagram 1">
            <a:extLst>
              <a:ext uri="{FF2B5EF4-FFF2-40B4-BE49-F238E27FC236}">
                <a16:creationId xmlns:a16="http://schemas.microsoft.com/office/drawing/2014/main" id="{FAD7100A-FDE1-4AE6-B5D8-694D1C03256D}"/>
              </a:ext>
            </a:extLst>
          </p:cNvPr>
          <p:cNvGraphicFramePr/>
          <p:nvPr>
            <p:extLst>
              <p:ext uri="{D42A27DB-BD31-4B8C-83A1-F6EECF244321}">
                <p14:modId xmlns:p14="http://schemas.microsoft.com/office/powerpoint/2010/main" val="1942469456"/>
              </p:ext>
            </p:extLst>
          </p:nvPr>
        </p:nvGraphicFramePr>
        <p:xfrm>
          <a:off x="579582" y="1703099"/>
          <a:ext cx="1071127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7" name="Content Placeholder 6">
            <a:extLst>
              <a:ext uri="{FF2B5EF4-FFF2-40B4-BE49-F238E27FC236}">
                <a16:creationId xmlns:a16="http://schemas.microsoft.com/office/drawing/2014/main" id="{3A69F411-B236-4E1C-9999-2A067FEAAC3B}"/>
              </a:ext>
            </a:extLst>
          </p:cNvPr>
          <p:cNvSpPr>
            <a:spLocks noGrp="1"/>
          </p:cNvSpPr>
          <p:nvPr>
            <p:ph idx="1"/>
          </p:nvPr>
        </p:nvSpPr>
        <p:spPr/>
        <p:txBody>
          <a:bodyPr/>
          <a:lstStyle/>
          <a:p>
            <a:r>
              <a:rPr lang="en-US" dirty="0">
                <a:solidFill>
                  <a:schemeClr val="bg1"/>
                </a:solidFill>
              </a:rPr>
              <a:t>Learning: Online and offline learning</a:t>
            </a:r>
          </a:p>
          <a:p>
            <a:r>
              <a:rPr lang="en-ID" dirty="0">
                <a:solidFill>
                  <a:schemeClr val="bg1"/>
                </a:solidFill>
              </a:rPr>
              <a:t>Online learning: 1-7</a:t>
            </a:r>
          </a:p>
          <a:p>
            <a:r>
              <a:rPr lang="en-ID" dirty="0">
                <a:solidFill>
                  <a:schemeClr val="bg1"/>
                </a:solidFill>
              </a:rPr>
              <a:t>Offline learning: 8-15</a:t>
            </a:r>
          </a:p>
          <a:p>
            <a:r>
              <a:rPr lang="en-ID" dirty="0">
                <a:solidFill>
                  <a:schemeClr val="bg1"/>
                </a:solidFill>
              </a:rPr>
              <a:t>Project based learning: learning media BIPA for Arabic speakers via social media</a:t>
            </a:r>
          </a:p>
          <a:p>
            <a:endParaRPr lang="en-ID" dirty="0">
              <a:solidFill>
                <a:schemeClr val="bg1"/>
              </a:solidFill>
            </a:endParaRPr>
          </a:p>
        </p:txBody>
      </p:sp>
      <p:graphicFrame>
        <p:nvGraphicFramePr>
          <p:cNvPr id="8" name="Table 8">
            <a:extLst>
              <a:ext uri="{FF2B5EF4-FFF2-40B4-BE49-F238E27FC236}">
                <a16:creationId xmlns:a16="http://schemas.microsoft.com/office/drawing/2014/main" id="{BD4A2859-118D-401B-9645-45CB5B468F3B}"/>
              </a:ext>
            </a:extLst>
          </p:cNvPr>
          <p:cNvGraphicFramePr>
            <a:graphicFrameLocks noGrp="1"/>
          </p:cNvGraphicFramePr>
          <p:nvPr>
            <p:extLst>
              <p:ext uri="{D42A27DB-BD31-4B8C-83A1-F6EECF244321}">
                <p14:modId xmlns:p14="http://schemas.microsoft.com/office/powerpoint/2010/main" val="3902979353"/>
              </p:ext>
            </p:extLst>
          </p:nvPr>
        </p:nvGraphicFramePr>
        <p:xfrm>
          <a:off x="1285462" y="4629058"/>
          <a:ext cx="9581322" cy="724820"/>
        </p:xfrm>
        <a:graphic>
          <a:graphicData uri="http://schemas.openxmlformats.org/drawingml/2006/table">
            <a:tbl>
              <a:tblPr firstRow="1" bandRow="1">
                <a:tableStyleId>{5C22544A-7EE6-4342-B048-85BDC9FD1C3A}</a:tableStyleId>
              </a:tblPr>
              <a:tblGrid>
                <a:gridCol w="3193774">
                  <a:extLst>
                    <a:ext uri="{9D8B030D-6E8A-4147-A177-3AD203B41FA5}">
                      <a16:colId xmlns:a16="http://schemas.microsoft.com/office/drawing/2014/main" val="488116345"/>
                    </a:ext>
                  </a:extLst>
                </a:gridCol>
                <a:gridCol w="3193774">
                  <a:extLst>
                    <a:ext uri="{9D8B030D-6E8A-4147-A177-3AD203B41FA5}">
                      <a16:colId xmlns:a16="http://schemas.microsoft.com/office/drawing/2014/main" val="4126565753"/>
                    </a:ext>
                  </a:extLst>
                </a:gridCol>
                <a:gridCol w="3193774">
                  <a:extLst>
                    <a:ext uri="{9D8B030D-6E8A-4147-A177-3AD203B41FA5}">
                      <a16:colId xmlns:a16="http://schemas.microsoft.com/office/drawing/2014/main" val="2531569748"/>
                    </a:ext>
                  </a:extLst>
                </a:gridCol>
              </a:tblGrid>
              <a:tr h="724820">
                <a:tc>
                  <a:txBody>
                    <a:bodyPr/>
                    <a:lstStyle/>
                    <a:p>
                      <a:r>
                        <a:rPr lang="en-US" dirty="0"/>
                        <a:t>STUDENTS PERCEPTION OF BIPA ARABIC LEARNING</a:t>
                      </a:r>
                      <a:endParaRPr lang="en-ID" dirty="0"/>
                    </a:p>
                  </a:txBody>
                  <a:tcPr/>
                </a:tc>
                <a:tc>
                  <a:txBody>
                    <a:bodyPr/>
                    <a:lstStyle/>
                    <a:p>
                      <a:r>
                        <a:rPr lang="en-US" dirty="0"/>
                        <a:t>ONLINE LEARNING 22%</a:t>
                      </a:r>
                      <a:endParaRPr lang="en-ID" dirty="0"/>
                    </a:p>
                  </a:txBody>
                  <a:tcPr/>
                </a:tc>
                <a:tc>
                  <a:txBody>
                    <a:bodyPr/>
                    <a:lstStyle/>
                    <a:p>
                      <a:r>
                        <a:rPr lang="en-US" dirty="0"/>
                        <a:t>OFFLINE LEARNING 78%</a:t>
                      </a:r>
                      <a:endParaRPr lang="en-ID" dirty="0"/>
                    </a:p>
                  </a:txBody>
                  <a:tcPr/>
                </a:tc>
                <a:extLst>
                  <a:ext uri="{0D108BD9-81ED-4DB2-BD59-A6C34878D82A}">
                    <a16:rowId xmlns:a16="http://schemas.microsoft.com/office/drawing/2014/main" val="4176354412"/>
                  </a:ext>
                </a:extLst>
              </a:tr>
            </a:tbl>
          </a:graphicData>
        </a:graphic>
      </p:graphicFrame>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7F8E-AD97-41BA-9AB0-B2A35FF65D7F}"/>
              </a:ext>
            </a:extLst>
          </p:cNvPr>
          <p:cNvSpPr>
            <a:spLocks noGrp="1"/>
          </p:cNvSpPr>
          <p:nvPr>
            <p:ph type="title"/>
          </p:nvPr>
        </p:nvSpPr>
        <p:spPr/>
        <p:txBody>
          <a:bodyPr/>
          <a:lstStyle/>
          <a:p>
            <a:r>
              <a:rPr lang="en-US" dirty="0">
                <a:solidFill>
                  <a:schemeClr val="bg1"/>
                </a:solidFill>
              </a:rPr>
              <a:t>Perceptions of student satisfaction with the Arabic BIPA Learning</a:t>
            </a:r>
            <a:endParaRPr lang="en-ID" dirty="0">
              <a:solidFill>
                <a:schemeClr val="bg1"/>
              </a:solidFill>
            </a:endParaRPr>
          </a:p>
        </p:txBody>
      </p:sp>
      <p:graphicFrame>
        <p:nvGraphicFramePr>
          <p:cNvPr id="4" name="Table 4">
            <a:extLst>
              <a:ext uri="{FF2B5EF4-FFF2-40B4-BE49-F238E27FC236}">
                <a16:creationId xmlns:a16="http://schemas.microsoft.com/office/drawing/2014/main" id="{ACF26C5B-FD59-4EF8-81A5-E998669695A0}"/>
              </a:ext>
            </a:extLst>
          </p:cNvPr>
          <p:cNvGraphicFramePr>
            <a:graphicFrameLocks noGrp="1"/>
          </p:cNvGraphicFramePr>
          <p:nvPr>
            <p:ph idx="1"/>
            <p:extLst>
              <p:ext uri="{D42A27DB-BD31-4B8C-83A1-F6EECF244321}">
                <p14:modId xmlns:p14="http://schemas.microsoft.com/office/powerpoint/2010/main" val="3631617701"/>
              </p:ext>
            </p:extLst>
          </p:nvPr>
        </p:nvGraphicFramePr>
        <p:xfrm>
          <a:off x="838200" y="1825625"/>
          <a:ext cx="10515600" cy="3337560"/>
        </p:xfrm>
        <a:graphic>
          <a:graphicData uri="http://schemas.openxmlformats.org/drawingml/2006/table">
            <a:tbl>
              <a:tblPr firstRow="1" bandRow="1">
                <a:tableStyleId>{775DCB02-9BB8-47FD-8907-85C794F793BA}</a:tableStyleId>
              </a:tblPr>
              <a:tblGrid>
                <a:gridCol w="5257800">
                  <a:extLst>
                    <a:ext uri="{9D8B030D-6E8A-4147-A177-3AD203B41FA5}">
                      <a16:colId xmlns:a16="http://schemas.microsoft.com/office/drawing/2014/main" val="1621772796"/>
                    </a:ext>
                  </a:extLst>
                </a:gridCol>
                <a:gridCol w="5257800">
                  <a:extLst>
                    <a:ext uri="{9D8B030D-6E8A-4147-A177-3AD203B41FA5}">
                      <a16:colId xmlns:a16="http://schemas.microsoft.com/office/drawing/2014/main" val="805271169"/>
                    </a:ext>
                  </a:extLst>
                </a:gridCol>
              </a:tblGrid>
              <a:tr h="370840">
                <a:tc>
                  <a:txBody>
                    <a:bodyPr/>
                    <a:lstStyle/>
                    <a:p>
                      <a:pPr algn="ctr"/>
                      <a:r>
                        <a:rPr lang="en-US" dirty="0"/>
                        <a:t>INDICATORS</a:t>
                      </a:r>
                      <a:endParaRPr lang="en-ID" dirty="0"/>
                    </a:p>
                  </a:txBody>
                  <a:tcPr/>
                </a:tc>
                <a:tc>
                  <a:txBody>
                    <a:bodyPr/>
                    <a:lstStyle/>
                    <a:p>
                      <a:pPr algn="ctr"/>
                      <a:r>
                        <a:rPr lang="en-US" dirty="0"/>
                        <a:t>PERCENTATION </a:t>
                      </a:r>
                      <a:endParaRPr lang="en-ID" dirty="0"/>
                    </a:p>
                  </a:txBody>
                  <a:tcPr/>
                </a:tc>
                <a:extLst>
                  <a:ext uri="{0D108BD9-81ED-4DB2-BD59-A6C34878D82A}">
                    <a16:rowId xmlns:a16="http://schemas.microsoft.com/office/drawing/2014/main" val="1653164182"/>
                  </a:ext>
                </a:extLst>
              </a:tr>
              <a:tr h="370840">
                <a:tc>
                  <a:txBody>
                    <a:bodyPr/>
                    <a:lstStyle/>
                    <a:p>
                      <a:pPr algn="ctr"/>
                      <a:r>
                        <a:rPr lang="en-US" dirty="0"/>
                        <a:t>The lecturer</a:t>
                      </a:r>
                      <a:endParaRPr lang="en-ID" dirty="0"/>
                    </a:p>
                  </a:txBody>
                  <a:tcPr/>
                </a:tc>
                <a:tc>
                  <a:txBody>
                    <a:bodyPr/>
                    <a:lstStyle/>
                    <a:p>
                      <a:pPr algn="ctr"/>
                      <a:r>
                        <a:rPr lang="en-US" dirty="0"/>
                        <a:t>92 %</a:t>
                      </a:r>
                      <a:endParaRPr lang="en-ID" dirty="0"/>
                    </a:p>
                  </a:txBody>
                  <a:tcPr/>
                </a:tc>
                <a:extLst>
                  <a:ext uri="{0D108BD9-81ED-4DB2-BD59-A6C34878D82A}">
                    <a16:rowId xmlns:a16="http://schemas.microsoft.com/office/drawing/2014/main" val="3947065126"/>
                  </a:ext>
                </a:extLst>
              </a:tr>
              <a:tr h="370840">
                <a:tc>
                  <a:txBody>
                    <a:bodyPr/>
                    <a:lstStyle/>
                    <a:p>
                      <a:pPr algn="ctr"/>
                      <a:r>
                        <a:rPr lang="en-US" dirty="0"/>
                        <a:t>Material teaching</a:t>
                      </a:r>
                      <a:endParaRPr lang="en-ID" dirty="0"/>
                    </a:p>
                  </a:txBody>
                  <a:tcPr/>
                </a:tc>
                <a:tc>
                  <a:txBody>
                    <a:bodyPr/>
                    <a:lstStyle/>
                    <a:p>
                      <a:pPr algn="ctr"/>
                      <a:r>
                        <a:rPr lang="en-US" dirty="0"/>
                        <a:t>78 %</a:t>
                      </a:r>
                      <a:endParaRPr lang="en-ID" dirty="0"/>
                    </a:p>
                  </a:txBody>
                  <a:tcPr/>
                </a:tc>
                <a:extLst>
                  <a:ext uri="{0D108BD9-81ED-4DB2-BD59-A6C34878D82A}">
                    <a16:rowId xmlns:a16="http://schemas.microsoft.com/office/drawing/2014/main" val="3929768"/>
                  </a:ext>
                </a:extLst>
              </a:tr>
              <a:tr h="370840">
                <a:tc>
                  <a:txBody>
                    <a:bodyPr/>
                    <a:lstStyle/>
                    <a:p>
                      <a:pPr algn="ctr"/>
                      <a:r>
                        <a:rPr lang="en-US" dirty="0"/>
                        <a:t>Media Learning</a:t>
                      </a:r>
                      <a:endParaRPr lang="en-ID" dirty="0"/>
                    </a:p>
                  </a:txBody>
                  <a:tcPr/>
                </a:tc>
                <a:tc>
                  <a:txBody>
                    <a:bodyPr/>
                    <a:lstStyle/>
                    <a:p>
                      <a:pPr algn="ctr"/>
                      <a:r>
                        <a:rPr lang="en-US" dirty="0"/>
                        <a:t>85 %</a:t>
                      </a:r>
                      <a:endParaRPr lang="en-ID" dirty="0"/>
                    </a:p>
                  </a:txBody>
                  <a:tcPr/>
                </a:tc>
                <a:extLst>
                  <a:ext uri="{0D108BD9-81ED-4DB2-BD59-A6C34878D82A}">
                    <a16:rowId xmlns:a16="http://schemas.microsoft.com/office/drawing/2014/main" val="3241181708"/>
                  </a:ext>
                </a:extLst>
              </a:tr>
              <a:tr h="370840">
                <a:tc>
                  <a:txBody>
                    <a:bodyPr/>
                    <a:lstStyle/>
                    <a:p>
                      <a:pPr algn="ctr"/>
                      <a:r>
                        <a:rPr lang="en-US" dirty="0"/>
                        <a:t>Method</a:t>
                      </a:r>
                      <a:endParaRPr lang="en-ID" dirty="0"/>
                    </a:p>
                  </a:txBody>
                  <a:tcPr/>
                </a:tc>
                <a:tc>
                  <a:txBody>
                    <a:bodyPr/>
                    <a:lstStyle/>
                    <a:p>
                      <a:pPr algn="ctr"/>
                      <a:r>
                        <a:rPr lang="en-US" dirty="0"/>
                        <a:t>64 %</a:t>
                      </a:r>
                      <a:endParaRPr lang="en-ID" dirty="0"/>
                    </a:p>
                  </a:txBody>
                  <a:tcPr/>
                </a:tc>
                <a:extLst>
                  <a:ext uri="{0D108BD9-81ED-4DB2-BD59-A6C34878D82A}">
                    <a16:rowId xmlns:a16="http://schemas.microsoft.com/office/drawing/2014/main" val="1906443918"/>
                  </a:ext>
                </a:extLst>
              </a:tr>
              <a:tr h="370840">
                <a:tc>
                  <a:txBody>
                    <a:bodyPr/>
                    <a:lstStyle/>
                    <a:p>
                      <a:pPr algn="ctr"/>
                      <a:r>
                        <a:rPr lang="en-US" dirty="0"/>
                        <a:t>Interaction</a:t>
                      </a:r>
                      <a:endParaRPr lang="en-ID" dirty="0"/>
                    </a:p>
                  </a:txBody>
                  <a:tcPr/>
                </a:tc>
                <a:tc>
                  <a:txBody>
                    <a:bodyPr/>
                    <a:lstStyle/>
                    <a:p>
                      <a:pPr algn="ctr"/>
                      <a:r>
                        <a:rPr lang="en-US" dirty="0"/>
                        <a:t>70 %</a:t>
                      </a:r>
                      <a:endParaRPr lang="en-ID" dirty="0"/>
                    </a:p>
                  </a:txBody>
                  <a:tcPr/>
                </a:tc>
                <a:extLst>
                  <a:ext uri="{0D108BD9-81ED-4DB2-BD59-A6C34878D82A}">
                    <a16:rowId xmlns:a16="http://schemas.microsoft.com/office/drawing/2014/main" val="937065431"/>
                  </a:ext>
                </a:extLst>
              </a:tr>
              <a:tr h="370840">
                <a:tc>
                  <a:txBody>
                    <a:bodyPr/>
                    <a:lstStyle/>
                    <a:p>
                      <a:pPr algn="ctr"/>
                      <a:r>
                        <a:rPr lang="en-US" dirty="0" err="1"/>
                        <a:t>Partisipation</a:t>
                      </a:r>
                      <a:r>
                        <a:rPr lang="en-US" dirty="0"/>
                        <a:t> in project</a:t>
                      </a:r>
                      <a:endParaRPr lang="en-ID" dirty="0"/>
                    </a:p>
                  </a:txBody>
                  <a:tcPr/>
                </a:tc>
                <a:tc>
                  <a:txBody>
                    <a:bodyPr/>
                    <a:lstStyle/>
                    <a:p>
                      <a:pPr algn="ctr"/>
                      <a:r>
                        <a:rPr lang="en-US" dirty="0"/>
                        <a:t>89 %</a:t>
                      </a:r>
                      <a:endParaRPr lang="en-ID" dirty="0"/>
                    </a:p>
                  </a:txBody>
                  <a:tcPr/>
                </a:tc>
                <a:extLst>
                  <a:ext uri="{0D108BD9-81ED-4DB2-BD59-A6C34878D82A}">
                    <a16:rowId xmlns:a16="http://schemas.microsoft.com/office/drawing/2014/main" val="2698573217"/>
                  </a:ext>
                </a:extLst>
              </a:tr>
              <a:tr h="370840">
                <a:tc>
                  <a:txBody>
                    <a:bodyPr/>
                    <a:lstStyle/>
                    <a:p>
                      <a:pPr algn="ctr"/>
                      <a:endParaRPr lang="en-ID" dirty="0"/>
                    </a:p>
                  </a:txBody>
                  <a:tcPr/>
                </a:tc>
                <a:tc>
                  <a:txBody>
                    <a:bodyPr/>
                    <a:lstStyle/>
                    <a:p>
                      <a:pPr algn="ctr"/>
                      <a:endParaRPr lang="en-ID"/>
                    </a:p>
                  </a:txBody>
                  <a:tcPr/>
                </a:tc>
                <a:extLst>
                  <a:ext uri="{0D108BD9-81ED-4DB2-BD59-A6C34878D82A}">
                    <a16:rowId xmlns:a16="http://schemas.microsoft.com/office/drawing/2014/main" val="1165884898"/>
                  </a:ext>
                </a:extLst>
              </a:tr>
              <a:tr h="370840">
                <a:tc>
                  <a:txBody>
                    <a:bodyPr/>
                    <a:lstStyle/>
                    <a:p>
                      <a:pPr algn="ctr"/>
                      <a:endParaRPr lang="en-ID"/>
                    </a:p>
                  </a:txBody>
                  <a:tcPr/>
                </a:tc>
                <a:tc>
                  <a:txBody>
                    <a:bodyPr/>
                    <a:lstStyle/>
                    <a:p>
                      <a:pPr algn="ctr"/>
                      <a:endParaRPr lang="en-ID" dirty="0"/>
                    </a:p>
                  </a:txBody>
                  <a:tcPr/>
                </a:tc>
                <a:extLst>
                  <a:ext uri="{0D108BD9-81ED-4DB2-BD59-A6C34878D82A}">
                    <a16:rowId xmlns:a16="http://schemas.microsoft.com/office/drawing/2014/main" val="2950544233"/>
                  </a:ext>
                </a:extLst>
              </a:tr>
            </a:tbl>
          </a:graphicData>
        </a:graphic>
      </p:graphicFrame>
    </p:spTree>
    <p:extLst>
      <p:ext uri="{BB962C8B-B14F-4D97-AF65-F5344CB8AC3E}">
        <p14:creationId xmlns:p14="http://schemas.microsoft.com/office/powerpoint/2010/main" val="289046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dirty="0">
                <a:solidFill>
                  <a:schemeClr val="bg1"/>
                </a:solidFill>
              </a:rPr>
              <a:t>Arabic Language Education at the Indonesian University of Education has various perceptions of the BIPA Arabic course. Many of them feel satisfied and excited because of the creative and innovative learning process from the support of the lecturer as a facilitator and media tools to support the learning.</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marL="0" indent="0">
              <a:buNone/>
            </a:pPr>
            <a:r>
              <a:rPr lang="en-US" sz="1200" dirty="0">
                <a:solidFill>
                  <a:schemeClr val="bg1"/>
                </a:solidFill>
              </a:rPr>
              <a:t>Creswell, J.W., Creswell, J.D. (2018). Research Design: Qualitative, Quantitative, and Mixed </a:t>
            </a:r>
            <a:r>
              <a:rPr lang="en-US" sz="1200" dirty="0" err="1">
                <a:solidFill>
                  <a:schemeClr val="bg1"/>
                </a:solidFill>
              </a:rPr>
              <a:t>Methodz</a:t>
            </a:r>
            <a:r>
              <a:rPr lang="en-US" sz="1200" dirty="0">
                <a:solidFill>
                  <a:schemeClr val="bg1"/>
                </a:solidFill>
              </a:rPr>
              <a:t> Approaches (fifth edition). SAGE.</a:t>
            </a:r>
          </a:p>
          <a:p>
            <a:pPr marL="0" indent="0">
              <a:buNone/>
            </a:pPr>
            <a:r>
              <a:rPr lang="en-US" sz="1200" dirty="0" err="1">
                <a:solidFill>
                  <a:schemeClr val="bg1"/>
                </a:solidFill>
              </a:rPr>
              <a:t>Handayani</a:t>
            </a:r>
            <a:r>
              <a:rPr lang="en-US" sz="1200" dirty="0">
                <a:solidFill>
                  <a:schemeClr val="bg1"/>
                </a:solidFill>
              </a:rPr>
              <a:t>, L., </a:t>
            </a:r>
            <a:r>
              <a:rPr lang="en-US" sz="1200" dirty="0" err="1">
                <a:solidFill>
                  <a:schemeClr val="bg1"/>
                </a:solidFill>
              </a:rPr>
              <a:t>Isnaniah</a:t>
            </a:r>
            <a:r>
              <a:rPr lang="en-US" sz="1200" dirty="0">
                <a:solidFill>
                  <a:schemeClr val="bg1"/>
                </a:solidFill>
              </a:rPr>
              <a:t>, S. (2020). </a:t>
            </a:r>
            <a:r>
              <a:rPr lang="en-US" sz="1200" dirty="0" err="1">
                <a:solidFill>
                  <a:schemeClr val="bg1"/>
                </a:solidFill>
              </a:rPr>
              <a:t>Analisis</a:t>
            </a:r>
            <a:r>
              <a:rPr lang="en-US" sz="1200" dirty="0">
                <a:solidFill>
                  <a:schemeClr val="bg1"/>
                </a:solidFill>
              </a:rPr>
              <a:t> </a:t>
            </a:r>
            <a:r>
              <a:rPr lang="en-US" sz="1200" dirty="0" err="1">
                <a:solidFill>
                  <a:schemeClr val="bg1"/>
                </a:solidFill>
              </a:rPr>
              <a:t>Kelayakan</a:t>
            </a:r>
            <a:r>
              <a:rPr lang="en-US" sz="1200" dirty="0">
                <a:solidFill>
                  <a:schemeClr val="bg1"/>
                </a:solidFill>
              </a:rPr>
              <a:t> Isi </a:t>
            </a:r>
            <a:r>
              <a:rPr lang="en-US" sz="1200" dirty="0" err="1">
                <a:solidFill>
                  <a:schemeClr val="bg1"/>
                </a:solidFill>
              </a:rPr>
              <a:t>Buku</a:t>
            </a:r>
            <a:r>
              <a:rPr lang="en-US" sz="1200" dirty="0">
                <a:solidFill>
                  <a:schemeClr val="bg1"/>
                </a:solidFill>
              </a:rPr>
              <a:t> Ajar </a:t>
            </a:r>
            <a:r>
              <a:rPr lang="en-US" sz="1200" dirty="0" err="1">
                <a:solidFill>
                  <a:schemeClr val="bg1"/>
                </a:solidFill>
              </a:rPr>
              <a:t>Sahabatku</a:t>
            </a:r>
            <a:r>
              <a:rPr lang="en-US" sz="1200" dirty="0">
                <a:solidFill>
                  <a:schemeClr val="bg1"/>
                </a:solidFill>
              </a:rPr>
              <a:t> Indonesia </a:t>
            </a:r>
            <a:r>
              <a:rPr lang="en-US" sz="1200" dirty="0" err="1">
                <a:solidFill>
                  <a:schemeClr val="bg1"/>
                </a:solidFill>
              </a:rPr>
              <a:t>dalam</a:t>
            </a:r>
            <a:r>
              <a:rPr lang="en-US" sz="1200" dirty="0">
                <a:solidFill>
                  <a:schemeClr val="bg1"/>
                </a:solidFill>
              </a:rPr>
              <a:t> </a:t>
            </a:r>
            <a:r>
              <a:rPr lang="en-US" sz="1200" dirty="0" err="1">
                <a:solidFill>
                  <a:schemeClr val="bg1"/>
                </a:solidFill>
              </a:rPr>
              <a:t>Pembelajaran</a:t>
            </a:r>
            <a:r>
              <a:rPr lang="en-US" sz="1200" dirty="0">
                <a:solidFill>
                  <a:schemeClr val="bg1"/>
                </a:solidFill>
              </a:rPr>
              <a:t> BIPA. </a:t>
            </a:r>
            <a:r>
              <a:rPr lang="en-US" sz="1200" dirty="0" err="1">
                <a:solidFill>
                  <a:schemeClr val="bg1"/>
                </a:solidFill>
              </a:rPr>
              <a:t>Jurnal</a:t>
            </a:r>
            <a:r>
              <a:rPr lang="en-US" sz="1200" dirty="0">
                <a:solidFill>
                  <a:schemeClr val="bg1"/>
                </a:solidFill>
              </a:rPr>
              <a:t> </a:t>
            </a:r>
            <a:r>
              <a:rPr lang="en-US" sz="1200" dirty="0" err="1">
                <a:solidFill>
                  <a:schemeClr val="bg1"/>
                </a:solidFill>
              </a:rPr>
              <a:t>Penidikan</a:t>
            </a:r>
            <a:r>
              <a:rPr lang="en-US" sz="1200" dirty="0">
                <a:solidFill>
                  <a:schemeClr val="bg1"/>
                </a:solidFill>
              </a:rPr>
              <a:t> </a:t>
            </a:r>
            <a:r>
              <a:rPr lang="en-US" sz="1200" dirty="0" err="1">
                <a:solidFill>
                  <a:schemeClr val="bg1"/>
                </a:solidFill>
              </a:rPr>
              <a:t>bahasa</a:t>
            </a:r>
            <a:r>
              <a:rPr lang="en-US" sz="1200" dirty="0">
                <a:solidFill>
                  <a:schemeClr val="bg1"/>
                </a:solidFill>
              </a:rPr>
              <a:t> Indonesia. 8 (1), 25-35. DOI: http://dx.doi.org/10.30659/j.8.1.25-35  </a:t>
            </a:r>
          </a:p>
          <a:p>
            <a:pPr marL="0" indent="0">
              <a:buNone/>
            </a:pPr>
            <a:r>
              <a:rPr lang="en-US" sz="1200" dirty="0" err="1">
                <a:solidFill>
                  <a:schemeClr val="bg1"/>
                </a:solidFill>
              </a:rPr>
              <a:t>Herlina</a:t>
            </a:r>
            <a:r>
              <a:rPr lang="en-US" sz="1200" dirty="0">
                <a:solidFill>
                  <a:schemeClr val="bg1"/>
                </a:solidFill>
              </a:rPr>
              <a:t>, D., </a:t>
            </a:r>
            <a:r>
              <a:rPr lang="en-US" sz="1200" dirty="0" err="1">
                <a:solidFill>
                  <a:schemeClr val="bg1"/>
                </a:solidFill>
              </a:rPr>
              <a:t>Alfitriyani</a:t>
            </a:r>
            <a:r>
              <a:rPr lang="en-US" sz="1200" dirty="0">
                <a:solidFill>
                  <a:schemeClr val="bg1"/>
                </a:solidFill>
              </a:rPr>
              <a:t>, H.U., </a:t>
            </a:r>
            <a:r>
              <a:rPr lang="en-US" sz="1200" dirty="0" err="1">
                <a:solidFill>
                  <a:schemeClr val="bg1"/>
                </a:solidFill>
              </a:rPr>
              <a:t>Wuryaningrum</a:t>
            </a:r>
            <a:r>
              <a:rPr lang="en-US" sz="1200" dirty="0">
                <a:solidFill>
                  <a:schemeClr val="bg1"/>
                </a:solidFill>
              </a:rPr>
              <a:t>, R. (2020). </a:t>
            </a:r>
            <a:r>
              <a:rPr lang="en-US" sz="1200" dirty="0" err="1">
                <a:solidFill>
                  <a:schemeClr val="bg1"/>
                </a:solidFill>
              </a:rPr>
              <a:t>Analisis</a:t>
            </a:r>
            <a:r>
              <a:rPr lang="en-US" sz="1200" dirty="0">
                <a:solidFill>
                  <a:schemeClr val="bg1"/>
                </a:solidFill>
              </a:rPr>
              <a:t> </a:t>
            </a:r>
            <a:r>
              <a:rPr lang="en-US" sz="1200" dirty="0" err="1">
                <a:solidFill>
                  <a:schemeClr val="bg1"/>
                </a:solidFill>
              </a:rPr>
              <a:t>Kebutuhan</a:t>
            </a:r>
            <a:r>
              <a:rPr lang="en-US" sz="1200" dirty="0">
                <a:solidFill>
                  <a:schemeClr val="bg1"/>
                </a:solidFill>
              </a:rPr>
              <a:t> </a:t>
            </a:r>
            <a:r>
              <a:rPr lang="en-US" sz="1200" dirty="0" err="1">
                <a:solidFill>
                  <a:schemeClr val="bg1"/>
                </a:solidFill>
              </a:rPr>
              <a:t>Materi</a:t>
            </a:r>
            <a:r>
              <a:rPr lang="en-US" sz="1200" dirty="0">
                <a:solidFill>
                  <a:schemeClr val="bg1"/>
                </a:solidFill>
              </a:rPr>
              <a:t> </a:t>
            </a:r>
            <a:r>
              <a:rPr lang="en-US" sz="1200" dirty="0" err="1">
                <a:solidFill>
                  <a:schemeClr val="bg1"/>
                </a:solidFill>
              </a:rPr>
              <a:t>untuk</a:t>
            </a:r>
            <a:r>
              <a:rPr lang="en-US" sz="1200" dirty="0">
                <a:solidFill>
                  <a:schemeClr val="bg1"/>
                </a:solidFill>
              </a:rPr>
              <a:t> </a:t>
            </a:r>
            <a:r>
              <a:rPr lang="en-US" sz="1200" dirty="0" err="1">
                <a:solidFill>
                  <a:schemeClr val="bg1"/>
                </a:solidFill>
              </a:rPr>
              <a:t>Pembelajaran</a:t>
            </a:r>
            <a:r>
              <a:rPr lang="en-US" sz="1200" dirty="0">
                <a:solidFill>
                  <a:schemeClr val="bg1"/>
                </a:solidFill>
              </a:rPr>
              <a:t> BIPA di </a:t>
            </a:r>
            <a:r>
              <a:rPr lang="en-US" sz="1200" dirty="0" err="1">
                <a:solidFill>
                  <a:schemeClr val="bg1"/>
                </a:solidFill>
              </a:rPr>
              <a:t>Univesitas</a:t>
            </a:r>
            <a:r>
              <a:rPr lang="en-US" sz="1200" dirty="0">
                <a:solidFill>
                  <a:schemeClr val="bg1"/>
                </a:solidFill>
              </a:rPr>
              <a:t> </a:t>
            </a:r>
            <a:r>
              <a:rPr lang="en-US" sz="1200" dirty="0" err="1">
                <a:solidFill>
                  <a:schemeClr val="bg1"/>
                </a:solidFill>
              </a:rPr>
              <a:t>Jember</a:t>
            </a:r>
            <a:r>
              <a:rPr lang="en-US" sz="1200" dirty="0">
                <a:solidFill>
                  <a:schemeClr val="bg1"/>
                </a:solidFill>
              </a:rPr>
              <a:t>. FKIP E-Proceeding. 5 (1), 17-28.</a:t>
            </a:r>
          </a:p>
          <a:p>
            <a:pPr marL="0" indent="0">
              <a:buNone/>
            </a:pPr>
            <a:r>
              <a:rPr lang="en-US" sz="1200" dirty="0" err="1">
                <a:solidFill>
                  <a:schemeClr val="bg1"/>
                </a:solidFill>
              </a:rPr>
              <a:t>Khoiriah</a:t>
            </a:r>
            <a:r>
              <a:rPr lang="en-US" sz="1200" dirty="0">
                <a:solidFill>
                  <a:schemeClr val="bg1"/>
                </a:solidFill>
              </a:rPr>
              <a:t>, A (2022). </a:t>
            </a:r>
            <a:r>
              <a:rPr lang="en-US" sz="1200" dirty="0" err="1">
                <a:solidFill>
                  <a:schemeClr val="bg1"/>
                </a:solidFill>
              </a:rPr>
              <a:t>Persepsi</a:t>
            </a:r>
            <a:r>
              <a:rPr lang="en-US" sz="1200" dirty="0">
                <a:solidFill>
                  <a:schemeClr val="bg1"/>
                </a:solidFill>
              </a:rPr>
              <a:t> </a:t>
            </a:r>
            <a:r>
              <a:rPr lang="en-US" sz="1200" dirty="0" err="1">
                <a:solidFill>
                  <a:schemeClr val="bg1"/>
                </a:solidFill>
              </a:rPr>
              <a:t>Mahsiswa</a:t>
            </a:r>
            <a:r>
              <a:rPr lang="en-US" sz="1200" dirty="0">
                <a:solidFill>
                  <a:schemeClr val="bg1"/>
                </a:solidFill>
              </a:rPr>
              <a:t> BIPA Korea Tingkat Madya </a:t>
            </a:r>
            <a:r>
              <a:rPr lang="en-US" sz="1200" dirty="0" err="1">
                <a:solidFill>
                  <a:schemeClr val="bg1"/>
                </a:solidFill>
              </a:rPr>
              <a:t>terhadap</a:t>
            </a:r>
            <a:r>
              <a:rPr lang="en-US" sz="1200" dirty="0">
                <a:solidFill>
                  <a:schemeClr val="bg1"/>
                </a:solidFill>
              </a:rPr>
              <a:t> </a:t>
            </a:r>
            <a:r>
              <a:rPr lang="en-US" sz="1200" dirty="0" err="1">
                <a:solidFill>
                  <a:schemeClr val="bg1"/>
                </a:solidFill>
              </a:rPr>
              <a:t>Pembelajaran</a:t>
            </a:r>
            <a:r>
              <a:rPr lang="en-US" sz="1200" dirty="0">
                <a:solidFill>
                  <a:schemeClr val="bg1"/>
                </a:solidFill>
              </a:rPr>
              <a:t> Bahasa Indonesia di </a:t>
            </a:r>
            <a:r>
              <a:rPr lang="en-US" sz="1200" dirty="0" err="1">
                <a:solidFill>
                  <a:schemeClr val="bg1"/>
                </a:solidFill>
              </a:rPr>
              <a:t>Universitas</a:t>
            </a:r>
            <a:r>
              <a:rPr lang="en-US" sz="1200" dirty="0">
                <a:solidFill>
                  <a:schemeClr val="bg1"/>
                </a:solidFill>
              </a:rPr>
              <a:t> Islam Malang. </a:t>
            </a:r>
            <a:r>
              <a:rPr lang="en-US" sz="1200" dirty="0" err="1">
                <a:solidFill>
                  <a:schemeClr val="bg1"/>
                </a:solidFill>
              </a:rPr>
              <a:t>Jurnal</a:t>
            </a:r>
            <a:r>
              <a:rPr lang="en-US" sz="1200" dirty="0">
                <a:solidFill>
                  <a:schemeClr val="bg1"/>
                </a:solidFill>
              </a:rPr>
              <a:t> </a:t>
            </a:r>
            <a:r>
              <a:rPr lang="en-US" sz="1200" dirty="0" err="1">
                <a:solidFill>
                  <a:schemeClr val="bg1"/>
                </a:solidFill>
              </a:rPr>
              <a:t>Penelitian</a:t>
            </a:r>
            <a:r>
              <a:rPr lang="en-US" sz="1200" dirty="0">
                <a:solidFill>
                  <a:schemeClr val="bg1"/>
                </a:solidFill>
              </a:rPr>
              <a:t>, Pendidikan, dan </a:t>
            </a:r>
            <a:r>
              <a:rPr lang="en-US" sz="1200" dirty="0" err="1">
                <a:solidFill>
                  <a:schemeClr val="bg1"/>
                </a:solidFill>
              </a:rPr>
              <a:t>Pembelajaran</a:t>
            </a:r>
            <a:r>
              <a:rPr lang="en-US" sz="1200" dirty="0">
                <a:solidFill>
                  <a:schemeClr val="bg1"/>
                </a:solidFill>
              </a:rPr>
              <a:t>. </a:t>
            </a:r>
          </a:p>
          <a:p>
            <a:pPr marL="0" indent="0">
              <a:buNone/>
            </a:pPr>
            <a:r>
              <a:rPr lang="en-US" sz="1200" dirty="0" err="1">
                <a:solidFill>
                  <a:schemeClr val="bg1"/>
                </a:solidFill>
              </a:rPr>
              <a:t>Kurniasih</a:t>
            </a:r>
            <a:r>
              <a:rPr lang="en-US" sz="1200" dirty="0">
                <a:solidFill>
                  <a:schemeClr val="bg1"/>
                </a:solidFill>
              </a:rPr>
              <a:t>, D. (2021). </a:t>
            </a:r>
            <a:r>
              <a:rPr lang="en-US" sz="1200" dirty="0" err="1">
                <a:solidFill>
                  <a:schemeClr val="bg1"/>
                </a:solidFill>
              </a:rPr>
              <a:t>Analisis</a:t>
            </a:r>
            <a:r>
              <a:rPr lang="en-US" sz="1200" dirty="0">
                <a:solidFill>
                  <a:schemeClr val="bg1"/>
                </a:solidFill>
              </a:rPr>
              <a:t> </a:t>
            </a:r>
            <a:r>
              <a:rPr lang="en-US" sz="1200" dirty="0" err="1">
                <a:solidFill>
                  <a:schemeClr val="bg1"/>
                </a:solidFill>
              </a:rPr>
              <a:t>Bahan</a:t>
            </a:r>
            <a:r>
              <a:rPr lang="en-US" sz="1200" dirty="0">
                <a:solidFill>
                  <a:schemeClr val="bg1"/>
                </a:solidFill>
              </a:rPr>
              <a:t> Ajar Bahasa Indonesia </a:t>
            </a:r>
            <a:r>
              <a:rPr lang="en-US" sz="1200" dirty="0" err="1">
                <a:solidFill>
                  <a:schemeClr val="bg1"/>
                </a:solidFill>
              </a:rPr>
              <a:t>bagi</a:t>
            </a:r>
            <a:r>
              <a:rPr lang="en-US" sz="1200" dirty="0">
                <a:solidFill>
                  <a:schemeClr val="bg1"/>
                </a:solidFill>
              </a:rPr>
              <a:t> </a:t>
            </a:r>
            <a:r>
              <a:rPr lang="en-US" sz="1200" dirty="0" err="1">
                <a:solidFill>
                  <a:schemeClr val="bg1"/>
                </a:solidFill>
              </a:rPr>
              <a:t>Penutur</a:t>
            </a:r>
            <a:r>
              <a:rPr lang="en-US" sz="1200" dirty="0">
                <a:solidFill>
                  <a:schemeClr val="bg1"/>
                </a:solidFill>
              </a:rPr>
              <a:t> </a:t>
            </a:r>
            <a:r>
              <a:rPr lang="en-US" sz="1200" dirty="0" err="1">
                <a:solidFill>
                  <a:schemeClr val="bg1"/>
                </a:solidFill>
              </a:rPr>
              <a:t>Asing</a:t>
            </a:r>
            <a:r>
              <a:rPr lang="en-US" sz="1200" dirty="0">
                <a:solidFill>
                  <a:schemeClr val="bg1"/>
                </a:solidFill>
              </a:rPr>
              <a:t> (BIPA) </a:t>
            </a:r>
            <a:r>
              <a:rPr lang="en-US" sz="1200" dirty="0" err="1">
                <a:solidFill>
                  <a:schemeClr val="bg1"/>
                </a:solidFill>
              </a:rPr>
              <a:t>Sahabatku</a:t>
            </a:r>
            <a:r>
              <a:rPr lang="en-US" sz="1200" dirty="0">
                <a:solidFill>
                  <a:schemeClr val="bg1"/>
                </a:solidFill>
              </a:rPr>
              <a:t> Indonesia Tingkat Dasar. </a:t>
            </a:r>
            <a:r>
              <a:rPr lang="en-US" sz="1200" dirty="0" err="1">
                <a:solidFill>
                  <a:schemeClr val="bg1"/>
                </a:solidFill>
              </a:rPr>
              <a:t>Madah</a:t>
            </a:r>
            <a:r>
              <a:rPr lang="en-US" sz="1200" dirty="0">
                <a:solidFill>
                  <a:schemeClr val="bg1"/>
                </a:solidFill>
              </a:rPr>
              <a:t>: </a:t>
            </a:r>
            <a:r>
              <a:rPr lang="en-US" sz="1200" dirty="0" err="1">
                <a:solidFill>
                  <a:schemeClr val="bg1"/>
                </a:solidFill>
              </a:rPr>
              <a:t>Jurnal</a:t>
            </a:r>
            <a:r>
              <a:rPr lang="en-US" sz="1200" dirty="0">
                <a:solidFill>
                  <a:schemeClr val="bg1"/>
                </a:solidFill>
              </a:rPr>
              <a:t> Bahasa dan Sastra. 12(1), 25-45.</a:t>
            </a:r>
          </a:p>
          <a:p>
            <a:pPr marL="0" indent="0">
              <a:buNone/>
            </a:pPr>
            <a:r>
              <a:rPr lang="en-US" sz="1200" dirty="0" err="1">
                <a:solidFill>
                  <a:schemeClr val="bg1"/>
                </a:solidFill>
              </a:rPr>
              <a:t>Laksono</a:t>
            </a:r>
            <a:r>
              <a:rPr lang="en-US" sz="1200" dirty="0">
                <a:solidFill>
                  <a:schemeClr val="bg1"/>
                </a:solidFill>
              </a:rPr>
              <a:t>, P.T., </a:t>
            </a:r>
            <a:r>
              <a:rPr lang="en-US" sz="1200" dirty="0" err="1">
                <a:solidFill>
                  <a:schemeClr val="bg1"/>
                </a:solidFill>
              </a:rPr>
              <a:t>Ismiatun</a:t>
            </a:r>
            <a:r>
              <a:rPr lang="en-US" sz="1200" dirty="0">
                <a:solidFill>
                  <a:schemeClr val="bg1"/>
                </a:solidFill>
              </a:rPr>
              <a:t>, F. (Adapting to a Hard Situation: BIPA Teachers’ </a:t>
            </a:r>
            <a:r>
              <a:rPr lang="en-US" sz="1200" dirty="0" err="1">
                <a:solidFill>
                  <a:schemeClr val="bg1"/>
                </a:solidFill>
              </a:rPr>
              <a:t>Succesfull</a:t>
            </a:r>
            <a:r>
              <a:rPr lang="en-US" sz="1200" dirty="0">
                <a:solidFill>
                  <a:schemeClr val="bg1"/>
                </a:solidFill>
              </a:rPr>
              <a:t> Strategies for Teaching Local Culture During the Covid-19 Pandemic. </a:t>
            </a:r>
            <a:r>
              <a:rPr lang="en-US" sz="1200" dirty="0" err="1">
                <a:solidFill>
                  <a:schemeClr val="bg1"/>
                </a:solidFill>
              </a:rPr>
              <a:t>Reila</a:t>
            </a:r>
            <a:r>
              <a:rPr lang="en-US" sz="1200" dirty="0">
                <a:solidFill>
                  <a:schemeClr val="bg1"/>
                </a:solidFill>
              </a:rPr>
              <a:t>: Journal of Research and Innovation in Language.5(1), 63-76.</a:t>
            </a:r>
          </a:p>
          <a:p>
            <a:pPr marL="0" indent="0">
              <a:buNone/>
            </a:pPr>
            <a:r>
              <a:rPr lang="en-US" sz="1200" dirty="0" err="1">
                <a:solidFill>
                  <a:schemeClr val="bg1"/>
                </a:solidFill>
              </a:rPr>
              <a:t>Ningsih</a:t>
            </a:r>
            <a:r>
              <a:rPr lang="en-US" sz="1200" dirty="0">
                <a:solidFill>
                  <a:schemeClr val="bg1"/>
                </a:solidFill>
              </a:rPr>
              <a:t>, R.Y., </a:t>
            </a:r>
            <a:r>
              <a:rPr lang="en-US" sz="1200" dirty="0" err="1">
                <a:solidFill>
                  <a:schemeClr val="bg1"/>
                </a:solidFill>
              </a:rPr>
              <a:t>Rafli</a:t>
            </a:r>
            <a:r>
              <a:rPr lang="en-US" sz="1200" dirty="0">
                <a:solidFill>
                  <a:schemeClr val="bg1"/>
                </a:solidFill>
              </a:rPr>
              <a:t>, Z., </a:t>
            </a:r>
            <a:r>
              <a:rPr lang="en-US" sz="1200" dirty="0" err="1">
                <a:solidFill>
                  <a:schemeClr val="bg1"/>
                </a:solidFill>
              </a:rPr>
              <a:t>Boeriswati</a:t>
            </a:r>
            <a:r>
              <a:rPr lang="en-US" sz="1200" dirty="0">
                <a:solidFill>
                  <a:schemeClr val="bg1"/>
                </a:solidFill>
              </a:rPr>
              <a:t>, E. (2021). </a:t>
            </a:r>
            <a:r>
              <a:rPr lang="en-US" sz="1200" dirty="0" err="1">
                <a:solidFill>
                  <a:schemeClr val="bg1"/>
                </a:solidFill>
              </a:rPr>
              <a:t>Lingistic</a:t>
            </a:r>
            <a:r>
              <a:rPr lang="en-US" sz="1200" dirty="0">
                <a:solidFill>
                  <a:schemeClr val="bg1"/>
                </a:solidFill>
              </a:rPr>
              <a:t> Creativity of the Indonesian for Foreign Speakers (BIPA) Students at the Morphological, Syntactic, and Semantic Levels. Lingua </a:t>
            </a:r>
            <a:r>
              <a:rPr lang="en-US" sz="1200" dirty="0" err="1">
                <a:solidFill>
                  <a:schemeClr val="bg1"/>
                </a:solidFill>
              </a:rPr>
              <a:t>Cultura</a:t>
            </a:r>
            <a:r>
              <a:rPr lang="en-US" sz="1200" dirty="0">
                <a:solidFill>
                  <a:schemeClr val="bg1"/>
                </a:solidFill>
              </a:rPr>
              <a:t>, 15 (2), 199-206. DOI: https://doi.org/10.21512/lc.v15i2.7613 </a:t>
            </a:r>
          </a:p>
          <a:p>
            <a:pPr marL="0" indent="0">
              <a:buNone/>
            </a:pPr>
            <a:r>
              <a:rPr lang="en-US" sz="1200" dirty="0" err="1">
                <a:solidFill>
                  <a:schemeClr val="bg1"/>
                </a:solidFill>
              </a:rPr>
              <a:t>Rahmawati</a:t>
            </a:r>
            <a:r>
              <a:rPr lang="en-US" sz="1200" dirty="0">
                <a:solidFill>
                  <a:schemeClr val="bg1"/>
                </a:solidFill>
              </a:rPr>
              <a:t>, L.E. &amp; </a:t>
            </a:r>
            <a:r>
              <a:rPr lang="en-US" sz="1200" dirty="0" err="1">
                <a:solidFill>
                  <a:schemeClr val="bg1"/>
                </a:solidFill>
              </a:rPr>
              <a:t>Sulistyono</a:t>
            </a:r>
            <a:r>
              <a:rPr lang="en-US" sz="1200" dirty="0">
                <a:solidFill>
                  <a:schemeClr val="bg1"/>
                </a:solidFill>
              </a:rPr>
              <a:t>, Y. (2021). Assessment and Evaluation on Text Readability in Reading Test Instrument Development for BIPA-1 to BIPA-3.Asian Journal of University Education, 17 (3), 52-57. DOI : https://doi.org/10.24191/ajue.v17i3.14522 </a:t>
            </a:r>
          </a:p>
          <a:p>
            <a:pPr marL="0" indent="0">
              <a:buNone/>
            </a:pPr>
            <a:r>
              <a:rPr lang="en-US" sz="1200" dirty="0" err="1">
                <a:solidFill>
                  <a:schemeClr val="bg1"/>
                </a:solidFill>
              </a:rPr>
              <a:t>Sumiati</a:t>
            </a:r>
            <a:r>
              <a:rPr lang="en-US" sz="1200" dirty="0">
                <a:solidFill>
                  <a:schemeClr val="bg1"/>
                </a:solidFill>
              </a:rPr>
              <a:t>., </a:t>
            </a:r>
            <a:r>
              <a:rPr lang="en-US" sz="1200" dirty="0" err="1">
                <a:solidFill>
                  <a:schemeClr val="bg1"/>
                </a:solidFill>
              </a:rPr>
              <a:t>Hunaepi</a:t>
            </a:r>
            <a:r>
              <a:rPr lang="en-US" sz="1200" dirty="0">
                <a:solidFill>
                  <a:schemeClr val="bg1"/>
                </a:solidFill>
              </a:rPr>
              <a:t>., </a:t>
            </a:r>
            <a:r>
              <a:rPr lang="en-US" sz="1200" dirty="0" err="1">
                <a:solidFill>
                  <a:schemeClr val="bg1"/>
                </a:solidFill>
              </a:rPr>
              <a:t>Samsuri</a:t>
            </a:r>
            <a:r>
              <a:rPr lang="en-US" sz="1200" dirty="0">
                <a:solidFill>
                  <a:schemeClr val="bg1"/>
                </a:solidFill>
              </a:rPr>
              <a:t>, T., </a:t>
            </a:r>
            <a:r>
              <a:rPr lang="en-US" sz="1200" dirty="0" err="1">
                <a:solidFill>
                  <a:schemeClr val="bg1"/>
                </a:solidFill>
              </a:rPr>
              <a:t>Muliharisanti</a:t>
            </a:r>
            <a:r>
              <a:rPr lang="en-US" sz="1200" dirty="0">
                <a:solidFill>
                  <a:schemeClr val="bg1"/>
                </a:solidFill>
              </a:rPr>
              <a:t>, B., </a:t>
            </a:r>
            <a:r>
              <a:rPr lang="en-US" sz="1200" dirty="0" err="1">
                <a:solidFill>
                  <a:schemeClr val="bg1"/>
                </a:solidFill>
              </a:rPr>
              <a:t>Afian</a:t>
            </a:r>
            <a:r>
              <a:rPr lang="en-US" sz="1200" dirty="0">
                <a:solidFill>
                  <a:schemeClr val="bg1"/>
                </a:solidFill>
              </a:rPr>
              <a:t>, T. (2021). </a:t>
            </a:r>
            <a:r>
              <a:rPr lang="en-US" sz="1200" dirty="0" err="1">
                <a:solidFill>
                  <a:schemeClr val="bg1"/>
                </a:solidFill>
              </a:rPr>
              <a:t>Pembelajaran</a:t>
            </a:r>
            <a:r>
              <a:rPr lang="en-US" sz="1200" dirty="0">
                <a:solidFill>
                  <a:schemeClr val="bg1"/>
                </a:solidFill>
              </a:rPr>
              <a:t> Daring </a:t>
            </a:r>
            <a:r>
              <a:rPr lang="en-US" sz="1200" dirty="0" err="1">
                <a:solidFill>
                  <a:schemeClr val="bg1"/>
                </a:solidFill>
              </a:rPr>
              <a:t>dalam</a:t>
            </a:r>
            <a:r>
              <a:rPr lang="en-US" sz="1200" dirty="0">
                <a:solidFill>
                  <a:schemeClr val="bg1"/>
                </a:solidFill>
              </a:rPr>
              <a:t> </a:t>
            </a:r>
            <a:r>
              <a:rPr lang="en-US" sz="1200" dirty="0" err="1">
                <a:solidFill>
                  <a:schemeClr val="bg1"/>
                </a:solidFill>
              </a:rPr>
              <a:t>Persepsi</a:t>
            </a:r>
            <a:r>
              <a:rPr lang="en-US" sz="1200" dirty="0">
                <a:solidFill>
                  <a:schemeClr val="bg1"/>
                </a:solidFill>
              </a:rPr>
              <a:t> </a:t>
            </a:r>
            <a:r>
              <a:rPr lang="en-US" sz="1200" dirty="0" err="1">
                <a:solidFill>
                  <a:schemeClr val="bg1"/>
                </a:solidFill>
              </a:rPr>
              <a:t>Mahasiswa</a:t>
            </a:r>
            <a:r>
              <a:rPr lang="en-US" sz="1200" dirty="0">
                <a:solidFill>
                  <a:schemeClr val="bg1"/>
                </a:solidFill>
              </a:rPr>
              <a:t>. Reflection Journal. 1(1). 33-42.</a:t>
            </a:r>
          </a:p>
          <a:p>
            <a:pPr marL="0" indent="0">
              <a:buNone/>
            </a:pPr>
            <a:r>
              <a:rPr lang="en-US" sz="1200" dirty="0" err="1">
                <a:solidFill>
                  <a:schemeClr val="bg1"/>
                </a:solidFill>
              </a:rPr>
              <a:t>Susanti</a:t>
            </a:r>
            <a:r>
              <a:rPr lang="en-US" sz="1200" dirty="0">
                <a:solidFill>
                  <a:schemeClr val="bg1"/>
                </a:solidFill>
              </a:rPr>
              <a:t>, D.I. (2011). </a:t>
            </a:r>
            <a:r>
              <a:rPr lang="en-US" sz="1200" dirty="0" err="1">
                <a:solidFill>
                  <a:schemeClr val="bg1"/>
                </a:solidFill>
              </a:rPr>
              <a:t>Peranan</a:t>
            </a:r>
            <a:r>
              <a:rPr lang="en-US" sz="1200" dirty="0">
                <a:solidFill>
                  <a:schemeClr val="bg1"/>
                </a:solidFill>
              </a:rPr>
              <a:t> Bahasa Indonesia di Tengah </a:t>
            </a:r>
            <a:r>
              <a:rPr lang="en-US" sz="1200" dirty="0" err="1">
                <a:solidFill>
                  <a:schemeClr val="bg1"/>
                </a:solidFill>
              </a:rPr>
              <a:t>Maraknya</a:t>
            </a:r>
            <a:r>
              <a:rPr lang="en-US" sz="1200" dirty="0">
                <a:solidFill>
                  <a:schemeClr val="bg1"/>
                </a:solidFill>
              </a:rPr>
              <a:t> </a:t>
            </a:r>
            <a:r>
              <a:rPr lang="en-US" sz="1200" dirty="0" err="1">
                <a:solidFill>
                  <a:schemeClr val="bg1"/>
                </a:solidFill>
              </a:rPr>
              <a:t>Penggunaan</a:t>
            </a:r>
            <a:r>
              <a:rPr lang="en-US" sz="1200" dirty="0">
                <a:solidFill>
                  <a:schemeClr val="bg1"/>
                </a:solidFill>
              </a:rPr>
              <a:t> Bahasa </a:t>
            </a:r>
            <a:r>
              <a:rPr lang="en-US" sz="1200" dirty="0" err="1">
                <a:solidFill>
                  <a:schemeClr val="bg1"/>
                </a:solidFill>
              </a:rPr>
              <a:t>Asing</a:t>
            </a:r>
            <a:r>
              <a:rPr lang="en-US" sz="1200" dirty="0">
                <a:solidFill>
                  <a:schemeClr val="bg1"/>
                </a:solidFill>
              </a:rPr>
              <a:t>. </a:t>
            </a:r>
            <a:r>
              <a:rPr lang="en-US" sz="1200" dirty="0" err="1">
                <a:solidFill>
                  <a:schemeClr val="bg1"/>
                </a:solidFill>
              </a:rPr>
              <a:t>Dieksis</a:t>
            </a:r>
            <a:r>
              <a:rPr lang="en-US" sz="1200" dirty="0">
                <a:solidFill>
                  <a:schemeClr val="bg1"/>
                </a:solidFill>
              </a:rPr>
              <a:t>. 3 (1), 365-378. DOI: http://dx.doi.org/10.30998/deiksis.v3i04 </a:t>
            </a:r>
          </a:p>
          <a:p>
            <a:pPr marL="0" indent="0">
              <a:buNone/>
            </a:pPr>
            <a:r>
              <a:rPr lang="en-US" sz="1200" dirty="0" err="1">
                <a:solidFill>
                  <a:schemeClr val="bg1"/>
                </a:solidFill>
              </a:rPr>
              <a:t>Suttrisno</a:t>
            </a:r>
            <a:r>
              <a:rPr lang="en-US" sz="1200" dirty="0">
                <a:solidFill>
                  <a:schemeClr val="bg1"/>
                </a:solidFill>
              </a:rPr>
              <a:t> &amp; </a:t>
            </a:r>
            <a:r>
              <a:rPr lang="en-US" sz="1200" dirty="0" err="1">
                <a:solidFill>
                  <a:schemeClr val="bg1"/>
                </a:solidFill>
              </a:rPr>
              <a:t>Puspitasari</a:t>
            </a:r>
            <a:r>
              <a:rPr lang="en-US" sz="1200" dirty="0">
                <a:solidFill>
                  <a:schemeClr val="bg1"/>
                </a:solidFill>
              </a:rPr>
              <a:t>, H. (2021). </a:t>
            </a:r>
            <a:r>
              <a:rPr lang="en-US" sz="1200" dirty="0" err="1">
                <a:solidFill>
                  <a:schemeClr val="bg1"/>
                </a:solidFill>
              </a:rPr>
              <a:t>Pengembangan</a:t>
            </a:r>
            <a:r>
              <a:rPr lang="en-US" sz="1200" dirty="0">
                <a:solidFill>
                  <a:schemeClr val="bg1"/>
                </a:solidFill>
              </a:rPr>
              <a:t> </a:t>
            </a:r>
            <a:r>
              <a:rPr lang="en-US" sz="1200" dirty="0" err="1">
                <a:solidFill>
                  <a:schemeClr val="bg1"/>
                </a:solidFill>
              </a:rPr>
              <a:t>Buku</a:t>
            </a:r>
            <a:r>
              <a:rPr lang="en-US" sz="1200" dirty="0">
                <a:solidFill>
                  <a:schemeClr val="bg1"/>
                </a:solidFill>
              </a:rPr>
              <a:t> Ajar Bahasa Indonesia </a:t>
            </a:r>
            <a:r>
              <a:rPr lang="en-US" sz="1200" dirty="0" err="1">
                <a:solidFill>
                  <a:schemeClr val="bg1"/>
                </a:solidFill>
              </a:rPr>
              <a:t>Membaca</a:t>
            </a:r>
            <a:r>
              <a:rPr lang="en-US" sz="1200" dirty="0">
                <a:solidFill>
                  <a:schemeClr val="bg1"/>
                </a:solidFill>
              </a:rPr>
              <a:t> dan </a:t>
            </a:r>
            <a:r>
              <a:rPr lang="en-US" sz="1200" dirty="0" err="1">
                <a:solidFill>
                  <a:schemeClr val="bg1"/>
                </a:solidFill>
              </a:rPr>
              <a:t>Menulis</a:t>
            </a:r>
            <a:r>
              <a:rPr lang="en-US" sz="1200" dirty="0">
                <a:solidFill>
                  <a:schemeClr val="bg1"/>
                </a:solidFill>
              </a:rPr>
              <a:t> </a:t>
            </a:r>
            <a:r>
              <a:rPr lang="en-US" sz="1200" dirty="0" err="1">
                <a:solidFill>
                  <a:schemeClr val="bg1"/>
                </a:solidFill>
              </a:rPr>
              <a:t>Permulaan</a:t>
            </a:r>
            <a:r>
              <a:rPr lang="en-US" sz="1200" dirty="0">
                <a:solidFill>
                  <a:schemeClr val="bg1"/>
                </a:solidFill>
              </a:rPr>
              <a:t> (MMP) </a:t>
            </a:r>
            <a:r>
              <a:rPr lang="en-US" sz="1200" dirty="0" err="1">
                <a:solidFill>
                  <a:schemeClr val="bg1"/>
                </a:solidFill>
              </a:rPr>
              <a:t>untuk</a:t>
            </a:r>
            <a:r>
              <a:rPr lang="en-US" sz="1200" dirty="0">
                <a:solidFill>
                  <a:schemeClr val="bg1"/>
                </a:solidFill>
              </a:rPr>
              <a:t> </a:t>
            </a:r>
            <a:r>
              <a:rPr lang="en-US" sz="1200" dirty="0" err="1">
                <a:solidFill>
                  <a:schemeClr val="bg1"/>
                </a:solidFill>
              </a:rPr>
              <a:t>Siswa</a:t>
            </a:r>
            <a:r>
              <a:rPr lang="en-US" sz="1200" dirty="0">
                <a:solidFill>
                  <a:schemeClr val="bg1"/>
                </a:solidFill>
              </a:rPr>
              <a:t> </a:t>
            </a:r>
            <a:r>
              <a:rPr lang="en-US" sz="1200" dirty="0" err="1">
                <a:solidFill>
                  <a:schemeClr val="bg1"/>
                </a:solidFill>
              </a:rPr>
              <a:t>Kelaas</a:t>
            </a:r>
            <a:r>
              <a:rPr lang="en-US" sz="1200" dirty="0">
                <a:solidFill>
                  <a:schemeClr val="bg1"/>
                </a:solidFill>
              </a:rPr>
              <a:t> Awal. </a:t>
            </a:r>
            <a:r>
              <a:rPr lang="en-US" sz="1200" dirty="0" err="1">
                <a:solidFill>
                  <a:schemeClr val="bg1"/>
                </a:solidFill>
              </a:rPr>
              <a:t>Tarbiyah</a:t>
            </a:r>
            <a:r>
              <a:rPr lang="en-US" sz="1200" dirty="0">
                <a:solidFill>
                  <a:schemeClr val="bg1"/>
                </a:solidFill>
              </a:rPr>
              <a:t> </a:t>
            </a:r>
            <a:r>
              <a:rPr lang="en-US" sz="1200" dirty="0" err="1">
                <a:solidFill>
                  <a:schemeClr val="bg1"/>
                </a:solidFill>
              </a:rPr>
              <a:t>wa</a:t>
            </a:r>
            <a:r>
              <a:rPr lang="en-US" sz="1200" dirty="0">
                <a:solidFill>
                  <a:schemeClr val="bg1"/>
                </a:solidFill>
              </a:rPr>
              <a:t> </a:t>
            </a:r>
            <a:r>
              <a:rPr lang="en-US" sz="1200" dirty="0" err="1">
                <a:solidFill>
                  <a:schemeClr val="bg1"/>
                </a:solidFill>
              </a:rPr>
              <a:t>Ta’lim</a:t>
            </a:r>
            <a:r>
              <a:rPr lang="en-US" sz="1200" dirty="0">
                <a:solidFill>
                  <a:schemeClr val="bg1"/>
                </a:solidFill>
              </a:rPr>
              <a:t>: </a:t>
            </a:r>
            <a:r>
              <a:rPr lang="en-US" sz="1200" dirty="0" err="1">
                <a:solidFill>
                  <a:schemeClr val="bg1"/>
                </a:solidFill>
              </a:rPr>
              <a:t>Jurnal</a:t>
            </a:r>
            <a:r>
              <a:rPr lang="en-US" sz="1200" dirty="0">
                <a:solidFill>
                  <a:schemeClr val="bg1"/>
                </a:solidFill>
              </a:rPr>
              <a:t> </a:t>
            </a:r>
            <a:r>
              <a:rPr lang="en-US" sz="1200" dirty="0" err="1">
                <a:solidFill>
                  <a:schemeClr val="bg1"/>
                </a:solidFill>
              </a:rPr>
              <a:t>Penelitian</a:t>
            </a:r>
            <a:r>
              <a:rPr lang="en-US" sz="1200" dirty="0">
                <a:solidFill>
                  <a:schemeClr val="bg1"/>
                </a:solidFill>
              </a:rPr>
              <a:t> Pendidikan dan </a:t>
            </a:r>
            <a:r>
              <a:rPr lang="en-US" sz="1200" dirty="0" err="1">
                <a:solidFill>
                  <a:schemeClr val="bg1"/>
                </a:solidFill>
              </a:rPr>
              <a:t>Pembelajaran</a:t>
            </a:r>
            <a:r>
              <a:rPr lang="en-US" sz="1200" dirty="0">
                <a:solidFill>
                  <a:schemeClr val="bg1"/>
                </a:solidFill>
              </a:rPr>
              <a:t>, 8 (2), 83-91. DOI: https://doi.org/10.21093/twt.v8i2.3303 </a:t>
            </a:r>
          </a:p>
          <a:p>
            <a:pPr marL="0" indent="0">
              <a:buNone/>
            </a:pPr>
            <a:r>
              <a:rPr lang="en-US" sz="1200" dirty="0" err="1">
                <a:solidFill>
                  <a:schemeClr val="bg1"/>
                </a:solidFill>
              </a:rPr>
              <a:t>Tarigan</a:t>
            </a:r>
            <a:r>
              <a:rPr lang="en-US" sz="1200" dirty="0">
                <a:solidFill>
                  <a:schemeClr val="bg1"/>
                </a:solidFill>
              </a:rPr>
              <a:t>, C., </a:t>
            </a:r>
            <a:r>
              <a:rPr lang="en-US" sz="1200" dirty="0" err="1">
                <a:solidFill>
                  <a:schemeClr val="bg1"/>
                </a:solidFill>
              </a:rPr>
              <a:t>Ginting</a:t>
            </a:r>
            <a:r>
              <a:rPr lang="en-US" sz="1200" dirty="0">
                <a:solidFill>
                  <a:schemeClr val="bg1"/>
                </a:solidFill>
              </a:rPr>
              <a:t>, E.F., </a:t>
            </a:r>
            <a:r>
              <a:rPr lang="en-US" sz="1200" dirty="0" err="1">
                <a:solidFill>
                  <a:schemeClr val="bg1"/>
                </a:solidFill>
              </a:rPr>
              <a:t>Syahputra</a:t>
            </a:r>
            <a:r>
              <a:rPr lang="en-US" sz="1200" dirty="0">
                <a:solidFill>
                  <a:schemeClr val="bg1"/>
                </a:solidFill>
              </a:rPr>
              <a:t>, R. (2022). </a:t>
            </a:r>
            <a:r>
              <a:rPr lang="en-US" sz="1200" dirty="0" err="1">
                <a:solidFill>
                  <a:schemeClr val="bg1"/>
                </a:solidFill>
              </a:rPr>
              <a:t>Sistem</a:t>
            </a:r>
            <a:r>
              <a:rPr lang="en-US" sz="1200" dirty="0">
                <a:solidFill>
                  <a:schemeClr val="bg1"/>
                </a:solidFill>
              </a:rPr>
              <a:t> </a:t>
            </a:r>
            <a:r>
              <a:rPr lang="en-US" sz="1200" dirty="0" err="1">
                <a:solidFill>
                  <a:schemeClr val="bg1"/>
                </a:solidFill>
              </a:rPr>
              <a:t>Pendukung</a:t>
            </a:r>
            <a:r>
              <a:rPr lang="en-US" sz="1200" dirty="0">
                <a:solidFill>
                  <a:schemeClr val="bg1"/>
                </a:solidFill>
              </a:rPr>
              <a:t> Keputusan </a:t>
            </a:r>
            <a:r>
              <a:rPr lang="en-US" sz="1200" dirty="0" err="1">
                <a:solidFill>
                  <a:schemeClr val="bg1"/>
                </a:solidFill>
              </a:rPr>
              <a:t>dalam</a:t>
            </a:r>
            <a:r>
              <a:rPr lang="en-US" sz="1200" dirty="0">
                <a:solidFill>
                  <a:schemeClr val="bg1"/>
                </a:solidFill>
              </a:rPr>
              <a:t> </a:t>
            </a:r>
            <a:r>
              <a:rPr lang="en-US" sz="1200" dirty="0" err="1">
                <a:solidFill>
                  <a:schemeClr val="bg1"/>
                </a:solidFill>
              </a:rPr>
              <a:t>Menentukan</a:t>
            </a:r>
            <a:r>
              <a:rPr lang="en-US" sz="1200" dirty="0">
                <a:solidFill>
                  <a:schemeClr val="bg1"/>
                </a:solidFill>
              </a:rPr>
              <a:t> Kinerja </a:t>
            </a:r>
            <a:r>
              <a:rPr lang="en-US" sz="1200" dirty="0" err="1">
                <a:solidFill>
                  <a:schemeClr val="bg1"/>
                </a:solidFill>
              </a:rPr>
              <a:t>Pengajar</a:t>
            </a:r>
            <a:r>
              <a:rPr lang="en-US" sz="1200" dirty="0">
                <a:solidFill>
                  <a:schemeClr val="bg1"/>
                </a:solidFill>
              </a:rPr>
              <a:t> </a:t>
            </a:r>
            <a:r>
              <a:rPr lang="en-US" sz="1200" dirty="0" err="1">
                <a:solidFill>
                  <a:schemeClr val="bg1"/>
                </a:solidFill>
              </a:rPr>
              <a:t>dengan</a:t>
            </a:r>
            <a:r>
              <a:rPr lang="en-US" sz="1200" dirty="0">
                <a:solidFill>
                  <a:schemeClr val="bg1"/>
                </a:solidFill>
              </a:rPr>
              <a:t> </a:t>
            </a:r>
            <a:r>
              <a:rPr lang="en-US" sz="1200" dirty="0" err="1">
                <a:solidFill>
                  <a:schemeClr val="bg1"/>
                </a:solidFill>
              </a:rPr>
              <a:t>Metode</a:t>
            </a:r>
            <a:r>
              <a:rPr lang="en-US" sz="1200" dirty="0">
                <a:solidFill>
                  <a:schemeClr val="bg1"/>
                </a:solidFill>
              </a:rPr>
              <a:t> Additive Ratio Assessment (ARAS). J-</a:t>
            </a:r>
            <a:r>
              <a:rPr lang="en-US" sz="1200" dirty="0" err="1">
                <a:solidFill>
                  <a:schemeClr val="bg1"/>
                </a:solidFill>
              </a:rPr>
              <a:t>Sisko</a:t>
            </a:r>
            <a:r>
              <a:rPr lang="en-US" sz="1200" dirty="0">
                <a:solidFill>
                  <a:schemeClr val="bg1"/>
                </a:solidFill>
              </a:rPr>
              <a:t> Tech, 5 (1), 16-24. DOI: https://doi.org/10.53513/jsk.v5i1.4245 </a:t>
            </a:r>
          </a:p>
          <a:p>
            <a:pPr marL="0" indent="0">
              <a:buNone/>
            </a:pPr>
            <a:r>
              <a:rPr lang="en-US" sz="1200" dirty="0" err="1">
                <a:solidFill>
                  <a:schemeClr val="bg1"/>
                </a:solidFill>
              </a:rPr>
              <a:t>Utami</a:t>
            </a:r>
            <a:r>
              <a:rPr lang="en-US" sz="1200" dirty="0">
                <a:solidFill>
                  <a:schemeClr val="bg1"/>
                </a:solidFill>
              </a:rPr>
              <a:t>, A. &amp; </a:t>
            </a:r>
            <a:r>
              <a:rPr lang="en-US" sz="1200" dirty="0" err="1">
                <a:solidFill>
                  <a:schemeClr val="bg1"/>
                </a:solidFill>
              </a:rPr>
              <a:t>Utami</a:t>
            </a:r>
            <a:r>
              <a:rPr lang="en-US" sz="1200" dirty="0">
                <a:solidFill>
                  <a:schemeClr val="bg1"/>
                </a:solidFill>
              </a:rPr>
              <a:t>, A.R. (2021). The Use of </a:t>
            </a:r>
            <a:r>
              <a:rPr lang="en-US" sz="1200" dirty="0" err="1">
                <a:solidFill>
                  <a:schemeClr val="bg1"/>
                </a:solidFill>
              </a:rPr>
              <a:t>Youtube</a:t>
            </a:r>
            <a:r>
              <a:rPr lang="en-US" sz="1200" dirty="0">
                <a:solidFill>
                  <a:schemeClr val="bg1"/>
                </a:solidFill>
              </a:rPr>
              <a:t> Video in Encouraging Speaking Skill. </a:t>
            </a:r>
            <a:r>
              <a:rPr lang="en-US" sz="1200" dirty="0" err="1">
                <a:solidFill>
                  <a:schemeClr val="bg1"/>
                </a:solidFill>
              </a:rPr>
              <a:t>Pustakailmu</a:t>
            </a:r>
            <a:r>
              <a:rPr lang="en-US" sz="1200" dirty="0">
                <a:solidFill>
                  <a:schemeClr val="bg1"/>
                </a:solidFill>
              </a:rPr>
              <a:t>, 7 (3), 1-9.</a:t>
            </a:r>
          </a:p>
          <a:p>
            <a:pPr marL="0" indent="0">
              <a:buNone/>
            </a:pPr>
            <a:endParaRPr lang="en-US" sz="12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7587</TotalTime>
  <Words>900</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STUDENT PERCEPTIONS OF THE BIPA FOR ARABIC SPEAKER COURSE AT UNIVERSITAS PENDIDIKAN INDONESIA</vt:lpstr>
      <vt:lpstr>INTRODUCTION</vt:lpstr>
      <vt:lpstr>LITERATURE REVIEW</vt:lpstr>
      <vt:lpstr>METHOD</vt:lpstr>
      <vt:lpstr>FINDING AND DISCUSSION</vt:lpstr>
      <vt:lpstr>Perceptions of student satisfaction with the Arabic BIPA Learning</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lenovo</cp:lastModifiedBy>
  <cp:revision>7</cp:revision>
  <dcterms:created xsi:type="dcterms:W3CDTF">2023-04-14T06:04:15Z</dcterms:created>
  <dcterms:modified xsi:type="dcterms:W3CDTF">2023-08-03T02:57:00Z</dcterms:modified>
</cp:coreProperties>
</file>