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88" d="100"/>
          <a:sy n="88" d="100"/>
        </p:scale>
        <p:origin x="255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BAA28-DA46-42EA-ACFF-278DA77E579D}" type="datetimeFigureOut">
              <a:rPr lang="en-ID" smtClean="0"/>
              <a:t>24/07/2025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56254-029C-4DD0-8802-8710D561097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630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none" spc="5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9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24-Jul-25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669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24-Jul-25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715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85003"/>
            <a:ext cx="2628899" cy="5391959"/>
          </a:xfrm>
        </p:spPr>
        <p:txBody>
          <a:bodyPr vert="eaVert"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85003"/>
            <a:ext cx="7772399" cy="5391959"/>
          </a:xfrm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24-Jul-25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038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24-Jul-25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28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 algn="ctr">
              <a:defRPr sz="60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24-Jul-25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5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24-Jul-25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86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24-Jul-25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682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24-Jul-25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43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24-Jul-25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222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solidFill>
            <a:srgbClr val="FFFFFF">
              <a:alpha val="50196"/>
            </a:srgbClr>
          </a:solidFill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24-Jul-25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84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24-Jul-25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04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8C43-7C78-4843-9DB0-26079ABFD95C}" type="datetimeFigureOut">
              <a:rPr lang="en-US" smtClean="0"/>
              <a:t>24-Jul-25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3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89806" y="2377621"/>
            <a:ext cx="11812385" cy="879475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INTEGRATION OF GENERAL AND SALAF CURRICULA IN ENHANCING ISLAMIC EDUCATION QUALITY: A CASE STUDY AT MA MIFTAHUL ULUM NGEMPLAK MRANGGEN DEMAK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51411" y="4407807"/>
            <a:ext cx="11089177" cy="940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</a:rPr>
              <a:t>1. </a:t>
            </a:r>
            <a:r>
              <a:rPr lang="en-US" sz="1600" b="1" dirty="0" err="1">
                <a:solidFill>
                  <a:schemeClr val="bg1"/>
                </a:solidFill>
              </a:rPr>
              <a:t>Mustahar</a:t>
            </a:r>
            <a:r>
              <a:rPr lang="en-US" sz="1600" b="1" dirty="0">
                <a:solidFill>
                  <a:schemeClr val="bg1"/>
                </a:solidFill>
              </a:rPr>
              <a:t>  2. Muhammad Zubairi  3. Emy </a:t>
            </a:r>
            <a:r>
              <a:rPr lang="en-US" sz="1600" b="1" dirty="0" err="1">
                <a:solidFill>
                  <a:schemeClr val="bg1"/>
                </a:solidFill>
              </a:rPr>
              <a:t>Zulaikah</a:t>
            </a:r>
            <a:r>
              <a:rPr lang="en-US" sz="1600" b="1" dirty="0">
                <a:solidFill>
                  <a:schemeClr val="bg1"/>
                </a:solidFill>
              </a:rPr>
              <a:t>  4. Ainul </a:t>
            </a:r>
            <a:r>
              <a:rPr lang="en-US" sz="1600" b="1" dirty="0" err="1">
                <a:solidFill>
                  <a:schemeClr val="bg1"/>
                </a:solidFill>
              </a:rPr>
              <a:t>Ghuri</a:t>
            </a:r>
            <a:r>
              <a:rPr lang="en-US" sz="1600" b="1" dirty="0">
                <a:solidFill>
                  <a:schemeClr val="bg1"/>
                </a:solidFill>
              </a:rPr>
              <a:t>  5. </a:t>
            </a:r>
            <a:r>
              <a:rPr lang="en-US" sz="1600" b="1" dirty="0" err="1">
                <a:solidFill>
                  <a:schemeClr val="bg1"/>
                </a:solidFill>
              </a:rPr>
              <a:t>Roehanah</a:t>
            </a:r>
            <a:r>
              <a:rPr lang="en-US" sz="1600" b="1" dirty="0">
                <a:solidFill>
                  <a:schemeClr val="bg1"/>
                </a:solidFill>
              </a:rPr>
              <a:t>  6. Muslimin  7. Muhammad </a:t>
            </a:r>
            <a:r>
              <a:rPr lang="en-US" sz="1600" b="1" dirty="0" err="1">
                <a:solidFill>
                  <a:schemeClr val="bg1"/>
                </a:solidFill>
              </a:rPr>
              <a:t>Khozin</a:t>
            </a:r>
            <a:r>
              <a:rPr lang="en-US" sz="1600" b="1" dirty="0">
                <a:solidFill>
                  <a:schemeClr val="bg1"/>
                </a:solidFill>
              </a:rPr>
              <a:t>  8. Sukarman</a:t>
            </a: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</a:rPr>
              <a:t>12345678. UNIVERSITAS NAHDLATUL ULAMA JEPARA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90500" y="3429000"/>
            <a:ext cx="9144000" cy="635000"/>
          </a:xfrm>
          <a:prstGeom prst="rect">
            <a:avLst/>
          </a:prstGeom>
          <a:solidFill>
            <a:srgbClr val="7030A0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400" dirty="0">
                <a:solidFill>
                  <a:schemeClr val="bg1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No. Abstract: ABS-ICOLLITE-25078</a:t>
            </a:r>
            <a:endParaRPr lang="en-US" sz="2400" dirty="0">
              <a:solidFill>
                <a:schemeClr val="bg1"/>
              </a:solidFill>
              <a:latin typeface="Franklin Gothic Demi Cond" panose="020B07060304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9193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algn="just"/>
            <a:r>
              <a:rPr lang="en-US" sz="4000" dirty="0"/>
              <a:t>Islamic education in Indonesia faces a dichotomy between the general curriculum and </a:t>
            </a:r>
            <a:r>
              <a:rPr lang="en-US" sz="4000" dirty="0" err="1"/>
              <a:t>salaf</a:t>
            </a:r>
            <a:r>
              <a:rPr lang="en-US" sz="4000" dirty="0"/>
              <a:t>.</a:t>
            </a:r>
          </a:p>
          <a:p>
            <a:pPr algn="just"/>
            <a:r>
              <a:rPr lang="en-US" sz="4000" dirty="0"/>
              <a:t>MA </a:t>
            </a:r>
            <a:r>
              <a:rPr lang="en-US" sz="4000" dirty="0" err="1"/>
              <a:t>Miftahul</a:t>
            </a:r>
            <a:r>
              <a:rPr lang="en-US" sz="4000" dirty="0"/>
              <a:t> </a:t>
            </a:r>
            <a:r>
              <a:rPr lang="en-US" sz="4000" dirty="0" err="1"/>
              <a:t>Ulum</a:t>
            </a:r>
            <a:r>
              <a:rPr lang="en-US" sz="4000" dirty="0"/>
              <a:t> developed an integration model between the two.</a:t>
            </a:r>
          </a:p>
          <a:p>
            <a:pPr algn="just"/>
            <a:r>
              <a:rPr lang="en-US" sz="4000" dirty="0"/>
              <a:t>This study aims to analyze the implementation of curriculum integration at MA </a:t>
            </a:r>
            <a:r>
              <a:rPr lang="en-US" sz="4000" dirty="0" err="1"/>
              <a:t>Miftahul</a:t>
            </a:r>
            <a:r>
              <a:rPr lang="en-US" sz="4000" dirty="0"/>
              <a:t> </a:t>
            </a:r>
            <a:r>
              <a:rPr lang="en-US" sz="4000" dirty="0" err="1"/>
              <a:t>Ulum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069215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LITERATURE REVIEW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r>
              <a:rPr lang="en-US" sz="4400" dirty="0"/>
              <a:t>Curriculum integration : thematic &amp; interdisciplinary approach.</a:t>
            </a:r>
          </a:p>
          <a:p>
            <a:r>
              <a:rPr lang="en-US" sz="4400" dirty="0"/>
              <a:t>Islamic Education : the importance of uniting religious and general knowledge.</a:t>
            </a:r>
          </a:p>
          <a:p>
            <a:r>
              <a:rPr lang="en-US" sz="4400" dirty="0"/>
              <a:t>Integration model : </a:t>
            </a:r>
            <a:r>
              <a:rPr lang="en-US" sz="4400" dirty="0" err="1"/>
              <a:t>sorogan</a:t>
            </a:r>
            <a:r>
              <a:rPr lang="en-US" sz="4400" dirty="0"/>
              <a:t>, </a:t>
            </a:r>
            <a:r>
              <a:rPr lang="en-US" sz="4400" dirty="0" err="1"/>
              <a:t>bandongan</a:t>
            </a:r>
            <a:r>
              <a:rPr lang="en-US" sz="4400" dirty="0"/>
              <a:t>, </a:t>
            </a:r>
            <a:r>
              <a:rPr lang="en-US" sz="4400" dirty="0" err="1"/>
              <a:t>halaqah</a:t>
            </a:r>
            <a:r>
              <a:rPr lang="en-US" sz="4400" dirty="0"/>
              <a:t> and scientific learning 4C.</a:t>
            </a:r>
          </a:p>
        </p:txBody>
      </p:sp>
    </p:spTree>
    <p:extLst>
      <p:ext uri="{BB962C8B-B14F-4D97-AF65-F5344CB8AC3E}">
        <p14:creationId xmlns:p14="http://schemas.microsoft.com/office/powerpoint/2010/main" val="232488737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METHOD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 fontScale="92500" lnSpcReduction="20000"/>
          </a:bodyPr>
          <a:lstStyle/>
          <a:p>
            <a:r>
              <a:rPr lang="en-US" sz="5400" dirty="0"/>
              <a:t>Approach : Qualitative, case study.</a:t>
            </a:r>
          </a:p>
          <a:p>
            <a:r>
              <a:rPr lang="en-US" sz="5400" dirty="0"/>
              <a:t>Location : MA </a:t>
            </a:r>
            <a:r>
              <a:rPr lang="en-US" sz="5400" dirty="0" err="1"/>
              <a:t>Miftahul</a:t>
            </a:r>
            <a:r>
              <a:rPr lang="en-US" sz="5400" dirty="0"/>
              <a:t> </a:t>
            </a:r>
            <a:r>
              <a:rPr lang="en-US" sz="5400" dirty="0" err="1"/>
              <a:t>Ulum</a:t>
            </a:r>
            <a:r>
              <a:rPr lang="en-US" sz="5400" dirty="0"/>
              <a:t>, Demak.</a:t>
            </a:r>
          </a:p>
          <a:p>
            <a:r>
              <a:rPr lang="en-US" sz="5400" dirty="0"/>
              <a:t>Data collection techniques : observation, interviews, documentation.</a:t>
            </a:r>
          </a:p>
          <a:p>
            <a:r>
              <a:rPr lang="en-US" sz="5400" dirty="0"/>
              <a:t>Analysis techniques : thematic, data triangulation.</a:t>
            </a:r>
          </a:p>
        </p:txBody>
      </p:sp>
    </p:spTree>
    <p:extLst>
      <p:ext uri="{BB962C8B-B14F-4D97-AF65-F5344CB8AC3E}">
        <p14:creationId xmlns:p14="http://schemas.microsoft.com/office/powerpoint/2010/main" val="91598954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r>
              <a:rPr lang="en-US" sz="4800" dirty="0"/>
              <a:t>General curriculum : K13, focus on competencies and the 4Cs.</a:t>
            </a:r>
          </a:p>
          <a:p>
            <a:r>
              <a:rPr lang="en-US" sz="4800" dirty="0"/>
              <a:t>Salaf curriculum  : yellow book, </a:t>
            </a:r>
            <a:r>
              <a:rPr lang="en-US" sz="4800" dirty="0" err="1"/>
              <a:t>sorogan</a:t>
            </a:r>
            <a:r>
              <a:rPr lang="en-US" sz="4800" dirty="0"/>
              <a:t>, </a:t>
            </a:r>
            <a:r>
              <a:rPr lang="en-US" sz="4800" dirty="0" err="1"/>
              <a:t>bandongan</a:t>
            </a:r>
            <a:r>
              <a:rPr lang="en-US" sz="4800" dirty="0"/>
              <a:t>.</a:t>
            </a:r>
          </a:p>
          <a:p>
            <a:r>
              <a:rPr lang="en-US" sz="4800" dirty="0"/>
              <a:t>Integration: integrated scheduling, dual role of teachers, character building.</a:t>
            </a:r>
          </a:p>
        </p:txBody>
      </p:sp>
    </p:spTree>
    <p:extLst>
      <p:ext uri="{BB962C8B-B14F-4D97-AF65-F5344CB8AC3E}">
        <p14:creationId xmlns:p14="http://schemas.microsoft.com/office/powerpoint/2010/main" val="5999526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024A25-2F42-27BA-722C-7EF55A5F30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C73D2B-9A19-C96A-0157-6212C2F46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B5F630-54E8-4839-0ABC-CB1FD86A5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 fontScale="92500"/>
          </a:bodyPr>
          <a:lstStyle/>
          <a:p>
            <a:r>
              <a:rPr lang="en-US" sz="4400" dirty="0"/>
              <a:t>Impact of integration:</a:t>
            </a:r>
          </a:p>
          <a:p>
            <a:pPr marL="0" indent="0">
              <a:buNone/>
            </a:pPr>
            <a:r>
              <a:rPr lang="en-US" sz="4400" dirty="0"/>
              <a:t>	- Academic &amp; spiritual improvement.</a:t>
            </a:r>
          </a:p>
          <a:p>
            <a:pPr marL="0" indent="0">
              <a:buNone/>
            </a:pPr>
            <a:r>
              <a:rPr lang="en-US" sz="4400" dirty="0"/>
              <a:t>	- Student character &amp; discipline improved.</a:t>
            </a:r>
          </a:p>
          <a:p>
            <a:pPr marL="0" indent="0">
              <a:buNone/>
            </a:pPr>
            <a:r>
              <a:rPr lang="en-US" sz="4400" dirty="0"/>
              <a:t>	- Adaptive and religious alumni.</a:t>
            </a:r>
          </a:p>
          <a:p>
            <a:r>
              <a:rPr lang="en-US" sz="4400" dirty="0"/>
              <a:t>Challenges: learning load, teacher competence, limited facilities.</a:t>
            </a:r>
          </a:p>
        </p:txBody>
      </p:sp>
    </p:spTree>
    <p:extLst>
      <p:ext uri="{BB962C8B-B14F-4D97-AF65-F5344CB8AC3E}">
        <p14:creationId xmlns:p14="http://schemas.microsoft.com/office/powerpoint/2010/main" val="82969270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CONCLUSION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 fontScale="92500"/>
          </a:bodyPr>
          <a:lstStyle/>
          <a:p>
            <a:r>
              <a:rPr lang="en-US" sz="4800" dirty="0"/>
              <a:t>The integration of the general curriculum and </a:t>
            </a:r>
            <a:r>
              <a:rPr lang="en-US" sz="4800" dirty="0" err="1"/>
              <a:t>salaf</a:t>
            </a:r>
            <a:r>
              <a:rPr lang="en-US" sz="4800" dirty="0"/>
              <a:t> at MA </a:t>
            </a:r>
            <a:r>
              <a:rPr lang="en-US" sz="4800" dirty="0" err="1"/>
              <a:t>Miftahul</a:t>
            </a:r>
            <a:r>
              <a:rPr lang="en-US" sz="4800" dirty="0"/>
              <a:t> </a:t>
            </a:r>
            <a:r>
              <a:rPr lang="en-US" sz="4800" dirty="0" err="1"/>
              <a:t>Ulum</a:t>
            </a:r>
            <a:r>
              <a:rPr lang="en-US" sz="4800" dirty="0"/>
              <a:t> is effective.</a:t>
            </a:r>
          </a:p>
          <a:p>
            <a:r>
              <a:rPr lang="en-US" sz="4800" dirty="0"/>
              <a:t>This model produces intellectually and spiritually balanced graduates.</a:t>
            </a:r>
          </a:p>
          <a:p>
            <a:r>
              <a:rPr lang="en-US" sz="4800" dirty="0"/>
              <a:t>Can be replicated in other madrassas with customization.</a:t>
            </a:r>
          </a:p>
        </p:txBody>
      </p:sp>
    </p:spTree>
    <p:extLst>
      <p:ext uri="{BB962C8B-B14F-4D97-AF65-F5344CB8AC3E}">
        <p14:creationId xmlns:p14="http://schemas.microsoft.com/office/powerpoint/2010/main" val="29652042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REFERENCES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000" dirty="0"/>
              <a:t>Abdulloh </a:t>
            </a:r>
            <a:r>
              <a:rPr lang="en-US" sz="2000" dirty="0" err="1"/>
              <a:t>Shodiq</a:t>
            </a:r>
            <a:r>
              <a:rPr lang="en-US" sz="2000" dirty="0"/>
              <a:t>. (2019). </a:t>
            </a:r>
            <a:r>
              <a:rPr lang="en-US" sz="2000" dirty="0" err="1"/>
              <a:t>Pengembangan</a:t>
            </a:r>
            <a:r>
              <a:rPr lang="en-US" sz="2000" dirty="0"/>
              <a:t> </a:t>
            </a:r>
            <a:r>
              <a:rPr lang="en-US" sz="2000" dirty="0" err="1"/>
              <a:t>Kurikulum</a:t>
            </a:r>
            <a:r>
              <a:rPr lang="en-US" sz="2000" dirty="0"/>
              <a:t> Integrasi Antara </a:t>
            </a:r>
            <a:r>
              <a:rPr lang="en-US" sz="2000" dirty="0" err="1"/>
              <a:t>Kurikulum</a:t>
            </a:r>
            <a:r>
              <a:rPr lang="en-US" sz="2000" dirty="0"/>
              <a:t> Inti Pendidikan Nasional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Kurikulum</a:t>
            </a:r>
            <a:r>
              <a:rPr lang="en-US" sz="2000" dirty="0"/>
              <a:t> Kitab Kuning (Studi Kasus </a:t>
            </a:r>
            <a:r>
              <a:rPr lang="en-US" sz="2000" dirty="0" err="1"/>
              <a:t>Pesantren</a:t>
            </a:r>
            <a:r>
              <a:rPr lang="en-US" sz="2000" dirty="0"/>
              <a:t> </a:t>
            </a:r>
            <a:r>
              <a:rPr lang="en-US" sz="2000" dirty="0" err="1"/>
              <a:t>Muadalah</a:t>
            </a:r>
            <a:r>
              <a:rPr lang="en-US" sz="2000" dirty="0"/>
              <a:t> </a:t>
            </a:r>
            <a:r>
              <a:rPr lang="en-US" sz="2000" dirty="0" err="1"/>
              <a:t>Salafiyah</a:t>
            </a:r>
            <a:r>
              <a:rPr lang="en-US" sz="2000" dirty="0"/>
              <a:t> </a:t>
            </a:r>
            <a:r>
              <a:rPr lang="en-US" sz="2000" dirty="0" err="1"/>
              <a:t>Pasuruan</a:t>
            </a:r>
            <a:r>
              <a:rPr lang="en-US" sz="2000" dirty="0"/>
              <a:t> Pada Madrasah Aliyah). </a:t>
            </a:r>
            <a:r>
              <a:rPr lang="en-US" sz="2000" dirty="0" err="1"/>
              <a:t>Tarbawi</a:t>
            </a:r>
            <a:r>
              <a:rPr lang="en-US" sz="2000" dirty="0"/>
              <a:t> </a:t>
            </a:r>
            <a:r>
              <a:rPr lang="en-US" sz="2000" dirty="0" err="1"/>
              <a:t>Jurnal</a:t>
            </a:r>
            <a:r>
              <a:rPr lang="en-US" sz="2000" dirty="0"/>
              <a:t> Studi Pendidikan Islam, Vol. 7 No.(</a:t>
            </a:r>
            <a:r>
              <a:rPr lang="en-US" sz="2000" dirty="0" err="1"/>
              <a:t>Kurikulum</a:t>
            </a:r>
            <a:r>
              <a:rPr lang="en-US" sz="2000" dirty="0"/>
              <a:t> </a:t>
            </a:r>
            <a:r>
              <a:rPr lang="en-US" sz="2000" dirty="0" err="1"/>
              <a:t>pesantren</a:t>
            </a:r>
            <a:r>
              <a:rPr lang="en-US" sz="2000" dirty="0"/>
              <a:t>), 9. https://ejournal.kopertais4.or.id/tapalkuda/index.php/tarbawi/article/view/3486</a:t>
            </a:r>
          </a:p>
          <a:p>
            <a:pPr marL="0" indent="0">
              <a:buNone/>
            </a:pPr>
            <a:r>
              <a:rPr lang="en-US" sz="2000" dirty="0"/>
              <a:t>Aziza, S. N., Salsabila, N., &amp; Azizah, R. (2025). </a:t>
            </a:r>
            <a:r>
              <a:rPr lang="en-US" sz="2000" dirty="0" err="1"/>
              <a:t>Implementasi</a:t>
            </a:r>
            <a:r>
              <a:rPr lang="en-US" sz="2000" dirty="0"/>
              <a:t> dan </a:t>
            </a:r>
            <a:r>
              <a:rPr lang="en-US" sz="2000" dirty="0" err="1"/>
              <a:t>Tantangan</a:t>
            </a:r>
            <a:r>
              <a:rPr lang="en-US" sz="2000" dirty="0"/>
              <a:t> 4C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Pembelajaran</a:t>
            </a:r>
            <a:r>
              <a:rPr lang="en-US" sz="2000" dirty="0"/>
              <a:t> Bahasa Arab di MIS </a:t>
            </a:r>
            <a:r>
              <a:rPr lang="en-US" sz="2000" dirty="0" err="1"/>
              <a:t>Raudhatul</a:t>
            </a:r>
            <a:r>
              <a:rPr lang="en-US" sz="2000" dirty="0"/>
              <a:t> Jannah. 8(2).</a:t>
            </a:r>
          </a:p>
          <a:p>
            <a:pPr marL="0" indent="0">
              <a:buNone/>
            </a:pPr>
            <a:r>
              <a:rPr lang="en-US" sz="2000" dirty="0" err="1"/>
              <a:t>Basyit</a:t>
            </a:r>
            <a:r>
              <a:rPr lang="en-US" sz="2000" dirty="0"/>
              <a:t>, A. (2019). </a:t>
            </a:r>
            <a:r>
              <a:rPr lang="en-US" sz="2000" dirty="0" err="1"/>
              <a:t>Dikotomi</a:t>
            </a:r>
            <a:r>
              <a:rPr lang="en-US" sz="2000" dirty="0"/>
              <a:t> Dan </a:t>
            </a:r>
            <a:r>
              <a:rPr lang="en-US" sz="2000" dirty="0" err="1"/>
              <a:t>Dualisme</a:t>
            </a:r>
            <a:r>
              <a:rPr lang="en-US" sz="2000" dirty="0"/>
              <a:t> Pendidikan Di Indonesia. </a:t>
            </a:r>
            <a:r>
              <a:rPr lang="en-US" sz="2000" dirty="0" err="1"/>
              <a:t>Jurnal</a:t>
            </a:r>
            <a:r>
              <a:rPr lang="en-US" sz="2000" dirty="0"/>
              <a:t> </a:t>
            </a:r>
            <a:r>
              <a:rPr lang="en-US" sz="2000" dirty="0" err="1"/>
              <a:t>Tahdzibi</a:t>
            </a:r>
            <a:r>
              <a:rPr lang="en-US" sz="2000" dirty="0"/>
              <a:t>: </a:t>
            </a:r>
            <a:r>
              <a:rPr lang="en-US" sz="2000" dirty="0" err="1"/>
              <a:t>Manajemen</a:t>
            </a:r>
            <a:r>
              <a:rPr lang="en-US" sz="2000" dirty="0"/>
              <a:t> Pendidikan Islam, 4(1), 15–28. https://doi.org/10.24853/tahdzibi.4.1.15-28</a:t>
            </a:r>
          </a:p>
          <a:p>
            <a:pPr marL="0" indent="0">
              <a:buNone/>
            </a:pPr>
            <a:r>
              <a:rPr lang="en-US" sz="2000" dirty="0"/>
              <a:t>BEANE, J. A. (n.d.). CURRICULUM INTEGRATION. 1997. https://books.google.co.id/books?id=XxkBDAAAQBAJ&amp;lpg=PT6&amp;ots=x456DPW9Wo&amp;dq=Beane (1997) &amp;</a:t>
            </a:r>
            <a:r>
              <a:rPr lang="en-US" sz="2000" dirty="0" err="1"/>
              <a:t>lr&amp;hl</a:t>
            </a:r>
            <a:r>
              <a:rPr lang="en-US" sz="2000" dirty="0"/>
              <a:t>=</a:t>
            </a:r>
            <a:r>
              <a:rPr lang="en-US" sz="2000" dirty="0" err="1"/>
              <a:t>id&amp;pg</a:t>
            </a:r>
            <a:r>
              <a:rPr lang="en-US" sz="2000" dirty="0"/>
              <a:t>=PA1#v=</a:t>
            </a:r>
            <a:r>
              <a:rPr lang="en-US" sz="2000" dirty="0" err="1"/>
              <a:t>onepage&amp;q</a:t>
            </a:r>
            <a:r>
              <a:rPr lang="en-US" sz="2000" dirty="0"/>
              <a:t>=Beane (1997)&amp;f=false</a:t>
            </a:r>
          </a:p>
          <a:p>
            <a:pPr marL="0" indent="0">
              <a:buNone/>
            </a:pPr>
            <a:r>
              <a:rPr lang="en-US" sz="2000" dirty="0"/>
              <a:t>Dr. </a:t>
            </a:r>
            <a:r>
              <a:rPr lang="en-US" sz="2000" dirty="0" err="1"/>
              <a:t>Asep</a:t>
            </a:r>
            <a:r>
              <a:rPr lang="en-US" sz="2000" dirty="0"/>
              <a:t> </a:t>
            </a:r>
            <a:r>
              <a:rPr lang="en-US" sz="2000" dirty="0" err="1"/>
              <a:t>Abdurrohman</a:t>
            </a:r>
            <a:r>
              <a:rPr lang="en-US" sz="2000" dirty="0"/>
              <a:t>, </a:t>
            </a:r>
            <a:r>
              <a:rPr lang="en-US" sz="2000" dirty="0" err="1"/>
              <a:t>S.Pd.I</a:t>
            </a:r>
            <a:r>
              <a:rPr lang="en-US" sz="2000" dirty="0"/>
              <a:t>., M. A. (2001). </a:t>
            </a:r>
            <a:r>
              <a:rPr lang="en-US" sz="2000" dirty="0" err="1"/>
              <a:t>Pemikiran</a:t>
            </a:r>
            <a:r>
              <a:rPr lang="en-US" sz="2000" dirty="0"/>
              <a:t> Pendidikan (I. Kartika (ed.)). A-</a:t>
            </a:r>
            <a:r>
              <a:rPr lang="en-US" sz="2000" dirty="0" err="1"/>
              <a:t>Empat</a:t>
            </a:r>
            <a:r>
              <a:rPr lang="en-US" sz="2000" dirty="0"/>
              <a:t>. https://www.google.co.id/books/edition/Pemikiran_Pendidikan_Muhammad_Tholchah_H/Cs5VEAAAQBAJ?hl=id&amp;gbpv=1&amp;dq=hasan </a:t>
            </a:r>
            <a:r>
              <a:rPr lang="en-US" sz="2000" dirty="0" err="1"/>
              <a:t>langgulung&amp;pg</a:t>
            </a:r>
            <a:r>
              <a:rPr lang="en-US" sz="2000" dirty="0"/>
              <a:t>=PA44&amp;printsec=</a:t>
            </a:r>
            <a:r>
              <a:rPr lang="en-US" sz="2000" dirty="0" err="1"/>
              <a:t>frontcover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Kusumawati</a:t>
            </a:r>
            <a:r>
              <a:rPr lang="en-US" sz="2000" dirty="0"/>
              <a:t>, I., &amp; </a:t>
            </a:r>
            <a:r>
              <a:rPr lang="en-US" sz="2000" dirty="0" err="1"/>
              <a:t>Nurfuadi</a:t>
            </a:r>
            <a:r>
              <a:rPr lang="en-US" sz="2000" dirty="0"/>
              <a:t>. (2024). Integrasi </a:t>
            </a:r>
            <a:r>
              <a:rPr lang="en-US" sz="2000" dirty="0" err="1"/>
              <a:t>Kurikulum</a:t>
            </a:r>
            <a:r>
              <a:rPr lang="en-US" sz="2000" dirty="0"/>
              <a:t> </a:t>
            </a:r>
            <a:r>
              <a:rPr lang="en-US" sz="2000" dirty="0" err="1"/>
              <a:t>Pesantren</a:t>
            </a:r>
            <a:r>
              <a:rPr lang="en-US" sz="2000" dirty="0"/>
              <a:t> Dalam </a:t>
            </a:r>
            <a:r>
              <a:rPr lang="en-US" sz="2000" dirty="0" err="1"/>
              <a:t>Kurikulum</a:t>
            </a:r>
            <a:r>
              <a:rPr lang="en-US" sz="2000" dirty="0"/>
              <a:t> Nasional Pada </a:t>
            </a:r>
            <a:r>
              <a:rPr lang="en-US" sz="2000" dirty="0" err="1"/>
              <a:t>Pondok</a:t>
            </a:r>
            <a:r>
              <a:rPr lang="en-US" sz="2000" dirty="0"/>
              <a:t> </a:t>
            </a:r>
            <a:r>
              <a:rPr lang="en-US" sz="2000" dirty="0" err="1"/>
              <a:t>Pesantren</a:t>
            </a:r>
            <a:r>
              <a:rPr lang="en-US" sz="2000" dirty="0"/>
              <a:t> Modern. In </a:t>
            </a:r>
            <a:r>
              <a:rPr lang="en-US" sz="2000" dirty="0" err="1"/>
              <a:t>Sanskara</a:t>
            </a:r>
            <a:r>
              <a:rPr lang="en-US" sz="2000" dirty="0"/>
              <a:t> Pendidikan dan </a:t>
            </a:r>
            <a:r>
              <a:rPr lang="en-US" sz="2000" dirty="0" err="1"/>
              <a:t>Pengajaran</a:t>
            </a:r>
            <a:r>
              <a:rPr lang="en-US" sz="2000" dirty="0"/>
              <a:t> (Vol. 2, Issue 01, pp. 1–7). https://doi.org/10.58812/spp.v2i01.293</a:t>
            </a:r>
          </a:p>
          <a:p>
            <a:pPr marL="0" indent="0">
              <a:buNone/>
            </a:pPr>
            <a:r>
              <a:rPr lang="en-US" sz="2000" dirty="0"/>
              <a:t>Lucia </a:t>
            </a:r>
            <a:r>
              <a:rPr lang="en-US" sz="2000" dirty="0" err="1"/>
              <a:t>Maduningtias</a:t>
            </a:r>
            <a:r>
              <a:rPr lang="en-US" sz="2000" dirty="0"/>
              <a:t>. (2022). </a:t>
            </a:r>
            <a:r>
              <a:rPr lang="en-US" sz="2000" dirty="0" err="1"/>
              <a:t>Manajemen</a:t>
            </a:r>
            <a:r>
              <a:rPr lang="en-US" sz="2000" dirty="0"/>
              <a:t> Integrasi </a:t>
            </a:r>
            <a:r>
              <a:rPr lang="en-US" sz="2000" dirty="0" err="1"/>
              <a:t>Kurikulum</a:t>
            </a:r>
            <a:r>
              <a:rPr lang="en-US" sz="2000" dirty="0"/>
              <a:t> </a:t>
            </a:r>
            <a:r>
              <a:rPr lang="en-US" sz="2000" dirty="0" err="1"/>
              <a:t>Pesantren</a:t>
            </a:r>
            <a:r>
              <a:rPr lang="en-US" sz="2000" dirty="0"/>
              <a:t> Dan Nasional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Meningkatkan</a:t>
            </a:r>
            <a:r>
              <a:rPr lang="en-US" sz="2000" dirty="0"/>
              <a:t> Mutu </a:t>
            </a:r>
            <a:r>
              <a:rPr lang="en-US" sz="2000" dirty="0" err="1"/>
              <a:t>Lulusan</a:t>
            </a:r>
            <a:r>
              <a:rPr lang="en-US" sz="2000" dirty="0"/>
              <a:t> </a:t>
            </a:r>
            <a:r>
              <a:rPr lang="en-US" sz="2000" dirty="0" err="1"/>
              <a:t>Pesantren</a:t>
            </a:r>
            <a:r>
              <a:rPr lang="en-US" sz="2000" dirty="0"/>
              <a:t>. In al-Afkar, Journal For Islamic Studies (pp. 323–331). https://doi.org/10.31943/afkarjournal.v5i4.378</a:t>
            </a:r>
          </a:p>
          <a:p>
            <a:pPr marL="0" indent="0">
              <a:buNone/>
            </a:pPr>
            <a:r>
              <a:rPr lang="en-US" sz="2000" dirty="0" err="1"/>
              <a:t>Nilna</a:t>
            </a:r>
            <a:r>
              <a:rPr lang="en-US" sz="2000" dirty="0"/>
              <a:t> Mayang </a:t>
            </a:r>
            <a:r>
              <a:rPr lang="en-US" sz="2000" dirty="0" err="1"/>
              <a:t>Kencana</a:t>
            </a:r>
            <a:r>
              <a:rPr lang="en-US" sz="2000" dirty="0"/>
              <a:t> </a:t>
            </a:r>
            <a:r>
              <a:rPr lang="en-US" sz="2000" dirty="0" err="1"/>
              <a:t>Sirait</a:t>
            </a:r>
            <a:r>
              <a:rPr lang="en-US" sz="2000" dirty="0"/>
              <a:t>, M. P. I. (n.d.). </a:t>
            </a:r>
            <a:r>
              <a:rPr lang="en-US" sz="2000" dirty="0" err="1"/>
              <a:t>Filsafat</a:t>
            </a:r>
            <a:r>
              <a:rPr lang="en-US" sz="2000" dirty="0"/>
              <a:t> Pendidikan Islam (M. P. I. </a:t>
            </a:r>
            <a:r>
              <a:rPr lang="en-US" sz="2000" dirty="0" err="1"/>
              <a:t>Listari</a:t>
            </a:r>
            <a:r>
              <a:rPr lang="en-US" sz="2000" dirty="0"/>
              <a:t> Basuki (ed.)). UMSU PRESS. https://www.google.co.id/books/edition/Filsafat_Pendidikan_Islam/AVshEQAAQBAJ?hl=id&amp;gbpv=1&amp;dq=Azyumardi Azra (2012) dan </a:t>
            </a:r>
            <a:r>
              <a:rPr lang="en-US" sz="2000" dirty="0" err="1"/>
              <a:t>Abuddin</a:t>
            </a:r>
            <a:r>
              <a:rPr lang="en-US" sz="2000" dirty="0"/>
              <a:t> </a:t>
            </a:r>
            <a:r>
              <a:rPr lang="en-US" sz="2000" dirty="0" err="1"/>
              <a:t>Nata&amp;pg</a:t>
            </a:r>
            <a:r>
              <a:rPr lang="en-US" sz="2000" dirty="0"/>
              <a:t>=PP1&amp;printsec=</a:t>
            </a:r>
            <a:r>
              <a:rPr lang="en-US" sz="2000" dirty="0" err="1"/>
              <a:t>frontcover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Yin, R. K. (2009). Case Study Research Design and Methods (V. Knight (ed.)). SAGE Publications, Inc. https://books.google.co.id/books?id=FzawIAdilHkC&amp;lpg=PR1&amp;ots=l-2Q8bnU2r&amp;dq=yin 2009 </a:t>
            </a:r>
            <a:r>
              <a:rPr lang="en-US" sz="2000" dirty="0" err="1"/>
              <a:t>method&amp;lr&amp;hl</a:t>
            </a:r>
            <a:r>
              <a:rPr lang="en-US" sz="2000" dirty="0"/>
              <a:t>=</a:t>
            </a:r>
            <a:r>
              <a:rPr lang="en-US" sz="2000" dirty="0" err="1"/>
              <a:t>id&amp;pg</a:t>
            </a:r>
            <a:r>
              <a:rPr lang="en-US" sz="2000" dirty="0"/>
              <a:t>=PR4#v=</a:t>
            </a:r>
            <a:r>
              <a:rPr lang="en-US" sz="2000" dirty="0" err="1"/>
              <a:t>onepage&amp;q</a:t>
            </a:r>
            <a:r>
              <a:rPr lang="en-US" sz="2000" dirty="0"/>
              <a:t>=yin 2009 </a:t>
            </a:r>
            <a:r>
              <a:rPr lang="en-US" sz="2000" dirty="0" err="1"/>
              <a:t>method&amp;f</a:t>
            </a:r>
            <a:r>
              <a:rPr lang="en-US" sz="2000" dirty="0"/>
              <a:t>=false</a:t>
            </a:r>
          </a:p>
        </p:txBody>
      </p:sp>
    </p:spTree>
    <p:extLst>
      <p:ext uri="{BB962C8B-B14F-4D97-AF65-F5344CB8AC3E}">
        <p14:creationId xmlns:p14="http://schemas.microsoft.com/office/powerpoint/2010/main" val="30048281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35789"/>
            <a:ext cx="9144000" cy="8794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THANK YOU!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2958876"/>
            <a:ext cx="9144000" cy="940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solidFill>
                  <a:schemeClr val="bg1"/>
                </a:solidFill>
              </a:rPr>
              <a:t>242610001137@unisnu.ac.id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24000" y="1656700"/>
            <a:ext cx="9144000" cy="3171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51638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235</TotalTime>
  <Words>828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Franklin Gothic Demi Cond</vt:lpstr>
      <vt:lpstr>Franklin Gothic Medium Cond</vt:lpstr>
      <vt:lpstr>Office Theme</vt:lpstr>
      <vt:lpstr>INTEGRATION OF GENERAL AND SALAF CURRICULA IN ENHANCING ISLAMIC EDUCATION QUALITY: A CASE STUDY AT MA MIFTAHUL ULUM NGEMPLAK MRANGGEN DEMAK</vt:lpstr>
      <vt:lpstr>INTRODUCTION</vt:lpstr>
      <vt:lpstr>LITERATURE REVIEW</vt:lpstr>
      <vt:lpstr>METHOD</vt:lpstr>
      <vt:lpstr>FINDING AND DISCUSSION</vt:lpstr>
      <vt:lpstr>FINDING AND DISCUSSION</vt:lpstr>
      <vt:lpstr>CONCLUSION</vt:lpstr>
      <vt:lpstr>REFERENCES</vt:lpstr>
      <vt:lpstr>THANK YOU!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ismail - [2010]</dc:creator>
  <cp:lastModifiedBy>asus m3400</cp:lastModifiedBy>
  <cp:revision>12</cp:revision>
  <dcterms:created xsi:type="dcterms:W3CDTF">2023-04-14T06:04:15Z</dcterms:created>
  <dcterms:modified xsi:type="dcterms:W3CDTF">2025-07-24T03:15:24Z</dcterms:modified>
</cp:coreProperties>
</file>