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igilib.unimed.ac.id/id/eprint/714" TargetMode="External"/><Relationship Id="rId2" Type="http://schemas.openxmlformats.org/officeDocument/2006/relationships/hyperlink" Target="https://ejournal.undiksha.ac.id/index.php/JJPGSD/article/view/69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MASTERING GERMAN READING SKILLS: UNLOCKING SUCCESS </a:t>
            </a:r>
            <a:br>
              <a:rPr lang="en-US" sz="2800" b="1" dirty="0">
                <a:solidFill>
                  <a:schemeClr val="bg1"/>
                </a:solidFill>
                <a:latin typeface="+mn-lt"/>
                <a:cs typeface="Times New Roman" panose="02020603050405020304" pitchFamily="18" charset="0"/>
              </a:rPr>
            </a:br>
            <a:r>
              <a:rPr lang="en-US" sz="2800" b="1" dirty="0">
                <a:solidFill>
                  <a:schemeClr val="bg1"/>
                </a:solidFill>
                <a:latin typeface="+mn-lt"/>
                <a:cs typeface="Times New Roman" panose="02020603050405020304" pitchFamily="18" charset="0"/>
              </a:rPr>
              <a:t>WITH THE PQRST LEARNING METHOD</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Nada </a:t>
            </a:r>
            <a:r>
              <a:rPr lang="en-US" sz="1600" b="1" noProof="1">
                <a:solidFill>
                  <a:schemeClr val="bg1"/>
                </a:solidFill>
              </a:rPr>
              <a:t>Febriani, Pepen Permana, Irma Permatawati</a:t>
            </a:r>
          </a:p>
          <a:p>
            <a:pPr>
              <a:lnSpc>
                <a:spcPct val="100000"/>
              </a:lnSpc>
            </a:pPr>
            <a:r>
              <a:rPr lang="en-US" sz="1600" b="1" noProof="1">
                <a:solidFill>
                  <a:schemeClr val="bg1"/>
                </a:solidFill>
              </a:rPr>
              <a:t>Universitas Pendidikan Indonesia </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a:t>
            </a:r>
            <a:r>
              <a:rPr lang="en-ID" sz="1600" b="0" i="1" dirty="0">
                <a:solidFill>
                  <a:schemeClr val="bg1"/>
                </a:solidFill>
                <a:effectLst/>
                <a:latin typeface="+mn-lt"/>
              </a:rPr>
              <a:t>-ICOLLITE-23083</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endParaRPr lang="en-US" sz="2000" b="1" dirty="0">
              <a:solidFill>
                <a:schemeClr val="bg1"/>
              </a:solidFill>
            </a:endParaRPr>
          </a:p>
        </p:txBody>
      </p:sp>
      <p:sp>
        <p:nvSpPr>
          <p:cNvPr id="7" name="Title 4"/>
          <p:cNvSpPr txBox="1">
            <a:spLocks/>
          </p:cNvSpPr>
          <p:nvPr/>
        </p:nvSpPr>
        <p:spPr>
          <a:xfrm>
            <a:off x="1524000" y="169088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marL="0" indent="0" algn="just">
              <a:buNone/>
            </a:pPr>
            <a:r>
              <a:rPr lang="en-US" sz="1400" b="0" i="0" dirty="0">
                <a:solidFill>
                  <a:schemeClr val="bg1"/>
                </a:solidFill>
                <a:effectLst/>
                <a:latin typeface="Söhne"/>
              </a:rPr>
              <a:t>Familiarizing students, especially those in high school (SMA), with reading activities is not an easy task. Based on an interview with one of the educators at SMA PGII 2 Bandung regarding the challenges faced by students in learning German reading skills, it was found that students still struggle to comprehend the vocabulary and grammar present in German texts. This difficulty makes it hard for students to grasp the content of a German text. Regarding the role of vocabulary in reading skills, it can be assumed that the lack of a German language vocabulary hampers students from understanding texts with new or uncommon words they encounter. Besides vocabulary mastery, a lack of proficiency in German grammar is also assumed to hinder students in comprehending the meaning of sentences in German texts. Both factors lead students to believe that learning German is very difficult. As a result, students lack a strong desire and motivation to learn German, especially when it comes to reading skills.</a:t>
            </a:r>
          </a:p>
          <a:p>
            <a:pPr marL="0" indent="0" algn="just">
              <a:buNone/>
            </a:pPr>
            <a:r>
              <a:rPr lang="en-US" sz="1400" b="0" i="0" dirty="0">
                <a:solidFill>
                  <a:schemeClr val="bg1"/>
                </a:solidFill>
                <a:effectLst/>
                <a:latin typeface="Söhne"/>
              </a:rPr>
              <a:t>Considering the issues raised above, there is a need for interesting and innovative teaching methods to enhance students' interest and enthusiasm for learning German, particularly in reading comprehension of German texts. One potential method that could improve students' comprehension and interest in reading German texts is the PQRST method (Preview, Question, Read, Summary, Test). This method involves five steps in the reading process: Preview, Question, Read, Summarize, and Test. PQRST is a reading comprehension method and derives its name from the first letters of its steps. The PQRST method is also used to obtain detailed and comprehensive information during the reading process. Its advantage over other reading comprehension methods lies in its practicality and applicability to various learning approaches. Students use the PQRST method to gain a general understanding of the material or text being studied by formulating questions based on chapter titles or subheadings, then continuing to read to find answers to those questions, and finally drawing conclusions from the text they have read. This method is also believed to motivate students to read reference materials more often, encourage critical thinking, and facilitate their comprehension of the subject matter, particularly in the aspect of reading.</a:t>
            </a:r>
          </a:p>
          <a:p>
            <a:pPr marL="0" indent="0" algn="just">
              <a:buNone/>
            </a:pPr>
            <a:r>
              <a:rPr lang="en-US" sz="1400" b="0" i="0" dirty="0">
                <a:solidFill>
                  <a:schemeClr val="bg1"/>
                </a:solidFill>
                <a:effectLst/>
                <a:latin typeface="Söhne"/>
              </a:rPr>
              <a:t>Based on the explanations above, the research questions for this study are as follows: 1) What is the ability of students in reading comprehension of German texts before applying the PQRST learning method?; 2) What is the ability of students in reading comprehension of German texts after applying the PQRST learning method?; 3) Is there a difference in students' ability in reading comprehension of German texts before and after applying the PQRST learning method?; 4) Is the use of the PQRST learning method effective in teaching German reading skills?; and 5) What are the students' responses to the use of the PQRST learning method in teaching German reading skills?.</a:t>
            </a:r>
          </a:p>
          <a:p>
            <a:pPr marL="0" indent="0">
              <a:buNone/>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677784"/>
          </a:xfrm>
        </p:spPr>
        <p:txBody>
          <a:bodyPr>
            <a:normAutofit fontScale="92500" lnSpcReduction="10000"/>
          </a:bodyPr>
          <a:lstStyle/>
          <a:p>
            <a:pPr marL="0" indent="0" algn="just">
              <a:buNone/>
            </a:pPr>
            <a:r>
              <a:rPr lang="en-US" sz="1400" b="0" i="0" noProof="1">
                <a:solidFill>
                  <a:schemeClr val="bg1"/>
                </a:solidFill>
                <a:effectLst/>
                <a:latin typeface="Söhne"/>
              </a:rPr>
              <a:t>The PQRST method was introduced by Thomas F. Staton. This method is used to enhance memory performance in comprehending the content of texts, which can encourage readers to engage in deeper and broader material management. </a:t>
            </a:r>
          </a:p>
          <a:p>
            <a:pPr marL="0" indent="0" algn="just">
              <a:buNone/>
            </a:pPr>
            <a:r>
              <a:rPr lang="en-US" sz="1400" b="0" i="0" noProof="1">
                <a:solidFill>
                  <a:schemeClr val="bg1"/>
                </a:solidFill>
                <a:effectLst/>
                <a:latin typeface="Söhne"/>
              </a:rPr>
              <a:t>Abidin (2012, p. 109) explains that: "The main purpose of applying the PQRST method is to improve understanding of the reading material and retain that understanding for as long as possible or over an extended period of time.“</a:t>
            </a:r>
          </a:p>
          <a:p>
            <a:pPr marL="0" indent="0" algn="just">
              <a:buNone/>
            </a:pPr>
            <a:r>
              <a:rPr lang="en-US" sz="1400" b="0" i="0" noProof="1">
                <a:solidFill>
                  <a:schemeClr val="bg1"/>
                </a:solidFill>
                <a:effectLst/>
                <a:latin typeface="Söhne"/>
              </a:rPr>
              <a:t>Razak (2005, p. 9), reading comprehension is "the reader's ability to reproduce the content of a reading that is argumentative, expository, or descriptive on a particular topic." </a:t>
            </a:r>
          </a:p>
          <a:p>
            <a:pPr marL="0" indent="0" algn="just">
              <a:buNone/>
            </a:pPr>
            <a:r>
              <a:rPr lang="en-US" sz="1400" b="0" i="0" noProof="1">
                <a:solidFill>
                  <a:schemeClr val="bg1"/>
                </a:solidFill>
                <a:effectLst/>
                <a:latin typeface="Söhne"/>
              </a:rPr>
              <a:t>Tampubolon (2008, p. 8) as follows: "Reading comprehension is a reading activity aimed at strengthening thinking abilities.“</a:t>
            </a:r>
          </a:p>
          <a:p>
            <a:pPr marL="0" indent="0" algn="just">
              <a:buNone/>
            </a:pPr>
            <a:r>
              <a:rPr lang="en-US" sz="1400" b="0" i="0" noProof="1">
                <a:solidFill>
                  <a:schemeClr val="bg1"/>
                </a:solidFill>
                <a:effectLst/>
                <a:latin typeface="Söhne"/>
              </a:rPr>
              <a:t>In the syllabus for 11th grade, odd semester, the allocated time is set at 4 x 45 minutes. The theme covered for high school students is the theme of everyday life. The topics discussed are Kleidung (clothing), Wohnung (apartment/home), and Essen und Trinken (food and drink). One of the achievements of students in learning German reading skills is the ability to interpret the content of short and simple descriptive texts, both spoken and written, related to house structures, household objects and animals, people, occupations, and daily activities at home and in the residential environment, in accordance with the context of their usage, while paying attention to social functions, text structures, and linguistic elements. With the implementation of the PQRST learning method in this research, it is expected that students will be able to master reading skills in the theme of everyday life effectively.</a:t>
            </a:r>
          </a:p>
          <a:p>
            <a:pPr marL="0" indent="0" algn="just">
              <a:buNone/>
            </a:pPr>
            <a:r>
              <a:rPr lang="en-US" sz="1400" b="0" i="0" dirty="0">
                <a:solidFill>
                  <a:schemeClr val="bg1"/>
                </a:solidFill>
                <a:effectLst/>
                <a:latin typeface="Söhne"/>
              </a:rPr>
              <a:t>The assessment of reading skills in the German language based on the Goethe </a:t>
            </a:r>
            <a:r>
              <a:rPr lang="en-US" sz="1400" b="0" i="0" dirty="0" err="1">
                <a:solidFill>
                  <a:schemeClr val="bg1"/>
                </a:solidFill>
                <a:effectLst/>
                <a:latin typeface="Söhne"/>
              </a:rPr>
              <a:t>Zertifikat</a:t>
            </a:r>
            <a:r>
              <a:rPr lang="en-US" sz="1400" b="0" i="0" dirty="0">
                <a:solidFill>
                  <a:schemeClr val="bg1"/>
                </a:solidFill>
                <a:effectLst/>
                <a:latin typeface="Söhne"/>
              </a:rPr>
              <a:t> A1 Start Deutsch 1 is aimed at observing the students' ability in extracting information and understanding instructions. The reading test according to Goethe </a:t>
            </a:r>
            <a:r>
              <a:rPr lang="en-US" sz="1400" b="0" i="0" dirty="0" err="1">
                <a:solidFill>
                  <a:schemeClr val="bg1"/>
                </a:solidFill>
                <a:effectLst/>
                <a:latin typeface="Söhne"/>
              </a:rPr>
              <a:t>Zertifikat</a:t>
            </a:r>
            <a:r>
              <a:rPr lang="en-US" sz="1400" b="0" i="0" dirty="0">
                <a:solidFill>
                  <a:schemeClr val="bg1"/>
                </a:solidFill>
                <a:effectLst/>
                <a:latin typeface="Söhne"/>
              </a:rPr>
              <a:t> A1 Start Deutsch 1 is divided into three parts (3 Teil) with different types of texts. Part 1 includes true or false (</a:t>
            </a:r>
            <a:r>
              <a:rPr lang="en-US" sz="1400" b="0" i="0" dirty="0" err="1">
                <a:solidFill>
                  <a:schemeClr val="bg1"/>
                </a:solidFill>
                <a:effectLst/>
                <a:latin typeface="Söhne"/>
              </a:rPr>
              <a:t>Richtig</a:t>
            </a:r>
            <a:r>
              <a:rPr lang="en-US" sz="1400" b="0" i="0" dirty="0">
                <a:solidFill>
                  <a:schemeClr val="bg1"/>
                </a:solidFill>
                <a:effectLst/>
                <a:latin typeface="Söhne"/>
              </a:rPr>
              <a:t> </a:t>
            </a:r>
            <a:r>
              <a:rPr lang="en-US" sz="1400" b="0" i="0" dirty="0" err="1">
                <a:solidFill>
                  <a:schemeClr val="bg1"/>
                </a:solidFill>
                <a:effectLst/>
                <a:latin typeface="Söhne"/>
              </a:rPr>
              <a:t>oder</a:t>
            </a:r>
            <a:r>
              <a:rPr lang="en-US" sz="1400" b="0" i="0" dirty="0">
                <a:solidFill>
                  <a:schemeClr val="bg1"/>
                </a:solidFill>
                <a:effectLst/>
                <a:latin typeface="Söhne"/>
              </a:rPr>
              <a:t> </a:t>
            </a:r>
            <a:r>
              <a:rPr lang="en-US" sz="1400" b="0" i="0" dirty="0" err="1">
                <a:solidFill>
                  <a:schemeClr val="bg1"/>
                </a:solidFill>
                <a:effectLst/>
                <a:latin typeface="Söhne"/>
              </a:rPr>
              <a:t>Falsch</a:t>
            </a:r>
            <a:r>
              <a:rPr lang="en-US" sz="1400" b="0" i="0" dirty="0">
                <a:solidFill>
                  <a:schemeClr val="bg1"/>
                </a:solidFill>
                <a:effectLst/>
                <a:latin typeface="Söhne"/>
              </a:rPr>
              <a:t>) type of test with short notes (</a:t>
            </a:r>
            <a:r>
              <a:rPr lang="en-US" sz="1400" b="0" i="0" dirty="0" err="1">
                <a:solidFill>
                  <a:schemeClr val="bg1"/>
                </a:solidFill>
                <a:effectLst/>
                <a:latin typeface="Söhne"/>
              </a:rPr>
              <a:t>Kurznotizen</a:t>
            </a:r>
            <a:r>
              <a:rPr lang="en-US" sz="1400" b="0" i="0" dirty="0">
                <a:solidFill>
                  <a:schemeClr val="bg1"/>
                </a:solidFill>
                <a:effectLst/>
                <a:latin typeface="Söhne"/>
              </a:rPr>
              <a:t>) as the text format. Students will receive two short texts in the form of brief notes or emails from everyday personal or professional life, such as notices, instructions, or invitations. The students must decide whether the statements about the text are true or false. Part 1 can earn a maximum of five points. Part 2 includes multiple-choice questions with classified ads (</a:t>
            </a:r>
            <a:r>
              <a:rPr lang="en-US" sz="1400" b="0" i="0" dirty="0" err="1">
                <a:solidFill>
                  <a:schemeClr val="bg1"/>
                </a:solidFill>
                <a:effectLst/>
                <a:latin typeface="Söhne"/>
              </a:rPr>
              <a:t>Kleinanzeigen</a:t>
            </a:r>
            <a:r>
              <a:rPr lang="en-US" sz="1400" b="0" i="0" dirty="0">
                <a:solidFill>
                  <a:schemeClr val="bg1"/>
                </a:solidFill>
                <a:effectLst/>
                <a:latin typeface="Söhne"/>
              </a:rPr>
              <a:t>) as the text format. Students will be given ten classified ads paired in five different situations. The students must decide which of the two displays is suitable according to the situation. Part 2 can earn a maximum of five points. Part 3 includes true or false (</a:t>
            </a:r>
            <a:r>
              <a:rPr lang="en-US" sz="1400" b="0" i="0" dirty="0" err="1">
                <a:solidFill>
                  <a:schemeClr val="bg1"/>
                </a:solidFill>
                <a:effectLst/>
                <a:latin typeface="Söhne"/>
              </a:rPr>
              <a:t>Richtig</a:t>
            </a:r>
            <a:r>
              <a:rPr lang="en-US" sz="1400" b="0" i="0" dirty="0">
                <a:solidFill>
                  <a:schemeClr val="bg1"/>
                </a:solidFill>
                <a:effectLst/>
                <a:latin typeface="Söhne"/>
              </a:rPr>
              <a:t> </a:t>
            </a:r>
            <a:r>
              <a:rPr lang="en-US" sz="1400" b="0" i="0" dirty="0" err="1">
                <a:solidFill>
                  <a:schemeClr val="bg1"/>
                </a:solidFill>
                <a:effectLst/>
                <a:latin typeface="Söhne"/>
              </a:rPr>
              <a:t>oder</a:t>
            </a:r>
            <a:r>
              <a:rPr lang="en-US" sz="1400" b="0" i="0" dirty="0">
                <a:solidFill>
                  <a:schemeClr val="bg1"/>
                </a:solidFill>
                <a:effectLst/>
                <a:latin typeface="Söhne"/>
              </a:rPr>
              <a:t> </a:t>
            </a:r>
            <a:r>
              <a:rPr lang="en-US" sz="1400" b="0" i="0" dirty="0" err="1">
                <a:solidFill>
                  <a:schemeClr val="bg1"/>
                </a:solidFill>
                <a:effectLst/>
                <a:latin typeface="Söhne"/>
              </a:rPr>
              <a:t>Falsch</a:t>
            </a:r>
            <a:r>
              <a:rPr lang="en-US" sz="1400" b="0" i="0" dirty="0">
                <a:solidFill>
                  <a:schemeClr val="bg1"/>
                </a:solidFill>
                <a:effectLst/>
                <a:latin typeface="Söhne"/>
              </a:rPr>
              <a:t>) type of test with signs/notices (</a:t>
            </a:r>
            <a:r>
              <a:rPr lang="en-US" sz="1400" b="0" i="0" dirty="0" err="1">
                <a:solidFill>
                  <a:schemeClr val="bg1"/>
                </a:solidFill>
                <a:effectLst/>
                <a:latin typeface="Söhne"/>
              </a:rPr>
              <a:t>Hinweisschilder</a:t>
            </a:r>
            <a:r>
              <a:rPr lang="en-US" sz="1400" b="0" i="0" dirty="0">
                <a:solidFill>
                  <a:schemeClr val="bg1"/>
                </a:solidFill>
                <a:effectLst/>
                <a:latin typeface="Söhne"/>
              </a:rPr>
              <a:t>/</a:t>
            </a:r>
            <a:r>
              <a:rPr lang="en-US" sz="1400" b="0" i="0" dirty="0" err="1">
                <a:solidFill>
                  <a:schemeClr val="bg1"/>
                </a:solidFill>
                <a:effectLst/>
                <a:latin typeface="Söhne"/>
              </a:rPr>
              <a:t>Aushänge</a:t>
            </a:r>
            <a:r>
              <a:rPr lang="en-US" sz="1400" b="0" i="0" dirty="0">
                <a:solidFill>
                  <a:schemeClr val="bg1"/>
                </a:solidFill>
                <a:effectLst/>
                <a:latin typeface="Söhne"/>
              </a:rPr>
              <a:t>) as the text format. Students will be given five very short texts related to notices found in a certain place. The students must decide whether the statements are true or false.</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2006967"/>
            <a:ext cx="10515600" cy="2849119"/>
          </a:xfrm>
        </p:spPr>
        <p:txBody>
          <a:bodyPr>
            <a:normAutofit/>
          </a:bodyPr>
          <a:lstStyle/>
          <a:p>
            <a:pPr marL="0" indent="0" algn="just">
              <a:buNone/>
            </a:pPr>
            <a:r>
              <a:rPr lang="en-US" sz="1400" b="0" i="0" dirty="0">
                <a:solidFill>
                  <a:schemeClr val="bg1"/>
                </a:solidFill>
                <a:effectLst/>
                <a:latin typeface="Söhne"/>
              </a:rPr>
              <a:t>This research uses a quantitative research method. The research design used is a Quasi-Experiment (also known as a quasi-experimental study) with a Non-equivalent Control Group design, which involves using both an experimental group and a control group, but the samples are not selected randomly; instead, Purposive Sampling is employed.</a:t>
            </a:r>
          </a:p>
          <a:p>
            <a:pPr marL="0" indent="0" algn="just">
              <a:buNone/>
            </a:pPr>
            <a:r>
              <a:rPr lang="en-US" sz="1400" b="0" i="0" dirty="0">
                <a:solidFill>
                  <a:schemeClr val="bg1"/>
                </a:solidFill>
                <a:effectLst/>
                <a:latin typeface="Söhne"/>
              </a:rPr>
              <a:t>The study was conducted at SMA PGII 2 during the even semester of the academic year 2022/2023. The population under study includes all high school students at SMA PGII 2 Bandung who are learning the German language. In this research, the sample consists of 40 students, with 20 students from class XI MIPA 2 as the experimental group and 20 other students from class XI MIPA 1 as the control group.</a:t>
            </a:r>
          </a:p>
          <a:p>
            <a:pPr marL="0" indent="0" algn="just">
              <a:buNone/>
            </a:pPr>
            <a:r>
              <a:rPr lang="en-US" sz="1400" b="0" i="0" dirty="0">
                <a:solidFill>
                  <a:schemeClr val="bg1"/>
                </a:solidFill>
                <a:effectLst/>
                <a:latin typeface="Söhne"/>
              </a:rPr>
              <a:t>The research instruments used include Lesson Implementation Plans (</a:t>
            </a:r>
            <a:r>
              <a:rPr lang="en-US" sz="1400" b="0" i="0" dirty="0" err="1">
                <a:solidFill>
                  <a:schemeClr val="bg1"/>
                </a:solidFill>
                <a:effectLst/>
                <a:latin typeface="Söhne"/>
              </a:rPr>
              <a:t>Rencana</a:t>
            </a:r>
            <a:r>
              <a:rPr lang="en-US" sz="1400" b="0" i="0" dirty="0">
                <a:solidFill>
                  <a:schemeClr val="bg1"/>
                </a:solidFill>
                <a:effectLst/>
                <a:latin typeface="Söhne"/>
              </a:rPr>
              <a:t> </a:t>
            </a:r>
            <a:r>
              <a:rPr lang="en-US" sz="1400" b="0" i="0" dirty="0" err="1">
                <a:solidFill>
                  <a:schemeClr val="bg1"/>
                </a:solidFill>
                <a:effectLst/>
                <a:latin typeface="Söhne"/>
              </a:rPr>
              <a:t>Pelaksanaan</a:t>
            </a:r>
            <a:r>
              <a:rPr lang="en-US" sz="1400" b="0" i="0" dirty="0">
                <a:solidFill>
                  <a:schemeClr val="bg1"/>
                </a:solidFill>
                <a:effectLst/>
                <a:latin typeface="Söhne"/>
              </a:rPr>
              <a:t> </a:t>
            </a:r>
            <a:r>
              <a:rPr lang="en-US" sz="1400" b="0" i="0" dirty="0" err="1">
                <a:solidFill>
                  <a:schemeClr val="bg1"/>
                </a:solidFill>
                <a:effectLst/>
                <a:latin typeface="Söhne"/>
              </a:rPr>
              <a:t>Pembelajaran</a:t>
            </a:r>
            <a:r>
              <a:rPr lang="en-US" sz="1400" b="0" i="0" dirty="0">
                <a:solidFill>
                  <a:schemeClr val="bg1"/>
                </a:solidFill>
                <a:effectLst/>
                <a:latin typeface="Söhne"/>
              </a:rPr>
              <a:t> or RPP), the PQRST method, evaluation instruments in the form of pretest and posttest, and a research questionnaire.</a:t>
            </a:r>
          </a:p>
          <a:p>
            <a:pPr marL="0" indent="0" algn="just">
              <a:buNone/>
            </a:pPr>
            <a:r>
              <a:rPr lang="en-US" sz="1400" b="0" i="0" dirty="0">
                <a:solidFill>
                  <a:schemeClr val="bg1"/>
                </a:solidFill>
                <a:effectLst/>
                <a:latin typeface="Söhne"/>
              </a:rPr>
              <a:t>The data obtained were tested for normality, homogeneity, and significance using the paired sample t-test and independent sample t-test through SPSS V 27 software.</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1"/>
            <a:ext cx="10515600" cy="4784451"/>
          </a:xfrm>
        </p:spPr>
        <p:txBody>
          <a:bodyPr>
            <a:normAutofit fontScale="92500" lnSpcReduction="20000"/>
          </a:bodyPr>
          <a:lstStyle/>
          <a:p>
            <a:pPr marL="0" indent="0" algn="just">
              <a:buNone/>
            </a:pPr>
            <a:r>
              <a:rPr lang="en-US" sz="1400" b="0" i="0" dirty="0">
                <a:solidFill>
                  <a:schemeClr val="bg1"/>
                </a:solidFill>
                <a:effectLst/>
                <a:latin typeface="Söhne"/>
              </a:rPr>
              <a:t>Students' Reading Comprehension Ability in the German Language Before Treatment Based on the pretest results, the experimental group obtained a minimum score of 46.67, a maximum score of 80, and an average score of 64.67. As for the control group, the pretest results showed a minimum score of 40, a maximum score of 86.67, and an average score of 67.67. Referring to </a:t>
            </a:r>
            <a:r>
              <a:rPr lang="en-US" sz="1400" b="0" i="0" dirty="0" err="1">
                <a:solidFill>
                  <a:schemeClr val="bg1"/>
                </a:solidFill>
                <a:effectLst/>
                <a:latin typeface="Söhne"/>
              </a:rPr>
              <a:t>Arikunto's</a:t>
            </a:r>
            <a:r>
              <a:rPr lang="en-US" sz="1400" b="0" i="0" dirty="0">
                <a:solidFill>
                  <a:schemeClr val="bg1"/>
                </a:solidFill>
                <a:effectLst/>
                <a:latin typeface="Söhne"/>
              </a:rPr>
              <a:t> assessment criteria (2010, p. 57), it can be concluded that the average scores for both the experimental and control groups before treatment fall under the "good" category.</a:t>
            </a:r>
          </a:p>
          <a:p>
            <a:pPr marL="0" indent="0" algn="just">
              <a:buNone/>
            </a:pPr>
            <a:r>
              <a:rPr lang="en-US" sz="1400" b="0" i="0" dirty="0">
                <a:solidFill>
                  <a:schemeClr val="bg1"/>
                </a:solidFill>
                <a:effectLst/>
                <a:latin typeface="Söhne"/>
              </a:rPr>
              <a:t>Students' Reading Comprehension Ability in the German Language After Treatment Based on the posttest results, the experimental group achieved a minimum score of 60, a maximum score of 100, and an average score of 85.67. As for the control group, the posttest results showed a minimum score of 40, a maximum score of 93.33, and an average score of 75. According to </a:t>
            </a:r>
            <a:r>
              <a:rPr lang="en-US" sz="1400" b="0" i="0" dirty="0" err="1">
                <a:solidFill>
                  <a:schemeClr val="bg1"/>
                </a:solidFill>
                <a:effectLst/>
                <a:latin typeface="Söhne"/>
              </a:rPr>
              <a:t>Arikunto's</a:t>
            </a:r>
            <a:r>
              <a:rPr lang="en-US" sz="1400" b="0" i="0" dirty="0">
                <a:solidFill>
                  <a:schemeClr val="bg1"/>
                </a:solidFill>
                <a:effectLst/>
                <a:latin typeface="Söhne"/>
              </a:rPr>
              <a:t> assessment criteria (2010, p. 57), it can be concluded that the average score for the experimental group after treatment falls under the "very good" category, while the average score for the control group falls under the "good" category.</a:t>
            </a:r>
          </a:p>
          <a:p>
            <a:pPr marL="0" indent="0" algn="just">
              <a:buNone/>
            </a:pPr>
            <a:r>
              <a:rPr lang="en-US" sz="1400" b="0" i="0" dirty="0">
                <a:solidFill>
                  <a:schemeClr val="bg1"/>
                </a:solidFill>
                <a:effectLst/>
                <a:latin typeface="Söhne"/>
              </a:rPr>
              <a:t>Difference in Students' Reading Comprehension Ability in the German Language Before and After Treatment To identify the difference in students' learning outcomes in German reading skills before and after treatment, a significant data test using t-test is required. Before conducting this test, an analysis of the requirements must be done. The following is an explanation of the data analysis:</a:t>
            </a:r>
          </a:p>
          <a:p>
            <a:pPr algn="just">
              <a:buFont typeface="+mj-lt"/>
              <a:buAutoNum type="arabicPeriod"/>
            </a:pPr>
            <a:r>
              <a:rPr lang="en-US" sz="1400" b="0" i="0" dirty="0">
                <a:solidFill>
                  <a:schemeClr val="bg1"/>
                </a:solidFill>
                <a:effectLst/>
                <a:latin typeface="Söhne"/>
              </a:rPr>
              <a:t>Normality Test of Data The normality test results for the pretest in the experimental group are 0.095, and for the control group, it is 0.061. Both values indicate significance greater than 0.05. Therefore, it can be concluded that the pretest data in both the experimental and control groups are normally distributed. The normality test results for the posttest in the experimental group are 0.085, and for the control group, it is 0.063, indicating significance greater than 0.05. Based on these values, it can be concluded that the posttest data in both the experimental and control groups are also normally distributed.</a:t>
            </a:r>
          </a:p>
          <a:p>
            <a:pPr algn="just">
              <a:buFont typeface="+mj-lt"/>
              <a:buAutoNum type="arabicPeriod"/>
            </a:pPr>
            <a:r>
              <a:rPr lang="en-US" sz="1400" b="0" i="0" dirty="0">
                <a:solidFill>
                  <a:schemeClr val="bg1"/>
                </a:solidFill>
                <a:effectLst/>
                <a:latin typeface="Söhne"/>
              </a:rPr>
              <a:t>Homogeneity Test of Data The significance value for the pretest and posttest in the experimental group is 0.946. This value is greater than 0.05 (0.946 &gt; 0.05), indicating that the variances of the pretest and posttest in the experimental group are homogeneous. The significance value for the pretest and posttest in the control group is 0.149. This value is also greater than 0.05 (0.149 &gt; 0.05), indicating that the variances of the pretest and posttest in the control group are homogeneous.</a:t>
            </a:r>
          </a:p>
          <a:p>
            <a:pPr algn="just">
              <a:buFont typeface="+mj-lt"/>
              <a:buAutoNum type="arabicPeriod"/>
            </a:pPr>
            <a:r>
              <a:rPr lang="en-US" sz="1400" b="0" i="0" dirty="0">
                <a:solidFill>
                  <a:schemeClr val="bg1"/>
                </a:solidFill>
                <a:effectLst/>
                <a:latin typeface="Söhne"/>
              </a:rPr>
              <a:t>Paired Sample t-Test The significance value obtained from the calculation of the pretest and posttest results in the experimental group is 0.001. This value is less than 0.05 (0.001 &lt; 0.05). This indicates that there is a significant difference between the pretest and posttest data in the experimental group. Therefore, it can be concluded that German reading skills in the experimental group improved after the application of the PQRST learning method. The significance value obtained from the calculation of the pretest and posttest results in the control group is 0.041. This value is also less than 0.05 (0.041 &lt; 0.05). This indicates a significant difference between the pretest and posttest data in the control group. Consequently, it can be concluded that German reading skills in the control group improved, although not significantly.</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algn="just">
              <a:buFont typeface="+mj-lt"/>
              <a:buAutoNum type="arabicPeriod" startAt="4"/>
            </a:pPr>
            <a:r>
              <a:rPr lang="en-US" sz="1400" b="0" i="0" dirty="0">
                <a:solidFill>
                  <a:schemeClr val="bg1"/>
                </a:solidFill>
                <a:effectLst/>
                <a:latin typeface="Söhne"/>
              </a:rPr>
              <a:t>Independent Sample t-Test The significance value obtained from the calculation of the pretest between the experimental group and the control group is 0.426. This indicates that the significance value is greater than 0.05, meaning there is no significant difference between the average pretest scores in the experimental group and the control group. Therefore, it can be concluded that the experimental group and the control group have the same ability in learning German reading skills.</a:t>
            </a:r>
          </a:p>
          <a:p>
            <a:pPr marL="0" indent="0" algn="just">
              <a:buNone/>
            </a:pPr>
            <a:r>
              <a:rPr lang="en-US" sz="1400" b="0" i="0" dirty="0">
                <a:solidFill>
                  <a:schemeClr val="bg1"/>
                </a:solidFill>
                <a:effectLst/>
                <a:latin typeface="Söhne"/>
              </a:rPr>
              <a:t>The significance value obtained from the calculation of the posttest between the experimental group and the control group is 0.017. This indicates that the significance value is less than 0.05, meaning there is a significant difference in the average posttest scores between the experimental group and the control group. Therefore, it can be concluded that the experimental group and the control group have a significant difference in their ability to learn German reading skills after the treatment, which is the application of the PQRST learning method.</a:t>
            </a:r>
          </a:p>
          <a:p>
            <a:pPr marL="0" indent="0" algn="just">
              <a:buNone/>
            </a:pPr>
            <a:r>
              <a:rPr lang="en-US" sz="1400" b="0" i="0" dirty="0">
                <a:solidFill>
                  <a:schemeClr val="bg1"/>
                </a:solidFill>
                <a:effectLst/>
                <a:latin typeface="Söhne"/>
              </a:rPr>
              <a:t>Effectiveness of Using the PQRST Learning Method in Learning German Reading Skills The effectiveness of applying the PQRST learning method in learning German reading skills can be observed from the average pretest and posttest scores in the experimental group and the control group as follows:</a:t>
            </a:r>
          </a:p>
          <a:p>
            <a:pPr marL="0" indent="0" algn="just">
              <a:buNone/>
            </a:pPr>
            <a:endParaRPr lang="en-US" sz="1400" b="0" i="0" dirty="0">
              <a:solidFill>
                <a:schemeClr val="bg1"/>
              </a:solidFill>
              <a:effectLst/>
              <a:latin typeface="Söhne"/>
            </a:endParaRPr>
          </a:p>
        </p:txBody>
      </p:sp>
      <p:graphicFrame>
        <p:nvGraphicFramePr>
          <p:cNvPr id="2" name="Table 1">
            <a:extLst>
              <a:ext uri="{FF2B5EF4-FFF2-40B4-BE49-F238E27FC236}">
                <a16:creationId xmlns:a16="http://schemas.microsoft.com/office/drawing/2014/main" id="{121306FF-FC39-4579-A062-2A1427893749}"/>
              </a:ext>
            </a:extLst>
          </p:cNvPr>
          <p:cNvGraphicFramePr>
            <a:graphicFrameLocks noGrp="1"/>
          </p:cNvGraphicFramePr>
          <p:nvPr>
            <p:extLst>
              <p:ext uri="{D42A27DB-BD31-4B8C-83A1-F6EECF244321}">
                <p14:modId xmlns:p14="http://schemas.microsoft.com/office/powerpoint/2010/main" val="851935526"/>
              </p:ext>
            </p:extLst>
          </p:nvPr>
        </p:nvGraphicFramePr>
        <p:xfrm>
          <a:off x="3532828" y="4040552"/>
          <a:ext cx="4609108" cy="1497522"/>
        </p:xfrm>
        <a:graphic>
          <a:graphicData uri="http://schemas.openxmlformats.org/drawingml/2006/table">
            <a:tbl>
              <a:tblPr firstRow="1" firstCol="1" bandRow="1">
                <a:tableStyleId>{5C22544A-7EE6-4342-B048-85BDC9FD1C3A}</a:tableStyleId>
              </a:tblPr>
              <a:tblGrid>
                <a:gridCol w="674041">
                  <a:extLst>
                    <a:ext uri="{9D8B030D-6E8A-4147-A177-3AD203B41FA5}">
                      <a16:colId xmlns:a16="http://schemas.microsoft.com/office/drawing/2014/main" val="3763972313"/>
                    </a:ext>
                  </a:extLst>
                </a:gridCol>
                <a:gridCol w="1503538">
                  <a:extLst>
                    <a:ext uri="{9D8B030D-6E8A-4147-A177-3AD203B41FA5}">
                      <a16:colId xmlns:a16="http://schemas.microsoft.com/office/drawing/2014/main" val="107018076"/>
                    </a:ext>
                  </a:extLst>
                </a:gridCol>
                <a:gridCol w="1349267">
                  <a:extLst>
                    <a:ext uri="{9D8B030D-6E8A-4147-A177-3AD203B41FA5}">
                      <a16:colId xmlns:a16="http://schemas.microsoft.com/office/drawing/2014/main" val="3228568490"/>
                    </a:ext>
                  </a:extLst>
                </a:gridCol>
                <a:gridCol w="1082262">
                  <a:extLst>
                    <a:ext uri="{9D8B030D-6E8A-4147-A177-3AD203B41FA5}">
                      <a16:colId xmlns:a16="http://schemas.microsoft.com/office/drawing/2014/main" val="734290112"/>
                    </a:ext>
                  </a:extLst>
                </a:gridCol>
              </a:tblGrid>
              <a:tr h="672397">
                <a:tc>
                  <a:txBody>
                    <a:bodyPr/>
                    <a:lstStyle/>
                    <a:p>
                      <a:pPr algn="ctr">
                        <a:lnSpc>
                          <a:spcPct val="150000"/>
                        </a:lnSpc>
                      </a:pPr>
                      <a:r>
                        <a:rPr lang="de-DE" sz="1400" dirty="0">
                          <a:effectLst/>
                        </a:rPr>
                        <a:t>No.</a:t>
                      </a:r>
                      <a:endParaRPr lang="en-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de-DE" sz="1400" dirty="0">
                          <a:effectLst/>
                        </a:rPr>
                        <a:t>Class</a:t>
                      </a:r>
                      <a:endParaRPr lang="en-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ID" sz="1400" b="1" i="0" kern="1200" dirty="0">
                          <a:solidFill>
                            <a:schemeClr val="lt1"/>
                          </a:solidFill>
                          <a:effectLst/>
                          <a:latin typeface="+mn-lt"/>
                          <a:ea typeface="+mn-ea"/>
                          <a:cs typeface="+mn-cs"/>
                        </a:rPr>
                        <a:t>Average </a:t>
                      </a:r>
                      <a:r>
                        <a:rPr lang="en-ID" sz="1400" b="1" i="0" kern="1200" dirty="0" err="1">
                          <a:solidFill>
                            <a:schemeClr val="lt1"/>
                          </a:solidFill>
                          <a:effectLst/>
                          <a:latin typeface="+mn-lt"/>
                          <a:ea typeface="+mn-ea"/>
                          <a:cs typeface="+mn-cs"/>
                        </a:rPr>
                        <a:t>Pretest</a:t>
                      </a:r>
                      <a:r>
                        <a:rPr lang="en-ID" sz="1400" b="1" i="0" kern="1200" dirty="0">
                          <a:solidFill>
                            <a:schemeClr val="lt1"/>
                          </a:solidFill>
                          <a:effectLst/>
                          <a:latin typeface="+mn-lt"/>
                          <a:ea typeface="+mn-ea"/>
                          <a:cs typeface="+mn-cs"/>
                        </a:rPr>
                        <a:t> Score</a:t>
                      </a:r>
                      <a:endParaRPr lang="en-ID"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ID" sz="1400" b="1" i="0" kern="1200" dirty="0">
                          <a:solidFill>
                            <a:schemeClr val="lt1"/>
                          </a:solidFill>
                          <a:effectLst/>
                          <a:latin typeface="+mn-lt"/>
                          <a:ea typeface="+mn-ea"/>
                          <a:cs typeface="+mn-cs"/>
                        </a:rPr>
                        <a:t>Average </a:t>
                      </a:r>
                      <a:r>
                        <a:rPr lang="en-ID" sz="1400" b="1" i="0" kern="1200" dirty="0" err="1">
                          <a:solidFill>
                            <a:schemeClr val="lt1"/>
                          </a:solidFill>
                          <a:effectLst/>
                          <a:latin typeface="+mn-lt"/>
                          <a:ea typeface="+mn-ea"/>
                          <a:cs typeface="+mn-cs"/>
                        </a:rPr>
                        <a:t>Pretest</a:t>
                      </a:r>
                      <a:r>
                        <a:rPr lang="en-ID" sz="1400" b="1" i="0" kern="1200" dirty="0">
                          <a:solidFill>
                            <a:schemeClr val="lt1"/>
                          </a:solidFill>
                          <a:effectLst/>
                          <a:latin typeface="+mn-lt"/>
                          <a:ea typeface="+mn-ea"/>
                          <a:cs typeface="+mn-cs"/>
                        </a:rPr>
                        <a:t> Score</a:t>
                      </a:r>
                      <a:endParaRPr lang="en-ID"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4378425"/>
                  </a:ext>
                </a:extLst>
              </a:tr>
              <a:tr h="260152">
                <a:tc>
                  <a:txBody>
                    <a:bodyPr/>
                    <a:lstStyle/>
                    <a:p>
                      <a:pPr algn="l">
                        <a:lnSpc>
                          <a:spcPct val="150000"/>
                        </a:lnSpc>
                      </a:pPr>
                      <a:r>
                        <a:rPr lang="de-DE" sz="1400">
                          <a:effectLst/>
                        </a:rPr>
                        <a:t>1.</a:t>
                      </a:r>
                      <a:endParaRPr lang="en-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50000"/>
                        </a:lnSpc>
                      </a:pPr>
                      <a:r>
                        <a:rPr lang="de-DE" sz="1400" dirty="0">
                          <a:effectLst/>
                        </a:rPr>
                        <a:t>Experiment Class</a:t>
                      </a:r>
                      <a:endParaRPr lang="en-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de-DE" sz="1400">
                          <a:effectLst/>
                        </a:rPr>
                        <a:t>64,67</a:t>
                      </a:r>
                      <a:endParaRPr lang="en-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de-DE" sz="1400" dirty="0">
                          <a:effectLst/>
                        </a:rPr>
                        <a:t>85,67</a:t>
                      </a:r>
                      <a:endParaRPr lang="en-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8208271"/>
                  </a:ext>
                </a:extLst>
              </a:tr>
              <a:tr h="260152">
                <a:tc>
                  <a:txBody>
                    <a:bodyPr/>
                    <a:lstStyle/>
                    <a:p>
                      <a:pPr algn="l">
                        <a:lnSpc>
                          <a:spcPct val="150000"/>
                        </a:lnSpc>
                      </a:pPr>
                      <a:r>
                        <a:rPr lang="de-DE" sz="1400">
                          <a:effectLst/>
                        </a:rPr>
                        <a:t>2.</a:t>
                      </a:r>
                      <a:endParaRPr lang="en-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50000"/>
                        </a:lnSpc>
                      </a:pPr>
                      <a:r>
                        <a:rPr lang="de-DE" sz="1400" dirty="0">
                          <a:effectLst/>
                          <a:latin typeface="Times New Roman" panose="02020603050405020304" pitchFamily="18" charset="0"/>
                          <a:ea typeface="Times New Roman" panose="02020603050405020304" pitchFamily="18" charset="0"/>
                          <a:cs typeface="Times New Roman" panose="02020603050405020304" pitchFamily="18" charset="0"/>
                        </a:rPr>
                        <a:t>Control Class</a:t>
                      </a:r>
                      <a:endParaRPr lang="en-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de-DE" sz="1400" dirty="0">
                          <a:effectLst/>
                        </a:rPr>
                        <a:t>67,67</a:t>
                      </a:r>
                      <a:endParaRPr lang="en-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de-DE" sz="1400" dirty="0">
                          <a:effectLst/>
                        </a:rPr>
                        <a:t>75</a:t>
                      </a:r>
                      <a:endParaRPr lang="en-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2470637"/>
                  </a:ext>
                </a:extLst>
              </a:tr>
            </a:tbl>
          </a:graphicData>
        </a:graphic>
      </p:graphicFrame>
    </p:spTree>
    <p:extLst>
      <p:ext uri="{BB962C8B-B14F-4D97-AF65-F5344CB8AC3E}">
        <p14:creationId xmlns:p14="http://schemas.microsoft.com/office/powerpoint/2010/main" val="81871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2006967"/>
            <a:ext cx="10515600" cy="2600544"/>
          </a:xfrm>
        </p:spPr>
        <p:txBody>
          <a:bodyPr>
            <a:normAutofit/>
          </a:bodyPr>
          <a:lstStyle/>
          <a:p>
            <a:pPr marL="0" indent="0" algn="just">
              <a:buNone/>
            </a:pPr>
            <a:r>
              <a:rPr lang="en-US" sz="1400" b="0" i="0" dirty="0">
                <a:solidFill>
                  <a:schemeClr val="bg1"/>
                </a:solidFill>
                <a:effectLst/>
              </a:rPr>
              <a:t>Based on the table above, it can be concluded that the average score in the posttest shows a significant increase compared to the pretest results in the experimental group. However, the posttest results in the control group, when compared to the pretest results, do not show such a significant difference.</a:t>
            </a:r>
          </a:p>
          <a:p>
            <a:pPr marL="0" indent="0" algn="just">
              <a:buNone/>
            </a:pPr>
            <a:r>
              <a:rPr lang="en-US" sz="1400" b="0" i="0" dirty="0">
                <a:solidFill>
                  <a:schemeClr val="bg1"/>
                </a:solidFill>
                <a:effectLst/>
              </a:rPr>
              <a:t>The effectiveness of applying the PQRST learning method is assessed through a significance test using the Independent Sample t-Test. Based on the calculations, the significance value (2-tailed) obtained is 0.017. This indicates that the significance value is less than 0.05, suggesting a significant difference in average scores between the pretest and posttest results. Therefore, it can be concluded that H1 (the research hypothesis) is accepted, or in other words, the application of the PQRST learning method is effective in learning German reading skills.</a:t>
            </a:r>
          </a:p>
          <a:p>
            <a:pPr marL="0" indent="0" algn="just">
              <a:buNone/>
            </a:pPr>
            <a:r>
              <a:rPr lang="en-US" sz="1400" b="0" i="0" dirty="0">
                <a:solidFill>
                  <a:schemeClr val="bg1"/>
                </a:solidFill>
                <a:effectLst/>
              </a:rPr>
              <a:t>Students' Response to the Use of the PQRST Learning Method in Learning German Reading Skills Based on the questionnaire results, the application of the PQRST learning method in learning German reading skills has a highly positive influence on students. It effectively helps students overcome difficulties in understanding German texts, such as addressing vocabulary limitations and understanding the use of German grammar.</a:t>
            </a:r>
          </a:p>
          <a:p>
            <a:pPr marL="0" indent="0" algn="just">
              <a:buNone/>
            </a:pPr>
            <a:endParaRPr lang="en-US" sz="1400" b="0" i="0" dirty="0">
              <a:solidFill>
                <a:schemeClr val="bg1"/>
              </a:solidFill>
              <a:effectLst/>
              <a:latin typeface="Söhne"/>
            </a:endParaRPr>
          </a:p>
        </p:txBody>
      </p:sp>
    </p:spTree>
    <p:extLst>
      <p:ext uri="{BB962C8B-B14F-4D97-AF65-F5344CB8AC3E}">
        <p14:creationId xmlns:p14="http://schemas.microsoft.com/office/powerpoint/2010/main" val="30591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marL="0" indent="0" algn="just">
              <a:buNone/>
            </a:pPr>
            <a:r>
              <a:rPr lang="en-US" sz="1400" b="0" i="0" dirty="0">
                <a:solidFill>
                  <a:schemeClr val="bg1"/>
                </a:solidFill>
                <a:effectLst/>
                <a:latin typeface="Söhne"/>
              </a:rPr>
              <a:t>Based on the research entitled "The Effectiveness of the Preview, Question, Read, Summary, Test (PQRST) Learning Method in Learning German Reading Skills," several conclusions can be drawn as follows:</a:t>
            </a:r>
          </a:p>
          <a:p>
            <a:pPr algn="just">
              <a:buFont typeface="+mj-lt"/>
              <a:buAutoNum type="arabicPeriod"/>
            </a:pPr>
            <a:r>
              <a:rPr lang="en-US" sz="1400" b="0" i="0" dirty="0">
                <a:solidFill>
                  <a:schemeClr val="bg1"/>
                </a:solidFill>
                <a:effectLst/>
                <a:latin typeface="Söhne"/>
              </a:rPr>
              <a:t>The pretest results in the experimental group showed a minimum score of 46.67 and a maximum score of 80 out of a maximum score of 100, with an average class score of 64.67. As for the pretest results in the control group, they showed a minimum score of 40 and a maximum score of 86.67 out of a maximum score of 100, with an average class score of 67.67. It can be concluded that the initial ability of both the experimental and control groups in understanding German texts falls within the "good" category.</a:t>
            </a:r>
          </a:p>
          <a:p>
            <a:pPr algn="just">
              <a:buFont typeface="+mj-lt"/>
              <a:buAutoNum type="arabicPeriod"/>
            </a:pPr>
            <a:r>
              <a:rPr lang="en-US" sz="1400" b="0" i="0" dirty="0">
                <a:solidFill>
                  <a:schemeClr val="bg1"/>
                </a:solidFill>
                <a:effectLst/>
                <a:latin typeface="Söhne"/>
              </a:rPr>
              <a:t>The posttest results in the experimental group showed a minimum score of 60 and a maximum score of 100 out of a maximum score of 100, with an average class score of 85.67. As for the posttest results in the control group, they showed a minimum score of 40 and a maximum score of 93.33 out of a maximum score of 100, with an average class score of 75. It can be concluded that the final ability of students in understanding German texts in the experimental group falls within the "very good" category, while the final ability of students in the control group falls within the "good" category.</a:t>
            </a:r>
          </a:p>
          <a:p>
            <a:pPr algn="just">
              <a:buFont typeface="+mj-lt"/>
              <a:buAutoNum type="arabicPeriod"/>
            </a:pPr>
            <a:r>
              <a:rPr lang="en-US" sz="1400" b="0" i="0" dirty="0">
                <a:solidFill>
                  <a:schemeClr val="bg1"/>
                </a:solidFill>
                <a:effectLst/>
                <a:latin typeface="Söhne"/>
              </a:rPr>
              <a:t>There is a significant difference in the average posttest scores between the experimental group and the control group in learning German reading skills. This can be seen from the results of the independent sample t-test, which yielded a significance value (2-tailed) of 0.017. Therefore, it can be concluded that the significance value is less than 0.05 (0.017 &lt; 0.05), indicating a significant difference between the posttest results in the experimental group and the control group in learning German reading skills.</a:t>
            </a:r>
          </a:p>
          <a:p>
            <a:pPr algn="just">
              <a:buFont typeface="+mj-lt"/>
              <a:buAutoNum type="arabicPeriod"/>
            </a:pPr>
            <a:r>
              <a:rPr lang="en-US" sz="1400" b="0" i="0" dirty="0">
                <a:solidFill>
                  <a:schemeClr val="bg1"/>
                </a:solidFill>
                <a:effectLst/>
                <a:latin typeface="Söhne"/>
              </a:rPr>
              <a:t>There is a significant difference in the average posttest scores between the experimental group and the control group in learning German reading skills. This is evident from the hypothesis test results with the significance test of the mean difference, where the significance value (2-tailed) is 0.017. This indicates that the significance value is less than 0.05, meaning that H0 is rejected, and H1 is accepted. In other words, there is a significant difference between the learning outcomes in the experimental group and the control group. Therefore, it can be concluded that the application of the PQRST learning method is effective in learning German reading skills.</a:t>
            </a:r>
          </a:p>
          <a:p>
            <a:pPr algn="just">
              <a:buFont typeface="+mj-lt"/>
              <a:buAutoNum type="arabicPeriod"/>
            </a:pPr>
            <a:r>
              <a:rPr lang="en-US" sz="1400" b="0" i="0" dirty="0">
                <a:solidFill>
                  <a:schemeClr val="bg1"/>
                </a:solidFill>
                <a:effectLst/>
                <a:latin typeface="Söhne"/>
              </a:rPr>
              <a:t>The quantitative data obtained through the test are supported by the questionnaire as a data verification tool. The students' responses to the PQRST learning method were positive. The students agreed that learning with the PQRST method was helpful in overcoming difficulties in understanding German texts and in enhancing their vocabulary and understanding of German grammar.</a:t>
            </a: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696249"/>
            <a:ext cx="10515600" cy="4351338"/>
          </a:xfrm>
        </p:spPr>
        <p:txBody>
          <a:bodyPr>
            <a:normAutofit/>
          </a:bodyPr>
          <a:lstStyle/>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A</a:t>
            </a:r>
            <a:r>
              <a:rPr lang="de-DE" sz="1400" dirty="0">
                <a:solidFill>
                  <a:schemeClr val="bg1"/>
                </a:solidFill>
                <a:effectLst/>
                <a:latin typeface="Times New Roman" panose="02020603050405020304" pitchFamily="18" charset="0"/>
                <a:ea typeface="Times New Roman" panose="02020603050405020304" pitchFamily="18" charset="0"/>
              </a:rPr>
              <a:t>bidin, Y</a:t>
            </a:r>
            <a:r>
              <a:rPr lang="id-ID" sz="1400" dirty="0">
                <a:solidFill>
                  <a:schemeClr val="bg1"/>
                </a:solidFill>
                <a:effectLst/>
                <a:latin typeface="Times New Roman" panose="02020603050405020304" pitchFamily="18" charset="0"/>
                <a:ea typeface="Times New Roman" panose="02020603050405020304" pitchFamily="18" charset="0"/>
              </a:rPr>
              <a:t>. (201</a:t>
            </a:r>
            <a:r>
              <a:rPr lang="de-DE" sz="1400" dirty="0">
                <a:solidFill>
                  <a:schemeClr val="bg1"/>
                </a:solidFill>
                <a:effectLst/>
                <a:latin typeface="Times New Roman" panose="02020603050405020304" pitchFamily="18" charset="0"/>
                <a:ea typeface="Times New Roman" panose="02020603050405020304" pitchFamily="18" charset="0"/>
              </a:rPr>
              <a:t>2</a:t>
            </a:r>
            <a:r>
              <a:rPr lang="id-ID" sz="1400" dirty="0">
                <a:solidFill>
                  <a:schemeClr val="bg1"/>
                </a:solidFill>
                <a:effectLst/>
                <a:latin typeface="Times New Roman" panose="02020603050405020304" pitchFamily="18" charset="0"/>
                <a:ea typeface="Times New Roman" panose="02020603050405020304" pitchFamily="18" charset="0"/>
              </a:rPr>
              <a:t>). </a:t>
            </a:r>
            <a:r>
              <a:rPr lang="de-DE" sz="1400" i="1" dirty="0">
                <a:solidFill>
                  <a:schemeClr val="bg1"/>
                </a:solidFill>
                <a:effectLst/>
                <a:latin typeface="Times New Roman" panose="02020603050405020304" pitchFamily="18" charset="0"/>
                <a:ea typeface="Times New Roman" panose="02020603050405020304" pitchFamily="18" charset="0"/>
              </a:rPr>
              <a:t>Pembelajaran Membaca Berbasis Pendidikan Karakter. </a:t>
            </a:r>
            <a:r>
              <a:rPr lang="id-ID" sz="1400" dirty="0">
                <a:solidFill>
                  <a:schemeClr val="bg1"/>
                </a:solidFill>
                <a:effectLst/>
                <a:latin typeface="Times New Roman" panose="02020603050405020304" pitchFamily="18" charset="0"/>
                <a:ea typeface="Times New Roman" panose="02020603050405020304" pitchFamily="18" charset="0"/>
              </a:rPr>
              <a:t>Bandung: R</a:t>
            </a:r>
            <a:r>
              <a:rPr lang="de-DE" sz="1400" dirty="0">
                <a:solidFill>
                  <a:schemeClr val="bg1"/>
                </a:solidFill>
                <a:effectLst/>
                <a:latin typeface="Times New Roman" panose="02020603050405020304" pitchFamily="18" charset="0"/>
                <a:ea typeface="Times New Roman" panose="02020603050405020304" pitchFamily="18" charset="0"/>
              </a:rPr>
              <a:t>e</a:t>
            </a:r>
            <a:r>
              <a:rPr lang="id-ID" sz="1400" dirty="0">
                <a:solidFill>
                  <a:schemeClr val="bg1"/>
                </a:solidFill>
                <a:effectLst/>
                <a:latin typeface="Times New Roman" panose="02020603050405020304" pitchFamily="18" charset="0"/>
                <a:ea typeface="Times New Roman" panose="02020603050405020304" pitchFamily="18" charset="0"/>
              </a:rPr>
              <a:t>fika Aditama.</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Arikunto, S. </a:t>
            </a:r>
            <a:r>
              <a:rPr lang="de-DE" sz="1400" dirty="0">
                <a:solidFill>
                  <a:schemeClr val="bg1"/>
                </a:solidFill>
                <a:effectLst/>
                <a:latin typeface="Times New Roman" panose="02020603050405020304" pitchFamily="18" charset="0"/>
                <a:ea typeface="Times New Roman" panose="02020603050405020304" pitchFamily="18" charset="0"/>
              </a:rPr>
              <a:t>(</a:t>
            </a:r>
            <a:r>
              <a:rPr lang="id-ID" sz="1400" dirty="0">
                <a:solidFill>
                  <a:schemeClr val="bg1"/>
                </a:solidFill>
                <a:effectLst/>
                <a:latin typeface="Times New Roman" panose="02020603050405020304" pitchFamily="18" charset="0"/>
                <a:ea typeface="Times New Roman" panose="02020603050405020304" pitchFamily="18" charset="0"/>
              </a:rPr>
              <a:t>2010</a:t>
            </a:r>
            <a:r>
              <a:rPr lang="de-DE" sz="1400" dirty="0">
                <a:solidFill>
                  <a:schemeClr val="bg1"/>
                </a:solidFill>
                <a:effectLst/>
                <a:latin typeface="Times New Roman" panose="02020603050405020304" pitchFamily="18" charset="0"/>
                <a:ea typeface="Times New Roman" panose="02020603050405020304" pitchFamily="18" charset="0"/>
              </a:rPr>
              <a:t>)</a:t>
            </a:r>
            <a:r>
              <a:rPr lang="id-ID" sz="1400" dirty="0">
                <a:solidFill>
                  <a:schemeClr val="bg1"/>
                </a:solidFill>
                <a:effectLst/>
                <a:latin typeface="Times New Roman" panose="02020603050405020304" pitchFamily="18" charset="0"/>
                <a:ea typeface="Times New Roman" panose="02020603050405020304" pitchFamily="18" charset="0"/>
              </a:rPr>
              <a:t>. </a:t>
            </a:r>
            <a:r>
              <a:rPr lang="id-ID" sz="1400" i="1" dirty="0">
                <a:solidFill>
                  <a:schemeClr val="bg1"/>
                </a:solidFill>
                <a:effectLst/>
                <a:latin typeface="Times New Roman" panose="02020603050405020304" pitchFamily="18" charset="0"/>
                <a:ea typeface="Times New Roman" panose="02020603050405020304" pitchFamily="18" charset="0"/>
              </a:rPr>
              <a:t>Prosedur Penelitian Suatu Pendekatan Praktik</a:t>
            </a:r>
            <a:r>
              <a:rPr lang="id-ID" sz="1400" dirty="0">
                <a:solidFill>
                  <a:schemeClr val="bg1"/>
                </a:solidFill>
                <a:effectLst/>
                <a:latin typeface="Times New Roman" panose="02020603050405020304" pitchFamily="18" charset="0"/>
                <a:ea typeface="Times New Roman" panose="02020603050405020304" pitchFamily="18" charset="0"/>
              </a:rPr>
              <a:t>. Jakarta: PT. Rineka Cipta.</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Bodendorf, F. </a:t>
            </a:r>
            <a:r>
              <a:rPr lang="de-DE" sz="1400" dirty="0">
                <a:solidFill>
                  <a:schemeClr val="bg1"/>
                </a:solidFill>
                <a:effectLst/>
                <a:latin typeface="Times New Roman" panose="02020603050405020304" pitchFamily="18" charset="0"/>
                <a:ea typeface="Times New Roman" panose="02020603050405020304" pitchFamily="18" charset="0"/>
              </a:rPr>
              <a:t>(1990). </a:t>
            </a:r>
            <a:r>
              <a:rPr lang="id-ID" sz="1400" i="1" dirty="0">
                <a:solidFill>
                  <a:schemeClr val="bg1"/>
                </a:solidFill>
                <a:effectLst/>
                <a:latin typeface="Times New Roman" panose="02020603050405020304" pitchFamily="18" charset="0"/>
                <a:ea typeface="Times New Roman" panose="02020603050405020304" pitchFamily="18" charset="0"/>
              </a:rPr>
              <a:t>Computer in der fachlichen und universitären Ausbildung</a:t>
            </a:r>
            <a:r>
              <a:rPr lang="de-DE" sz="1400" dirty="0">
                <a:solidFill>
                  <a:schemeClr val="bg1"/>
                </a:solidFill>
                <a:effectLst/>
                <a:latin typeface="Times New Roman" panose="02020603050405020304" pitchFamily="18" charset="0"/>
                <a:ea typeface="Times New Roman" panose="02020603050405020304" pitchFamily="18" charset="0"/>
              </a:rPr>
              <a:t>. </a:t>
            </a:r>
            <a:r>
              <a:rPr lang="id-ID" sz="1400" dirty="0">
                <a:solidFill>
                  <a:schemeClr val="bg1"/>
                </a:solidFill>
                <a:effectLst/>
                <a:latin typeface="Times New Roman" panose="02020603050405020304" pitchFamily="18" charset="0"/>
                <a:ea typeface="Times New Roman" panose="02020603050405020304" pitchFamily="18" charset="0"/>
              </a:rPr>
              <a:t>München</a:t>
            </a:r>
            <a:r>
              <a:rPr lang="de-DE" sz="1400" dirty="0">
                <a:solidFill>
                  <a:schemeClr val="bg1"/>
                </a:solidFill>
                <a:effectLst/>
                <a:latin typeface="Times New Roman" panose="02020603050405020304" pitchFamily="18" charset="0"/>
                <a:ea typeface="Times New Roman" panose="02020603050405020304" pitchFamily="18" charset="0"/>
              </a:rPr>
              <a:t>: Walter de Gruyter GmbH &amp; Co KG.</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de-DE" sz="1400" dirty="0">
                <a:solidFill>
                  <a:schemeClr val="bg1"/>
                </a:solidFill>
                <a:effectLst/>
                <a:latin typeface="Times New Roman" panose="02020603050405020304" pitchFamily="18" charset="0"/>
                <a:ea typeface="Times New Roman" panose="02020603050405020304" pitchFamily="18" charset="0"/>
              </a:rPr>
              <a:t>Goethe-Institut. (2022). </a:t>
            </a:r>
            <a:r>
              <a:rPr lang="de-DE" sz="1400" i="1" dirty="0">
                <a:solidFill>
                  <a:schemeClr val="bg1"/>
                </a:solidFill>
                <a:effectLst/>
                <a:latin typeface="Times New Roman" panose="02020603050405020304" pitchFamily="18" charset="0"/>
                <a:ea typeface="Times New Roman" panose="02020603050405020304" pitchFamily="18" charset="0"/>
              </a:rPr>
              <a:t>Goethe-Zertifikat A1 Start Deutsch 1: Prüfungsziele Testbeschreibung</a:t>
            </a:r>
            <a:r>
              <a:rPr lang="de-DE" sz="1400" dirty="0">
                <a:solidFill>
                  <a:schemeClr val="bg1"/>
                </a:solidFill>
                <a:effectLst/>
                <a:latin typeface="Times New Roman" panose="02020603050405020304" pitchFamily="18" charset="0"/>
                <a:ea typeface="Times New Roman" panose="02020603050405020304" pitchFamily="18" charset="0"/>
              </a:rPr>
              <a:t>.</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Mulyono, S &amp; Sumarwati. (2011). </a:t>
            </a:r>
            <a:r>
              <a:rPr lang="id-ID" sz="1400" i="1" dirty="0">
                <a:solidFill>
                  <a:schemeClr val="bg1"/>
                </a:solidFill>
                <a:effectLst/>
                <a:latin typeface="Times New Roman" panose="02020603050405020304" pitchFamily="18" charset="0"/>
                <a:ea typeface="Times New Roman" panose="02020603050405020304" pitchFamily="18" charset="0"/>
              </a:rPr>
              <a:t>Model, Media dan Evaluasi Pembelajaran Bahasa Indonesia.</a:t>
            </a:r>
            <a:r>
              <a:rPr lang="id-ID" sz="1400" dirty="0">
                <a:solidFill>
                  <a:schemeClr val="bg1"/>
                </a:solidFill>
                <a:effectLst/>
                <a:latin typeface="Times New Roman" panose="02020603050405020304" pitchFamily="18" charset="0"/>
                <a:ea typeface="Times New Roman" panose="02020603050405020304" pitchFamily="18" charset="0"/>
              </a:rPr>
              <a:t> Surakarta: Panitia Sertifikasi Guru Rayon 113 UNS.</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Negara, I. M. Y. C., Suarni, N. K., &amp; Margunayasa, I. G. (2013). </a:t>
            </a:r>
            <a:r>
              <a:rPr lang="id-ID" sz="1400" i="1" dirty="0">
                <a:solidFill>
                  <a:schemeClr val="bg1"/>
                </a:solidFill>
                <a:effectLst/>
                <a:latin typeface="Times New Roman" panose="02020603050405020304" pitchFamily="18" charset="0"/>
                <a:ea typeface="Times New Roman" panose="02020603050405020304" pitchFamily="18" charset="0"/>
              </a:rPr>
              <a:t>Pengaruh Metode Pembelajaran PQRST Terhadap Hasil Belajar IPA Siswa Kelas V SD Di Desa Sinabun</a:t>
            </a:r>
            <a:r>
              <a:rPr lang="id-ID" sz="1400" dirty="0">
                <a:solidFill>
                  <a:schemeClr val="bg1"/>
                </a:solidFill>
                <a:effectLst/>
                <a:latin typeface="Times New Roman" panose="02020603050405020304" pitchFamily="18" charset="0"/>
                <a:ea typeface="Times New Roman" panose="02020603050405020304" pitchFamily="18" charset="0"/>
              </a:rPr>
              <a:t>. Diakses dari </a:t>
            </a:r>
            <a:r>
              <a:rPr lang="id-ID" sz="1400" u="sng" dirty="0">
                <a:solidFill>
                  <a:schemeClr val="bg1"/>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https://ejournal.undiksha.ac.id/index.php/JJPGSD/article/view/698</a:t>
            </a:r>
            <a:r>
              <a:rPr lang="id-ID" sz="1400" dirty="0">
                <a:solidFill>
                  <a:schemeClr val="bg1"/>
                </a:solidFill>
                <a:effectLst/>
                <a:latin typeface="Times New Roman" panose="02020603050405020304" pitchFamily="18" charset="0"/>
                <a:ea typeface="Times New Roman" panose="02020603050405020304" pitchFamily="18" charset="0"/>
              </a:rPr>
              <a:t>.</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Razak, A. (2005). </a:t>
            </a:r>
            <a:r>
              <a:rPr lang="id-ID" sz="1400" i="1" dirty="0">
                <a:solidFill>
                  <a:schemeClr val="bg1"/>
                </a:solidFill>
                <a:effectLst/>
                <a:latin typeface="Times New Roman" panose="02020603050405020304" pitchFamily="18" charset="0"/>
                <a:ea typeface="Times New Roman" panose="02020603050405020304" pitchFamily="18" charset="0"/>
              </a:rPr>
              <a:t>Membaca Pemahaman Teori Dan Aplikasi Pengajaran</a:t>
            </a:r>
            <a:r>
              <a:rPr lang="id-ID" sz="1400" dirty="0">
                <a:solidFill>
                  <a:schemeClr val="bg1"/>
                </a:solidFill>
                <a:effectLst/>
                <a:latin typeface="Times New Roman" panose="02020603050405020304" pitchFamily="18" charset="0"/>
                <a:ea typeface="Times New Roman" panose="02020603050405020304" pitchFamily="18" charset="0"/>
              </a:rPr>
              <a:t>. Pekanbaru: Autobiografi.</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Rösler, D. (2012). </a:t>
            </a:r>
            <a:r>
              <a:rPr lang="id-ID" sz="1400" i="1" dirty="0">
                <a:solidFill>
                  <a:schemeClr val="bg1"/>
                </a:solidFill>
                <a:effectLst/>
                <a:latin typeface="Times New Roman" panose="02020603050405020304" pitchFamily="18" charset="0"/>
                <a:ea typeface="Times New Roman" panose="02020603050405020304" pitchFamily="18" charset="0"/>
              </a:rPr>
              <a:t>Deutsch als Fremdsprache</a:t>
            </a:r>
            <a:r>
              <a:rPr lang="id-ID" sz="1400" dirty="0">
                <a:solidFill>
                  <a:schemeClr val="bg1"/>
                </a:solidFill>
                <a:effectLst/>
                <a:latin typeface="Times New Roman" panose="02020603050405020304" pitchFamily="18" charset="0"/>
                <a:ea typeface="Times New Roman" panose="02020603050405020304" pitchFamily="18" charset="0"/>
              </a:rPr>
              <a:t>. Stuttgart: d B Metzle’sche Verlagsbuchhandlung und Carl Ernst Poeschel Verlag GmbH.</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Sagala, S. (2008). Silabus sebagai Landasan Pelaksanaan dan Pengembangan Pembelajaran bagi Guru yang Profesional. Diakses dari: </a:t>
            </a:r>
            <a:r>
              <a:rPr lang="id-ID" sz="1400" u="sng" dirty="0">
                <a:solidFill>
                  <a:schemeClr val="bg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http://digilib.unimed.ac.id/id/eprint/714</a:t>
            </a:r>
            <a:r>
              <a:rPr lang="id-ID" sz="1400" dirty="0">
                <a:solidFill>
                  <a:schemeClr val="bg1"/>
                </a:solidFill>
                <a:effectLst/>
                <a:latin typeface="Times New Roman" panose="02020603050405020304" pitchFamily="18" charset="0"/>
                <a:ea typeface="Times New Roman" panose="02020603050405020304" pitchFamily="18" charset="0"/>
              </a:rPr>
              <a:t>.</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Sulastri, E. (2019). </a:t>
            </a:r>
            <a:r>
              <a:rPr lang="id-ID" sz="1400" i="1" dirty="0">
                <a:solidFill>
                  <a:schemeClr val="bg1"/>
                </a:solidFill>
                <a:effectLst/>
                <a:latin typeface="Times New Roman" panose="02020603050405020304" pitchFamily="18" charset="0"/>
                <a:ea typeface="Times New Roman" panose="02020603050405020304" pitchFamily="18" charset="0"/>
              </a:rPr>
              <a:t>9 Aplikasi Metode Pembelajaran</a:t>
            </a:r>
            <a:r>
              <a:rPr lang="id-ID" sz="1400" dirty="0">
                <a:solidFill>
                  <a:schemeClr val="bg1"/>
                </a:solidFill>
                <a:effectLst/>
                <a:latin typeface="Times New Roman" panose="02020603050405020304" pitchFamily="18" charset="0"/>
                <a:ea typeface="Times New Roman" panose="02020603050405020304" pitchFamily="18" charset="0"/>
              </a:rPr>
              <a:t>. Bogor: Guepedia Publisher.</a:t>
            </a:r>
            <a:endParaRPr lang="en-ID" sz="14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id-ID" sz="1400" dirty="0">
                <a:solidFill>
                  <a:schemeClr val="bg1"/>
                </a:solidFill>
                <a:effectLst/>
                <a:latin typeface="Times New Roman" panose="02020603050405020304" pitchFamily="18" charset="0"/>
                <a:ea typeface="Times New Roman" panose="02020603050405020304" pitchFamily="18" charset="0"/>
              </a:rPr>
              <a:t>Tampubolon. (2008). </a:t>
            </a:r>
            <a:r>
              <a:rPr lang="id-ID" sz="1400" i="1" dirty="0">
                <a:solidFill>
                  <a:schemeClr val="bg1"/>
                </a:solidFill>
                <a:effectLst/>
                <a:latin typeface="Times New Roman" panose="02020603050405020304" pitchFamily="18" charset="0"/>
                <a:ea typeface="Times New Roman" panose="02020603050405020304" pitchFamily="18" charset="0"/>
              </a:rPr>
              <a:t>Kemampuan Membaca, Teknik Membaca Efektif dan Efisien.</a:t>
            </a:r>
            <a:r>
              <a:rPr lang="id-ID" sz="1400" dirty="0">
                <a:solidFill>
                  <a:schemeClr val="bg1"/>
                </a:solidFill>
                <a:effectLst/>
                <a:latin typeface="Times New Roman" panose="02020603050405020304" pitchFamily="18" charset="0"/>
                <a:ea typeface="Times New Roman" panose="02020603050405020304" pitchFamily="18" charset="0"/>
              </a:rPr>
              <a:t> Bandung: Angksa. </a:t>
            </a:r>
            <a:endParaRPr lang="en-ID" sz="1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3234</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Söhne</vt:lpstr>
      <vt:lpstr>Times New Roman</vt:lpstr>
      <vt:lpstr>Office Theme</vt:lpstr>
      <vt:lpstr>MASTERING GERMAN READING SKILLS: UNLOCKING SUCCESS  WITH THE PQRST LEARNING METHOD</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Nada Febriani</cp:lastModifiedBy>
  <cp:revision>10</cp:revision>
  <dcterms:created xsi:type="dcterms:W3CDTF">2023-04-14T06:04:15Z</dcterms:created>
  <dcterms:modified xsi:type="dcterms:W3CDTF">2023-07-26T09:51:52Z</dcterms:modified>
</cp:coreProperties>
</file>