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4" r:id="rId7"/>
    <p:sldId id="265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10" autoAdjust="0"/>
    <p:restoredTop sz="94660"/>
  </p:normalViewPr>
  <p:slideViewPr>
    <p:cSldViewPr snapToGrid="0">
      <p:cViewPr varScale="1">
        <p:scale>
          <a:sx n="58" d="100"/>
          <a:sy n="58" d="100"/>
        </p:scale>
        <p:origin x="208" y="1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6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7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0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2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6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6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2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8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0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8C43-7C78-4843-9DB0-26079ABFD95C}" type="datetimeFigureOut">
              <a:rPr lang="en-US" smtClean="0"/>
              <a:t>7/27/23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3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89807" y="895405"/>
            <a:ext cx="11812385" cy="879475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IMPLEMENTATION OF 21</a:t>
            </a:r>
            <a:r>
              <a:rPr lang="en-US" sz="2800" b="1" baseline="300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ST</a:t>
            </a:r>
            <a:r>
              <a:rPr lang="en-US" sz="28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CENTURY LEARNING USING THE NIHONGO RAKURAKU BOOK IN VOCATIONAL HIGH SCHOOLS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51410" y="1966694"/>
            <a:ext cx="11089177" cy="9402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</a:rPr>
              <a:t>Nani </a:t>
            </a:r>
            <a:r>
              <a:rPr lang="en-US" sz="1600" b="1" dirty="0" err="1">
                <a:solidFill>
                  <a:schemeClr val="bg1"/>
                </a:solidFill>
              </a:rPr>
              <a:t>Rhamdani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Azahra</a:t>
            </a:r>
            <a:r>
              <a:rPr lang="en-US" sz="1600" b="1" dirty="0">
                <a:solidFill>
                  <a:schemeClr val="bg1"/>
                </a:solidFill>
              </a:rPr>
              <a:t>,</a:t>
            </a:r>
          </a:p>
          <a:p>
            <a:pPr>
              <a:lnSpc>
                <a:spcPct val="100000"/>
              </a:lnSpc>
            </a:pPr>
            <a:r>
              <a:rPr lang="en-US" sz="1600" b="1">
                <a:solidFill>
                  <a:schemeClr val="bg1"/>
                </a:solidFill>
              </a:rPr>
              <a:t>Herniwati.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90501" y="1649569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6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No. Abstract: ABS-ICOLLITE-23180</a:t>
            </a:r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91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35788"/>
            <a:ext cx="9144000" cy="8794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THANK YOU!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1690889"/>
            <a:ext cx="9144000" cy="9402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chemeClr val="bg1"/>
                </a:solidFill>
              </a:rPr>
              <a:t>Follow us @...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24000" y="1656700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51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1"/>
            <a:ext cx="10515600" cy="4857893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implementation of 21st century learning in Indonesia is still not optimal (</a:t>
            </a:r>
            <a:r>
              <a:rPr lang="en-US" sz="2000" dirty="0" err="1">
                <a:solidFill>
                  <a:schemeClr val="bg1"/>
                </a:solidFill>
              </a:rPr>
              <a:t>Chairunisak</a:t>
            </a:r>
            <a:r>
              <a:rPr lang="en-US" sz="2000" dirty="0">
                <a:solidFill>
                  <a:schemeClr val="bg1"/>
                </a:solidFill>
              </a:rPr>
              <a:t>, 2019)</a:t>
            </a:r>
          </a:p>
          <a:p>
            <a:r>
              <a:rPr lang="en-US" sz="2000" dirty="0">
                <a:solidFill>
                  <a:schemeClr val="bg1"/>
                </a:solidFill>
              </a:rPr>
              <a:t>Teachers must incorporate strategies that encourage 21st century skills into classroom teaching practice (</a:t>
            </a:r>
            <a:r>
              <a:rPr lang="en-US" sz="2000" dirty="0" err="1">
                <a:solidFill>
                  <a:schemeClr val="bg1"/>
                </a:solidFill>
              </a:rPr>
              <a:t>Birdsal</a:t>
            </a:r>
            <a:r>
              <a:rPr lang="en-US" sz="2000" dirty="0">
                <a:solidFill>
                  <a:schemeClr val="bg1"/>
                </a:solidFill>
              </a:rPr>
              <a:t>, 1999)</a:t>
            </a:r>
          </a:p>
          <a:p>
            <a:r>
              <a:rPr lang="en-US" sz="2000" dirty="0">
                <a:solidFill>
                  <a:schemeClr val="bg1"/>
                </a:solidFill>
              </a:rPr>
              <a:t>Teachers need to improve their knowledge and skills to adapt to changes in the 21st century (</a:t>
            </a:r>
            <a:r>
              <a:rPr lang="en-US" sz="2000" dirty="0" err="1">
                <a:solidFill>
                  <a:schemeClr val="bg1"/>
                </a:solidFill>
              </a:rPr>
              <a:t>Varas</a:t>
            </a:r>
            <a:r>
              <a:rPr lang="en-US" sz="2000" dirty="0">
                <a:solidFill>
                  <a:schemeClr val="bg1"/>
                </a:solidFill>
              </a:rPr>
              <a:t> et al., 2023)</a:t>
            </a:r>
          </a:p>
          <a:p>
            <a:r>
              <a:rPr lang="en-US" sz="2000" dirty="0">
                <a:solidFill>
                  <a:schemeClr val="bg1"/>
                </a:solidFill>
              </a:rPr>
              <a:t>Textbooks are a traditional resource in teaching, but need to be adapted to the needs of 21st century students (Bennett, 2012)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bg1"/>
                </a:solidFill>
              </a:rPr>
              <a:t>The purpose of this study:</a:t>
            </a:r>
          </a:p>
          <a:p>
            <a:r>
              <a:rPr lang="en-US" sz="2000" dirty="0">
                <a:solidFill>
                  <a:schemeClr val="bg1"/>
                </a:solidFill>
              </a:rPr>
              <a:t>Knowing the teacher's understanding of 21st century learning</a:t>
            </a:r>
          </a:p>
          <a:p>
            <a:r>
              <a:rPr lang="en-US" sz="2000" dirty="0">
                <a:solidFill>
                  <a:schemeClr val="bg1"/>
                </a:solidFill>
              </a:rPr>
              <a:t>Development of 4C skills in students in class</a:t>
            </a:r>
          </a:p>
          <a:p>
            <a:r>
              <a:rPr lang="en-US" sz="2000" dirty="0">
                <a:solidFill>
                  <a:schemeClr val="bg1"/>
                </a:solidFill>
              </a:rPr>
              <a:t>Analyze the learning methods used by the teacher</a:t>
            </a:r>
          </a:p>
          <a:p>
            <a:r>
              <a:rPr lang="en-US" sz="2000" dirty="0">
                <a:solidFill>
                  <a:schemeClr val="bg1"/>
                </a:solidFill>
              </a:rPr>
              <a:t>Knowing the obstacles experienced by teachers in implementing 21st century 21st century learning using the Nihongo </a:t>
            </a:r>
            <a:r>
              <a:rPr lang="en-US" sz="2000" dirty="0" err="1">
                <a:solidFill>
                  <a:schemeClr val="bg1"/>
                </a:solidFill>
              </a:rPr>
              <a:t>Rakuraku</a:t>
            </a:r>
            <a:r>
              <a:rPr lang="en-US" sz="2000" dirty="0">
                <a:solidFill>
                  <a:schemeClr val="bg1"/>
                </a:solidFill>
              </a:rPr>
              <a:t> book</a:t>
            </a:r>
          </a:p>
        </p:txBody>
      </p:sp>
    </p:spTree>
    <p:extLst>
      <p:ext uri="{BB962C8B-B14F-4D97-AF65-F5344CB8AC3E}">
        <p14:creationId xmlns:p14="http://schemas.microsoft.com/office/powerpoint/2010/main" val="295069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LITERATURE REVIEW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ID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21st century learning refers to a set of skills, knowledge and expertise that students must master in order to be successful in work and life (The </a:t>
            </a:r>
            <a:r>
              <a:rPr lang="en-ID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Partenship</a:t>
            </a:r>
            <a:r>
              <a:rPr lang="en-ID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for 21st Century Skills, 2015; Van </a:t>
            </a:r>
            <a:r>
              <a:rPr lang="en-ID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Laar</a:t>
            </a:r>
            <a:r>
              <a:rPr lang="en-ID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et al., 2020)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ID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Critical thinking, creativity, collaboration and communication skills are essential for students to be successful in an ever-changing global economy (</a:t>
            </a:r>
            <a:r>
              <a:rPr lang="en-ID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Schleicher</a:t>
            </a:r>
            <a:r>
              <a:rPr lang="en-ID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, 2023)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88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METHOD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Research Design: Quantitative (survey)</a:t>
            </a:r>
          </a:p>
          <a:p>
            <a:r>
              <a:rPr lang="en-US" sz="2000" dirty="0">
                <a:solidFill>
                  <a:schemeClr val="bg1"/>
                </a:solidFill>
              </a:rPr>
              <a:t>Participants: Teachers who use the Nihongo </a:t>
            </a:r>
            <a:r>
              <a:rPr lang="en-US" sz="2000" dirty="0" err="1">
                <a:solidFill>
                  <a:schemeClr val="bg1"/>
                </a:solidFill>
              </a:rPr>
              <a:t>Rakuraku</a:t>
            </a:r>
            <a:r>
              <a:rPr lang="en-US" sz="2000" dirty="0">
                <a:solidFill>
                  <a:schemeClr val="bg1"/>
                </a:solidFill>
              </a:rPr>
              <a:t> book</a:t>
            </a:r>
          </a:p>
          <a:p>
            <a:r>
              <a:rPr lang="en-US" sz="2000" dirty="0">
                <a:solidFill>
                  <a:schemeClr val="bg1"/>
                </a:solidFill>
              </a:rPr>
              <a:t>Questionnaire development based on initial interviews with teachers</a:t>
            </a:r>
          </a:p>
          <a:p>
            <a:r>
              <a:rPr lang="en-US" sz="2000" dirty="0">
                <a:solidFill>
                  <a:schemeClr val="bg1"/>
                </a:solidFill>
              </a:rPr>
              <a:t>Questionnaire Structure: 4 Parts</a:t>
            </a:r>
          </a:p>
          <a:p>
            <a:r>
              <a:rPr lang="en-US" sz="2000" dirty="0">
                <a:solidFill>
                  <a:schemeClr val="bg1"/>
                </a:solidFill>
              </a:rPr>
              <a:t>Part A : Demographic data of respondents</a:t>
            </a:r>
          </a:p>
          <a:p>
            <a:r>
              <a:rPr lang="en-US" sz="2000" dirty="0">
                <a:solidFill>
                  <a:schemeClr val="bg1"/>
                </a:solidFill>
              </a:rPr>
              <a:t>Part B: Teacher's understanding of 21st century learning</a:t>
            </a:r>
          </a:p>
          <a:p>
            <a:r>
              <a:rPr lang="en-US" sz="2000" dirty="0">
                <a:solidFill>
                  <a:schemeClr val="bg1"/>
                </a:solidFill>
              </a:rPr>
              <a:t>Part C: Implementation of 21st century learning using the </a:t>
            </a:r>
            <a:r>
              <a:rPr lang="en-US" sz="2000" dirty="0" err="1">
                <a:solidFill>
                  <a:schemeClr val="bg1"/>
                </a:solidFill>
              </a:rPr>
              <a:t>Nihonggo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Rakuraku</a:t>
            </a:r>
            <a:r>
              <a:rPr lang="en-US" sz="2000" dirty="0">
                <a:solidFill>
                  <a:schemeClr val="bg1"/>
                </a:solidFill>
              </a:rPr>
              <a:t> book</a:t>
            </a:r>
          </a:p>
          <a:p>
            <a:r>
              <a:rPr lang="en-US" sz="2000" dirty="0">
                <a:solidFill>
                  <a:schemeClr val="bg1"/>
                </a:solidFill>
              </a:rPr>
              <a:t>Part D: Obstacles experienced by teachers in the 21st century learning process using the Nihongo </a:t>
            </a:r>
            <a:r>
              <a:rPr lang="en-US" sz="2000" dirty="0" err="1">
                <a:solidFill>
                  <a:schemeClr val="bg1"/>
                </a:solidFill>
              </a:rPr>
              <a:t>Rakuraku</a:t>
            </a:r>
            <a:r>
              <a:rPr lang="en-US" sz="2000" dirty="0">
                <a:solidFill>
                  <a:schemeClr val="bg1"/>
                </a:solidFill>
              </a:rPr>
              <a:t> book</a:t>
            </a:r>
          </a:p>
        </p:txBody>
      </p:sp>
    </p:spTree>
    <p:extLst>
      <p:ext uri="{BB962C8B-B14F-4D97-AF65-F5344CB8AC3E}">
        <p14:creationId xmlns:p14="http://schemas.microsoft.com/office/powerpoint/2010/main" val="91598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FINDING AND DISCUSSION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7FCF84-4341-7292-A298-F6F3FD2113A8}"/>
              </a:ext>
            </a:extLst>
          </p:cNvPr>
          <p:cNvSpPr txBox="1"/>
          <p:nvPr/>
        </p:nvSpPr>
        <p:spPr>
          <a:xfrm>
            <a:off x="579582" y="1552397"/>
            <a:ext cx="9786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/>
            <a:r>
              <a:rPr lang="en-ID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Teacher's understanding of 21st century learning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78D81F-AD09-CE5E-F190-F0FB90A9926E}"/>
              </a:ext>
            </a:extLst>
          </p:cNvPr>
          <p:cNvSpPr txBox="1"/>
          <p:nvPr/>
        </p:nvSpPr>
        <p:spPr>
          <a:xfrm>
            <a:off x="6043840" y="2359025"/>
            <a:ext cx="43222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ID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IT-based learning is top of mind from teachers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ID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Some teachers answered about student </a:t>
            </a:r>
            <a:r>
              <a:rPr lang="en-ID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centered</a:t>
            </a:r>
            <a:r>
              <a:rPr lang="en-ID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and 4C skills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B52A976-4CE5-CA32-5B99-C5825EB42C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776329"/>
              </p:ext>
            </p:extLst>
          </p:nvPr>
        </p:nvGraphicFramePr>
        <p:xfrm>
          <a:off x="1090039" y="2207350"/>
          <a:ext cx="4154805" cy="150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">
                  <a:extLst>
                    <a:ext uri="{9D8B030D-6E8A-4147-A177-3AD203B41FA5}">
                      <a16:colId xmlns:a16="http://schemas.microsoft.com/office/drawing/2014/main" val="3865934484"/>
                    </a:ext>
                  </a:extLst>
                </a:gridCol>
                <a:gridCol w="2552321">
                  <a:extLst>
                    <a:ext uri="{9D8B030D-6E8A-4147-A177-3AD203B41FA5}">
                      <a16:colId xmlns:a16="http://schemas.microsoft.com/office/drawing/2014/main" val="7840834"/>
                    </a:ext>
                  </a:extLst>
                </a:gridCol>
                <a:gridCol w="1008124">
                  <a:extLst>
                    <a:ext uri="{9D8B030D-6E8A-4147-A177-3AD203B41FA5}">
                      <a16:colId xmlns:a16="http://schemas.microsoft.com/office/drawing/2014/main" val="4177441937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pPr marL="228600" algn="ctr"/>
                      <a:r>
                        <a:rPr lang="en-ID" sz="1200" kern="100" dirty="0">
                          <a:effectLst/>
                        </a:rPr>
                        <a:t>No</a:t>
                      </a:r>
                      <a:endParaRPr lang="en-ID" sz="1200" kern="1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/>
                      <a:r>
                        <a:rPr lang="en-ID" sz="1200" kern="100" dirty="0">
                          <a:effectLst/>
                        </a:rPr>
                        <a:t>Indicator</a:t>
                      </a:r>
                      <a:endParaRPr lang="en-ID" sz="1200" kern="1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/>
                      <a:r>
                        <a:rPr lang="en-ID" sz="1200" kern="100" dirty="0">
                          <a:effectLst/>
                        </a:rPr>
                        <a:t>Score</a:t>
                      </a:r>
                      <a:endParaRPr lang="en-ID" sz="1200" kern="1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81818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marL="228600"/>
                      <a:r>
                        <a:rPr lang="en-ID" sz="1200" kern="100">
                          <a:effectLst/>
                        </a:rPr>
                        <a:t>1</a:t>
                      </a:r>
                      <a:endParaRPr lang="en-ID" sz="1200" kern="1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/>
                      <a:r>
                        <a:rPr lang="en-ID" sz="1200" kern="100">
                          <a:effectLst/>
                        </a:rPr>
                        <a:t>Student Centered</a:t>
                      </a:r>
                      <a:endParaRPr lang="en-ID" sz="1200" kern="1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/>
                      <a:r>
                        <a:rPr lang="en-ID" sz="1200" kern="100" dirty="0">
                          <a:effectLst/>
                        </a:rPr>
                        <a:t>10 %</a:t>
                      </a:r>
                      <a:endParaRPr lang="en-ID" sz="1200" kern="1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46408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marL="228600"/>
                      <a:r>
                        <a:rPr lang="en-ID" sz="1200" kern="100">
                          <a:effectLst/>
                        </a:rPr>
                        <a:t>2</a:t>
                      </a:r>
                      <a:endParaRPr lang="en-ID" sz="1200" kern="1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/>
                      <a:r>
                        <a:rPr lang="en-ID" sz="1200" kern="100" dirty="0">
                          <a:effectLst/>
                        </a:rPr>
                        <a:t>Learning that enhances 4C skills</a:t>
                      </a:r>
                      <a:endParaRPr lang="en-ID" sz="1200" kern="1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/>
                      <a:r>
                        <a:rPr lang="en-ID" sz="1200" kern="100" dirty="0">
                          <a:effectLst/>
                        </a:rPr>
                        <a:t>20 %</a:t>
                      </a:r>
                      <a:endParaRPr lang="en-ID" sz="1200" kern="1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535678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marL="228600"/>
                      <a:r>
                        <a:rPr lang="en-ID" sz="1200" kern="100">
                          <a:effectLst/>
                        </a:rPr>
                        <a:t>3</a:t>
                      </a:r>
                      <a:endParaRPr lang="en-ID" sz="1200" kern="1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/>
                      <a:r>
                        <a:rPr lang="en-ID" sz="1200" kern="100">
                          <a:effectLst/>
                        </a:rPr>
                        <a:t>IT-based learning</a:t>
                      </a:r>
                      <a:endParaRPr lang="en-ID" sz="1200" kern="1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ctr"/>
                      <a:r>
                        <a:rPr lang="en-ID" sz="1200" kern="100" dirty="0">
                          <a:effectLst/>
                        </a:rPr>
                        <a:t>70 %</a:t>
                      </a:r>
                      <a:endParaRPr lang="en-ID" sz="1200" kern="1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999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952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8B7E6-B13D-5DDC-7C63-D04363734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6"/>
            <a:ext cx="10515599" cy="5715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1800" dirty="0">
                <a:solidFill>
                  <a:schemeClr val="bg1"/>
                </a:solidFill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The implementation of 21st century learning uses the Nihongo </a:t>
            </a:r>
            <a:r>
              <a:rPr lang="en-ID" sz="1800" dirty="0" err="1">
                <a:solidFill>
                  <a:schemeClr val="bg1"/>
                </a:solidFill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Rakuraku</a:t>
            </a:r>
            <a:r>
              <a:rPr lang="en-ID" sz="1800" dirty="0">
                <a:solidFill>
                  <a:schemeClr val="bg1"/>
                </a:solidFill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 book</a:t>
            </a:r>
            <a:r>
              <a:rPr lang="en-ID" dirty="0">
                <a:solidFill>
                  <a:schemeClr val="bg1"/>
                </a:solidFill>
                <a:effectLst/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623BF20-C2D6-3892-8FED-A0F6FE7FF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FINDING AND DISCUSSION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5BB831-63DF-5958-35D6-B48BF08AAC67}"/>
              </a:ext>
            </a:extLst>
          </p:cNvPr>
          <p:cNvSpPr txBox="1"/>
          <p:nvPr/>
        </p:nvSpPr>
        <p:spPr>
          <a:xfrm>
            <a:off x="6722077" y="2532150"/>
            <a:ext cx="33239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ID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As many as 80% of teachers have implemented 21st century learning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ID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Most teachers apply the flow of the book: mite </a:t>
            </a:r>
            <a:r>
              <a:rPr lang="en-ID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kangaemashou</a:t>
            </a:r>
            <a:r>
              <a:rPr lang="en-ID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kiite</a:t>
            </a:r>
            <a:r>
              <a:rPr lang="en-ID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iimashou</a:t>
            </a:r>
            <a:r>
              <a:rPr lang="en-ID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and </a:t>
            </a:r>
            <a:r>
              <a:rPr lang="en-ID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katsudou</a:t>
            </a:r>
            <a:endParaRPr lang="en-ID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61D1E6F-C9D5-74DE-0C68-D80F57D51D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077810"/>
              </p:ext>
            </p:extLst>
          </p:nvPr>
        </p:nvGraphicFramePr>
        <p:xfrm>
          <a:off x="1513159" y="2532150"/>
          <a:ext cx="4749800" cy="2508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4490">
                  <a:extLst>
                    <a:ext uri="{9D8B030D-6E8A-4147-A177-3AD203B41FA5}">
                      <a16:colId xmlns:a16="http://schemas.microsoft.com/office/drawing/2014/main" val="2418566015"/>
                    </a:ext>
                  </a:extLst>
                </a:gridCol>
                <a:gridCol w="3145310">
                  <a:extLst>
                    <a:ext uri="{9D8B030D-6E8A-4147-A177-3AD203B41FA5}">
                      <a16:colId xmlns:a16="http://schemas.microsoft.com/office/drawing/2014/main" val="1292216427"/>
                    </a:ext>
                  </a:extLst>
                </a:gridCol>
              </a:tblGrid>
              <a:tr h="262764">
                <a:tc>
                  <a:txBody>
                    <a:bodyPr/>
                    <a:lstStyle/>
                    <a:p>
                      <a:pPr algn="ctr"/>
                      <a:r>
                        <a:rPr lang="en-IN" sz="1200" b="1" kern="100">
                          <a:effectLst/>
                        </a:rPr>
                        <a:t>Activity</a:t>
                      </a:r>
                      <a:endParaRPr lang="en-ID" sz="1200" b="1" kern="1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kern="100" dirty="0">
                          <a:effectLst/>
                        </a:rPr>
                        <a:t>Function</a:t>
                      </a:r>
                      <a:endParaRPr lang="en-ID" sz="1200" b="1" kern="1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/>
                </a:tc>
                <a:extLst>
                  <a:ext uri="{0D108BD9-81ED-4DB2-BD59-A6C34878D82A}">
                    <a16:rowId xmlns:a16="http://schemas.microsoft.com/office/drawing/2014/main" val="2411714010"/>
                  </a:ext>
                </a:extLst>
              </a:tr>
              <a:tr h="486439">
                <a:tc>
                  <a:txBody>
                    <a:bodyPr/>
                    <a:lstStyle/>
                    <a:p>
                      <a:r>
                        <a:rPr lang="en-IN" sz="1200" kern="100">
                          <a:effectLst/>
                        </a:rPr>
                        <a:t>Mite Kangaemashou (Can-do)</a:t>
                      </a:r>
                      <a:endParaRPr lang="en-ID" sz="1200" kern="1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/>
                </a:tc>
                <a:tc>
                  <a:txBody>
                    <a:bodyPr/>
                    <a:lstStyle/>
                    <a:p>
                      <a:r>
                        <a:rPr lang="en-IN" sz="1200" kern="100">
                          <a:effectLst/>
                        </a:rPr>
                        <a:t>Introducing the theme and confirming the learning objectives</a:t>
                      </a:r>
                      <a:endParaRPr lang="en-ID" sz="1200" kern="1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/>
                </a:tc>
                <a:extLst>
                  <a:ext uri="{0D108BD9-81ED-4DB2-BD59-A6C34878D82A}">
                    <a16:rowId xmlns:a16="http://schemas.microsoft.com/office/drawing/2014/main" val="795383524"/>
                  </a:ext>
                </a:extLst>
              </a:tr>
              <a:tr h="262764">
                <a:tc>
                  <a:txBody>
                    <a:bodyPr/>
                    <a:lstStyle/>
                    <a:p>
                      <a:r>
                        <a:rPr lang="en-IN" sz="1200" kern="100">
                          <a:effectLst/>
                        </a:rPr>
                        <a:t>Kiite iimashou</a:t>
                      </a:r>
                      <a:endParaRPr lang="en-ID" sz="1200" kern="1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/>
                </a:tc>
                <a:tc>
                  <a:txBody>
                    <a:bodyPr/>
                    <a:lstStyle/>
                    <a:p>
                      <a:r>
                        <a:rPr lang="en-IN" sz="1200" kern="100">
                          <a:effectLst/>
                        </a:rPr>
                        <a:t>Introducing new vocabulary and expressions</a:t>
                      </a:r>
                      <a:endParaRPr lang="en-ID" sz="1200" kern="1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/>
                </a:tc>
                <a:extLst>
                  <a:ext uri="{0D108BD9-81ED-4DB2-BD59-A6C34878D82A}">
                    <a16:rowId xmlns:a16="http://schemas.microsoft.com/office/drawing/2014/main" val="1262431695"/>
                  </a:ext>
                </a:extLst>
              </a:tr>
              <a:tr h="486439">
                <a:tc>
                  <a:txBody>
                    <a:bodyPr/>
                    <a:lstStyle/>
                    <a:p>
                      <a:r>
                        <a:rPr lang="en-IN" sz="1200" kern="100">
                          <a:effectLst/>
                        </a:rPr>
                        <a:t>Kikimashou</a:t>
                      </a:r>
                      <a:endParaRPr lang="en-ID" sz="1200" kern="1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/>
                </a:tc>
                <a:tc>
                  <a:txBody>
                    <a:bodyPr/>
                    <a:lstStyle/>
                    <a:p>
                      <a:r>
                        <a:rPr lang="en-IN" sz="1200" kern="100">
                          <a:effectLst/>
                        </a:rPr>
                        <a:t>Introducing vocabulary and expressions in conversation</a:t>
                      </a:r>
                      <a:endParaRPr lang="en-ID" sz="1200" kern="1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/>
                </a:tc>
                <a:extLst>
                  <a:ext uri="{0D108BD9-81ED-4DB2-BD59-A6C34878D82A}">
                    <a16:rowId xmlns:a16="http://schemas.microsoft.com/office/drawing/2014/main" val="3513163735"/>
                  </a:ext>
                </a:extLst>
              </a:tr>
              <a:tr h="262764">
                <a:tc>
                  <a:txBody>
                    <a:bodyPr/>
                    <a:lstStyle/>
                    <a:p>
                      <a:r>
                        <a:rPr lang="en-IN" sz="1200" kern="100">
                          <a:effectLst/>
                        </a:rPr>
                        <a:t>Hanashimashou</a:t>
                      </a:r>
                      <a:endParaRPr lang="en-ID" sz="1200" kern="1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/>
                </a:tc>
                <a:tc>
                  <a:txBody>
                    <a:bodyPr/>
                    <a:lstStyle/>
                    <a:p>
                      <a:r>
                        <a:rPr lang="en-IN" sz="1200" kern="100">
                          <a:effectLst/>
                        </a:rPr>
                        <a:t>Practice conversation</a:t>
                      </a:r>
                      <a:endParaRPr lang="en-ID" sz="1200" kern="1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/>
                </a:tc>
                <a:extLst>
                  <a:ext uri="{0D108BD9-81ED-4DB2-BD59-A6C34878D82A}">
                    <a16:rowId xmlns:a16="http://schemas.microsoft.com/office/drawing/2014/main" val="887730539"/>
                  </a:ext>
                </a:extLst>
              </a:tr>
              <a:tr h="512498">
                <a:tc>
                  <a:txBody>
                    <a:bodyPr/>
                    <a:lstStyle/>
                    <a:p>
                      <a:r>
                        <a:rPr lang="en-IN" sz="1200" kern="100">
                          <a:effectLst/>
                        </a:rPr>
                        <a:t>Katsudou</a:t>
                      </a:r>
                      <a:endParaRPr lang="en-ID" sz="1200" kern="1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/>
                </a:tc>
                <a:tc>
                  <a:txBody>
                    <a:bodyPr/>
                    <a:lstStyle/>
                    <a:p>
                      <a:r>
                        <a:rPr lang="en-IN" sz="1200" kern="100">
                          <a:effectLst/>
                        </a:rPr>
                        <a:t>Apply Japanese in activities that hone 21st century skills</a:t>
                      </a:r>
                      <a:endParaRPr lang="en-ID" sz="1200" kern="1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/>
                </a:tc>
                <a:extLst>
                  <a:ext uri="{0D108BD9-81ED-4DB2-BD59-A6C34878D82A}">
                    <a16:rowId xmlns:a16="http://schemas.microsoft.com/office/drawing/2014/main" val="1030411852"/>
                  </a:ext>
                </a:extLst>
              </a:tr>
              <a:tr h="234533">
                <a:tc>
                  <a:txBody>
                    <a:bodyPr/>
                    <a:lstStyle/>
                    <a:p>
                      <a:r>
                        <a:rPr lang="en-IN" sz="1200" kern="100">
                          <a:effectLst/>
                        </a:rPr>
                        <a:t>furikaeri</a:t>
                      </a:r>
                      <a:endParaRPr lang="en-ID" sz="1200" kern="1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/>
                </a:tc>
                <a:tc>
                  <a:txBody>
                    <a:bodyPr/>
                    <a:lstStyle/>
                    <a:p>
                      <a:r>
                        <a:rPr lang="en-IN" sz="1200" kern="100" dirty="0">
                          <a:effectLst/>
                        </a:rPr>
                        <a:t>Reflect on the learning that has been done</a:t>
                      </a:r>
                      <a:endParaRPr lang="en-ID" sz="1200" kern="1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/>
                </a:tc>
                <a:extLst>
                  <a:ext uri="{0D108BD9-81ED-4DB2-BD59-A6C34878D82A}">
                    <a16:rowId xmlns:a16="http://schemas.microsoft.com/office/drawing/2014/main" val="2675441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021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D3C010-3EAB-887A-80A4-30C4495F0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FINDING AND DISCUSSION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B50B4D01-28FF-B2D8-F7C8-26BC49E4F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8133"/>
            <a:ext cx="10515600" cy="1325564"/>
          </a:xfrm>
        </p:spPr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IN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The teacher uses the Project-Based Learning (PJBL) method on the themes </a:t>
            </a:r>
            <a:r>
              <a:rPr lang="en-IN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jiko</a:t>
            </a:r>
            <a:r>
              <a:rPr lang="en-IN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IN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shoukai</a:t>
            </a:r>
            <a:r>
              <a:rPr lang="en-IN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, </a:t>
            </a:r>
            <a:r>
              <a:rPr lang="en-IN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mochimono</a:t>
            </a:r>
            <a:r>
              <a:rPr lang="en-IN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, Kazoku, </a:t>
            </a:r>
            <a:r>
              <a:rPr lang="en-IN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gakko</a:t>
            </a:r>
            <a:r>
              <a:rPr lang="en-IN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no </a:t>
            </a:r>
            <a:r>
              <a:rPr lang="en-IN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seikatsu</a:t>
            </a:r>
            <a:endParaRPr lang="en-ID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IN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The Problem-Based Learning (PBL) method on the themes </a:t>
            </a:r>
            <a:r>
              <a:rPr lang="en-IN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jiko</a:t>
            </a:r>
            <a:r>
              <a:rPr lang="en-IN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IN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shoukai</a:t>
            </a:r>
            <a:r>
              <a:rPr lang="en-IN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, </a:t>
            </a:r>
            <a:r>
              <a:rPr lang="en-IN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mochimono</a:t>
            </a:r>
            <a:r>
              <a:rPr lang="en-IN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, </a:t>
            </a:r>
            <a:r>
              <a:rPr lang="en-IN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gakkou</a:t>
            </a:r>
            <a:r>
              <a:rPr lang="en-IN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no </a:t>
            </a:r>
            <a:r>
              <a:rPr lang="en-IN" sz="1800" kern="1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seikatsu</a:t>
            </a:r>
            <a:r>
              <a:rPr lang="en-IN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.</a:t>
            </a:r>
            <a:endParaRPr lang="en-ID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41D501-1E1E-261A-4ABD-A1772807660A}"/>
              </a:ext>
            </a:extLst>
          </p:cNvPr>
          <p:cNvSpPr txBox="1"/>
          <p:nvPr/>
        </p:nvSpPr>
        <p:spPr>
          <a:xfrm>
            <a:off x="838199" y="1331526"/>
            <a:ext cx="7762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21st century learning methods</a:t>
            </a:r>
            <a:endParaRPr lang="en-ID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CD329C-2B1B-86D7-C682-24094F077B1F}"/>
              </a:ext>
            </a:extLst>
          </p:cNvPr>
          <p:cNvSpPr txBox="1"/>
          <p:nvPr/>
        </p:nvSpPr>
        <p:spPr>
          <a:xfrm>
            <a:off x="838198" y="3059668"/>
            <a:ext cx="7762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Obstacles encountered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0E7772-4828-FDB7-FA8D-A432FB2CAF92}"/>
              </a:ext>
            </a:extLst>
          </p:cNvPr>
          <p:cNvSpPr txBox="1"/>
          <p:nvPr/>
        </p:nvSpPr>
        <p:spPr>
          <a:xfrm>
            <a:off x="6247754" y="3429000"/>
            <a:ext cx="47050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itchFamily="2" charset="2"/>
              <a:buChar char=""/>
            </a:pPr>
            <a:r>
              <a:rPr lang="en-ID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Student Involvement: 60% of respondents experienced problems in getting students actively involved in the 21st century learning process.</a:t>
            </a:r>
          </a:p>
          <a:p>
            <a:pPr marL="342900" lvl="0" indent="-342900">
              <a:buFont typeface="Wingdings" pitchFamily="2" charset="2"/>
              <a:buChar char=""/>
            </a:pPr>
            <a:r>
              <a:rPr lang="en-ID" sz="18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Availability of Facilities &amp; Infrastructure: 40% of respondents face obstacles related to the availability of facilities and technology to support 21st century learning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2663FB2-123E-235B-D793-6B9CCC8A5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713214"/>
              </p:ext>
            </p:extLst>
          </p:nvPr>
        </p:nvGraphicFramePr>
        <p:xfrm>
          <a:off x="962660" y="3609881"/>
          <a:ext cx="4495800" cy="1758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8780">
                  <a:extLst>
                    <a:ext uri="{9D8B030D-6E8A-4147-A177-3AD203B41FA5}">
                      <a16:colId xmlns:a16="http://schemas.microsoft.com/office/drawing/2014/main" val="3503123005"/>
                    </a:ext>
                  </a:extLst>
                </a:gridCol>
                <a:gridCol w="1595120">
                  <a:extLst>
                    <a:ext uri="{9D8B030D-6E8A-4147-A177-3AD203B41FA5}">
                      <a16:colId xmlns:a16="http://schemas.microsoft.com/office/drawing/2014/main" val="3416477846"/>
                    </a:ext>
                  </a:extLst>
                </a:gridCol>
                <a:gridCol w="1978293">
                  <a:extLst>
                    <a:ext uri="{9D8B030D-6E8A-4147-A177-3AD203B41FA5}">
                      <a16:colId xmlns:a16="http://schemas.microsoft.com/office/drawing/2014/main" val="3217453650"/>
                    </a:ext>
                  </a:extLst>
                </a:gridCol>
                <a:gridCol w="523607">
                  <a:extLst>
                    <a:ext uri="{9D8B030D-6E8A-4147-A177-3AD203B41FA5}">
                      <a16:colId xmlns:a16="http://schemas.microsoft.com/office/drawing/2014/main" val="4177576732"/>
                    </a:ext>
                  </a:extLst>
                </a:gridCol>
              </a:tblGrid>
              <a:tr h="351790">
                <a:tc>
                  <a:txBody>
                    <a:bodyPr/>
                    <a:lstStyle/>
                    <a:p>
                      <a:pPr algn="ctr"/>
                      <a:r>
                        <a:rPr lang="en-IN" sz="1200" b="1" kern="100">
                          <a:effectLst/>
                        </a:rPr>
                        <a:t>No</a:t>
                      </a:r>
                      <a:endParaRPr lang="en-ID" sz="1200" b="1" kern="1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kern="100">
                          <a:effectLst/>
                        </a:rPr>
                        <a:t>Question Indicator</a:t>
                      </a:r>
                      <a:endParaRPr lang="en-ID" sz="1200" b="1" kern="1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kern="100">
                          <a:effectLst/>
                        </a:rPr>
                        <a:t>Sub-Indicators</a:t>
                      </a:r>
                      <a:endParaRPr lang="en-ID" sz="1200" b="1" kern="1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kern="100" dirty="0">
                          <a:effectLst/>
                        </a:rPr>
                        <a:t>Score</a:t>
                      </a:r>
                      <a:endParaRPr lang="en-ID" sz="1200" b="1" kern="1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/>
                </a:tc>
                <a:extLst>
                  <a:ext uri="{0D108BD9-81ED-4DB2-BD59-A6C34878D82A}">
                    <a16:rowId xmlns:a16="http://schemas.microsoft.com/office/drawing/2014/main" val="3456554711"/>
                  </a:ext>
                </a:extLst>
              </a:tr>
              <a:tr h="351790">
                <a:tc rowSpan="2">
                  <a:txBody>
                    <a:bodyPr/>
                    <a:lstStyle/>
                    <a:p>
                      <a:r>
                        <a:rPr lang="en-IN" sz="1200" kern="100">
                          <a:effectLst/>
                        </a:rPr>
                        <a:t>1</a:t>
                      </a:r>
                      <a:endParaRPr lang="en-ID" sz="1200" kern="1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/>
                </a:tc>
                <a:tc rowSpan="2">
                  <a:txBody>
                    <a:bodyPr/>
                    <a:lstStyle/>
                    <a:p>
                      <a:r>
                        <a:rPr lang="en-IN" sz="1200" kern="100">
                          <a:effectLst/>
                        </a:rPr>
                        <a:t>Student</a:t>
                      </a:r>
                      <a:endParaRPr lang="en-ID" sz="1200" kern="1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/>
                </a:tc>
                <a:tc>
                  <a:txBody>
                    <a:bodyPr/>
                    <a:lstStyle/>
                    <a:p>
                      <a:r>
                        <a:rPr lang="en-IN" sz="1200" kern="100">
                          <a:effectLst/>
                        </a:rPr>
                        <a:t>Motivation to learn</a:t>
                      </a:r>
                      <a:endParaRPr lang="en-ID" sz="1200" kern="1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/>
                </a:tc>
                <a:tc>
                  <a:txBody>
                    <a:bodyPr/>
                    <a:lstStyle/>
                    <a:p>
                      <a:r>
                        <a:rPr lang="en-IN" sz="1200" kern="100">
                          <a:effectLst/>
                        </a:rPr>
                        <a:t>40%</a:t>
                      </a:r>
                      <a:endParaRPr lang="en-ID" sz="1200" kern="1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/>
                </a:tc>
                <a:extLst>
                  <a:ext uri="{0D108BD9-81ED-4DB2-BD59-A6C34878D82A}">
                    <a16:rowId xmlns:a16="http://schemas.microsoft.com/office/drawing/2014/main" val="788075985"/>
                  </a:ext>
                </a:extLst>
              </a:tr>
              <a:tr h="3517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kern="100">
                          <a:effectLst/>
                        </a:rPr>
                        <a:t>Student characteristics</a:t>
                      </a:r>
                      <a:endParaRPr lang="en-ID" sz="1200" kern="1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/>
                </a:tc>
                <a:tc>
                  <a:txBody>
                    <a:bodyPr/>
                    <a:lstStyle/>
                    <a:p>
                      <a:r>
                        <a:rPr lang="en-IN" sz="1200" kern="100">
                          <a:effectLst/>
                        </a:rPr>
                        <a:t>20%</a:t>
                      </a:r>
                      <a:endParaRPr lang="en-ID" sz="1200" kern="1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/>
                </a:tc>
                <a:extLst>
                  <a:ext uri="{0D108BD9-81ED-4DB2-BD59-A6C34878D82A}">
                    <a16:rowId xmlns:a16="http://schemas.microsoft.com/office/drawing/2014/main" val="3968202890"/>
                  </a:ext>
                </a:extLst>
              </a:tr>
              <a:tr h="351790">
                <a:tc rowSpan="2">
                  <a:txBody>
                    <a:bodyPr/>
                    <a:lstStyle/>
                    <a:p>
                      <a:r>
                        <a:rPr lang="en-IN" sz="1200" kern="100">
                          <a:effectLst/>
                        </a:rPr>
                        <a:t>2</a:t>
                      </a:r>
                      <a:endParaRPr lang="en-ID" sz="1200" kern="1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/>
                </a:tc>
                <a:tc rowSpan="2">
                  <a:txBody>
                    <a:bodyPr/>
                    <a:lstStyle/>
                    <a:p>
                      <a:r>
                        <a:rPr lang="en-IN" sz="1200" kern="100">
                          <a:effectLst/>
                        </a:rPr>
                        <a:t>Infrastructure</a:t>
                      </a:r>
                      <a:endParaRPr lang="en-ID" sz="1200" kern="1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/>
                </a:tc>
                <a:tc>
                  <a:txBody>
                    <a:bodyPr/>
                    <a:lstStyle/>
                    <a:p>
                      <a:r>
                        <a:rPr lang="en-IN" sz="1200" kern="100">
                          <a:effectLst/>
                        </a:rPr>
                        <a:t>Study facilities</a:t>
                      </a:r>
                      <a:endParaRPr lang="en-ID" sz="1200" kern="1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/>
                </a:tc>
                <a:tc>
                  <a:txBody>
                    <a:bodyPr/>
                    <a:lstStyle/>
                    <a:p>
                      <a:r>
                        <a:rPr lang="en-IN" sz="1200" kern="100">
                          <a:effectLst/>
                        </a:rPr>
                        <a:t>30%</a:t>
                      </a:r>
                      <a:endParaRPr lang="en-ID" sz="1200" kern="10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/>
                </a:tc>
                <a:extLst>
                  <a:ext uri="{0D108BD9-81ED-4DB2-BD59-A6C34878D82A}">
                    <a16:rowId xmlns:a16="http://schemas.microsoft.com/office/drawing/2014/main" val="14475937"/>
                  </a:ext>
                </a:extLst>
              </a:tr>
              <a:tr h="3517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200" kern="100" dirty="0">
                          <a:effectLst/>
                        </a:rPr>
                        <a:t>Time Allocation</a:t>
                      </a:r>
                      <a:endParaRPr lang="en-ID" sz="1200" kern="1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/>
                </a:tc>
                <a:tc>
                  <a:txBody>
                    <a:bodyPr/>
                    <a:lstStyle/>
                    <a:p>
                      <a:r>
                        <a:rPr lang="en-IN" sz="1200" kern="100" dirty="0">
                          <a:effectLst/>
                        </a:rPr>
                        <a:t>10%</a:t>
                      </a:r>
                      <a:endParaRPr lang="en-ID" sz="1200" kern="100" dirty="0"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3500" marR="63500" marT="9525" marB="0"/>
                </a:tc>
                <a:extLst>
                  <a:ext uri="{0D108BD9-81ED-4DB2-BD59-A6C34878D82A}">
                    <a16:rowId xmlns:a16="http://schemas.microsoft.com/office/drawing/2014/main" val="191760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859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CONCLUSION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21st century learning with the Nihongo </a:t>
            </a:r>
            <a:r>
              <a:rPr lang="en-US" sz="2000" dirty="0" err="1">
                <a:solidFill>
                  <a:schemeClr val="bg1"/>
                </a:solidFill>
              </a:rPr>
              <a:t>Rakuraku</a:t>
            </a:r>
            <a:r>
              <a:rPr lang="en-US" sz="2000" dirty="0">
                <a:solidFill>
                  <a:schemeClr val="bg1"/>
                </a:solidFill>
              </a:rPr>
              <a:t> book at Vocational Schools shows good understanding and implementation.</a:t>
            </a:r>
          </a:p>
          <a:p>
            <a:r>
              <a:rPr lang="en-US" sz="2000" dirty="0">
                <a:solidFill>
                  <a:schemeClr val="bg1"/>
                </a:solidFill>
              </a:rPr>
              <a:t>The importance of student-centered learning and technology integration to achieve 21st century learning goals.</a:t>
            </a:r>
          </a:p>
          <a:p>
            <a:r>
              <a:rPr lang="en-US" sz="2000" dirty="0">
                <a:solidFill>
                  <a:schemeClr val="bg1"/>
                </a:solidFill>
              </a:rPr>
              <a:t>Encourage students to be active, independent, and creative in their learning process.</a:t>
            </a:r>
          </a:p>
          <a:p>
            <a:r>
              <a:rPr lang="en-US" sz="2000" dirty="0">
                <a:solidFill>
                  <a:schemeClr val="bg1"/>
                </a:solidFill>
              </a:rPr>
              <a:t>Project-Based Learning (PBL) and Problem-Based Learning (</a:t>
            </a:r>
            <a:r>
              <a:rPr lang="en-US" sz="2000" dirty="0" err="1">
                <a:solidFill>
                  <a:schemeClr val="bg1"/>
                </a:solidFill>
              </a:rPr>
              <a:t>PrBL</a:t>
            </a:r>
            <a:r>
              <a:rPr lang="en-US" sz="2000" dirty="0">
                <a:solidFill>
                  <a:schemeClr val="bg1"/>
                </a:solidFill>
              </a:rPr>
              <a:t>) methods support student-centered learning.</a:t>
            </a:r>
          </a:p>
          <a:p>
            <a:r>
              <a:rPr lang="en-US" sz="2000" dirty="0">
                <a:solidFill>
                  <a:schemeClr val="bg1"/>
                </a:solidFill>
              </a:rPr>
              <a:t>Obstacles such as student involvement and the availability of facilities need to be overcome with the right strategy.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204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REFERENCES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7241" y="1376652"/>
            <a:ext cx="115512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Bennett, C. M. (2012). 21st-Century Students Need Books, Not Textbooks. Education Week. https://</a:t>
            </a:r>
            <a:r>
              <a:rPr lang="en-US" sz="2000" dirty="0" err="1">
                <a:solidFill>
                  <a:schemeClr val="bg1"/>
                </a:solidFill>
              </a:rPr>
              <a:t>www.edweek.org</a:t>
            </a:r>
            <a:r>
              <a:rPr lang="en-US" sz="2000" dirty="0">
                <a:solidFill>
                  <a:schemeClr val="bg1"/>
                </a:solidFill>
              </a:rPr>
              <a:t>/leadership/opinion-21st-century-students-need-books-not-textbooks/2012/08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bg1"/>
                </a:solidFill>
              </a:rPr>
              <a:t>Birdsal</a:t>
            </a:r>
            <a:r>
              <a:rPr lang="en-US" sz="2000" dirty="0">
                <a:solidFill>
                  <a:schemeClr val="bg1"/>
                </a:solidFill>
              </a:rPr>
              <a:t>, N. (1999). Education, Globalization and Demands of the 21st Century. Education, Globalization and Demands of the 21st Century. https://</a:t>
            </a:r>
            <a:r>
              <a:rPr lang="en-US" sz="2000" dirty="0" err="1">
                <a:solidFill>
                  <a:schemeClr val="bg1"/>
                </a:solidFill>
              </a:rPr>
              <a:t>carnegieendowment.org</a:t>
            </a:r>
            <a:r>
              <a:rPr lang="en-US" sz="2000" dirty="0">
                <a:solidFill>
                  <a:schemeClr val="bg1"/>
                </a:solidFill>
              </a:rPr>
              <a:t>/1999/09/14/education-globalization-and-demands-of-21st-century-pub-44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bg1"/>
                </a:solidFill>
              </a:rPr>
              <a:t>Chairunnisak</a:t>
            </a:r>
            <a:r>
              <a:rPr lang="en-US" sz="2000" dirty="0">
                <a:solidFill>
                  <a:schemeClr val="bg1"/>
                </a:solidFill>
              </a:rPr>
              <a:t>. (2019). IMPLEMENTASI PEMBELAJARAN ABAD 21 DI INDONESIA. </a:t>
            </a:r>
            <a:r>
              <a:rPr lang="en-US" sz="2000" dirty="0" err="1">
                <a:solidFill>
                  <a:schemeClr val="bg1"/>
                </a:solidFill>
              </a:rPr>
              <a:t>Prosiding</a:t>
            </a:r>
            <a:r>
              <a:rPr lang="en-US" sz="2000" dirty="0">
                <a:solidFill>
                  <a:schemeClr val="bg1"/>
                </a:solidFill>
              </a:rPr>
              <a:t> Seminar Nasional </a:t>
            </a:r>
            <a:r>
              <a:rPr lang="en-US" sz="2000" dirty="0" err="1">
                <a:solidFill>
                  <a:schemeClr val="bg1"/>
                </a:solidFill>
              </a:rPr>
              <a:t>Teknologi</a:t>
            </a:r>
            <a:r>
              <a:rPr lang="en-US" sz="2000" dirty="0">
                <a:solidFill>
                  <a:schemeClr val="bg1"/>
                </a:solidFill>
              </a:rPr>
              <a:t> Pendidikan </a:t>
            </a:r>
            <a:r>
              <a:rPr lang="en-US" sz="2000" dirty="0" err="1">
                <a:solidFill>
                  <a:schemeClr val="bg1"/>
                </a:solidFill>
              </a:rPr>
              <a:t>Pascasarjana</a:t>
            </a:r>
            <a:r>
              <a:rPr lang="en-US" sz="2000" dirty="0">
                <a:solidFill>
                  <a:schemeClr val="bg1"/>
                </a:solidFill>
              </a:rPr>
              <a:t> UNIMED, 1, 351–359.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bg1"/>
                </a:solidFill>
              </a:rPr>
              <a:t>Varas</a:t>
            </a:r>
            <a:r>
              <a:rPr lang="en-US" sz="2000" dirty="0">
                <a:solidFill>
                  <a:schemeClr val="bg1"/>
                </a:solidFill>
              </a:rPr>
              <a:t>, D., Santana, M., Nussbaum, M., Claro, S., &amp; </a:t>
            </a:r>
            <a:r>
              <a:rPr lang="en-US" sz="2000" dirty="0" err="1">
                <a:solidFill>
                  <a:schemeClr val="bg1"/>
                </a:solidFill>
              </a:rPr>
              <a:t>Imbarack</a:t>
            </a:r>
            <a:r>
              <a:rPr lang="en-US" sz="2000" dirty="0">
                <a:solidFill>
                  <a:schemeClr val="bg1"/>
                </a:solidFill>
              </a:rPr>
              <a:t>, P. (2023). Teachers’ strategies and challenges in teaching 21st century skills: Little common understanding. Thinking Skills and Creativity, 48, 101289. https://</a:t>
            </a:r>
            <a:r>
              <a:rPr lang="en-US" sz="2000" dirty="0" err="1">
                <a:solidFill>
                  <a:schemeClr val="bg1"/>
                </a:solidFill>
              </a:rPr>
              <a:t>doi.org</a:t>
            </a:r>
            <a:r>
              <a:rPr lang="en-US" sz="2000" dirty="0">
                <a:solidFill>
                  <a:schemeClr val="bg1"/>
                </a:solidFill>
              </a:rPr>
              <a:t>/10.1016/j.tsc.2023.101289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Schleicher, A. (2023). The case for 21st-century learning. OECD. https://</a:t>
            </a:r>
            <a:r>
              <a:rPr lang="en-US" sz="2000" dirty="0" err="1">
                <a:solidFill>
                  <a:schemeClr val="bg1"/>
                </a:solidFill>
              </a:rPr>
              <a:t>www.oecd.org</a:t>
            </a:r>
            <a:r>
              <a:rPr lang="en-US" sz="2000" dirty="0">
                <a:solidFill>
                  <a:schemeClr val="bg1"/>
                </a:solidFill>
              </a:rPr>
              <a:t>/general/thecasefor21st-centurylearning.htm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828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1614</TotalTime>
  <Words>840</Words>
  <Application>Microsoft Macintosh PowerPoint</Application>
  <PresentationFormat>Widescreen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IMPLEMENTATION OF 21ST CENTURY LEARNING USING THE NIHONGO RAKURAKU BOOK IN VOCATIONAL HIGH SCHOOLS</vt:lpstr>
      <vt:lpstr>INTRODUCTION</vt:lpstr>
      <vt:lpstr>LITERATURE REVIEW</vt:lpstr>
      <vt:lpstr>METHOD</vt:lpstr>
      <vt:lpstr>FINDING AND DISCUSSION</vt:lpstr>
      <vt:lpstr>FINDING AND DISCUSSION</vt:lpstr>
      <vt:lpstr>FINDING AND DISCUSSION</vt:lpstr>
      <vt:lpstr>CONCLUSION</vt:lpstr>
      <vt:lpstr>REFERENCES</vt:lpstr>
      <vt:lpstr>THANK YOU!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ismail - [2010]</dc:creator>
  <cp:lastModifiedBy>NANI RHAMDANI AZAHRA</cp:lastModifiedBy>
  <cp:revision>13</cp:revision>
  <dcterms:created xsi:type="dcterms:W3CDTF">2023-04-14T06:04:15Z</dcterms:created>
  <dcterms:modified xsi:type="dcterms:W3CDTF">2023-07-27T12:03:36Z</dcterms:modified>
</cp:coreProperties>
</file>