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4" r:id="rId6"/>
    <p:sldId id="260" r:id="rId7"/>
    <p:sldId id="265" r:id="rId8"/>
    <p:sldId id="266" r:id="rId9"/>
    <p:sldId id="267"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p:scale>
          <a:sx n="51" d="100"/>
          <a:sy n="51" d="100"/>
        </p:scale>
        <p:origin x="118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8A6D29-F424-48CD-B133-CE7F050A45B8}" type="doc">
      <dgm:prSet loTypeId="urn:microsoft.com/office/officeart/2005/8/layout/hProcess9" loCatId="process" qsTypeId="urn:microsoft.com/office/officeart/2005/8/quickstyle/simple1" qsCatId="simple" csTypeId="urn:microsoft.com/office/officeart/2005/8/colors/accent5_5" csCatId="accent5"/>
      <dgm:spPr/>
      <dgm:t>
        <a:bodyPr/>
        <a:lstStyle/>
        <a:p>
          <a:endParaRPr lang="en-US"/>
        </a:p>
      </dgm:t>
    </dgm:pt>
    <dgm:pt modelId="{BA0AC891-2B24-4FE4-B007-0C65C1075370}">
      <dgm:prSet/>
      <dgm:spPr/>
      <dgm:t>
        <a:bodyPr/>
        <a:lstStyle/>
        <a:p>
          <a:r>
            <a:rPr lang="en-US"/>
            <a:t>In their lives outside of school, students interact with numerous moving and still images, and their screen time has increased significantly over the years. </a:t>
          </a:r>
        </a:p>
      </dgm:t>
    </dgm:pt>
    <dgm:pt modelId="{3B30C41E-4486-4FE6-8413-172C3D15E679}" type="parTrans" cxnId="{D49DDF66-645E-4FE3-8C07-33F004812D86}">
      <dgm:prSet/>
      <dgm:spPr/>
      <dgm:t>
        <a:bodyPr/>
        <a:lstStyle/>
        <a:p>
          <a:endParaRPr lang="en-US"/>
        </a:p>
      </dgm:t>
    </dgm:pt>
    <dgm:pt modelId="{3D860A7F-1467-4F71-A829-6FD0B1ADAB0F}" type="sibTrans" cxnId="{D49DDF66-645E-4FE3-8C07-33F004812D86}">
      <dgm:prSet/>
      <dgm:spPr/>
      <dgm:t>
        <a:bodyPr/>
        <a:lstStyle/>
        <a:p>
          <a:endParaRPr lang="en-US"/>
        </a:p>
      </dgm:t>
    </dgm:pt>
    <dgm:pt modelId="{374B40B0-FF7C-4A2D-AA09-90FCC00CB488}">
      <dgm:prSet/>
      <dgm:spPr/>
      <dgm:t>
        <a:bodyPr/>
        <a:lstStyle/>
        <a:p>
          <a:r>
            <a:rPr lang="en-US"/>
            <a:t>This shift from traditional printed text to multimedia text, combining words with visuals and sound, has been confirmed by research. </a:t>
          </a:r>
        </a:p>
      </dgm:t>
    </dgm:pt>
    <dgm:pt modelId="{B597E113-BE75-43EE-B6AE-55618BDEFDE1}" type="parTrans" cxnId="{18FD6150-671B-41D7-88D6-7B66C9B6178D}">
      <dgm:prSet/>
      <dgm:spPr/>
      <dgm:t>
        <a:bodyPr/>
        <a:lstStyle/>
        <a:p>
          <a:endParaRPr lang="en-US"/>
        </a:p>
      </dgm:t>
    </dgm:pt>
    <dgm:pt modelId="{753E2636-E395-4781-83C8-A1515782FFAE}" type="sibTrans" cxnId="{18FD6150-671B-41D7-88D6-7B66C9B6178D}">
      <dgm:prSet/>
      <dgm:spPr/>
      <dgm:t>
        <a:bodyPr/>
        <a:lstStyle/>
        <a:p>
          <a:endParaRPr lang="en-US"/>
        </a:p>
      </dgm:t>
    </dgm:pt>
    <dgm:pt modelId="{6B4DD64E-15A1-4E86-A73F-0E4FB266C27C}">
      <dgm:prSet/>
      <dgm:spPr/>
      <dgm:t>
        <a:bodyPr/>
        <a:lstStyle/>
        <a:p>
          <a:r>
            <a:rPr lang="en-US"/>
            <a:t>Despite being exposed to a constant stream of media, students may lack the ability to critically analyze and navigate through these images. </a:t>
          </a:r>
        </a:p>
      </dgm:t>
    </dgm:pt>
    <dgm:pt modelId="{ED32F0B3-281C-458D-8554-B436B17192CD}" type="parTrans" cxnId="{E930283C-4FEA-4D32-9C90-E367B7627D74}">
      <dgm:prSet/>
      <dgm:spPr/>
      <dgm:t>
        <a:bodyPr/>
        <a:lstStyle/>
        <a:p>
          <a:endParaRPr lang="en-US"/>
        </a:p>
      </dgm:t>
    </dgm:pt>
    <dgm:pt modelId="{3E1415B8-72C5-4ACE-AAF7-66F1ABCCE38F}" type="sibTrans" cxnId="{E930283C-4FEA-4D32-9C90-E367B7627D74}">
      <dgm:prSet/>
      <dgm:spPr/>
      <dgm:t>
        <a:bodyPr/>
        <a:lstStyle/>
        <a:p>
          <a:endParaRPr lang="en-US"/>
        </a:p>
      </dgm:t>
    </dgm:pt>
    <dgm:pt modelId="{39D5F27B-98E3-48AF-823B-42188368E91C}">
      <dgm:prSet/>
      <dgm:spPr/>
      <dgm:t>
        <a:bodyPr/>
        <a:lstStyle/>
        <a:p>
          <a:r>
            <a:rPr lang="en-US"/>
            <a:t>Therefore, teachers play a crucial role in supporting students in this aspect. Reading is no longer limited to print or understanding individual texts; instead, educators should address the wide range of modalities used by young people in their learning process.</a:t>
          </a:r>
        </a:p>
      </dgm:t>
    </dgm:pt>
    <dgm:pt modelId="{D81F2E6F-01DF-4643-8103-CDDBE4A4B83A}" type="parTrans" cxnId="{1E493B32-44A3-414A-8683-77D1E3526614}">
      <dgm:prSet/>
      <dgm:spPr/>
      <dgm:t>
        <a:bodyPr/>
        <a:lstStyle/>
        <a:p>
          <a:endParaRPr lang="en-US"/>
        </a:p>
      </dgm:t>
    </dgm:pt>
    <dgm:pt modelId="{08FE7735-0919-41BF-8D80-FFDF7456BB4A}" type="sibTrans" cxnId="{1E493B32-44A3-414A-8683-77D1E3526614}">
      <dgm:prSet/>
      <dgm:spPr/>
      <dgm:t>
        <a:bodyPr/>
        <a:lstStyle/>
        <a:p>
          <a:endParaRPr lang="en-US"/>
        </a:p>
      </dgm:t>
    </dgm:pt>
    <dgm:pt modelId="{53625ADA-CBE1-42DC-AB53-BDED7441F384}" type="pres">
      <dgm:prSet presAssocID="{8B8A6D29-F424-48CD-B133-CE7F050A45B8}" presName="CompostProcess" presStyleCnt="0">
        <dgm:presLayoutVars>
          <dgm:dir/>
          <dgm:resizeHandles val="exact"/>
        </dgm:presLayoutVars>
      </dgm:prSet>
      <dgm:spPr/>
    </dgm:pt>
    <dgm:pt modelId="{1E3D6CA6-E30F-4C0E-837D-F0A5CA075D23}" type="pres">
      <dgm:prSet presAssocID="{8B8A6D29-F424-48CD-B133-CE7F050A45B8}" presName="arrow" presStyleLbl="bgShp" presStyleIdx="0" presStyleCnt="1"/>
      <dgm:spPr/>
    </dgm:pt>
    <dgm:pt modelId="{47A6ED90-8188-46E4-802C-0CC6E027F93B}" type="pres">
      <dgm:prSet presAssocID="{8B8A6D29-F424-48CD-B133-CE7F050A45B8}" presName="linearProcess" presStyleCnt="0"/>
      <dgm:spPr/>
    </dgm:pt>
    <dgm:pt modelId="{865FD6F6-4835-4A06-BECE-87B5756B7EAC}" type="pres">
      <dgm:prSet presAssocID="{BA0AC891-2B24-4FE4-B007-0C65C1075370}" presName="textNode" presStyleLbl="node1" presStyleIdx="0" presStyleCnt="4">
        <dgm:presLayoutVars>
          <dgm:bulletEnabled val="1"/>
        </dgm:presLayoutVars>
      </dgm:prSet>
      <dgm:spPr/>
    </dgm:pt>
    <dgm:pt modelId="{58C7B166-148F-4F68-8CEB-BF84BC25F169}" type="pres">
      <dgm:prSet presAssocID="{3D860A7F-1467-4F71-A829-6FD0B1ADAB0F}" presName="sibTrans" presStyleCnt="0"/>
      <dgm:spPr/>
    </dgm:pt>
    <dgm:pt modelId="{39CAE95D-2168-4894-B330-2D896C5BB77E}" type="pres">
      <dgm:prSet presAssocID="{374B40B0-FF7C-4A2D-AA09-90FCC00CB488}" presName="textNode" presStyleLbl="node1" presStyleIdx="1" presStyleCnt="4">
        <dgm:presLayoutVars>
          <dgm:bulletEnabled val="1"/>
        </dgm:presLayoutVars>
      </dgm:prSet>
      <dgm:spPr/>
    </dgm:pt>
    <dgm:pt modelId="{C6887E81-CF59-46D5-BE41-485AB4E0C79A}" type="pres">
      <dgm:prSet presAssocID="{753E2636-E395-4781-83C8-A1515782FFAE}" presName="sibTrans" presStyleCnt="0"/>
      <dgm:spPr/>
    </dgm:pt>
    <dgm:pt modelId="{6B264D41-BD77-4CAE-892D-CA6B39239E80}" type="pres">
      <dgm:prSet presAssocID="{6B4DD64E-15A1-4E86-A73F-0E4FB266C27C}" presName="textNode" presStyleLbl="node1" presStyleIdx="2" presStyleCnt="4">
        <dgm:presLayoutVars>
          <dgm:bulletEnabled val="1"/>
        </dgm:presLayoutVars>
      </dgm:prSet>
      <dgm:spPr/>
    </dgm:pt>
    <dgm:pt modelId="{8AD56BE1-9DD8-4D4C-B0E1-7B0CD364D478}" type="pres">
      <dgm:prSet presAssocID="{3E1415B8-72C5-4ACE-AAF7-66F1ABCCE38F}" presName="sibTrans" presStyleCnt="0"/>
      <dgm:spPr/>
    </dgm:pt>
    <dgm:pt modelId="{0B88D4E7-4B41-4C99-B9E4-B4F5EB6B733A}" type="pres">
      <dgm:prSet presAssocID="{39D5F27B-98E3-48AF-823B-42188368E91C}" presName="textNode" presStyleLbl="node1" presStyleIdx="3" presStyleCnt="4">
        <dgm:presLayoutVars>
          <dgm:bulletEnabled val="1"/>
        </dgm:presLayoutVars>
      </dgm:prSet>
      <dgm:spPr/>
    </dgm:pt>
  </dgm:ptLst>
  <dgm:cxnLst>
    <dgm:cxn modelId="{2C6A5A31-3E2D-4D3E-8E8D-57A89C18A0BD}" type="presOf" srcId="{39D5F27B-98E3-48AF-823B-42188368E91C}" destId="{0B88D4E7-4B41-4C99-B9E4-B4F5EB6B733A}" srcOrd="0" destOrd="0" presId="urn:microsoft.com/office/officeart/2005/8/layout/hProcess9"/>
    <dgm:cxn modelId="{1E493B32-44A3-414A-8683-77D1E3526614}" srcId="{8B8A6D29-F424-48CD-B133-CE7F050A45B8}" destId="{39D5F27B-98E3-48AF-823B-42188368E91C}" srcOrd="3" destOrd="0" parTransId="{D81F2E6F-01DF-4643-8103-CDDBE4A4B83A}" sibTransId="{08FE7735-0919-41BF-8D80-FFDF7456BB4A}"/>
    <dgm:cxn modelId="{EC2BB83B-CBD5-47BF-82A8-8284DE059AA8}" type="presOf" srcId="{6B4DD64E-15A1-4E86-A73F-0E4FB266C27C}" destId="{6B264D41-BD77-4CAE-892D-CA6B39239E80}" srcOrd="0" destOrd="0" presId="urn:microsoft.com/office/officeart/2005/8/layout/hProcess9"/>
    <dgm:cxn modelId="{E930283C-4FEA-4D32-9C90-E367B7627D74}" srcId="{8B8A6D29-F424-48CD-B133-CE7F050A45B8}" destId="{6B4DD64E-15A1-4E86-A73F-0E4FB266C27C}" srcOrd="2" destOrd="0" parTransId="{ED32F0B3-281C-458D-8554-B436B17192CD}" sibTransId="{3E1415B8-72C5-4ACE-AAF7-66F1ABCCE38F}"/>
    <dgm:cxn modelId="{D49DDF66-645E-4FE3-8C07-33F004812D86}" srcId="{8B8A6D29-F424-48CD-B133-CE7F050A45B8}" destId="{BA0AC891-2B24-4FE4-B007-0C65C1075370}" srcOrd="0" destOrd="0" parTransId="{3B30C41E-4486-4FE6-8413-172C3D15E679}" sibTransId="{3D860A7F-1467-4F71-A829-6FD0B1ADAB0F}"/>
    <dgm:cxn modelId="{231AF14D-3A92-443D-BC01-0CBA7B57E812}" type="presOf" srcId="{374B40B0-FF7C-4A2D-AA09-90FCC00CB488}" destId="{39CAE95D-2168-4894-B330-2D896C5BB77E}" srcOrd="0" destOrd="0" presId="urn:microsoft.com/office/officeart/2005/8/layout/hProcess9"/>
    <dgm:cxn modelId="{18FD6150-671B-41D7-88D6-7B66C9B6178D}" srcId="{8B8A6D29-F424-48CD-B133-CE7F050A45B8}" destId="{374B40B0-FF7C-4A2D-AA09-90FCC00CB488}" srcOrd="1" destOrd="0" parTransId="{B597E113-BE75-43EE-B6AE-55618BDEFDE1}" sibTransId="{753E2636-E395-4781-83C8-A1515782FFAE}"/>
    <dgm:cxn modelId="{9260D199-42A6-4A7A-80B0-3F6B45910B43}" type="presOf" srcId="{8B8A6D29-F424-48CD-B133-CE7F050A45B8}" destId="{53625ADA-CBE1-42DC-AB53-BDED7441F384}" srcOrd="0" destOrd="0" presId="urn:microsoft.com/office/officeart/2005/8/layout/hProcess9"/>
    <dgm:cxn modelId="{85733CCB-EDFD-42FE-BA15-CCA06D25D134}" type="presOf" srcId="{BA0AC891-2B24-4FE4-B007-0C65C1075370}" destId="{865FD6F6-4835-4A06-BECE-87B5756B7EAC}" srcOrd="0" destOrd="0" presId="urn:microsoft.com/office/officeart/2005/8/layout/hProcess9"/>
    <dgm:cxn modelId="{2BC96C67-6AB9-4068-A9D5-A2C289682B43}" type="presParOf" srcId="{53625ADA-CBE1-42DC-AB53-BDED7441F384}" destId="{1E3D6CA6-E30F-4C0E-837D-F0A5CA075D23}" srcOrd="0" destOrd="0" presId="urn:microsoft.com/office/officeart/2005/8/layout/hProcess9"/>
    <dgm:cxn modelId="{358080E5-8B0D-4754-AA06-8973D37F39DB}" type="presParOf" srcId="{53625ADA-CBE1-42DC-AB53-BDED7441F384}" destId="{47A6ED90-8188-46E4-802C-0CC6E027F93B}" srcOrd="1" destOrd="0" presId="urn:microsoft.com/office/officeart/2005/8/layout/hProcess9"/>
    <dgm:cxn modelId="{914550EE-5172-48AE-8226-EC9371F64FA5}" type="presParOf" srcId="{47A6ED90-8188-46E4-802C-0CC6E027F93B}" destId="{865FD6F6-4835-4A06-BECE-87B5756B7EAC}" srcOrd="0" destOrd="0" presId="urn:microsoft.com/office/officeart/2005/8/layout/hProcess9"/>
    <dgm:cxn modelId="{D17B70D5-05CF-43B5-9508-85FD7A9085F6}" type="presParOf" srcId="{47A6ED90-8188-46E4-802C-0CC6E027F93B}" destId="{58C7B166-148F-4F68-8CEB-BF84BC25F169}" srcOrd="1" destOrd="0" presId="urn:microsoft.com/office/officeart/2005/8/layout/hProcess9"/>
    <dgm:cxn modelId="{1D372856-CA06-415F-9136-562738CEDDB7}" type="presParOf" srcId="{47A6ED90-8188-46E4-802C-0CC6E027F93B}" destId="{39CAE95D-2168-4894-B330-2D896C5BB77E}" srcOrd="2" destOrd="0" presId="urn:microsoft.com/office/officeart/2005/8/layout/hProcess9"/>
    <dgm:cxn modelId="{F91EF927-DD26-4689-BB20-2C68D38917E9}" type="presParOf" srcId="{47A6ED90-8188-46E4-802C-0CC6E027F93B}" destId="{C6887E81-CF59-46D5-BE41-485AB4E0C79A}" srcOrd="3" destOrd="0" presId="urn:microsoft.com/office/officeart/2005/8/layout/hProcess9"/>
    <dgm:cxn modelId="{A4A8F54F-73AD-41C9-A726-49D2F6E4C111}" type="presParOf" srcId="{47A6ED90-8188-46E4-802C-0CC6E027F93B}" destId="{6B264D41-BD77-4CAE-892D-CA6B39239E80}" srcOrd="4" destOrd="0" presId="urn:microsoft.com/office/officeart/2005/8/layout/hProcess9"/>
    <dgm:cxn modelId="{9F1964F3-1C86-4D27-BC69-5CFE71FA0550}" type="presParOf" srcId="{47A6ED90-8188-46E4-802C-0CC6E027F93B}" destId="{8AD56BE1-9DD8-4D4C-B0E1-7B0CD364D478}" srcOrd="5" destOrd="0" presId="urn:microsoft.com/office/officeart/2005/8/layout/hProcess9"/>
    <dgm:cxn modelId="{69C3F21E-3720-4BE9-8161-EFEB0BA7D868}" type="presParOf" srcId="{47A6ED90-8188-46E4-802C-0CC6E027F93B}" destId="{0B88D4E7-4B41-4C99-B9E4-B4F5EB6B733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C95EA-50C0-4D9D-BC03-9A7A7E988F18}" type="doc">
      <dgm:prSet loTypeId="urn:microsoft.com/office/officeart/2005/8/layout/bProcess3" loCatId="process" qsTypeId="urn:microsoft.com/office/officeart/2005/8/quickstyle/simple1" qsCatId="simple" csTypeId="urn:microsoft.com/office/officeart/2005/8/colors/colorful2" csCatId="colorful"/>
      <dgm:spPr/>
      <dgm:t>
        <a:bodyPr/>
        <a:lstStyle/>
        <a:p>
          <a:endParaRPr lang="en-US"/>
        </a:p>
      </dgm:t>
    </dgm:pt>
    <dgm:pt modelId="{79CCC3E8-C649-43DE-9077-3549A7880132}">
      <dgm:prSet/>
      <dgm:spPr/>
      <dgm:t>
        <a:bodyPr/>
        <a:lstStyle/>
        <a:p>
          <a:r>
            <a:rPr lang="en-US" b="0" i="0"/>
            <a:t>Our belief is that visuals and visual thinking can effectively enhance students' access to the curriculum and provide strategic support to help them achieve their academic goals. </a:t>
          </a:r>
          <a:endParaRPr lang="en-US"/>
        </a:p>
      </dgm:t>
    </dgm:pt>
    <dgm:pt modelId="{32B85073-F007-45FF-916E-47251C1EEF5B}" type="parTrans" cxnId="{F0AFCC84-5784-4B5F-8EDA-2393947D2608}">
      <dgm:prSet/>
      <dgm:spPr/>
      <dgm:t>
        <a:bodyPr/>
        <a:lstStyle/>
        <a:p>
          <a:endParaRPr lang="en-US"/>
        </a:p>
      </dgm:t>
    </dgm:pt>
    <dgm:pt modelId="{49161F53-FAEE-45F5-BAA5-D0767C7F55B5}" type="sibTrans" cxnId="{F0AFCC84-5784-4B5F-8EDA-2393947D2608}">
      <dgm:prSet/>
      <dgm:spPr/>
      <dgm:t>
        <a:bodyPr/>
        <a:lstStyle/>
        <a:p>
          <a:endParaRPr lang="en-US"/>
        </a:p>
      </dgm:t>
    </dgm:pt>
    <dgm:pt modelId="{C669BB57-C96A-4417-B47B-48DE9A0827CB}">
      <dgm:prSet/>
      <dgm:spPr/>
      <dgm:t>
        <a:bodyPr/>
        <a:lstStyle/>
        <a:p>
          <a:r>
            <a:rPr lang="en-US" b="0" i="0"/>
            <a:t>To facilitate this process, we have chosen the Visual Thinking Strategies (VTS) approach developed by </a:t>
          </a:r>
          <a:r>
            <a:rPr lang="en-US" b="0" i="0" baseline="0"/>
            <a:t>(Housen, 2007; Yenawine, 2013)</a:t>
          </a:r>
          <a:r>
            <a:rPr lang="en-US" b="0" i="0"/>
            <a:t>, as it does not demand prior knowledge of visual literacies or specific pedagogical expertise from teachers. </a:t>
          </a:r>
          <a:endParaRPr lang="en-US"/>
        </a:p>
      </dgm:t>
    </dgm:pt>
    <dgm:pt modelId="{0674EA47-1EE5-4AF1-8AC6-F10EE9F02D75}" type="parTrans" cxnId="{ED5E70A6-5F2E-4D28-83B3-0ED6E0C42A3B}">
      <dgm:prSet/>
      <dgm:spPr/>
      <dgm:t>
        <a:bodyPr/>
        <a:lstStyle/>
        <a:p>
          <a:endParaRPr lang="en-US"/>
        </a:p>
      </dgm:t>
    </dgm:pt>
    <dgm:pt modelId="{9B373154-0AD9-4C84-B4A3-47BA263E5E4F}" type="sibTrans" cxnId="{ED5E70A6-5F2E-4D28-83B3-0ED6E0C42A3B}">
      <dgm:prSet/>
      <dgm:spPr/>
      <dgm:t>
        <a:bodyPr/>
        <a:lstStyle/>
        <a:p>
          <a:endParaRPr lang="en-US"/>
        </a:p>
      </dgm:t>
    </dgm:pt>
    <dgm:pt modelId="{267D3A75-CEC6-45DA-BDD1-A92053F03B52}">
      <dgm:prSet/>
      <dgm:spPr/>
      <dgm:t>
        <a:bodyPr/>
        <a:lstStyle/>
        <a:p>
          <a:r>
            <a:rPr lang="en-US" b="0" i="0"/>
            <a:t>Similar to the viewpoints expressed by Albers (2010), Cappello and Lafferty (2015), Serafini (2012), Wissman and Costello (2014), and many other scholars, we also advocate for the use of multimodal texts, particularly visual texts, in our educational settings. </a:t>
          </a:r>
          <a:endParaRPr lang="en-US"/>
        </a:p>
      </dgm:t>
    </dgm:pt>
    <dgm:pt modelId="{59850957-0AF0-4663-8205-7B33A928F8BC}" type="parTrans" cxnId="{7FFE90E4-7324-4153-8CCC-E26D7C569DB9}">
      <dgm:prSet/>
      <dgm:spPr/>
      <dgm:t>
        <a:bodyPr/>
        <a:lstStyle/>
        <a:p>
          <a:endParaRPr lang="en-US"/>
        </a:p>
      </dgm:t>
    </dgm:pt>
    <dgm:pt modelId="{84343F8F-BD6B-4CC2-AF55-DAAE89873D92}" type="sibTrans" cxnId="{7FFE90E4-7324-4153-8CCC-E26D7C569DB9}">
      <dgm:prSet/>
      <dgm:spPr/>
      <dgm:t>
        <a:bodyPr/>
        <a:lstStyle/>
        <a:p>
          <a:endParaRPr lang="en-US"/>
        </a:p>
      </dgm:t>
    </dgm:pt>
    <dgm:pt modelId="{323BF553-043B-45E5-9337-ED6AC917B78B}">
      <dgm:prSet/>
      <dgm:spPr/>
      <dgm:t>
        <a:bodyPr/>
        <a:lstStyle/>
        <a:p>
          <a:r>
            <a:rPr lang="en-US" b="0" i="0"/>
            <a:t>We firmly believe that integrating visual texts is essential for achieving a diverse set of literacy goals and should be an integral part of the communication process within classrooms. </a:t>
          </a:r>
          <a:endParaRPr lang="en-US"/>
        </a:p>
      </dgm:t>
    </dgm:pt>
    <dgm:pt modelId="{4BFA95EF-4FC2-4643-9CFF-8BCA4DFE77E1}" type="parTrans" cxnId="{7EB58FCB-AE6F-4F7A-A952-913508A0AA07}">
      <dgm:prSet/>
      <dgm:spPr/>
      <dgm:t>
        <a:bodyPr/>
        <a:lstStyle/>
        <a:p>
          <a:endParaRPr lang="en-US"/>
        </a:p>
      </dgm:t>
    </dgm:pt>
    <dgm:pt modelId="{5694DA5E-EE08-426E-90C2-8BFAFD60EB2B}" type="sibTrans" cxnId="{7EB58FCB-AE6F-4F7A-A952-913508A0AA07}">
      <dgm:prSet/>
      <dgm:spPr/>
      <dgm:t>
        <a:bodyPr/>
        <a:lstStyle/>
        <a:p>
          <a:endParaRPr lang="en-US"/>
        </a:p>
      </dgm:t>
    </dgm:pt>
    <dgm:pt modelId="{F233D9E4-7DB7-4A2A-8406-183596983D35}">
      <dgm:prSet/>
      <dgm:spPr/>
      <dgm:t>
        <a:bodyPr/>
        <a:lstStyle/>
        <a:p>
          <a:r>
            <a:rPr lang="en-US" b="0" i="0"/>
            <a:t>This research focuses on the perceptions of teachers who embraced the use of visual texts in their teaching and specifically employed Visual Thinking Strategies (VTS) as a tool in their literacy instruction.</a:t>
          </a:r>
          <a:endParaRPr lang="en-US"/>
        </a:p>
      </dgm:t>
    </dgm:pt>
    <dgm:pt modelId="{2C3D568F-2154-40DC-A414-E7E421886190}" type="parTrans" cxnId="{BC488D4B-CC3E-40D7-99CA-13E5845AA64D}">
      <dgm:prSet/>
      <dgm:spPr/>
      <dgm:t>
        <a:bodyPr/>
        <a:lstStyle/>
        <a:p>
          <a:endParaRPr lang="en-US"/>
        </a:p>
      </dgm:t>
    </dgm:pt>
    <dgm:pt modelId="{0E865585-426E-42A1-9089-C739ED109756}" type="sibTrans" cxnId="{BC488D4B-CC3E-40D7-99CA-13E5845AA64D}">
      <dgm:prSet/>
      <dgm:spPr/>
      <dgm:t>
        <a:bodyPr/>
        <a:lstStyle/>
        <a:p>
          <a:endParaRPr lang="en-US"/>
        </a:p>
      </dgm:t>
    </dgm:pt>
    <dgm:pt modelId="{A34569C7-F93E-4F8A-ABD3-DFC58E0944D2}" type="pres">
      <dgm:prSet presAssocID="{330C95EA-50C0-4D9D-BC03-9A7A7E988F18}" presName="Name0" presStyleCnt="0">
        <dgm:presLayoutVars>
          <dgm:dir/>
          <dgm:resizeHandles val="exact"/>
        </dgm:presLayoutVars>
      </dgm:prSet>
      <dgm:spPr/>
    </dgm:pt>
    <dgm:pt modelId="{0357E9C1-D77A-477B-BB67-FD237A9645B0}" type="pres">
      <dgm:prSet presAssocID="{79CCC3E8-C649-43DE-9077-3549A7880132}" presName="node" presStyleLbl="node1" presStyleIdx="0" presStyleCnt="5">
        <dgm:presLayoutVars>
          <dgm:bulletEnabled val="1"/>
        </dgm:presLayoutVars>
      </dgm:prSet>
      <dgm:spPr/>
    </dgm:pt>
    <dgm:pt modelId="{7FB82052-E74A-4333-BCE1-4D4364D87396}" type="pres">
      <dgm:prSet presAssocID="{49161F53-FAEE-45F5-BAA5-D0767C7F55B5}" presName="sibTrans" presStyleLbl="sibTrans1D1" presStyleIdx="0" presStyleCnt="4"/>
      <dgm:spPr/>
    </dgm:pt>
    <dgm:pt modelId="{FF2C592B-C2F4-4626-9770-0D3CC2BAA0CB}" type="pres">
      <dgm:prSet presAssocID="{49161F53-FAEE-45F5-BAA5-D0767C7F55B5}" presName="connectorText" presStyleLbl="sibTrans1D1" presStyleIdx="0" presStyleCnt="4"/>
      <dgm:spPr/>
    </dgm:pt>
    <dgm:pt modelId="{D13C5CCA-B178-4155-9DFC-94CB6CB7E003}" type="pres">
      <dgm:prSet presAssocID="{C669BB57-C96A-4417-B47B-48DE9A0827CB}" presName="node" presStyleLbl="node1" presStyleIdx="1" presStyleCnt="5">
        <dgm:presLayoutVars>
          <dgm:bulletEnabled val="1"/>
        </dgm:presLayoutVars>
      </dgm:prSet>
      <dgm:spPr/>
    </dgm:pt>
    <dgm:pt modelId="{FED2EBD4-633A-447C-B26C-2CB329C426E3}" type="pres">
      <dgm:prSet presAssocID="{9B373154-0AD9-4C84-B4A3-47BA263E5E4F}" presName="sibTrans" presStyleLbl="sibTrans1D1" presStyleIdx="1" presStyleCnt="4"/>
      <dgm:spPr/>
    </dgm:pt>
    <dgm:pt modelId="{B86ADC6F-D0F4-4C80-93EB-07B749FD2806}" type="pres">
      <dgm:prSet presAssocID="{9B373154-0AD9-4C84-B4A3-47BA263E5E4F}" presName="connectorText" presStyleLbl="sibTrans1D1" presStyleIdx="1" presStyleCnt="4"/>
      <dgm:spPr/>
    </dgm:pt>
    <dgm:pt modelId="{66842E82-1AA1-4B45-8A0D-D5A88CA6F606}" type="pres">
      <dgm:prSet presAssocID="{267D3A75-CEC6-45DA-BDD1-A92053F03B52}" presName="node" presStyleLbl="node1" presStyleIdx="2" presStyleCnt="5">
        <dgm:presLayoutVars>
          <dgm:bulletEnabled val="1"/>
        </dgm:presLayoutVars>
      </dgm:prSet>
      <dgm:spPr/>
    </dgm:pt>
    <dgm:pt modelId="{AFF034AD-6838-4C53-8C5A-00FCA5466D30}" type="pres">
      <dgm:prSet presAssocID="{84343F8F-BD6B-4CC2-AF55-DAAE89873D92}" presName="sibTrans" presStyleLbl="sibTrans1D1" presStyleIdx="2" presStyleCnt="4"/>
      <dgm:spPr/>
    </dgm:pt>
    <dgm:pt modelId="{0607472B-3E7D-48A7-B627-C00A498CE17A}" type="pres">
      <dgm:prSet presAssocID="{84343F8F-BD6B-4CC2-AF55-DAAE89873D92}" presName="connectorText" presStyleLbl="sibTrans1D1" presStyleIdx="2" presStyleCnt="4"/>
      <dgm:spPr/>
    </dgm:pt>
    <dgm:pt modelId="{807B51C1-70DC-4117-9967-55B07B1B02B3}" type="pres">
      <dgm:prSet presAssocID="{323BF553-043B-45E5-9337-ED6AC917B78B}" presName="node" presStyleLbl="node1" presStyleIdx="3" presStyleCnt="5">
        <dgm:presLayoutVars>
          <dgm:bulletEnabled val="1"/>
        </dgm:presLayoutVars>
      </dgm:prSet>
      <dgm:spPr/>
    </dgm:pt>
    <dgm:pt modelId="{B54EE3F0-D5D9-41F3-A97B-ED0899800540}" type="pres">
      <dgm:prSet presAssocID="{5694DA5E-EE08-426E-90C2-8BFAFD60EB2B}" presName="sibTrans" presStyleLbl="sibTrans1D1" presStyleIdx="3" presStyleCnt="4"/>
      <dgm:spPr/>
    </dgm:pt>
    <dgm:pt modelId="{6D6DD847-B5F9-4F11-8BD9-8D92860E4078}" type="pres">
      <dgm:prSet presAssocID="{5694DA5E-EE08-426E-90C2-8BFAFD60EB2B}" presName="connectorText" presStyleLbl="sibTrans1D1" presStyleIdx="3" presStyleCnt="4"/>
      <dgm:spPr/>
    </dgm:pt>
    <dgm:pt modelId="{B245B26A-EC28-47F6-958F-94B312BCDF16}" type="pres">
      <dgm:prSet presAssocID="{F233D9E4-7DB7-4A2A-8406-183596983D35}" presName="node" presStyleLbl="node1" presStyleIdx="4" presStyleCnt="5">
        <dgm:presLayoutVars>
          <dgm:bulletEnabled val="1"/>
        </dgm:presLayoutVars>
      </dgm:prSet>
      <dgm:spPr/>
    </dgm:pt>
  </dgm:ptLst>
  <dgm:cxnLst>
    <dgm:cxn modelId="{10DBCE14-070B-41F1-9A2B-C37CA7D2B5E4}" type="presOf" srcId="{84343F8F-BD6B-4CC2-AF55-DAAE89873D92}" destId="{AFF034AD-6838-4C53-8C5A-00FCA5466D30}" srcOrd="0" destOrd="0" presId="urn:microsoft.com/office/officeart/2005/8/layout/bProcess3"/>
    <dgm:cxn modelId="{804D2820-EA29-417B-84C0-767EB60ADCC5}" type="presOf" srcId="{49161F53-FAEE-45F5-BAA5-D0767C7F55B5}" destId="{7FB82052-E74A-4333-BCE1-4D4364D87396}" srcOrd="0" destOrd="0" presId="urn:microsoft.com/office/officeart/2005/8/layout/bProcess3"/>
    <dgm:cxn modelId="{50B7EA23-2ACB-4F62-BA11-B19E0D81015E}" type="presOf" srcId="{9B373154-0AD9-4C84-B4A3-47BA263E5E4F}" destId="{B86ADC6F-D0F4-4C80-93EB-07B749FD2806}" srcOrd="1" destOrd="0" presId="urn:microsoft.com/office/officeart/2005/8/layout/bProcess3"/>
    <dgm:cxn modelId="{36160731-A295-44DC-8A39-631E70DDC4D9}" type="presOf" srcId="{5694DA5E-EE08-426E-90C2-8BFAFD60EB2B}" destId="{6D6DD847-B5F9-4F11-8BD9-8D92860E4078}" srcOrd="1" destOrd="0" presId="urn:microsoft.com/office/officeart/2005/8/layout/bProcess3"/>
    <dgm:cxn modelId="{C98B5033-CF97-4781-81FA-08FA84CFB4D5}" type="presOf" srcId="{C669BB57-C96A-4417-B47B-48DE9A0827CB}" destId="{D13C5CCA-B178-4155-9DFC-94CB6CB7E003}" srcOrd="0" destOrd="0" presId="urn:microsoft.com/office/officeart/2005/8/layout/bProcess3"/>
    <dgm:cxn modelId="{AEE76036-BB3B-4F22-850B-2CB1FF1E3E6E}" type="presOf" srcId="{49161F53-FAEE-45F5-BAA5-D0767C7F55B5}" destId="{FF2C592B-C2F4-4626-9770-0D3CC2BAA0CB}" srcOrd="1" destOrd="0" presId="urn:microsoft.com/office/officeart/2005/8/layout/bProcess3"/>
    <dgm:cxn modelId="{73556D3D-AEF7-4C08-9A2B-3DE33D328B2B}" type="presOf" srcId="{5694DA5E-EE08-426E-90C2-8BFAFD60EB2B}" destId="{B54EE3F0-D5D9-41F3-A97B-ED0899800540}" srcOrd="0" destOrd="0" presId="urn:microsoft.com/office/officeart/2005/8/layout/bProcess3"/>
    <dgm:cxn modelId="{8B4CDA3F-7EE9-419E-ABD4-2158409E385A}" type="presOf" srcId="{9B373154-0AD9-4C84-B4A3-47BA263E5E4F}" destId="{FED2EBD4-633A-447C-B26C-2CB329C426E3}" srcOrd="0" destOrd="0" presId="urn:microsoft.com/office/officeart/2005/8/layout/bProcess3"/>
    <dgm:cxn modelId="{BC488D4B-CC3E-40D7-99CA-13E5845AA64D}" srcId="{330C95EA-50C0-4D9D-BC03-9A7A7E988F18}" destId="{F233D9E4-7DB7-4A2A-8406-183596983D35}" srcOrd="4" destOrd="0" parTransId="{2C3D568F-2154-40DC-A414-E7E421886190}" sibTransId="{0E865585-426E-42A1-9089-C739ED109756}"/>
    <dgm:cxn modelId="{93257B58-FB3F-4E5A-90CB-BE9ABC81D457}" type="presOf" srcId="{84343F8F-BD6B-4CC2-AF55-DAAE89873D92}" destId="{0607472B-3E7D-48A7-B627-C00A498CE17A}" srcOrd="1" destOrd="0" presId="urn:microsoft.com/office/officeart/2005/8/layout/bProcess3"/>
    <dgm:cxn modelId="{C2EA7482-057D-496B-885B-66834BCE1A1A}" type="presOf" srcId="{F233D9E4-7DB7-4A2A-8406-183596983D35}" destId="{B245B26A-EC28-47F6-958F-94B312BCDF16}" srcOrd="0" destOrd="0" presId="urn:microsoft.com/office/officeart/2005/8/layout/bProcess3"/>
    <dgm:cxn modelId="{F0AFCC84-5784-4B5F-8EDA-2393947D2608}" srcId="{330C95EA-50C0-4D9D-BC03-9A7A7E988F18}" destId="{79CCC3E8-C649-43DE-9077-3549A7880132}" srcOrd="0" destOrd="0" parTransId="{32B85073-F007-45FF-916E-47251C1EEF5B}" sibTransId="{49161F53-FAEE-45F5-BAA5-D0767C7F55B5}"/>
    <dgm:cxn modelId="{F3DD7C86-C812-46A1-B512-56BCEEBE8D00}" type="presOf" srcId="{330C95EA-50C0-4D9D-BC03-9A7A7E988F18}" destId="{A34569C7-F93E-4F8A-ABD3-DFC58E0944D2}" srcOrd="0" destOrd="0" presId="urn:microsoft.com/office/officeart/2005/8/layout/bProcess3"/>
    <dgm:cxn modelId="{48628093-256F-4105-8287-7FAD780E68D5}" type="presOf" srcId="{323BF553-043B-45E5-9337-ED6AC917B78B}" destId="{807B51C1-70DC-4117-9967-55B07B1B02B3}" srcOrd="0" destOrd="0" presId="urn:microsoft.com/office/officeart/2005/8/layout/bProcess3"/>
    <dgm:cxn modelId="{388B6195-49EB-4ABD-A685-539BBEF84C84}" type="presOf" srcId="{79CCC3E8-C649-43DE-9077-3549A7880132}" destId="{0357E9C1-D77A-477B-BB67-FD237A9645B0}" srcOrd="0" destOrd="0" presId="urn:microsoft.com/office/officeart/2005/8/layout/bProcess3"/>
    <dgm:cxn modelId="{ED5E70A6-5F2E-4D28-83B3-0ED6E0C42A3B}" srcId="{330C95EA-50C0-4D9D-BC03-9A7A7E988F18}" destId="{C669BB57-C96A-4417-B47B-48DE9A0827CB}" srcOrd="1" destOrd="0" parTransId="{0674EA47-1EE5-4AF1-8AC6-F10EE9F02D75}" sibTransId="{9B373154-0AD9-4C84-B4A3-47BA263E5E4F}"/>
    <dgm:cxn modelId="{C5342BB3-AAA0-4CBF-ABA5-E6836BF6DCEA}" type="presOf" srcId="{267D3A75-CEC6-45DA-BDD1-A92053F03B52}" destId="{66842E82-1AA1-4B45-8A0D-D5A88CA6F606}" srcOrd="0" destOrd="0" presId="urn:microsoft.com/office/officeart/2005/8/layout/bProcess3"/>
    <dgm:cxn modelId="{7EB58FCB-AE6F-4F7A-A952-913508A0AA07}" srcId="{330C95EA-50C0-4D9D-BC03-9A7A7E988F18}" destId="{323BF553-043B-45E5-9337-ED6AC917B78B}" srcOrd="3" destOrd="0" parTransId="{4BFA95EF-4FC2-4643-9CFF-8BCA4DFE77E1}" sibTransId="{5694DA5E-EE08-426E-90C2-8BFAFD60EB2B}"/>
    <dgm:cxn modelId="{7FFE90E4-7324-4153-8CCC-E26D7C569DB9}" srcId="{330C95EA-50C0-4D9D-BC03-9A7A7E988F18}" destId="{267D3A75-CEC6-45DA-BDD1-A92053F03B52}" srcOrd="2" destOrd="0" parTransId="{59850957-0AF0-4663-8205-7B33A928F8BC}" sibTransId="{84343F8F-BD6B-4CC2-AF55-DAAE89873D92}"/>
    <dgm:cxn modelId="{3F4330C7-6CB6-4D8B-A581-66E0041E2893}" type="presParOf" srcId="{A34569C7-F93E-4F8A-ABD3-DFC58E0944D2}" destId="{0357E9C1-D77A-477B-BB67-FD237A9645B0}" srcOrd="0" destOrd="0" presId="urn:microsoft.com/office/officeart/2005/8/layout/bProcess3"/>
    <dgm:cxn modelId="{E6F64C31-B29C-4330-825D-823C68D7899C}" type="presParOf" srcId="{A34569C7-F93E-4F8A-ABD3-DFC58E0944D2}" destId="{7FB82052-E74A-4333-BCE1-4D4364D87396}" srcOrd="1" destOrd="0" presId="urn:microsoft.com/office/officeart/2005/8/layout/bProcess3"/>
    <dgm:cxn modelId="{BC40ABEE-2027-417C-B8F9-71A25B77C355}" type="presParOf" srcId="{7FB82052-E74A-4333-BCE1-4D4364D87396}" destId="{FF2C592B-C2F4-4626-9770-0D3CC2BAA0CB}" srcOrd="0" destOrd="0" presId="urn:microsoft.com/office/officeart/2005/8/layout/bProcess3"/>
    <dgm:cxn modelId="{023218AE-BA25-4B0B-9DD5-658D735C273C}" type="presParOf" srcId="{A34569C7-F93E-4F8A-ABD3-DFC58E0944D2}" destId="{D13C5CCA-B178-4155-9DFC-94CB6CB7E003}" srcOrd="2" destOrd="0" presId="urn:microsoft.com/office/officeart/2005/8/layout/bProcess3"/>
    <dgm:cxn modelId="{566FE890-D5B5-43D1-A835-6301187068EF}" type="presParOf" srcId="{A34569C7-F93E-4F8A-ABD3-DFC58E0944D2}" destId="{FED2EBD4-633A-447C-B26C-2CB329C426E3}" srcOrd="3" destOrd="0" presId="urn:microsoft.com/office/officeart/2005/8/layout/bProcess3"/>
    <dgm:cxn modelId="{074582BD-CE3E-416A-AF31-D2B8ED0FEA9A}" type="presParOf" srcId="{FED2EBD4-633A-447C-B26C-2CB329C426E3}" destId="{B86ADC6F-D0F4-4C80-93EB-07B749FD2806}" srcOrd="0" destOrd="0" presId="urn:microsoft.com/office/officeart/2005/8/layout/bProcess3"/>
    <dgm:cxn modelId="{F96AA24F-D3B9-45D3-8B91-9823243C312D}" type="presParOf" srcId="{A34569C7-F93E-4F8A-ABD3-DFC58E0944D2}" destId="{66842E82-1AA1-4B45-8A0D-D5A88CA6F606}" srcOrd="4" destOrd="0" presId="urn:microsoft.com/office/officeart/2005/8/layout/bProcess3"/>
    <dgm:cxn modelId="{C682BB48-6A55-4318-A1C2-53AF2DD9AD5E}" type="presParOf" srcId="{A34569C7-F93E-4F8A-ABD3-DFC58E0944D2}" destId="{AFF034AD-6838-4C53-8C5A-00FCA5466D30}" srcOrd="5" destOrd="0" presId="urn:microsoft.com/office/officeart/2005/8/layout/bProcess3"/>
    <dgm:cxn modelId="{9CF6885D-7BEE-4891-95F1-8EC8DA39FF93}" type="presParOf" srcId="{AFF034AD-6838-4C53-8C5A-00FCA5466D30}" destId="{0607472B-3E7D-48A7-B627-C00A498CE17A}" srcOrd="0" destOrd="0" presId="urn:microsoft.com/office/officeart/2005/8/layout/bProcess3"/>
    <dgm:cxn modelId="{4A92561D-6DF8-44E1-AABD-9D7A6A2CD26F}" type="presParOf" srcId="{A34569C7-F93E-4F8A-ABD3-DFC58E0944D2}" destId="{807B51C1-70DC-4117-9967-55B07B1B02B3}" srcOrd="6" destOrd="0" presId="urn:microsoft.com/office/officeart/2005/8/layout/bProcess3"/>
    <dgm:cxn modelId="{E4D4F6A8-657B-4EE9-AF6A-F4E5A420847C}" type="presParOf" srcId="{A34569C7-F93E-4F8A-ABD3-DFC58E0944D2}" destId="{B54EE3F0-D5D9-41F3-A97B-ED0899800540}" srcOrd="7" destOrd="0" presId="urn:microsoft.com/office/officeart/2005/8/layout/bProcess3"/>
    <dgm:cxn modelId="{F333C2C4-8DB3-4E4D-B1B9-C399E6902A1B}" type="presParOf" srcId="{B54EE3F0-D5D9-41F3-A97B-ED0899800540}" destId="{6D6DD847-B5F9-4F11-8BD9-8D92860E4078}" srcOrd="0" destOrd="0" presId="urn:microsoft.com/office/officeart/2005/8/layout/bProcess3"/>
    <dgm:cxn modelId="{69EAACAD-BCA4-4EE0-A815-A7BA1D0AFCA2}" type="presParOf" srcId="{A34569C7-F93E-4F8A-ABD3-DFC58E0944D2}" destId="{B245B26A-EC28-47F6-958F-94B312BCDF16}"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A618C5-16C3-470C-9058-1A7E6BE01FE7}" type="doc">
      <dgm:prSet loTypeId="urn:microsoft.com/office/officeart/2005/8/layout/hList6" loCatId="list" qsTypeId="urn:microsoft.com/office/officeart/2005/8/quickstyle/3d4" qsCatId="3D" csTypeId="urn:microsoft.com/office/officeart/2005/8/colors/accent6_4" csCatId="accent6" phldr="1"/>
      <dgm:spPr/>
      <dgm:t>
        <a:bodyPr/>
        <a:lstStyle/>
        <a:p>
          <a:endParaRPr lang="en-US"/>
        </a:p>
      </dgm:t>
    </dgm:pt>
    <dgm:pt modelId="{53DB1A43-6389-45A8-8C9A-CC7BB5474358}">
      <dgm:prSet custT="1"/>
      <dgm:spPr/>
      <dgm:t>
        <a:bodyPr/>
        <a:lstStyle/>
        <a:p>
          <a:r>
            <a:rPr lang="en-US" sz="1800" dirty="0">
              <a:latin typeface="+mj-lt"/>
            </a:rPr>
            <a:t>Research question: </a:t>
          </a:r>
          <a:r>
            <a:rPr lang="en-US" sz="1800" b="0" i="1" baseline="0" dirty="0">
              <a:latin typeface="+mj-lt"/>
            </a:rPr>
            <a:t>How do Visual Thinking Strategies support students’ multiliteracy skills (particularly in parts of critical thinking, creative thinking)?</a:t>
          </a:r>
          <a:endParaRPr lang="en-US" sz="1800" i="1" dirty="0">
            <a:latin typeface="+mj-lt"/>
          </a:endParaRPr>
        </a:p>
      </dgm:t>
    </dgm:pt>
    <dgm:pt modelId="{62CE6D4A-B775-40CB-9433-5D8F353DECA1}" type="parTrans" cxnId="{17354910-D6EF-4E5D-91A2-9833010660A5}">
      <dgm:prSet/>
      <dgm:spPr/>
      <dgm:t>
        <a:bodyPr/>
        <a:lstStyle/>
        <a:p>
          <a:endParaRPr lang="en-US"/>
        </a:p>
      </dgm:t>
    </dgm:pt>
    <dgm:pt modelId="{BA75821D-315D-43BB-B27D-C43F2F9B8A43}" type="sibTrans" cxnId="{17354910-D6EF-4E5D-91A2-9833010660A5}">
      <dgm:prSet/>
      <dgm:spPr/>
      <dgm:t>
        <a:bodyPr/>
        <a:lstStyle/>
        <a:p>
          <a:endParaRPr lang="en-US"/>
        </a:p>
      </dgm:t>
    </dgm:pt>
    <dgm:pt modelId="{FC5FD053-05BD-425F-94A5-5B7AE5FF3619}">
      <dgm:prSet custT="1"/>
      <dgm:spPr/>
      <dgm:t>
        <a:bodyPr/>
        <a:lstStyle/>
        <a:p>
          <a:r>
            <a:rPr lang="en-US" sz="1800" dirty="0">
              <a:latin typeface="+mj-lt"/>
            </a:rPr>
            <a:t>Q</a:t>
          </a:r>
          <a:r>
            <a:rPr lang="en-US" sz="1800" b="0" i="0" baseline="0" dirty="0">
              <a:latin typeface="+mj-lt"/>
            </a:rPr>
            <a:t>ualitative descriptive study</a:t>
          </a:r>
          <a:endParaRPr lang="en-US" sz="1800" dirty="0">
            <a:latin typeface="+mj-lt"/>
          </a:endParaRPr>
        </a:p>
      </dgm:t>
    </dgm:pt>
    <dgm:pt modelId="{7A38D8DF-C78E-4FE6-BE9B-432B22F0B9E9}" type="parTrans" cxnId="{F3CCC4FD-35F1-4FAA-A088-EE748E7A4F4F}">
      <dgm:prSet/>
      <dgm:spPr/>
      <dgm:t>
        <a:bodyPr/>
        <a:lstStyle/>
        <a:p>
          <a:endParaRPr lang="en-US"/>
        </a:p>
      </dgm:t>
    </dgm:pt>
    <dgm:pt modelId="{3E9A53CD-4962-4BF8-9BA4-14A511D9B289}" type="sibTrans" cxnId="{F3CCC4FD-35F1-4FAA-A088-EE748E7A4F4F}">
      <dgm:prSet/>
      <dgm:spPr/>
      <dgm:t>
        <a:bodyPr/>
        <a:lstStyle/>
        <a:p>
          <a:endParaRPr lang="en-US"/>
        </a:p>
      </dgm:t>
    </dgm:pt>
    <dgm:pt modelId="{DB62B861-DDF7-4AEB-8E5E-13EC4C05CDEA}">
      <dgm:prSet custT="1"/>
      <dgm:spPr/>
      <dgm:t>
        <a:bodyPr/>
        <a:lstStyle/>
        <a:p>
          <a:r>
            <a:rPr lang="en-US" sz="1800" b="0" i="0" baseline="0" dirty="0">
              <a:latin typeface="+mj-lt"/>
            </a:rPr>
            <a:t>The convenience sample consisted of 60 students previously enrolled in Exploring Fiction course.</a:t>
          </a:r>
          <a:endParaRPr lang="en-US" sz="1800" dirty="0">
            <a:latin typeface="+mj-lt"/>
          </a:endParaRPr>
        </a:p>
      </dgm:t>
    </dgm:pt>
    <dgm:pt modelId="{2D4ABC76-B986-4050-83BE-264D92EE5598}" type="parTrans" cxnId="{F8BEA762-9F8C-478D-AFE6-9DBC52DEAF01}">
      <dgm:prSet/>
      <dgm:spPr/>
      <dgm:t>
        <a:bodyPr/>
        <a:lstStyle/>
        <a:p>
          <a:endParaRPr lang="en-US"/>
        </a:p>
      </dgm:t>
    </dgm:pt>
    <dgm:pt modelId="{58DEA538-25FA-4D97-9787-904ACDD7BA15}" type="sibTrans" cxnId="{F8BEA762-9F8C-478D-AFE6-9DBC52DEAF01}">
      <dgm:prSet/>
      <dgm:spPr/>
      <dgm:t>
        <a:bodyPr/>
        <a:lstStyle/>
        <a:p>
          <a:endParaRPr lang="en-US"/>
        </a:p>
      </dgm:t>
    </dgm:pt>
    <dgm:pt modelId="{B7CEA7EF-53C9-45F1-BFF2-ACBEA8F1730C}">
      <dgm:prSet custT="1"/>
      <dgm:spPr/>
      <dgm:t>
        <a:bodyPr/>
        <a:lstStyle/>
        <a:p>
          <a:pPr algn="ctr"/>
          <a:r>
            <a:rPr lang="en-US" sz="1400" b="0" i="0" baseline="0" dirty="0">
              <a:solidFill>
                <a:schemeClr val="bg1"/>
              </a:solidFill>
              <a:latin typeface="+mj-lt"/>
            </a:rPr>
            <a:t>Students participated in groups of 10 to 15 in a 1-hour VTS session led by a facilitator who is a lecturer </a:t>
          </a:r>
          <a:r>
            <a:rPr lang="en-US" sz="1400" dirty="0">
              <a:solidFill>
                <a:schemeClr val="bg1"/>
              </a:solidFill>
              <a:latin typeface="+mj-lt"/>
            </a:rPr>
            <a:t>of the course</a:t>
          </a:r>
          <a:r>
            <a:rPr lang="en-US" sz="1400" b="0" i="0" baseline="0" dirty="0">
              <a:solidFill>
                <a:schemeClr val="bg1"/>
              </a:solidFill>
              <a:latin typeface="+mj-lt"/>
            </a:rPr>
            <a:t>. The facilitator displayed 3 works of art (various pictures and selected scenes taken from a graphic novel), one at a time, on the white board in each group’s </a:t>
          </a:r>
          <a:r>
            <a:rPr lang="en-US" sz="1400" b="0" i="0" baseline="0" dirty="0" err="1">
              <a:solidFill>
                <a:schemeClr val="bg1"/>
              </a:solidFill>
              <a:latin typeface="+mj-lt"/>
            </a:rPr>
            <a:t>padlet</a:t>
          </a:r>
          <a:r>
            <a:rPr lang="en-US" sz="1400" b="0" i="0" baseline="0" dirty="0">
              <a:solidFill>
                <a:schemeClr val="bg1"/>
              </a:solidFill>
              <a:latin typeface="+mj-lt"/>
            </a:rPr>
            <a:t>.</a:t>
          </a:r>
          <a:endParaRPr lang="en-US" sz="1400" dirty="0">
            <a:solidFill>
              <a:schemeClr val="bg1"/>
            </a:solidFill>
            <a:latin typeface="+mj-lt"/>
          </a:endParaRPr>
        </a:p>
      </dgm:t>
    </dgm:pt>
    <dgm:pt modelId="{D994556E-4146-4618-AA43-AE99F40085DC}" type="parTrans" cxnId="{77DA393D-7B7C-400B-8183-D25B7CE1236F}">
      <dgm:prSet/>
      <dgm:spPr/>
      <dgm:t>
        <a:bodyPr/>
        <a:lstStyle/>
        <a:p>
          <a:endParaRPr lang="en-US"/>
        </a:p>
      </dgm:t>
    </dgm:pt>
    <dgm:pt modelId="{8910BDB0-3BCC-4456-9EEB-0334F88BEACB}" type="sibTrans" cxnId="{77DA393D-7B7C-400B-8183-D25B7CE1236F}">
      <dgm:prSet/>
      <dgm:spPr/>
      <dgm:t>
        <a:bodyPr/>
        <a:lstStyle/>
        <a:p>
          <a:endParaRPr lang="en-US"/>
        </a:p>
      </dgm:t>
    </dgm:pt>
    <dgm:pt modelId="{74202C95-6BD8-457B-B921-39EEE67EDAB5}">
      <dgm:prSet/>
      <dgm:spPr/>
      <dgm:t>
        <a:bodyPr/>
        <a:lstStyle/>
        <a:p>
          <a:r>
            <a:rPr lang="en-US" b="0" i="0" baseline="0" dirty="0">
              <a:latin typeface="+mj-lt"/>
            </a:rPr>
            <a:t>Data for this study came from responses to an open-ended question completed following the VTS session. Students were advised that providing the written response was confidential.</a:t>
          </a:r>
          <a:endParaRPr lang="en-US" dirty="0">
            <a:latin typeface="+mj-lt"/>
          </a:endParaRPr>
        </a:p>
      </dgm:t>
    </dgm:pt>
    <dgm:pt modelId="{41FAFFE7-8103-4577-9C82-3D3BEB08D850}" type="parTrans" cxnId="{D020CFFF-9E28-42A1-A963-CEAC253893BF}">
      <dgm:prSet/>
      <dgm:spPr/>
      <dgm:t>
        <a:bodyPr/>
        <a:lstStyle/>
        <a:p>
          <a:endParaRPr lang="en-US"/>
        </a:p>
      </dgm:t>
    </dgm:pt>
    <dgm:pt modelId="{DDED4547-44CF-46EE-BACD-3A1744B2361D}" type="sibTrans" cxnId="{D020CFFF-9E28-42A1-A963-CEAC253893BF}">
      <dgm:prSet/>
      <dgm:spPr/>
      <dgm:t>
        <a:bodyPr/>
        <a:lstStyle/>
        <a:p>
          <a:endParaRPr lang="en-US"/>
        </a:p>
      </dgm:t>
    </dgm:pt>
    <dgm:pt modelId="{09CE91B8-4FEA-4028-BA01-FE7D0F94FC8A}" type="pres">
      <dgm:prSet presAssocID="{71A618C5-16C3-470C-9058-1A7E6BE01FE7}" presName="Name0" presStyleCnt="0">
        <dgm:presLayoutVars>
          <dgm:dir/>
          <dgm:resizeHandles val="exact"/>
        </dgm:presLayoutVars>
      </dgm:prSet>
      <dgm:spPr/>
    </dgm:pt>
    <dgm:pt modelId="{5D919CD3-BB7A-4D6F-BCE9-D9A1E2A37D01}" type="pres">
      <dgm:prSet presAssocID="{53DB1A43-6389-45A8-8C9A-CC7BB5474358}" presName="node" presStyleLbl="node1" presStyleIdx="0" presStyleCnt="5">
        <dgm:presLayoutVars>
          <dgm:bulletEnabled val="1"/>
        </dgm:presLayoutVars>
      </dgm:prSet>
      <dgm:spPr/>
    </dgm:pt>
    <dgm:pt modelId="{56EEABBA-9F1A-4CF8-85A8-CC5D6165F157}" type="pres">
      <dgm:prSet presAssocID="{BA75821D-315D-43BB-B27D-C43F2F9B8A43}" presName="sibTrans" presStyleCnt="0"/>
      <dgm:spPr/>
    </dgm:pt>
    <dgm:pt modelId="{81609039-67F8-45B4-8E95-1BEAFDF52B3A}" type="pres">
      <dgm:prSet presAssocID="{FC5FD053-05BD-425F-94A5-5B7AE5FF3619}" presName="node" presStyleLbl="node1" presStyleIdx="1" presStyleCnt="5">
        <dgm:presLayoutVars>
          <dgm:bulletEnabled val="1"/>
        </dgm:presLayoutVars>
      </dgm:prSet>
      <dgm:spPr/>
    </dgm:pt>
    <dgm:pt modelId="{9D0B9E1F-FBA5-4544-9CD3-F649E03AD54E}" type="pres">
      <dgm:prSet presAssocID="{3E9A53CD-4962-4BF8-9BA4-14A511D9B289}" presName="sibTrans" presStyleCnt="0"/>
      <dgm:spPr/>
    </dgm:pt>
    <dgm:pt modelId="{2EEC0B14-7917-4BF6-96CE-E4BEFD05E76A}" type="pres">
      <dgm:prSet presAssocID="{DB62B861-DDF7-4AEB-8E5E-13EC4C05CDEA}" presName="node" presStyleLbl="node1" presStyleIdx="2" presStyleCnt="5" custLinFactNeighborY="0">
        <dgm:presLayoutVars>
          <dgm:bulletEnabled val="1"/>
        </dgm:presLayoutVars>
      </dgm:prSet>
      <dgm:spPr/>
    </dgm:pt>
    <dgm:pt modelId="{2DEC3BAC-D673-4DC0-B5F9-0BFE1046D506}" type="pres">
      <dgm:prSet presAssocID="{58DEA538-25FA-4D97-9787-904ACDD7BA15}" presName="sibTrans" presStyleCnt="0"/>
      <dgm:spPr/>
    </dgm:pt>
    <dgm:pt modelId="{EEBC5475-14E3-44B2-9FD8-78EB10506392}" type="pres">
      <dgm:prSet presAssocID="{B7CEA7EF-53C9-45F1-BFF2-ACBEA8F1730C}" presName="node" presStyleLbl="node1" presStyleIdx="3" presStyleCnt="5">
        <dgm:presLayoutVars>
          <dgm:bulletEnabled val="1"/>
        </dgm:presLayoutVars>
      </dgm:prSet>
      <dgm:spPr/>
    </dgm:pt>
    <dgm:pt modelId="{116DC156-94DA-46BE-AA74-335CD058CBF0}" type="pres">
      <dgm:prSet presAssocID="{8910BDB0-3BCC-4456-9EEB-0334F88BEACB}" presName="sibTrans" presStyleCnt="0"/>
      <dgm:spPr/>
    </dgm:pt>
    <dgm:pt modelId="{28E7F26E-A706-48D0-B229-5A7D4D95483A}" type="pres">
      <dgm:prSet presAssocID="{74202C95-6BD8-457B-B921-39EEE67EDAB5}" presName="node" presStyleLbl="node1" presStyleIdx="4" presStyleCnt="5">
        <dgm:presLayoutVars>
          <dgm:bulletEnabled val="1"/>
        </dgm:presLayoutVars>
      </dgm:prSet>
      <dgm:spPr/>
    </dgm:pt>
  </dgm:ptLst>
  <dgm:cxnLst>
    <dgm:cxn modelId="{17354910-D6EF-4E5D-91A2-9833010660A5}" srcId="{71A618C5-16C3-470C-9058-1A7E6BE01FE7}" destId="{53DB1A43-6389-45A8-8C9A-CC7BB5474358}" srcOrd="0" destOrd="0" parTransId="{62CE6D4A-B775-40CB-9433-5D8F353DECA1}" sibTransId="{BA75821D-315D-43BB-B27D-C43F2F9B8A43}"/>
    <dgm:cxn modelId="{6F4B3631-944C-492D-8C13-91A3A3C8B03A}" type="presOf" srcId="{53DB1A43-6389-45A8-8C9A-CC7BB5474358}" destId="{5D919CD3-BB7A-4D6F-BCE9-D9A1E2A37D01}" srcOrd="0" destOrd="0" presId="urn:microsoft.com/office/officeart/2005/8/layout/hList6"/>
    <dgm:cxn modelId="{77DA393D-7B7C-400B-8183-D25B7CE1236F}" srcId="{71A618C5-16C3-470C-9058-1A7E6BE01FE7}" destId="{B7CEA7EF-53C9-45F1-BFF2-ACBEA8F1730C}" srcOrd="3" destOrd="0" parTransId="{D994556E-4146-4618-AA43-AE99F40085DC}" sibTransId="{8910BDB0-3BCC-4456-9EEB-0334F88BEACB}"/>
    <dgm:cxn modelId="{F8BEA762-9F8C-478D-AFE6-9DBC52DEAF01}" srcId="{71A618C5-16C3-470C-9058-1A7E6BE01FE7}" destId="{DB62B861-DDF7-4AEB-8E5E-13EC4C05CDEA}" srcOrd="2" destOrd="0" parTransId="{2D4ABC76-B986-4050-83BE-264D92EE5598}" sibTransId="{58DEA538-25FA-4D97-9787-904ACDD7BA15}"/>
    <dgm:cxn modelId="{35788847-7C67-49C6-BE0E-190ACBA2E298}" type="presOf" srcId="{74202C95-6BD8-457B-B921-39EEE67EDAB5}" destId="{28E7F26E-A706-48D0-B229-5A7D4D95483A}" srcOrd="0" destOrd="0" presId="urn:microsoft.com/office/officeart/2005/8/layout/hList6"/>
    <dgm:cxn modelId="{BDF3F957-F39D-4176-8010-9291D4CCCBA4}" type="presOf" srcId="{B7CEA7EF-53C9-45F1-BFF2-ACBEA8F1730C}" destId="{EEBC5475-14E3-44B2-9FD8-78EB10506392}" srcOrd="0" destOrd="0" presId="urn:microsoft.com/office/officeart/2005/8/layout/hList6"/>
    <dgm:cxn modelId="{C60FEC59-A09F-4234-B84A-F4E3435C0108}" type="presOf" srcId="{FC5FD053-05BD-425F-94A5-5B7AE5FF3619}" destId="{81609039-67F8-45B4-8E95-1BEAFDF52B3A}" srcOrd="0" destOrd="0" presId="urn:microsoft.com/office/officeart/2005/8/layout/hList6"/>
    <dgm:cxn modelId="{67D77096-5ACF-4EB6-A20F-A6E619A1225D}" type="presOf" srcId="{71A618C5-16C3-470C-9058-1A7E6BE01FE7}" destId="{09CE91B8-4FEA-4028-BA01-FE7D0F94FC8A}" srcOrd="0" destOrd="0" presId="urn:microsoft.com/office/officeart/2005/8/layout/hList6"/>
    <dgm:cxn modelId="{90AA04AE-D844-4689-B824-9507A647E1EF}" type="presOf" srcId="{DB62B861-DDF7-4AEB-8E5E-13EC4C05CDEA}" destId="{2EEC0B14-7917-4BF6-96CE-E4BEFD05E76A}" srcOrd="0" destOrd="0" presId="urn:microsoft.com/office/officeart/2005/8/layout/hList6"/>
    <dgm:cxn modelId="{F3CCC4FD-35F1-4FAA-A088-EE748E7A4F4F}" srcId="{71A618C5-16C3-470C-9058-1A7E6BE01FE7}" destId="{FC5FD053-05BD-425F-94A5-5B7AE5FF3619}" srcOrd="1" destOrd="0" parTransId="{7A38D8DF-C78E-4FE6-BE9B-432B22F0B9E9}" sibTransId="{3E9A53CD-4962-4BF8-9BA4-14A511D9B289}"/>
    <dgm:cxn modelId="{D020CFFF-9E28-42A1-A963-CEAC253893BF}" srcId="{71A618C5-16C3-470C-9058-1A7E6BE01FE7}" destId="{74202C95-6BD8-457B-B921-39EEE67EDAB5}" srcOrd="4" destOrd="0" parTransId="{41FAFFE7-8103-4577-9C82-3D3BEB08D850}" sibTransId="{DDED4547-44CF-46EE-BACD-3A1744B2361D}"/>
    <dgm:cxn modelId="{BB8ECABE-0B11-4FA2-ABD6-10AE079CF1B2}" type="presParOf" srcId="{09CE91B8-4FEA-4028-BA01-FE7D0F94FC8A}" destId="{5D919CD3-BB7A-4D6F-BCE9-D9A1E2A37D01}" srcOrd="0" destOrd="0" presId="urn:microsoft.com/office/officeart/2005/8/layout/hList6"/>
    <dgm:cxn modelId="{F122229F-A27C-4A0F-9C78-5D1410D2F894}" type="presParOf" srcId="{09CE91B8-4FEA-4028-BA01-FE7D0F94FC8A}" destId="{56EEABBA-9F1A-4CF8-85A8-CC5D6165F157}" srcOrd="1" destOrd="0" presId="urn:microsoft.com/office/officeart/2005/8/layout/hList6"/>
    <dgm:cxn modelId="{15741520-97D4-422A-BE75-AD3B0BB8AD93}" type="presParOf" srcId="{09CE91B8-4FEA-4028-BA01-FE7D0F94FC8A}" destId="{81609039-67F8-45B4-8E95-1BEAFDF52B3A}" srcOrd="2" destOrd="0" presId="urn:microsoft.com/office/officeart/2005/8/layout/hList6"/>
    <dgm:cxn modelId="{726340D4-19B5-4D70-9A1D-FCF98DD502C9}" type="presParOf" srcId="{09CE91B8-4FEA-4028-BA01-FE7D0F94FC8A}" destId="{9D0B9E1F-FBA5-4544-9CD3-F649E03AD54E}" srcOrd="3" destOrd="0" presId="urn:microsoft.com/office/officeart/2005/8/layout/hList6"/>
    <dgm:cxn modelId="{6E6F6F7E-E865-481B-B6F9-966B3553B7C0}" type="presParOf" srcId="{09CE91B8-4FEA-4028-BA01-FE7D0F94FC8A}" destId="{2EEC0B14-7917-4BF6-96CE-E4BEFD05E76A}" srcOrd="4" destOrd="0" presId="urn:microsoft.com/office/officeart/2005/8/layout/hList6"/>
    <dgm:cxn modelId="{96AD20C7-E36E-4C4D-AF04-1A4A94388B2B}" type="presParOf" srcId="{09CE91B8-4FEA-4028-BA01-FE7D0F94FC8A}" destId="{2DEC3BAC-D673-4DC0-B5F9-0BFE1046D506}" srcOrd="5" destOrd="0" presId="urn:microsoft.com/office/officeart/2005/8/layout/hList6"/>
    <dgm:cxn modelId="{46AC80F4-CD14-434C-94BA-FDC90505F201}" type="presParOf" srcId="{09CE91B8-4FEA-4028-BA01-FE7D0F94FC8A}" destId="{EEBC5475-14E3-44B2-9FD8-78EB10506392}" srcOrd="6" destOrd="0" presId="urn:microsoft.com/office/officeart/2005/8/layout/hList6"/>
    <dgm:cxn modelId="{CECEB065-65BD-4E65-9A32-06FD5646DE2C}" type="presParOf" srcId="{09CE91B8-4FEA-4028-BA01-FE7D0F94FC8A}" destId="{116DC156-94DA-46BE-AA74-335CD058CBF0}" srcOrd="7" destOrd="0" presId="urn:microsoft.com/office/officeart/2005/8/layout/hList6"/>
    <dgm:cxn modelId="{DD96229F-8240-46B4-99A3-B53DBFEB01A5}" type="presParOf" srcId="{09CE91B8-4FEA-4028-BA01-FE7D0F94FC8A}" destId="{28E7F26E-A706-48D0-B229-5A7D4D95483A}"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65BAA7-F056-474B-AAF3-0FF5D064CAB3}" type="doc">
      <dgm:prSet loTypeId="urn:microsoft.com/office/officeart/2005/8/layout/hierarchy4" loCatId="list" qsTypeId="urn:microsoft.com/office/officeart/2005/8/quickstyle/3d7" qsCatId="3D" csTypeId="urn:microsoft.com/office/officeart/2005/8/colors/accent1_1" csCatId="accent1"/>
      <dgm:spPr/>
      <dgm:t>
        <a:bodyPr/>
        <a:lstStyle/>
        <a:p>
          <a:endParaRPr lang="en-US"/>
        </a:p>
      </dgm:t>
    </dgm:pt>
    <dgm:pt modelId="{597ABA5F-4000-4E46-977E-EF93F6826E64}">
      <dgm:prSet/>
      <dgm:spPr/>
      <dgm:t>
        <a:bodyPr/>
        <a:lstStyle/>
        <a:p>
          <a:r>
            <a:rPr lang="en-US" b="0" i="0" baseline="0"/>
            <a:t>To determine what observational and transferable skills student learned from VTS, student responses were analyzed using a qualitative descriptive approach.</a:t>
          </a:r>
          <a:endParaRPr lang="en-US"/>
        </a:p>
      </dgm:t>
    </dgm:pt>
    <dgm:pt modelId="{5B9A39B7-A208-4F2B-A673-A89BB953ADEA}" type="parTrans" cxnId="{8E817B66-7810-4747-A32A-ECA3643012F3}">
      <dgm:prSet/>
      <dgm:spPr/>
      <dgm:t>
        <a:bodyPr/>
        <a:lstStyle/>
        <a:p>
          <a:endParaRPr lang="en-US"/>
        </a:p>
      </dgm:t>
    </dgm:pt>
    <dgm:pt modelId="{1995100E-77DA-4C85-A324-5025525FD7EB}" type="sibTrans" cxnId="{8E817B66-7810-4747-A32A-ECA3643012F3}">
      <dgm:prSet/>
      <dgm:spPr/>
      <dgm:t>
        <a:bodyPr/>
        <a:lstStyle/>
        <a:p>
          <a:endParaRPr lang="en-US"/>
        </a:p>
      </dgm:t>
    </dgm:pt>
    <dgm:pt modelId="{26290D11-D4FE-4BBD-A144-5390771E9944}">
      <dgm:prSet/>
      <dgm:spPr/>
      <dgm:t>
        <a:bodyPr/>
        <a:lstStyle/>
        <a:p>
          <a:r>
            <a:rPr lang="en-US" b="0" i="0"/>
            <a:t>In this study, the researchers utilized a qualitative descriptive approach, which involves minimal interpretation and may include numeric summaries, to analyze student responses and identify the observational and transferable skills acquired through Visual Thinking Strategies (VTS). This method was deemed suitable for the research since the data came from a single question</a:t>
          </a:r>
          <a:endParaRPr lang="en-US"/>
        </a:p>
      </dgm:t>
    </dgm:pt>
    <dgm:pt modelId="{3BE12B3C-B5F6-4C0A-8955-911C4A6584C3}" type="parTrans" cxnId="{39FE687F-EFB7-40F1-AB57-DADFB777FAAE}">
      <dgm:prSet/>
      <dgm:spPr/>
      <dgm:t>
        <a:bodyPr/>
        <a:lstStyle/>
        <a:p>
          <a:endParaRPr lang="en-US"/>
        </a:p>
      </dgm:t>
    </dgm:pt>
    <dgm:pt modelId="{69B837B3-CD3E-4933-8F61-A8F6F1D90B05}" type="sibTrans" cxnId="{39FE687F-EFB7-40F1-AB57-DADFB777FAAE}">
      <dgm:prSet/>
      <dgm:spPr/>
      <dgm:t>
        <a:bodyPr/>
        <a:lstStyle/>
        <a:p>
          <a:endParaRPr lang="en-US"/>
        </a:p>
      </dgm:t>
    </dgm:pt>
    <dgm:pt modelId="{D33BF077-DA36-4401-868B-2A0F3D47AFBC}" type="pres">
      <dgm:prSet presAssocID="{4565BAA7-F056-474B-AAF3-0FF5D064CAB3}" presName="Name0" presStyleCnt="0">
        <dgm:presLayoutVars>
          <dgm:chPref val="1"/>
          <dgm:dir/>
          <dgm:animOne val="branch"/>
          <dgm:animLvl val="lvl"/>
          <dgm:resizeHandles/>
        </dgm:presLayoutVars>
      </dgm:prSet>
      <dgm:spPr/>
    </dgm:pt>
    <dgm:pt modelId="{E125F93D-AA3F-4BA4-B981-6BF0AFC09A97}" type="pres">
      <dgm:prSet presAssocID="{597ABA5F-4000-4E46-977E-EF93F6826E64}" presName="vertOne" presStyleCnt="0"/>
      <dgm:spPr/>
    </dgm:pt>
    <dgm:pt modelId="{09A89285-7284-4405-9A1B-4CD264319138}" type="pres">
      <dgm:prSet presAssocID="{597ABA5F-4000-4E46-977E-EF93F6826E64}" presName="txOne" presStyleLbl="node0" presStyleIdx="0" presStyleCnt="2">
        <dgm:presLayoutVars>
          <dgm:chPref val="3"/>
        </dgm:presLayoutVars>
      </dgm:prSet>
      <dgm:spPr/>
    </dgm:pt>
    <dgm:pt modelId="{5D9B6AD3-3D07-4ACE-B430-3FC3854C22B2}" type="pres">
      <dgm:prSet presAssocID="{597ABA5F-4000-4E46-977E-EF93F6826E64}" presName="horzOne" presStyleCnt="0"/>
      <dgm:spPr/>
    </dgm:pt>
    <dgm:pt modelId="{6E795CE1-B47F-4D1D-A89C-91C3245A95CD}" type="pres">
      <dgm:prSet presAssocID="{1995100E-77DA-4C85-A324-5025525FD7EB}" presName="sibSpaceOne" presStyleCnt="0"/>
      <dgm:spPr/>
    </dgm:pt>
    <dgm:pt modelId="{96FE3528-656F-4B59-A6E2-A9420F5CE99C}" type="pres">
      <dgm:prSet presAssocID="{26290D11-D4FE-4BBD-A144-5390771E9944}" presName="vertOne" presStyleCnt="0"/>
      <dgm:spPr/>
    </dgm:pt>
    <dgm:pt modelId="{84640D32-0B10-48B6-BBA6-E83709641EFA}" type="pres">
      <dgm:prSet presAssocID="{26290D11-D4FE-4BBD-A144-5390771E9944}" presName="txOne" presStyleLbl="node0" presStyleIdx="1" presStyleCnt="2">
        <dgm:presLayoutVars>
          <dgm:chPref val="3"/>
        </dgm:presLayoutVars>
      </dgm:prSet>
      <dgm:spPr/>
    </dgm:pt>
    <dgm:pt modelId="{7B963485-5744-4645-972A-CFEB084D835C}" type="pres">
      <dgm:prSet presAssocID="{26290D11-D4FE-4BBD-A144-5390771E9944}" presName="horzOne" presStyleCnt="0"/>
      <dgm:spPr/>
    </dgm:pt>
  </dgm:ptLst>
  <dgm:cxnLst>
    <dgm:cxn modelId="{8E817B66-7810-4747-A32A-ECA3643012F3}" srcId="{4565BAA7-F056-474B-AAF3-0FF5D064CAB3}" destId="{597ABA5F-4000-4E46-977E-EF93F6826E64}" srcOrd="0" destOrd="0" parTransId="{5B9A39B7-A208-4F2B-A673-A89BB953ADEA}" sibTransId="{1995100E-77DA-4C85-A324-5025525FD7EB}"/>
    <dgm:cxn modelId="{AFCDAE70-9355-4526-BED3-5DCD9FD45885}" type="presOf" srcId="{597ABA5F-4000-4E46-977E-EF93F6826E64}" destId="{09A89285-7284-4405-9A1B-4CD264319138}" srcOrd="0" destOrd="0" presId="urn:microsoft.com/office/officeart/2005/8/layout/hierarchy4"/>
    <dgm:cxn modelId="{39FE687F-EFB7-40F1-AB57-DADFB777FAAE}" srcId="{4565BAA7-F056-474B-AAF3-0FF5D064CAB3}" destId="{26290D11-D4FE-4BBD-A144-5390771E9944}" srcOrd="1" destOrd="0" parTransId="{3BE12B3C-B5F6-4C0A-8955-911C4A6584C3}" sibTransId="{69B837B3-CD3E-4933-8F61-A8F6F1D90B05}"/>
    <dgm:cxn modelId="{BCCB9B8A-6824-4986-91DD-1F124F0794DA}" type="presOf" srcId="{4565BAA7-F056-474B-AAF3-0FF5D064CAB3}" destId="{D33BF077-DA36-4401-868B-2A0F3D47AFBC}" srcOrd="0" destOrd="0" presId="urn:microsoft.com/office/officeart/2005/8/layout/hierarchy4"/>
    <dgm:cxn modelId="{D29EF5CE-40F3-44CD-9ABE-AA80C14E54C5}" type="presOf" srcId="{26290D11-D4FE-4BBD-A144-5390771E9944}" destId="{84640D32-0B10-48B6-BBA6-E83709641EFA}" srcOrd="0" destOrd="0" presId="urn:microsoft.com/office/officeart/2005/8/layout/hierarchy4"/>
    <dgm:cxn modelId="{4B008DB6-295C-400C-A231-F108C686FCC7}" type="presParOf" srcId="{D33BF077-DA36-4401-868B-2A0F3D47AFBC}" destId="{E125F93D-AA3F-4BA4-B981-6BF0AFC09A97}" srcOrd="0" destOrd="0" presId="urn:microsoft.com/office/officeart/2005/8/layout/hierarchy4"/>
    <dgm:cxn modelId="{3F2324AA-CCEE-415F-951C-90CC963D3F28}" type="presParOf" srcId="{E125F93D-AA3F-4BA4-B981-6BF0AFC09A97}" destId="{09A89285-7284-4405-9A1B-4CD264319138}" srcOrd="0" destOrd="0" presId="urn:microsoft.com/office/officeart/2005/8/layout/hierarchy4"/>
    <dgm:cxn modelId="{C2EA30B2-2137-40EC-A20E-BAF59B4C9451}" type="presParOf" srcId="{E125F93D-AA3F-4BA4-B981-6BF0AFC09A97}" destId="{5D9B6AD3-3D07-4ACE-B430-3FC3854C22B2}" srcOrd="1" destOrd="0" presId="urn:microsoft.com/office/officeart/2005/8/layout/hierarchy4"/>
    <dgm:cxn modelId="{38F6EFBE-D207-4E57-914B-56B458C61B36}" type="presParOf" srcId="{D33BF077-DA36-4401-868B-2A0F3D47AFBC}" destId="{6E795CE1-B47F-4D1D-A89C-91C3245A95CD}" srcOrd="1" destOrd="0" presId="urn:microsoft.com/office/officeart/2005/8/layout/hierarchy4"/>
    <dgm:cxn modelId="{82B88883-64C4-4BD9-B511-132DF4E89CA1}" type="presParOf" srcId="{D33BF077-DA36-4401-868B-2A0F3D47AFBC}" destId="{96FE3528-656F-4B59-A6E2-A9420F5CE99C}" srcOrd="2" destOrd="0" presId="urn:microsoft.com/office/officeart/2005/8/layout/hierarchy4"/>
    <dgm:cxn modelId="{B986A587-9F01-468B-A1DA-00CAFF03040F}" type="presParOf" srcId="{96FE3528-656F-4B59-A6E2-A9420F5CE99C}" destId="{84640D32-0B10-48B6-BBA6-E83709641EFA}" srcOrd="0" destOrd="0" presId="urn:microsoft.com/office/officeart/2005/8/layout/hierarchy4"/>
    <dgm:cxn modelId="{B44FA4EF-F856-4E5B-A0ED-9721D010DDEC}" type="presParOf" srcId="{96FE3528-656F-4B59-A6E2-A9420F5CE99C}" destId="{7B963485-5744-4645-972A-CFEB084D835C}"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A6446B-76B5-4DE2-ACF8-15833FBEED8E}"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C96B3681-9D72-4167-B994-11703272647E}">
      <dgm:prSet custT="1"/>
      <dgm:spPr/>
      <dgm:t>
        <a:bodyPr/>
        <a:lstStyle/>
        <a:p>
          <a:r>
            <a:rPr lang="en-US" sz="2400" b="0" i="0" dirty="0">
              <a:latin typeface="+mj-lt"/>
            </a:rPr>
            <a:t>The findings from the qualitative data are summarized in the Table</a:t>
          </a:r>
          <a:r>
            <a:rPr lang="en-US" sz="1200" b="0" i="0" dirty="0"/>
            <a:t>. </a:t>
          </a:r>
          <a:endParaRPr lang="en-US" sz="1200" dirty="0"/>
        </a:p>
      </dgm:t>
    </dgm:pt>
    <dgm:pt modelId="{F484E3C4-0D65-4181-A0B6-FBD78367765E}" type="parTrans" cxnId="{9E9D1769-70EB-4422-8A1B-83BD03A6582A}">
      <dgm:prSet/>
      <dgm:spPr/>
      <dgm:t>
        <a:bodyPr/>
        <a:lstStyle/>
        <a:p>
          <a:endParaRPr lang="en-US"/>
        </a:p>
      </dgm:t>
    </dgm:pt>
    <dgm:pt modelId="{696AE2FE-6671-45DB-9E9F-66C1C6FF1A8E}" type="sibTrans" cxnId="{9E9D1769-70EB-4422-8A1B-83BD03A6582A}">
      <dgm:prSet/>
      <dgm:spPr/>
      <dgm:t>
        <a:bodyPr/>
        <a:lstStyle/>
        <a:p>
          <a:endParaRPr lang="en-US"/>
        </a:p>
      </dgm:t>
    </dgm:pt>
    <dgm:pt modelId="{77E33D3E-408F-42E9-9D98-752BE499E763}">
      <dgm:prSet custT="1"/>
      <dgm:spPr/>
      <dgm:t>
        <a:bodyPr/>
        <a:lstStyle/>
        <a:p>
          <a:r>
            <a:rPr lang="en-US" sz="1600" b="0" i="0" dirty="0">
              <a:latin typeface="+mj-lt"/>
            </a:rPr>
            <a:t>The responses indicated that students benefited from employing VTS in two aspects: observing details and grasping the overall picture. Through content analysis, it was evident that students perceived the acquisition of observational skills as well as transferable cognitive, interpersonal, and intrapersonal skills, all of which align with the 21st-century competencies framework.</a:t>
          </a:r>
          <a:endParaRPr lang="en-US" sz="1600" dirty="0">
            <a:latin typeface="+mj-lt"/>
          </a:endParaRPr>
        </a:p>
      </dgm:t>
    </dgm:pt>
    <dgm:pt modelId="{49C33AE5-95A4-44A1-8C47-4C0EE9D883C3}" type="parTrans" cxnId="{16330A37-30FD-4D74-8B19-45F3FEDBFB5E}">
      <dgm:prSet/>
      <dgm:spPr/>
      <dgm:t>
        <a:bodyPr/>
        <a:lstStyle/>
        <a:p>
          <a:endParaRPr lang="en-US"/>
        </a:p>
      </dgm:t>
    </dgm:pt>
    <dgm:pt modelId="{0EF601C4-64EF-4837-AF9B-591189D39542}" type="sibTrans" cxnId="{16330A37-30FD-4D74-8B19-45F3FEDBFB5E}">
      <dgm:prSet/>
      <dgm:spPr/>
      <dgm:t>
        <a:bodyPr/>
        <a:lstStyle/>
        <a:p>
          <a:endParaRPr lang="en-US"/>
        </a:p>
      </dgm:t>
    </dgm:pt>
    <dgm:pt modelId="{C6219C7D-FB0A-44FB-B5C4-54C7772DB3C1}">
      <dgm:prSet custT="1"/>
      <dgm:spPr/>
      <dgm:t>
        <a:bodyPr/>
        <a:lstStyle/>
        <a:p>
          <a:r>
            <a:rPr lang="en-US" sz="1800" b="0" i="0" dirty="0">
              <a:solidFill>
                <a:schemeClr val="bg1"/>
              </a:solidFill>
              <a:latin typeface="+mj-lt"/>
            </a:rPr>
            <a:t>Cognitive skills, as observed in Table 1, encompassed critical thinking, analysis, interpretation, using evidence to support conclusions, and both oral and written communication, along with active listening.</a:t>
          </a:r>
          <a:endParaRPr lang="en-US" sz="1800" dirty="0">
            <a:solidFill>
              <a:schemeClr val="bg1"/>
            </a:solidFill>
            <a:latin typeface="+mj-lt"/>
          </a:endParaRPr>
        </a:p>
      </dgm:t>
    </dgm:pt>
    <dgm:pt modelId="{51310D1C-8ACD-43EA-8A3F-C67943DB2E0F}" type="parTrans" cxnId="{7EB76521-7378-4D65-801A-A7C8B04A379C}">
      <dgm:prSet/>
      <dgm:spPr/>
      <dgm:t>
        <a:bodyPr/>
        <a:lstStyle/>
        <a:p>
          <a:endParaRPr lang="en-US"/>
        </a:p>
      </dgm:t>
    </dgm:pt>
    <dgm:pt modelId="{DAAA0F62-775E-45EA-A627-21F08538F593}" type="sibTrans" cxnId="{7EB76521-7378-4D65-801A-A7C8B04A379C}">
      <dgm:prSet/>
      <dgm:spPr/>
      <dgm:t>
        <a:bodyPr/>
        <a:lstStyle/>
        <a:p>
          <a:endParaRPr lang="en-US"/>
        </a:p>
      </dgm:t>
    </dgm:pt>
    <dgm:pt modelId="{A970EA78-D1DB-44B3-8AF6-D2DDB97C5FFE}">
      <dgm:prSet custT="1"/>
      <dgm:spPr/>
      <dgm:t>
        <a:bodyPr/>
        <a:lstStyle/>
        <a:p>
          <a:r>
            <a:rPr lang="en-US" sz="1200" b="0" i="0" dirty="0">
              <a:latin typeface="+mj-lt"/>
            </a:rPr>
            <a:t>Among the intrapersonal skills, the most prominent one was openness, with 14 students expressing that they gained an awareness that multiple correct answers or interpretations are possible. Additionally, over half of the students mentioned that VTS facilitated their learning of teamwork skills, fostering attributes like attentive listening, considering diverse viewpoints, and building upon each other's ideas (Table 1). Figure 1, a word cloud generated from the most frequently used words in students' responses regarding the potential applications of VTS, is presented to visually illustrate their thoughts</a:t>
          </a:r>
          <a:r>
            <a:rPr lang="en-US" sz="1200" b="0" i="0" dirty="0"/>
            <a:t>.</a:t>
          </a:r>
          <a:endParaRPr lang="en-US" sz="1200" dirty="0"/>
        </a:p>
      </dgm:t>
    </dgm:pt>
    <dgm:pt modelId="{5B503F0F-0830-4CC9-A559-E297794548FD}" type="parTrans" cxnId="{F07E962D-95EF-4B63-8FAF-A61C27051E46}">
      <dgm:prSet/>
      <dgm:spPr/>
      <dgm:t>
        <a:bodyPr/>
        <a:lstStyle/>
        <a:p>
          <a:endParaRPr lang="en-US"/>
        </a:p>
      </dgm:t>
    </dgm:pt>
    <dgm:pt modelId="{187F6E05-CBC8-4DE6-B893-25C5148D23FA}" type="sibTrans" cxnId="{F07E962D-95EF-4B63-8FAF-A61C27051E46}">
      <dgm:prSet/>
      <dgm:spPr/>
      <dgm:t>
        <a:bodyPr/>
        <a:lstStyle/>
        <a:p>
          <a:endParaRPr lang="en-US"/>
        </a:p>
      </dgm:t>
    </dgm:pt>
    <dgm:pt modelId="{E989FD20-A4E6-441A-A2DC-5C6C5432B9E2}" type="pres">
      <dgm:prSet presAssocID="{5EA6446B-76B5-4DE2-ACF8-15833FBEED8E}" presName="Name0" presStyleCnt="0">
        <dgm:presLayoutVars>
          <dgm:dir/>
          <dgm:resizeHandles/>
        </dgm:presLayoutVars>
      </dgm:prSet>
      <dgm:spPr/>
    </dgm:pt>
    <dgm:pt modelId="{E6EFD52A-EA98-4A46-8140-C0BC1B01349C}" type="pres">
      <dgm:prSet presAssocID="{C96B3681-9D72-4167-B994-11703272647E}" presName="compNode" presStyleCnt="0"/>
      <dgm:spPr/>
    </dgm:pt>
    <dgm:pt modelId="{2146491A-AE6D-4B27-82D1-C7493D6A6C84}" type="pres">
      <dgm:prSet presAssocID="{C96B3681-9D72-4167-B994-11703272647E}" presName="dummyConnPt" presStyleCnt="0"/>
      <dgm:spPr/>
    </dgm:pt>
    <dgm:pt modelId="{234A4D89-24F9-4653-821F-6E0D73232BEA}" type="pres">
      <dgm:prSet presAssocID="{C96B3681-9D72-4167-B994-11703272647E}" presName="node" presStyleLbl="node1" presStyleIdx="0" presStyleCnt="4">
        <dgm:presLayoutVars>
          <dgm:bulletEnabled val="1"/>
        </dgm:presLayoutVars>
      </dgm:prSet>
      <dgm:spPr/>
    </dgm:pt>
    <dgm:pt modelId="{D9500DC7-2DCD-4061-9C3D-874A5A6AAD77}" type="pres">
      <dgm:prSet presAssocID="{696AE2FE-6671-45DB-9E9F-66C1C6FF1A8E}" presName="sibTrans" presStyleLbl="bgSibTrans2D1" presStyleIdx="0" presStyleCnt="3"/>
      <dgm:spPr/>
    </dgm:pt>
    <dgm:pt modelId="{686FB0D1-A743-4B8F-84B3-DBDC97F29BD2}" type="pres">
      <dgm:prSet presAssocID="{77E33D3E-408F-42E9-9D98-752BE499E763}" presName="compNode" presStyleCnt="0"/>
      <dgm:spPr/>
    </dgm:pt>
    <dgm:pt modelId="{01329E07-7551-4ECC-8AA2-528CBC997E36}" type="pres">
      <dgm:prSet presAssocID="{77E33D3E-408F-42E9-9D98-752BE499E763}" presName="dummyConnPt" presStyleCnt="0"/>
      <dgm:spPr/>
    </dgm:pt>
    <dgm:pt modelId="{260CE086-0AC2-4B66-B1EB-D18905BD4D51}" type="pres">
      <dgm:prSet presAssocID="{77E33D3E-408F-42E9-9D98-752BE499E763}" presName="node" presStyleLbl="node1" presStyleIdx="1" presStyleCnt="4">
        <dgm:presLayoutVars>
          <dgm:bulletEnabled val="1"/>
        </dgm:presLayoutVars>
      </dgm:prSet>
      <dgm:spPr/>
    </dgm:pt>
    <dgm:pt modelId="{1A7AB180-860E-442F-AAA3-80E90C0514F3}" type="pres">
      <dgm:prSet presAssocID="{0EF601C4-64EF-4837-AF9B-591189D39542}" presName="sibTrans" presStyleLbl="bgSibTrans2D1" presStyleIdx="1" presStyleCnt="3"/>
      <dgm:spPr/>
    </dgm:pt>
    <dgm:pt modelId="{568E581C-5478-403B-8EBE-A67A8E978CD6}" type="pres">
      <dgm:prSet presAssocID="{C6219C7D-FB0A-44FB-B5C4-54C7772DB3C1}" presName="compNode" presStyleCnt="0"/>
      <dgm:spPr/>
    </dgm:pt>
    <dgm:pt modelId="{1DB930DA-20AD-43AD-BD41-D4D7ED615931}" type="pres">
      <dgm:prSet presAssocID="{C6219C7D-FB0A-44FB-B5C4-54C7772DB3C1}" presName="dummyConnPt" presStyleCnt="0"/>
      <dgm:spPr/>
    </dgm:pt>
    <dgm:pt modelId="{26112CC7-843D-4AFA-94F0-722AC6BC86E2}" type="pres">
      <dgm:prSet presAssocID="{C6219C7D-FB0A-44FB-B5C4-54C7772DB3C1}" presName="node" presStyleLbl="node1" presStyleIdx="2" presStyleCnt="4">
        <dgm:presLayoutVars>
          <dgm:bulletEnabled val="1"/>
        </dgm:presLayoutVars>
      </dgm:prSet>
      <dgm:spPr/>
    </dgm:pt>
    <dgm:pt modelId="{0B686408-4272-4EDD-8802-5A50FB0DC082}" type="pres">
      <dgm:prSet presAssocID="{DAAA0F62-775E-45EA-A627-21F08538F593}" presName="sibTrans" presStyleLbl="bgSibTrans2D1" presStyleIdx="2" presStyleCnt="3"/>
      <dgm:spPr/>
    </dgm:pt>
    <dgm:pt modelId="{2183747B-4FDA-4744-A877-56E32E52D375}" type="pres">
      <dgm:prSet presAssocID="{A970EA78-D1DB-44B3-8AF6-D2DDB97C5FFE}" presName="compNode" presStyleCnt="0"/>
      <dgm:spPr/>
    </dgm:pt>
    <dgm:pt modelId="{519A5C46-D18C-48B6-A40A-451CE16A436D}" type="pres">
      <dgm:prSet presAssocID="{A970EA78-D1DB-44B3-8AF6-D2DDB97C5FFE}" presName="dummyConnPt" presStyleCnt="0"/>
      <dgm:spPr/>
    </dgm:pt>
    <dgm:pt modelId="{A70FABB1-1B31-4A47-8146-41564C55F667}" type="pres">
      <dgm:prSet presAssocID="{A970EA78-D1DB-44B3-8AF6-D2DDB97C5FFE}" presName="node" presStyleLbl="node1" presStyleIdx="3" presStyleCnt="4">
        <dgm:presLayoutVars>
          <dgm:bulletEnabled val="1"/>
        </dgm:presLayoutVars>
      </dgm:prSet>
      <dgm:spPr/>
    </dgm:pt>
  </dgm:ptLst>
  <dgm:cxnLst>
    <dgm:cxn modelId="{7EB76521-7378-4D65-801A-A7C8B04A379C}" srcId="{5EA6446B-76B5-4DE2-ACF8-15833FBEED8E}" destId="{C6219C7D-FB0A-44FB-B5C4-54C7772DB3C1}" srcOrd="2" destOrd="0" parTransId="{51310D1C-8ACD-43EA-8A3F-C67943DB2E0F}" sibTransId="{DAAA0F62-775E-45EA-A627-21F08538F593}"/>
    <dgm:cxn modelId="{F07E962D-95EF-4B63-8FAF-A61C27051E46}" srcId="{5EA6446B-76B5-4DE2-ACF8-15833FBEED8E}" destId="{A970EA78-D1DB-44B3-8AF6-D2DDB97C5FFE}" srcOrd="3" destOrd="0" parTransId="{5B503F0F-0830-4CC9-A559-E297794548FD}" sibTransId="{187F6E05-CBC8-4DE6-B893-25C5148D23FA}"/>
    <dgm:cxn modelId="{0288EB35-39F1-4A99-B2C5-F6B181FA0648}" type="presOf" srcId="{0EF601C4-64EF-4837-AF9B-591189D39542}" destId="{1A7AB180-860E-442F-AAA3-80E90C0514F3}" srcOrd="0" destOrd="0" presId="urn:microsoft.com/office/officeart/2005/8/layout/bProcess4"/>
    <dgm:cxn modelId="{16330A37-30FD-4D74-8B19-45F3FEDBFB5E}" srcId="{5EA6446B-76B5-4DE2-ACF8-15833FBEED8E}" destId="{77E33D3E-408F-42E9-9D98-752BE499E763}" srcOrd="1" destOrd="0" parTransId="{49C33AE5-95A4-44A1-8C47-4C0EE9D883C3}" sibTransId="{0EF601C4-64EF-4837-AF9B-591189D39542}"/>
    <dgm:cxn modelId="{C7BA4462-D8F1-4B20-B3AA-17E0CC6E4A49}" type="presOf" srcId="{77E33D3E-408F-42E9-9D98-752BE499E763}" destId="{260CE086-0AC2-4B66-B1EB-D18905BD4D51}" srcOrd="0" destOrd="0" presId="urn:microsoft.com/office/officeart/2005/8/layout/bProcess4"/>
    <dgm:cxn modelId="{9E9D1769-70EB-4422-8A1B-83BD03A6582A}" srcId="{5EA6446B-76B5-4DE2-ACF8-15833FBEED8E}" destId="{C96B3681-9D72-4167-B994-11703272647E}" srcOrd="0" destOrd="0" parTransId="{F484E3C4-0D65-4181-A0B6-FBD78367765E}" sibTransId="{696AE2FE-6671-45DB-9E9F-66C1C6FF1A8E}"/>
    <dgm:cxn modelId="{1C90406F-74F6-4177-9B9E-1646C84D929D}" type="presOf" srcId="{DAAA0F62-775E-45EA-A627-21F08538F593}" destId="{0B686408-4272-4EDD-8802-5A50FB0DC082}" srcOrd="0" destOrd="0" presId="urn:microsoft.com/office/officeart/2005/8/layout/bProcess4"/>
    <dgm:cxn modelId="{91AD407C-D38A-4B27-BD5C-C87FB54CBA6A}" type="presOf" srcId="{696AE2FE-6671-45DB-9E9F-66C1C6FF1A8E}" destId="{D9500DC7-2DCD-4061-9C3D-874A5A6AAD77}" srcOrd="0" destOrd="0" presId="urn:microsoft.com/office/officeart/2005/8/layout/bProcess4"/>
    <dgm:cxn modelId="{9B514984-4FEB-4B7F-B49A-59E6123656CE}" type="presOf" srcId="{5EA6446B-76B5-4DE2-ACF8-15833FBEED8E}" destId="{E989FD20-A4E6-441A-A2DC-5C6C5432B9E2}" srcOrd="0" destOrd="0" presId="urn:microsoft.com/office/officeart/2005/8/layout/bProcess4"/>
    <dgm:cxn modelId="{572E8E88-96A4-48DD-BDEB-D76BBC384DA0}" type="presOf" srcId="{C96B3681-9D72-4167-B994-11703272647E}" destId="{234A4D89-24F9-4653-821F-6E0D73232BEA}" srcOrd="0" destOrd="0" presId="urn:microsoft.com/office/officeart/2005/8/layout/bProcess4"/>
    <dgm:cxn modelId="{34BAA2AD-4EA2-4CE6-9C8E-360413BF135F}" type="presOf" srcId="{A970EA78-D1DB-44B3-8AF6-D2DDB97C5FFE}" destId="{A70FABB1-1B31-4A47-8146-41564C55F667}" srcOrd="0" destOrd="0" presId="urn:microsoft.com/office/officeart/2005/8/layout/bProcess4"/>
    <dgm:cxn modelId="{6F9B07ED-90F5-437E-BFDC-3138B2BD90B5}" type="presOf" srcId="{C6219C7D-FB0A-44FB-B5C4-54C7772DB3C1}" destId="{26112CC7-843D-4AFA-94F0-722AC6BC86E2}" srcOrd="0" destOrd="0" presId="urn:microsoft.com/office/officeart/2005/8/layout/bProcess4"/>
    <dgm:cxn modelId="{E7948A2A-6A7B-4D6E-8ECD-C1567B7CC805}" type="presParOf" srcId="{E989FD20-A4E6-441A-A2DC-5C6C5432B9E2}" destId="{E6EFD52A-EA98-4A46-8140-C0BC1B01349C}" srcOrd="0" destOrd="0" presId="urn:microsoft.com/office/officeart/2005/8/layout/bProcess4"/>
    <dgm:cxn modelId="{B4CB50D2-88CA-4CAE-ABB7-6AF56A5C5F5A}" type="presParOf" srcId="{E6EFD52A-EA98-4A46-8140-C0BC1B01349C}" destId="{2146491A-AE6D-4B27-82D1-C7493D6A6C84}" srcOrd="0" destOrd="0" presId="urn:microsoft.com/office/officeart/2005/8/layout/bProcess4"/>
    <dgm:cxn modelId="{457B9BF7-DEB3-454D-AC7F-7AC02165054E}" type="presParOf" srcId="{E6EFD52A-EA98-4A46-8140-C0BC1B01349C}" destId="{234A4D89-24F9-4653-821F-6E0D73232BEA}" srcOrd="1" destOrd="0" presId="urn:microsoft.com/office/officeart/2005/8/layout/bProcess4"/>
    <dgm:cxn modelId="{1EBBE518-E81D-4F3B-AF01-08620F3AD65A}" type="presParOf" srcId="{E989FD20-A4E6-441A-A2DC-5C6C5432B9E2}" destId="{D9500DC7-2DCD-4061-9C3D-874A5A6AAD77}" srcOrd="1" destOrd="0" presId="urn:microsoft.com/office/officeart/2005/8/layout/bProcess4"/>
    <dgm:cxn modelId="{43CE8483-8B89-48BA-AA48-5E99933DC06C}" type="presParOf" srcId="{E989FD20-A4E6-441A-A2DC-5C6C5432B9E2}" destId="{686FB0D1-A743-4B8F-84B3-DBDC97F29BD2}" srcOrd="2" destOrd="0" presId="urn:microsoft.com/office/officeart/2005/8/layout/bProcess4"/>
    <dgm:cxn modelId="{8054083B-032C-4398-9889-5A82BA2A3105}" type="presParOf" srcId="{686FB0D1-A743-4B8F-84B3-DBDC97F29BD2}" destId="{01329E07-7551-4ECC-8AA2-528CBC997E36}" srcOrd="0" destOrd="0" presId="urn:microsoft.com/office/officeart/2005/8/layout/bProcess4"/>
    <dgm:cxn modelId="{C4FEE4CF-F641-4CF4-9F95-FF7406AA497C}" type="presParOf" srcId="{686FB0D1-A743-4B8F-84B3-DBDC97F29BD2}" destId="{260CE086-0AC2-4B66-B1EB-D18905BD4D51}" srcOrd="1" destOrd="0" presId="urn:microsoft.com/office/officeart/2005/8/layout/bProcess4"/>
    <dgm:cxn modelId="{C688393D-642D-4785-9ECA-445ACC01BC2F}" type="presParOf" srcId="{E989FD20-A4E6-441A-A2DC-5C6C5432B9E2}" destId="{1A7AB180-860E-442F-AAA3-80E90C0514F3}" srcOrd="3" destOrd="0" presId="urn:microsoft.com/office/officeart/2005/8/layout/bProcess4"/>
    <dgm:cxn modelId="{783FE706-04E1-4C82-A92C-06DDF94D35E8}" type="presParOf" srcId="{E989FD20-A4E6-441A-A2DC-5C6C5432B9E2}" destId="{568E581C-5478-403B-8EBE-A67A8E978CD6}" srcOrd="4" destOrd="0" presId="urn:microsoft.com/office/officeart/2005/8/layout/bProcess4"/>
    <dgm:cxn modelId="{C3C39AC9-1F2E-4887-A92B-6AB191C72098}" type="presParOf" srcId="{568E581C-5478-403B-8EBE-A67A8E978CD6}" destId="{1DB930DA-20AD-43AD-BD41-D4D7ED615931}" srcOrd="0" destOrd="0" presId="urn:microsoft.com/office/officeart/2005/8/layout/bProcess4"/>
    <dgm:cxn modelId="{3823360E-C55D-4D59-ADDA-04B225AC6D15}" type="presParOf" srcId="{568E581C-5478-403B-8EBE-A67A8E978CD6}" destId="{26112CC7-843D-4AFA-94F0-722AC6BC86E2}" srcOrd="1" destOrd="0" presId="urn:microsoft.com/office/officeart/2005/8/layout/bProcess4"/>
    <dgm:cxn modelId="{43322DB5-6432-47F0-8D9B-9ECD07AC18E1}" type="presParOf" srcId="{E989FD20-A4E6-441A-A2DC-5C6C5432B9E2}" destId="{0B686408-4272-4EDD-8802-5A50FB0DC082}" srcOrd="5" destOrd="0" presId="urn:microsoft.com/office/officeart/2005/8/layout/bProcess4"/>
    <dgm:cxn modelId="{25B6D7A8-64F2-46AA-AF03-781ACDD54BBE}" type="presParOf" srcId="{E989FD20-A4E6-441A-A2DC-5C6C5432B9E2}" destId="{2183747B-4FDA-4744-A877-56E32E52D375}" srcOrd="6" destOrd="0" presId="urn:microsoft.com/office/officeart/2005/8/layout/bProcess4"/>
    <dgm:cxn modelId="{5C6C1280-B930-431D-A1D5-2778A916DEBE}" type="presParOf" srcId="{2183747B-4FDA-4744-A877-56E32E52D375}" destId="{519A5C46-D18C-48B6-A40A-451CE16A436D}" srcOrd="0" destOrd="0" presId="urn:microsoft.com/office/officeart/2005/8/layout/bProcess4"/>
    <dgm:cxn modelId="{309296F5-A08D-4B15-B05D-FF94C004B89E}" type="presParOf" srcId="{2183747B-4FDA-4744-A877-56E32E52D375}" destId="{A70FABB1-1B31-4A47-8146-41564C55F667}"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67A802-09F5-45F1-9B36-2A5EEA522179}" type="doc">
      <dgm:prSet loTypeId="urn:microsoft.com/office/officeart/2005/8/layout/architecture" loCatId="list" qsTypeId="urn:microsoft.com/office/officeart/2005/8/quickstyle/simple3" qsCatId="simple" csTypeId="urn:microsoft.com/office/officeart/2005/8/colors/accent2_4" csCatId="accent2" phldr="1"/>
      <dgm:spPr/>
      <dgm:t>
        <a:bodyPr/>
        <a:lstStyle/>
        <a:p>
          <a:endParaRPr lang="en-US"/>
        </a:p>
      </dgm:t>
    </dgm:pt>
    <dgm:pt modelId="{CC3848C3-D630-43AE-AA7D-FAFA9F4F42BD}">
      <dgm:prSet custT="1"/>
      <dgm:spPr/>
      <dgm:t>
        <a:bodyPr/>
        <a:lstStyle/>
        <a:p>
          <a:r>
            <a:rPr lang="en-US" sz="2000" b="0" i="0" dirty="0">
              <a:latin typeface="+mj-lt"/>
            </a:rPr>
            <a:t>In this research, students reported acquiring skills in communicating with other team members. The facilitator played a crucial role as an active listening role model by paraphrasing students' responses during discussions. Specifically, ten students mentioned using the active listening strategies they learned from VTS to communicate effectively with patients. During classroom discussions, some students expressed their intention to apply the VTS skills in various aspects of life</a:t>
          </a:r>
          <a:r>
            <a:rPr lang="en-US" sz="1600" b="0" i="0" dirty="0"/>
            <a:t>.</a:t>
          </a:r>
          <a:endParaRPr lang="en-US" sz="1600" dirty="0"/>
        </a:p>
      </dgm:t>
    </dgm:pt>
    <dgm:pt modelId="{BC8601C8-6A60-4460-8F42-9E3D5D4E31BB}" type="parTrans" cxnId="{19BB5D3C-71E0-48BD-A126-5242F293DD5A}">
      <dgm:prSet/>
      <dgm:spPr/>
      <dgm:t>
        <a:bodyPr/>
        <a:lstStyle/>
        <a:p>
          <a:endParaRPr lang="en-US"/>
        </a:p>
      </dgm:t>
    </dgm:pt>
    <dgm:pt modelId="{13D04030-D353-423C-B264-967465BA7C33}" type="sibTrans" cxnId="{19BB5D3C-71E0-48BD-A126-5242F293DD5A}">
      <dgm:prSet/>
      <dgm:spPr/>
      <dgm:t>
        <a:bodyPr/>
        <a:lstStyle/>
        <a:p>
          <a:endParaRPr lang="en-US"/>
        </a:p>
      </dgm:t>
    </dgm:pt>
    <dgm:pt modelId="{3CBE89C1-7AFE-40BA-BDF3-A16119513D75}">
      <dgm:prSet custT="1"/>
      <dgm:spPr/>
      <dgm:t>
        <a:bodyPr/>
        <a:lstStyle/>
        <a:p>
          <a:r>
            <a:rPr lang="en-US" sz="2400" b="0" i="0" dirty="0">
              <a:solidFill>
                <a:schemeClr val="tx1"/>
              </a:solidFill>
              <a:latin typeface="+mj-lt"/>
            </a:rPr>
            <a:t>It is important to note that the data for this study were gathered solely based on students' perceptions, which should be considered a limitation. A more comprehensive assessment of student learning after the VTS session could have involved asking students to use images to create a message and explain their reasoning.</a:t>
          </a:r>
          <a:endParaRPr lang="en-US" sz="2400" dirty="0">
            <a:solidFill>
              <a:schemeClr val="tx1"/>
            </a:solidFill>
            <a:latin typeface="+mj-lt"/>
          </a:endParaRPr>
        </a:p>
      </dgm:t>
    </dgm:pt>
    <dgm:pt modelId="{A03D1752-E82B-4848-BDD3-018AFA2457AD}" type="parTrans" cxnId="{A424361D-F15F-489C-AB6B-6C845076CE19}">
      <dgm:prSet/>
      <dgm:spPr/>
      <dgm:t>
        <a:bodyPr/>
        <a:lstStyle/>
        <a:p>
          <a:endParaRPr lang="en-US"/>
        </a:p>
      </dgm:t>
    </dgm:pt>
    <dgm:pt modelId="{E7E9195C-26C0-435C-96ED-D085E17BE212}" type="sibTrans" cxnId="{A424361D-F15F-489C-AB6B-6C845076CE19}">
      <dgm:prSet/>
      <dgm:spPr/>
      <dgm:t>
        <a:bodyPr/>
        <a:lstStyle/>
        <a:p>
          <a:endParaRPr lang="en-US"/>
        </a:p>
      </dgm:t>
    </dgm:pt>
    <dgm:pt modelId="{23C3314A-A574-4813-BCB6-DCD5D35D70A2}" type="pres">
      <dgm:prSet presAssocID="{D967A802-09F5-45F1-9B36-2A5EEA522179}" presName="Name0" presStyleCnt="0">
        <dgm:presLayoutVars>
          <dgm:chPref val="1"/>
          <dgm:dir/>
          <dgm:animOne val="branch"/>
          <dgm:animLvl val="lvl"/>
          <dgm:resizeHandles/>
        </dgm:presLayoutVars>
      </dgm:prSet>
      <dgm:spPr/>
    </dgm:pt>
    <dgm:pt modelId="{B116CF55-6E70-47A3-84F6-5176C467457C}" type="pres">
      <dgm:prSet presAssocID="{CC3848C3-D630-43AE-AA7D-FAFA9F4F42BD}" presName="vertOne" presStyleCnt="0"/>
      <dgm:spPr/>
    </dgm:pt>
    <dgm:pt modelId="{69C395AD-6DC2-478D-8413-C3EC9B6EB7A9}" type="pres">
      <dgm:prSet presAssocID="{CC3848C3-D630-43AE-AA7D-FAFA9F4F42BD}" presName="txOne" presStyleLbl="node0" presStyleIdx="0" presStyleCnt="2">
        <dgm:presLayoutVars>
          <dgm:chPref val="3"/>
        </dgm:presLayoutVars>
      </dgm:prSet>
      <dgm:spPr/>
    </dgm:pt>
    <dgm:pt modelId="{CB601C34-9A00-4967-9846-B22041DC1CA7}" type="pres">
      <dgm:prSet presAssocID="{CC3848C3-D630-43AE-AA7D-FAFA9F4F42BD}" presName="horzOne" presStyleCnt="0"/>
      <dgm:spPr/>
    </dgm:pt>
    <dgm:pt modelId="{4629B9D1-91FF-42A1-923D-6C0222437886}" type="pres">
      <dgm:prSet presAssocID="{13D04030-D353-423C-B264-967465BA7C33}" presName="sibSpaceOne" presStyleCnt="0"/>
      <dgm:spPr/>
    </dgm:pt>
    <dgm:pt modelId="{FB183491-E944-48FA-86A7-A07D96876EC8}" type="pres">
      <dgm:prSet presAssocID="{3CBE89C1-7AFE-40BA-BDF3-A16119513D75}" presName="vertOne" presStyleCnt="0"/>
      <dgm:spPr/>
    </dgm:pt>
    <dgm:pt modelId="{477BB55C-EC31-4584-8229-CA225DFCA151}" type="pres">
      <dgm:prSet presAssocID="{3CBE89C1-7AFE-40BA-BDF3-A16119513D75}" presName="txOne" presStyleLbl="node0" presStyleIdx="1" presStyleCnt="2">
        <dgm:presLayoutVars>
          <dgm:chPref val="3"/>
        </dgm:presLayoutVars>
      </dgm:prSet>
      <dgm:spPr/>
    </dgm:pt>
    <dgm:pt modelId="{FB7F91AC-33E9-43AE-BA9D-59E99F8CE75D}" type="pres">
      <dgm:prSet presAssocID="{3CBE89C1-7AFE-40BA-BDF3-A16119513D75}" presName="horzOne" presStyleCnt="0"/>
      <dgm:spPr/>
    </dgm:pt>
  </dgm:ptLst>
  <dgm:cxnLst>
    <dgm:cxn modelId="{A424361D-F15F-489C-AB6B-6C845076CE19}" srcId="{D967A802-09F5-45F1-9B36-2A5EEA522179}" destId="{3CBE89C1-7AFE-40BA-BDF3-A16119513D75}" srcOrd="1" destOrd="0" parTransId="{A03D1752-E82B-4848-BDD3-018AFA2457AD}" sibTransId="{E7E9195C-26C0-435C-96ED-D085E17BE212}"/>
    <dgm:cxn modelId="{D49E961F-D210-45E0-AB39-BA5644FFD672}" type="presOf" srcId="{CC3848C3-D630-43AE-AA7D-FAFA9F4F42BD}" destId="{69C395AD-6DC2-478D-8413-C3EC9B6EB7A9}" srcOrd="0" destOrd="0" presId="urn:microsoft.com/office/officeart/2005/8/layout/architecture"/>
    <dgm:cxn modelId="{6CA18535-3E92-4F86-91CA-197BA60757A2}" type="presOf" srcId="{3CBE89C1-7AFE-40BA-BDF3-A16119513D75}" destId="{477BB55C-EC31-4584-8229-CA225DFCA151}" srcOrd="0" destOrd="0" presId="urn:microsoft.com/office/officeart/2005/8/layout/architecture"/>
    <dgm:cxn modelId="{19BB5D3C-71E0-48BD-A126-5242F293DD5A}" srcId="{D967A802-09F5-45F1-9B36-2A5EEA522179}" destId="{CC3848C3-D630-43AE-AA7D-FAFA9F4F42BD}" srcOrd="0" destOrd="0" parTransId="{BC8601C8-6A60-4460-8F42-9E3D5D4E31BB}" sibTransId="{13D04030-D353-423C-B264-967465BA7C33}"/>
    <dgm:cxn modelId="{10F702FA-C2AB-48A9-A68E-B45B750AD681}" type="presOf" srcId="{D967A802-09F5-45F1-9B36-2A5EEA522179}" destId="{23C3314A-A574-4813-BCB6-DCD5D35D70A2}" srcOrd="0" destOrd="0" presId="urn:microsoft.com/office/officeart/2005/8/layout/architecture"/>
    <dgm:cxn modelId="{9FC66A26-D0B8-4496-A7CE-68EF46C788C7}" type="presParOf" srcId="{23C3314A-A574-4813-BCB6-DCD5D35D70A2}" destId="{B116CF55-6E70-47A3-84F6-5176C467457C}" srcOrd="0" destOrd="0" presId="urn:microsoft.com/office/officeart/2005/8/layout/architecture"/>
    <dgm:cxn modelId="{1E05C620-0F7E-4C29-9216-BBD6D9FB5A96}" type="presParOf" srcId="{B116CF55-6E70-47A3-84F6-5176C467457C}" destId="{69C395AD-6DC2-478D-8413-C3EC9B6EB7A9}" srcOrd="0" destOrd="0" presId="urn:microsoft.com/office/officeart/2005/8/layout/architecture"/>
    <dgm:cxn modelId="{8709AD3F-7623-4D22-8913-EB52937D9B61}" type="presParOf" srcId="{B116CF55-6E70-47A3-84F6-5176C467457C}" destId="{CB601C34-9A00-4967-9846-B22041DC1CA7}" srcOrd="1" destOrd="0" presId="urn:microsoft.com/office/officeart/2005/8/layout/architecture"/>
    <dgm:cxn modelId="{1F0B8852-AD92-41EE-926B-941FE7F5E94C}" type="presParOf" srcId="{23C3314A-A574-4813-BCB6-DCD5D35D70A2}" destId="{4629B9D1-91FF-42A1-923D-6C0222437886}" srcOrd="1" destOrd="0" presId="urn:microsoft.com/office/officeart/2005/8/layout/architecture"/>
    <dgm:cxn modelId="{1D78F2A2-6D2C-41E1-94BA-DBD605926DE5}" type="presParOf" srcId="{23C3314A-A574-4813-BCB6-DCD5D35D70A2}" destId="{FB183491-E944-48FA-86A7-A07D96876EC8}" srcOrd="2" destOrd="0" presId="urn:microsoft.com/office/officeart/2005/8/layout/architecture"/>
    <dgm:cxn modelId="{DB2B756B-418D-4001-AB66-F9D3FD2DE60C}" type="presParOf" srcId="{FB183491-E944-48FA-86A7-A07D96876EC8}" destId="{477BB55C-EC31-4584-8229-CA225DFCA151}" srcOrd="0" destOrd="0" presId="urn:microsoft.com/office/officeart/2005/8/layout/architecture"/>
    <dgm:cxn modelId="{D38BF199-E65A-4D9F-9FB8-F91ADF070F33}" type="presParOf" srcId="{FB183491-E944-48FA-86A7-A07D96876EC8}" destId="{FB7F91AC-33E9-43AE-BA9D-59E99F8CE75D}"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02463E-AF18-4062-9C7D-A5723F54CC7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32F874AA-54F3-4C4F-AFD2-239A936E6D42}">
      <dgm:prSet/>
      <dgm:spPr/>
      <dgm:t>
        <a:bodyPr/>
        <a:lstStyle/>
        <a:p>
          <a:r>
            <a:rPr lang="en-US" b="0" i="0" dirty="0">
              <a:latin typeface="+mj-lt"/>
            </a:rPr>
            <a:t>In an EFL (English as a Foreign Language) context, educators face the challenge of fostering profound learning and creating meaningful experiences for students to enhance their learning. Visual Thinking Strategies (VTS) offers a means for students to engage in art discussions while applying similar questioning and observation principles to patient care. The study demonstrated that using this technique in the classroom setting can effectively promote deeper learning and impart valuable transferable skills to students</a:t>
          </a:r>
          <a:r>
            <a:rPr lang="en-US" b="0" i="0" dirty="0"/>
            <a:t>.</a:t>
          </a:r>
          <a:endParaRPr lang="en-US" dirty="0"/>
        </a:p>
      </dgm:t>
    </dgm:pt>
    <dgm:pt modelId="{9F8A6F78-A35C-457D-AD7B-934F8A69BE14}" type="parTrans" cxnId="{37F6EADE-8B0F-477B-94F6-AD6C26BEBFB0}">
      <dgm:prSet/>
      <dgm:spPr/>
      <dgm:t>
        <a:bodyPr/>
        <a:lstStyle/>
        <a:p>
          <a:endParaRPr lang="en-US"/>
        </a:p>
      </dgm:t>
    </dgm:pt>
    <dgm:pt modelId="{11BDC410-A455-406A-ABD2-5D89BEE3F81C}" type="sibTrans" cxnId="{37F6EADE-8B0F-477B-94F6-AD6C26BEBFB0}">
      <dgm:prSet/>
      <dgm:spPr/>
      <dgm:t>
        <a:bodyPr/>
        <a:lstStyle/>
        <a:p>
          <a:endParaRPr lang="en-US"/>
        </a:p>
      </dgm:t>
    </dgm:pt>
    <dgm:pt modelId="{D4860D2F-ED43-4396-9ED7-CFF2811279C1}" type="pres">
      <dgm:prSet presAssocID="{8102463E-AF18-4062-9C7D-A5723F54CC7C}" presName="Name0" presStyleCnt="0">
        <dgm:presLayoutVars>
          <dgm:chMax val="7"/>
          <dgm:dir/>
          <dgm:animLvl val="lvl"/>
          <dgm:resizeHandles val="exact"/>
        </dgm:presLayoutVars>
      </dgm:prSet>
      <dgm:spPr/>
    </dgm:pt>
    <dgm:pt modelId="{573D8980-A976-4C74-93F5-D8194A867D6F}" type="pres">
      <dgm:prSet presAssocID="{32F874AA-54F3-4C4F-AFD2-239A936E6D42}" presName="circle1" presStyleLbl="node1" presStyleIdx="0" presStyleCnt="1"/>
      <dgm:spPr/>
    </dgm:pt>
    <dgm:pt modelId="{E44CE627-05E8-41CC-B021-86FAE291ECA0}" type="pres">
      <dgm:prSet presAssocID="{32F874AA-54F3-4C4F-AFD2-239A936E6D42}" presName="space" presStyleCnt="0"/>
      <dgm:spPr/>
    </dgm:pt>
    <dgm:pt modelId="{3C6708DD-9024-4747-A2C8-1B035F235399}" type="pres">
      <dgm:prSet presAssocID="{32F874AA-54F3-4C4F-AFD2-239A936E6D42}" presName="rect1" presStyleLbl="alignAcc1" presStyleIdx="0" presStyleCnt="1"/>
      <dgm:spPr/>
    </dgm:pt>
    <dgm:pt modelId="{82E83BCC-AA80-492B-8E92-7029268D3234}" type="pres">
      <dgm:prSet presAssocID="{32F874AA-54F3-4C4F-AFD2-239A936E6D42}" presName="rect1ParTxNoCh" presStyleLbl="alignAcc1" presStyleIdx="0" presStyleCnt="1">
        <dgm:presLayoutVars>
          <dgm:chMax val="1"/>
          <dgm:bulletEnabled val="1"/>
        </dgm:presLayoutVars>
      </dgm:prSet>
      <dgm:spPr/>
    </dgm:pt>
  </dgm:ptLst>
  <dgm:cxnLst>
    <dgm:cxn modelId="{F02AD6A0-80F9-420C-827C-7198C31C0CB4}" type="presOf" srcId="{8102463E-AF18-4062-9C7D-A5723F54CC7C}" destId="{D4860D2F-ED43-4396-9ED7-CFF2811279C1}" srcOrd="0" destOrd="0" presId="urn:microsoft.com/office/officeart/2005/8/layout/target3"/>
    <dgm:cxn modelId="{751E48A6-5D12-4F30-BE0A-17CE31A7C6F0}" type="presOf" srcId="{32F874AA-54F3-4C4F-AFD2-239A936E6D42}" destId="{82E83BCC-AA80-492B-8E92-7029268D3234}" srcOrd="1" destOrd="0" presId="urn:microsoft.com/office/officeart/2005/8/layout/target3"/>
    <dgm:cxn modelId="{88865CD4-27F3-495F-9EFE-C4B1027F9114}" type="presOf" srcId="{32F874AA-54F3-4C4F-AFD2-239A936E6D42}" destId="{3C6708DD-9024-4747-A2C8-1B035F235399}" srcOrd="0" destOrd="0" presId="urn:microsoft.com/office/officeart/2005/8/layout/target3"/>
    <dgm:cxn modelId="{37F6EADE-8B0F-477B-94F6-AD6C26BEBFB0}" srcId="{8102463E-AF18-4062-9C7D-A5723F54CC7C}" destId="{32F874AA-54F3-4C4F-AFD2-239A936E6D42}" srcOrd="0" destOrd="0" parTransId="{9F8A6F78-A35C-457D-AD7B-934F8A69BE14}" sibTransId="{11BDC410-A455-406A-ABD2-5D89BEE3F81C}"/>
    <dgm:cxn modelId="{674E39C3-16A6-4FBD-882C-6C0216B66424}" type="presParOf" srcId="{D4860D2F-ED43-4396-9ED7-CFF2811279C1}" destId="{573D8980-A976-4C74-93F5-D8194A867D6F}" srcOrd="0" destOrd="0" presId="urn:microsoft.com/office/officeart/2005/8/layout/target3"/>
    <dgm:cxn modelId="{9EB81229-A4A4-412C-93F4-5962C292863F}" type="presParOf" srcId="{D4860D2F-ED43-4396-9ED7-CFF2811279C1}" destId="{E44CE627-05E8-41CC-B021-86FAE291ECA0}" srcOrd="1" destOrd="0" presId="urn:microsoft.com/office/officeart/2005/8/layout/target3"/>
    <dgm:cxn modelId="{E3B87FD5-D233-4D47-83E7-7D2D1156F29D}" type="presParOf" srcId="{D4860D2F-ED43-4396-9ED7-CFF2811279C1}" destId="{3C6708DD-9024-4747-A2C8-1B035F235399}" srcOrd="2" destOrd="0" presId="urn:microsoft.com/office/officeart/2005/8/layout/target3"/>
    <dgm:cxn modelId="{5B1661A4-EA25-41E7-829B-6E9D50480441}" type="presParOf" srcId="{D4860D2F-ED43-4396-9ED7-CFF2811279C1}" destId="{82E83BCC-AA80-492B-8E92-7029268D323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D6CA6-E30F-4C0E-837D-F0A5CA075D23}">
      <dsp:nvSpPr>
        <dsp:cNvPr id="0" name=""/>
        <dsp:cNvSpPr/>
      </dsp:nvSpPr>
      <dsp:spPr>
        <a:xfrm>
          <a:off x="881970" y="0"/>
          <a:ext cx="9995668" cy="477959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FD6F6-4835-4A06-BECE-87B5756B7EAC}">
      <dsp:nvSpPr>
        <dsp:cNvPr id="0" name=""/>
        <dsp:cNvSpPr/>
      </dsp:nvSpPr>
      <dsp:spPr>
        <a:xfrm>
          <a:off x="5885" y="1433879"/>
          <a:ext cx="2830804" cy="1911839"/>
        </a:xfrm>
        <a:prstGeom prst="round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 their lives outside of school, students interact with numerous moving and still images, and their screen time has increased significantly over the years. </a:t>
          </a:r>
        </a:p>
      </dsp:txBody>
      <dsp:txXfrm>
        <a:off x="99213" y="1527207"/>
        <a:ext cx="2644148" cy="1725183"/>
      </dsp:txXfrm>
    </dsp:sp>
    <dsp:sp modelId="{39CAE95D-2168-4894-B330-2D896C5BB77E}">
      <dsp:nvSpPr>
        <dsp:cNvPr id="0" name=""/>
        <dsp:cNvSpPr/>
      </dsp:nvSpPr>
      <dsp:spPr>
        <a:xfrm>
          <a:off x="2978230" y="1433879"/>
          <a:ext cx="2830804" cy="1911839"/>
        </a:xfrm>
        <a:prstGeom prst="roundRect">
          <a:avLst/>
        </a:prstGeom>
        <a:solidFill>
          <a:schemeClr val="accent5">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This shift from traditional printed text to multimedia text, combining words with visuals and sound, has been confirmed by research. </a:t>
          </a:r>
        </a:p>
      </dsp:txBody>
      <dsp:txXfrm>
        <a:off x="3071558" y="1527207"/>
        <a:ext cx="2644148" cy="1725183"/>
      </dsp:txXfrm>
    </dsp:sp>
    <dsp:sp modelId="{6B264D41-BD77-4CAE-892D-CA6B39239E80}">
      <dsp:nvSpPr>
        <dsp:cNvPr id="0" name=""/>
        <dsp:cNvSpPr/>
      </dsp:nvSpPr>
      <dsp:spPr>
        <a:xfrm>
          <a:off x="5950575" y="1433879"/>
          <a:ext cx="2830804" cy="1911839"/>
        </a:xfrm>
        <a:prstGeom prst="roundRect">
          <a:avLst/>
        </a:prstGeom>
        <a:solidFill>
          <a:schemeClr val="accent5">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Despite being exposed to a constant stream of media, students may lack the ability to critically analyze and navigate through these images. </a:t>
          </a:r>
        </a:p>
      </dsp:txBody>
      <dsp:txXfrm>
        <a:off x="6043903" y="1527207"/>
        <a:ext cx="2644148" cy="1725183"/>
      </dsp:txXfrm>
    </dsp:sp>
    <dsp:sp modelId="{0B88D4E7-4B41-4C99-B9E4-B4F5EB6B733A}">
      <dsp:nvSpPr>
        <dsp:cNvPr id="0" name=""/>
        <dsp:cNvSpPr/>
      </dsp:nvSpPr>
      <dsp:spPr>
        <a:xfrm>
          <a:off x="8922919" y="1433879"/>
          <a:ext cx="2830804" cy="1911839"/>
        </a:xfrm>
        <a:prstGeom prst="roundRec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Therefore, teachers play a crucial role in supporting students in this aspect. Reading is no longer limited to print or understanding individual texts; instead, educators should address the wide range of modalities used by young people in their learning process.</a:t>
          </a:r>
        </a:p>
      </dsp:txBody>
      <dsp:txXfrm>
        <a:off x="9016247" y="1527207"/>
        <a:ext cx="2644148" cy="1725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82052-E74A-4333-BCE1-4D4364D87396}">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912848"/>
        <a:ext cx="34897" cy="6979"/>
      </dsp:txXfrm>
    </dsp:sp>
    <dsp:sp modelId="{0357E9C1-D77A-477B-BB67-FD237A9645B0}">
      <dsp:nvSpPr>
        <dsp:cNvPr id="0" name=""/>
        <dsp:cNvSpPr/>
      </dsp:nvSpPr>
      <dsp:spPr>
        <a:xfrm>
          <a:off x="8061" y="5979"/>
          <a:ext cx="3034531" cy="1820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Our belief is that visuals and visual thinking can effectively enhance students' access to the curriculum and provide strategic support to help them achieve their academic goals. </a:t>
          </a:r>
          <a:endParaRPr lang="en-US" sz="1400" kern="1200"/>
        </a:p>
      </dsp:txBody>
      <dsp:txXfrm>
        <a:off x="8061" y="5979"/>
        <a:ext cx="3034531" cy="1820718"/>
      </dsp:txXfrm>
    </dsp:sp>
    <dsp:sp modelId="{FED2EBD4-633A-447C-B26C-2CB329C426E3}">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089488" y="912848"/>
        <a:ext cx="34897" cy="6979"/>
      </dsp:txXfrm>
    </dsp:sp>
    <dsp:sp modelId="{D13C5CCA-B178-4155-9DFC-94CB6CB7E003}">
      <dsp:nvSpPr>
        <dsp:cNvPr id="0" name=""/>
        <dsp:cNvSpPr/>
      </dsp:nvSpPr>
      <dsp:spPr>
        <a:xfrm>
          <a:off x="3740534" y="5979"/>
          <a:ext cx="3034531" cy="1820718"/>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To facilitate this process, we have chosen the Visual Thinking Strategies (VTS) approach developed by </a:t>
          </a:r>
          <a:r>
            <a:rPr lang="en-US" sz="1400" b="0" i="0" kern="1200" baseline="0"/>
            <a:t>(Housen, 2007; Yenawine, 2013)</a:t>
          </a:r>
          <a:r>
            <a:rPr lang="en-US" sz="1400" b="0" i="0" kern="1200"/>
            <a:t>, as it does not demand prior knowledge of visual literacies or specific pedagogical expertise from teachers. </a:t>
          </a:r>
          <a:endParaRPr lang="en-US" sz="1400" kern="1200"/>
        </a:p>
      </dsp:txBody>
      <dsp:txXfrm>
        <a:off x="3740534" y="5979"/>
        <a:ext cx="3034531" cy="1820718"/>
      </dsp:txXfrm>
    </dsp:sp>
    <dsp:sp modelId="{AFF034AD-6838-4C53-8C5A-00FCA5466D30}">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70362" y="2155079"/>
        <a:ext cx="374875" cy="6979"/>
      </dsp:txXfrm>
    </dsp:sp>
    <dsp:sp modelId="{66842E82-1AA1-4B45-8A0D-D5A88CA6F606}">
      <dsp:nvSpPr>
        <dsp:cNvPr id="0" name=""/>
        <dsp:cNvSpPr/>
      </dsp:nvSpPr>
      <dsp:spPr>
        <a:xfrm>
          <a:off x="7473007" y="5979"/>
          <a:ext cx="3034531" cy="182071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Similar to the viewpoints expressed by Albers (2010), Cappello and Lafferty (2015), Serafini (2012), Wissman and Costello (2014), and many other scholars, we also advocate for the use of multimodal texts, particularly visual texts, in our educational settings. </a:t>
          </a:r>
          <a:endParaRPr lang="en-US" sz="1400" kern="1200"/>
        </a:p>
      </dsp:txBody>
      <dsp:txXfrm>
        <a:off x="7473007" y="5979"/>
        <a:ext cx="3034531" cy="1820718"/>
      </dsp:txXfrm>
    </dsp:sp>
    <dsp:sp modelId="{B54EE3F0-D5D9-41F3-A97B-ED0899800540}">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7014" y="3431509"/>
        <a:ext cx="34897" cy="6979"/>
      </dsp:txXfrm>
    </dsp:sp>
    <dsp:sp modelId="{807B51C1-70DC-4117-9967-55B07B1B02B3}">
      <dsp:nvSpPr>
        <dsp:cNvPr id="0" name=""/>
        <dsp:cNvSpPr/>
      </dsp:nvSpPr>
      <dsp:spPr>
        <a:xfrm>
          <a:off x="8061" y="2524640"/>
          <a:ext cx="3034531" cy="1820718"/>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We firmly believe that integrating visual texts is essential for achieving a diverse set of literacy goals and should be an integral part of the communication process within classrooms. </a:t>
          </a:r>
          <a:endParaRPr lang="en-US" sz="1400" kern="1200"/>
        </a:p>
      </dsp:txBody>
      <dsp:txXfrm>
        <a:off x="8061" y="2524640"/>
        <a:ext cx="3034531" cy="1820718"/>
      </dsp:txXfrm>
    </dsp:sp>
    <dsp:sp modelId="{B245B26A-EC28-47F6-958F-94B312BCDF16}">
      <dsp:nvSpPr>
        <dsp:cNvPr id="0" name=""/>
        <dsp:cNvSpPr/>
      </dsp:nvSpPr>
      <dsp:spPr>
        <a:xfrm>
          <a:off x="3740534" y="2524640"/>
          <a:ext cx="3034531" cy="182071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0" i="0" kern="1200"/>
            <a:t>This research focuses on the perceptions of teachers who embraced the use of visual texts in their teaching and specifically employed Visual Thinking Strategies (VTS) as a tool in their literacy instruction.</a:t>
          </a:r>
          <a:endParaRPr lang="en-US" sz="1400" kern="1200"/>
        </a:p>
      </dsp:txBody>
      <dsp:txXfrm>
        <a:off x="3740534" y="2524640"/>
        <a:ext cx="3034531" cy="18207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19CD3-BB7A-4D6F-BCE9-D9A1E2A37D01}">
      <dsp:nvSpPr>
        <dsp:cNvPr id="0" name=""/>
        <dsp:cNvSpPr/>
      </dsp:nvSpPr>
      <dsp:spPr>
        <a:xfrm rot="16200000">
          <a:off x="-1179048" y="1184696"/>
          <a:ext cx="4351338" cy="1981944"/>
        </a:xfrm>
        <a:prstGeom prst="flowChartManualOperation">
          <a:avLst/>
        </a:prstGeom>
        <a:solidFill>
          <a:schemeClr val="accent6">
            <a:shade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Research question: </a:t>
          </a:r>
          <a:r>
            <a:rPr lang="en-US" sz="1800" b="0" i="1" kern="1200" baseline="0" dirty="0">
              <a:latin typeface="+mj-lt"/>
            </a:rPr>
            <a:t>How do Visual Thinking Strategies support students’ multiliteracy skills (particularly in parts of critical thinking, creative thinking)?</a:t>
          </a:r>
          <a:endParaRPr lang="en-US" sz="1800" i="1" kern="1200" dirty="0">
            <a:latin typeface="+mj-lt"/>
          </a:endParaRPr>
        </a:p>
      </dsp:txBody>
      <dsp:txXfrm rot="5400000">
        <a:off x="5649" y="870267"/>
        <a:ext cx="1981944" cy="2610802"/>
      </dsp:txXfrm>
    </dsp:sp>
    <dsp:sp modelId="{81609039-67F8-45B4-8E95-1BEAFDF52B3A}">
      <dsp:nvSpPr>
        <dsp:cNvPr id="0" name=""/>
        <dsp:cNvSpPr/>
      </dsp:nvSpPr>
      <dsp:spPr>
        <a:xfrm rot="16200000">
          <a:off x="951541" y="1184696"/>
          <a:ext cx="4351338" cy="1981944"/>
        </a:xfrm>
        <a:prstGeom prst="flowChartManualOperation">
          <a:avLst/>
        </a:prstGeom>
        <a:solidFill>
          <a:schemeClr val="accent6">
            <a:shade val="50000"/>
            <a:hueOff val="147370"/>
            <a:satOff val="-6442"/>
            <a:lumOff val="175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Q</a:t>
          </a:r>
          <a:r>
            <a:rPr lang="en-US" sz="1800" b="0" i="0" kern="1200" baseline="0" dirty="0">
              <a:latin typeface="+mj-lt"/>
            </a:rPr>
            <a:t>ualitative descriptive study</a:t>
          </a:r>
          <a:endParaRPr lang="en-US" sz="1800" kern="1200" dirty="0">
            <a:latin typeface="+mj-lt"/>
          </a:endParaRPr>
        </a:p>
      </dsp:txBody>
      <dsp:txXfrm rot="5400000">
        <a:off x="2136238" y="870267"/>
        <a:ext cx="1981944" cy="2610802"/>
      </dsp:txXfrm>
    </dsp:sp>
    <dsp:sp modelId="{2EEC0B14-7917-4BF6-96CE-E4BEFD05E76A}">
      <dsp:nvSpPr>
        <dsp:cNvPr id="0" name=""/>
        <dsp:cNvSpPr/>
      </dsp:nvSpPr>
      <dsp:spPr>
        <a:xfrm rot="16200000">
          <a:off x="3082131" y="1184696"/>
          <a:ext cx="4351338" cy="1981944"/>
        </a:xfrm>
        <a:prstGeom prst="flowChartManualOperation">
          <a:avLst/>
        </a:prstGeom>
        <a:solidFill>
          <a:schemeClr val="accent6">
            <a:shade val="50000"/>
            <a:hueOff val="294739"/>
            <a:satOff val="-12884"/>
            <a:lumOff val="351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latin typeface="+mj-lt"/>
            </a:rPr>
            <a:t>The convenience sample consisted of 60 students previously enrolled in Exploring Fiction course.</a:t>
          </a:r>
          <a:endParaRPr lang="en-US" sz="1800" kern="1200" dirty="0">
            <a:latin typeface="+mj-lt"/>
          </a:endParaRPr>
        </a:p>
      </dsp:txBody>
      <dsp:txXfrm rot="5400000">
        <a:off x="4266828" y="870267"/>
        <a:ext cx="1981944" cy="2610802"/>
      </dsp:txXfrm>
    </dsp:sp>
    <dsp:sp modelId="{EEBC5475-14E3-44B2-9FD8-78EB10506392}">
      <dsp:nvSpPr>
        <dsp:cNvPr id="0" name=""/>
        <dsp:cNvSpPr/>
      </dsp:nvSpPr>
      <dsp:spPr>
        <a:xfrm rot="16200000">
          <a:off x="5212720" y="1184696"/>
          <a:ext cx="4351338" cy="1981944"/>
        </a:xfrm>
        <a:prstGeom prst="flowChartManualOperation">
          <a:avLst/>
        </a:prstGeom>
        <a:solidFill>
          <a:schemeClr val="accent6">
            <a:shade val="50000"/>
            <a:hueOff val="294739"/>
            <a:satOff val="-12884"/>
            <a:lumOff val="35169"/>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marL="0" lvl="0" indent="0" algn="ctr" defTabSz="622300">
            <a:lnSpc>
              <a:spcPct val="90000"/>
            </a:lnSpc>
            <a:spcBef>
              <a:spcPct val="0"/>
            </a:spcBef>
            <a:spcAft>
              <a:spcPct val="35000"/>
            </a:spcAft>
            <a:buNone/>
          </a:pPr>
          <a:r>
            <a:rPr lang="en-US" sz="1400" b="0" i="0" kern="1200" baseline="0" dirty="0">
              <a:solidFill>
                <a:schemeClr val="bg1"/>
              </a:solidFill>
              <a:latin typeface="+mj-lt"/>
            </a:rPr>
            <a:t>Students participated in groups of 10 to 15 in a 1-hour VTS session led by a facilitator who is a lecturer </a:t>
          </a:r>
          <a:r>
            <a:rPr lang="en-US" sz="1400" kern="1200" dirty="0">
              <a:solidFill>
                <a:schemeClr val="bg1"/>
              </a:solidFill>
              <a:latin typeface="+mj-lt"/>
            </a:rPr>
            <a:t>of the course</a:t>
          </a:r>
          <a:r>
            <a:rPr lang="en-US" sz="1400" b="0" i="0" kern="1200" baseline="0" dirty="0">
              <a:solidFill>
                <a:schemeClr val="bg1"/>
              </a:solidFill>
              <a:latin typeface="+mj-lt"/>
            </a:rPr>
            <a:t>. The facilitator displayed 3 works of art (various pictures and selected scenes taken from a graphic novel), one at a time, on the white board in each group’s </a:t>
          </a:r>
          <a:r>
            <a:rPr lang="en-US" sz="1400" b="0" i="0" kern="1200" baseline="0" dirty="0" err="1">
              <a:solidFill>
                <a:schemeClr val="bg1"/>
              </a:solidFill>
              <a:latin typeface="+mj-lt"/>
            </a:rPr>
            <a:t>padlet</a:t>
          </a:r>
          <a:r>
            <a:rPr lang="en-US" sz="1400" b="0" i="0" kern="1200" baseline="0" dirty="0">
              <a:solidFill>
                <a:schemeClr val="bg1"/>
              </a:solidFill>
              <a:latin typeface="+mj-lt"/>
            </a:rPr>
            <a:t>.</a:t>
          </a:r>
          <a:endParaRPr lang="en-US" sz="1400" kern="1200" dirty="0">
            <a:solidFill>
              <a:schemeClr val="bg1"/>
            </a:solidFill>
            <a:latin typeface="+mj-lt"/>
          </a:endParaRPr>
        </a:p>
      </dsp:txBody>
      <dsp:txXfrm rot="5400000">
        <a:off x="6397417" y="870267"/>
        <a:ext cx="1981944" cy="2610802"/>
      </dsp:txXfrm>
    </dsp:sp>
    <dsp:sp modelId="{28E7F26E-A706-48D0-B229-5A7D4D95483A}">
      <dsp:nvSpPr>
        <dsp:cNvPr id="0" name=""/>
        <dsp:cNvSpPr/>
      </dsp:nvSpPr>
      <dsp:spPr>
        <a:xfrm rot="16200000">
          <a:off x="7343310" y="1184696"/>
          <a:ext cx="4351338" cy="1981944"/>
        </a:xfrm>
        <a:prstGeom prst="flowChartManualOperation">
          <a:avLst/>
        </a:prstGeom>
        <a:solidFill>
          <a:schemeClr val="accent6">
            <a:shade val="50000"/>
            <a:hueOff val="147370"/>
            <a:satOff val="-6442"/>
            <a:lumOff val="1758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0" tIns="0" rIns="110908" bIns="0" numCol="1" spcCol="1270" anchor="ctr" anchorCtr="0">
          <a:noAutofit/>
        </a:bodyPr>
        <a:lstStyle/>
        <a:p>
          <a:pPr marL="0" lvl="0" indent="0" algn="ctr" defTabSz="755650">
            <a:lnSpc>
              <a:spcPct val="90000"/>
            </a:lnSpc>
            <a:spcBef>
              <a:spcPct val="0"/>
            </a:spcBef>
            <a:spcAft>
              <a:spcPct val="35000"/>
            </a:spcAft>
            <a:buNone/>
          </a:pPr>
          <a:r>
            <a:rPr lang="en-US" sz="1700" b="0" i="0" kern="1200" baseline="0" dirty="0">
              <a:latin typeface="+mj-lt"/>
            </a:rPr>
            <a:t>Data for this study came from responses to an open-ended question completed following the VTS session. Students were advised that providing the written response was confidential.</a:t>
          </a:r>
          <a:endParaRPr lang="en-US" sz="1700" kern="1200" dirty="0">
            <a:latin typeface="+mj-lt"/>
          </a:endParaRPr>
        </a:p>
      </dsp:txBody>
      <dsp:txXfrm rot="5400000">
        <a:off x="8528007" y="870267"/>
        <a:ext cx="1981944" cy="26108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89285-7284-4405-9A1B-4CD264319138}">
      <dsp:nvSpPr>
        <dsp:cNvPr id="0" name=""/>
        <dsp:cNvSpPr/>
      </dsp:nvSpPr>
      <dsp:spPr>
        <a:xfrm>
          <a:off x="3614" y="0"/>
          <a:ext cx="4847034" cy="4351338"/>
        </a:xfrm>
        <a:prstGeom prst="roundRect">
          <a:avLst>
            <a:gd name="adj" fmla="val 10000"/>
          </a:avLst>
        </a:prstGeom>
        <a:solidFill>
          <a:schemeClr val="l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baseline="0"/>
            <a:t>To determine what observational and transferable skills student learned from VTS, student responses were analyzed using a qualitative descriptive approach.</a:t>
          </a:r>
          <a:endParaRPr lang="en-US" sz="2300" kern="1200"/>
        </a:p>
      </dsp:txBody>
      <dsp:txXfrm>
        <a:off x="131060" y="127446"/>
        <a:ext cx="4592142" cy="4096446"/>
      </dsp:txXfrm>
    </dsp:sp>
    <dsp:sp modelId="{84640D32-0B10-48B6-BBA6-E83709641EFA}">
      <dsp:nvSpPr>
        <dsp:cNvPr id="0" name=""/>
        <dsp:cNvSpPr/>
      </dsp:nvSpPr>
      <dsp:spPr>
        <a:xfrm>
          <a:off x="5664950" y="0"/>
          <a:ext cx="4847034" cy="4351338"/>
        </a:xfrm>
        <a:prstGeom prst="roundRect">
          <a:avLst>
            <a:gd name="adj" fmla="val 10000"/>
          </a:avLst>
        </a:prstGeom>
        <a:solidFill>
          <a:schemeClr val="l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i="0" kern="1200"/>
            <a:t>In this study, the researchers utilized a qualitative descriptive approach, which involves minimal interpretation and may include numeric summaries, to analyze student responses and identify the observational and transferable skills acquired through Visual Thinking Strategies (VTS). This method was deemed suitable for the research since the data came from a single question</a:t>
          </a:r>
          <a:endParaRPr lang="en-US" sz="2300" kern="1200"/>
        </a:p>
      </dsp:txBody>
      <dsp:txXfrm>
        <a:off x="5792396" y="127446"/>
        <a:ext cx="4592142" cy="4096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00DC7-2DCD-4061-9C3D-874A5A6AAD77}">
      <dsp:nvSpPr>
        <dsp:cNvPr id="0" name=""/>
        <dsp:cNvSpPr/>
      </dsp:nvSpPr>
      <dsp:spPr>
        <a:xfrm rot="5400000">
          <a:off x="446937" y="1841316"/>
          <a:ext cx="2885033" cy="3476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4A4D89-24F9-4653-821F-6E0D73232BEA}">
      <dsp:nvSpPr>
        <dsp:cNvPr id="0" name=""/>
        <dsp:cNvSpPr/>
      </dsp:nvSpPr>
      <dsp:spPr>
        <a:xfrm>
          <a:off x="1110611" y="84"/>
          <a:ext cx="3863234" cy="2317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latin typeface="+mj-lt"/>
            </a:rPr>
            <a:t>The findings from the qualitative data are summarized in the Table</a:t>
          </a:r>
          <a:r>
            <a:rPr lang="en-US" sz="1200" b="0" i="0" kern="1200" dirty="0"/>
            <a:t>. </a:t>
          </a:r>
          <a:endParaRPr lang="en-US" sz="1200" kern="1200" dirty="0"/>
        </a:p>
      </dsp:txBody>
      <dsp:txXfrm>
        <a:off x="1178501" y="67974"/>
        <a:ext cx="3727454" cy="2182160"/>
      </dsp:txXfrm>
    </dsp:sp>
    <dsp:sp modelId="{1A7AB180-860E-442F-AAA3-80E90C0514F3}">
      <dsp:nvSpPr>
        <dsp:cNvPr id="0" name=""/>
        <dsp:cNvSpPr/>
      </dsp:nvSpPr>
      <dsp:spPr>
        <a:xfrm>
          <a:off x="1895650" y="3290029"/>
          <a:ext cx="5125709" cy="3476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0CE086-0AC2-4B66-B1EB-D18905BD4D51}">
      <dsp:nvSpPr>
        <dsp:cNvPr id="0" name=""/>
        <dsp:cNvSpPr/>
      </dsp:nvSpPr>
      <dsp:spPr>
        <a:xfrm>
          <a:off x="1110611" y="2897510"/>
          <a:ext cx="3863234" cy="2317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mj-lt"/>
            </a:rPr>
            <a:t>The responses indicated that students benefited from employing VTS in two aspects: observing details and grasping the overall picture. Through content analysis, it was evident that students perceived the acquisition of observational skills as well as transferable cognitive, interpersonal, and intrapersonal skills, all of which align with the 21st-century competencies framework.</a:t>
          </a:r>
          <a:endParaRPr lang="en-US" sz="1600" kern="1200" dirty="0">
            <a:latin typeface="+mj-lt"/>
          </a:endParaRPr>
        </a:p>
      </dsp:txBody>
      <dsp:txXfrm>
        <a:off x="1178501" y="2965400"/>
        <a:ext cx="3727454" cy="2182160"/>
      </dsp:txXfrm>
    </dsp:sp>
    <dsp:sp modelId="{0B686408-4272-4EDD-8802-5A50FB0DC082}">
      <dsp:nvSpPr>
        <dsp:cNvPr id="0" name=""/>
        <dsp:cNvSpPr/>
      </dsp:nvSpPr>
      <dsp:spPr>
        <a:xfrm rot="16200000">
          <a:off x="5585039" y="1841316"/>
          <a:ext cx="2885033" cy="347691"/>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112CC7-843D-4AFA-94F0-722AC6BC86E2}">
      <dsp:nvSpPr>
        <dsp:cNvPr id="0" name=""/>
        <dsp:cNvSpPr/>
      </dsp:nvSpPr>
      <dsp:spPr>
        <a:xfrm>
          <a:off x="6248713" y="2897510"/>
          <a:ext cx="3863234" cy="2317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bg1"/>
              </a:solidFill>
              <a:latin typeface="+mj-lt"/>
            </a:rPr>
            <a:t>Cognitive skills, as observed in Table 1, encompassed critical thinking, analysis, interpretation, using evidence to support conclusions, and both oral and written communication, along with active listening.</a:t>
          </a:r>
          <a:endParaRPr lang="en-US" sz="1800" kern="1200" dirty="0">
            <a:solidFill>
              <a:schemeClr val="bg1"/>
            </a:solidFill>
            <a:latin typeface="+mj-lt"/>
          </a:endParaRPr>
        </a:p>
      </dsp:txBody>
      <dsp:txXfrm>
        <a:off x="6316603" y="2965400"/>
        <a:ext cx="3727454" cy="2182160"/>
      </dsp:txXfrm>
    </dsp:sp>
    <dsp:sp modelId="{A70FABB1-1B31-4A47-8146-41564C55F667}">
      <dsp:nvSpPr>
        <dsp:cNvPr id="0" name=""/>
        <dsp:cNvSpPr/>
      </dsp:nvSpPr>
      <dsp:spPr>
        <a:xfrm>
          <a:off x="6248713" y="84"/>
          <a:ext cx="3863234" cy="2317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latin typeface="+mj-lt"/>
            </a:rPr>
            <a:t>Among the intrapersonal skills, the most prominent one was openness, with 14 students expressing that they gained an awareness that multiple correct answers or interpretations are possible. Additionally, over half of the students mentioned that VTS facilitated their learning of teamwork skills, fostering attributes like attentive listening, considering diverse viewpoints, and building upon each other's ideas (Table 1). Figure 1, a word cloud generated from the most frequently used words in students' responses regarding the potential applications of VTS, is presented to visually illustrate their thoughts</a:t>
          </a:r>
          <a:r>
            <a:rPr lang="en-US" sz="1200" b="0" i="0" kern="1200" dirty="0"/>
            <a:t>.</a:t>
          </a:r>
          <a:endParaRPr lang="en-US" sz="1200" kern="1200" dirty="0"/>
        </a:p>
      </dsp:txBody>
      <dsp:txXfrm>
        <a:off x="6316603" y="67974"/>
        <a:ext cx="3727454" cy="2182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395AD-6DC2-478D-8413-C3EC9B6EB7A9}">
      <dsp:nvSpPr>
        <dsp:cNvPr id="0" name=""/>
        <dsp:cNvSpPr/>
      </dsp:nvSpPr>
      <dsp:spPr>
        <a:xfrm>
          <a:off x="3614" y="0"/>
          <a:ext cx="4847034" cy="5113338"/>
        </a:xfrm>
        <a:prstGeom prst="roundRect">
          <a:avLst>
            <a:gd name="adj" fmla="val 10000"/>
          </a:avLst>
        </a:prstGeom>
        <a:gradFill rotWithShape="0">
          <a:gsLst>
            <a:gs pos="0">
              <a:schemeClr val="accent2">
                <a:shade val="60000"/>
                <a:hueOff val="0"/>
                <a:satOff val="0"/>
                <a:lumOff val="0"/>
                <a:alphaOff val="0"/>
                <a:lumMod val="110000"/>
                <a:satMod val="105000"/>
                <a:tint val="67000"/>
              </a:schemeClr>
            </a:gs>
            <a:gs pos="50000">
              <a:schemeClr val="accent2">
                <a:shade val="60000"/>
                <a:hueOff val="0"/>
                <a:satOff val="0"/>
                <a:lumOff val="0"/>
                <a:alphaOff val="0"/>
                <a:lumMod val="105000"/>
                <a:satMod val="103000"/>
                <a:tint val="73000"/>
              </a:schemeClr>
            </a:gs>
            <a:gs pos="100000">
              <a:schemeClr val="accent2">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dirty="0">
              <a:latin typeface="+mj-lt"/>
            </a:rPr>
            <a:t>In this research, students reported acquiring skills in communicating with other team members. The facilitator played a crucial role as an active listening role model by paraphrasing students' responses during discussions. Specifically, ten students mentioned using the active listening strategies they learned from VTS to communicate effectively with patients. During classroom discussions, some students expressed their intention to apply the VTS skills in various aspects of life</a:t>
          </a:r>
          <a:r>
            <a:rPr lang="en-US" sz="1600" b="0" i="0" kern="1200" dirty="0"/>
            <a:t>.</a:t>
          </a:r>
          <a:endParaRPr lang="en-US" sz="1600" kern="1200" dirty="0"/>
        </a:p>
      </dsp:txBody>
      <dsp:txXfrm>
        <a:off x="145579" y="141965"/>
        <a:ext cx="4563104" cy="4829408"/>
      </dsp:txXfrm>
    </dsp:sp>
    <dsp:sp modelId="{477BB55C-EC31-4584-8229-CA225DFCA151}">
      <dsp:nvSpPr>
        <dsp:cNvPr id="0" name=""/>
        <dsp:cNvSpPr/>
      </dsp:nvSpPr>
      <dsp:spPr>
        <a:xfrm>
          <a:off x="5664950" y="0"/>
          <a:ext cx="4847034" cy="5113338"/>
        </a:xfrm>
        <a:prstGeom prst="roundRect">
          <a:avLst>
            <a:gd name="adj" fmla="val 10000"/>
          </a:avLst>
        </a:prstGeom>
        <a:gradFill rotWithShape="0">
          <a:gsLst>
            <a:gs pos="0">
              <a:schemeClr val="accent2">
                <a:shade val="60000"/>
                <a:hueOff val="0"/>
                <a:satOff val="0"/>
                <a:lumOff val="0"/>
                <a:alphaOff val="0"/>
                <a:lumMod val="110000"/>
                <a:satMod val="105000"/>
                <a:tint val="67000"/>
              </a:schemeClr>
            </a:gs>
            <a:gs pos="50000">
              <a:schemeClr val="accent2">
                <a:shade val="60000"/>
                <a:hueOff val="0"/>
                <a:satOff val="0"/>
                <a:lumOff val="0"/>
                <a:alphaOff val="0"/>
                <a:lumMod val="105000"/>
                <a:satMod val="103000"/>
                <a:tint val="73000"/>
              </a:schemeClr>
            </a:gs>
            <a:gs pos="100000">
              <a:schemeClr val="accent2">
                <a:shade val="6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tx1"/>
              </a:solidFill>
              <a:latin typeface="+mj-lt"/>
            </a:rPr>
            <a:t>It is important to note that the data for this study were gathered solely based on students' perceptions, which should be considered a limitation. A more comprehensive assessment of student learning after the VTS session could have involved asking students to use images to create a message and explain their reasoning.</a:t>
          </a:r>
          <a:endParaRPr lang="en-US" sz="2400" kern="1200" dirty="0">
            <a:solidFill>
              <a:schemeClr val="tx1"/>
            </a:solidFill>
            <a:latin typeface="+mj-lt"/>
          </a:endParaRPr>
        </a:p>
      </dsp:txBody>
      <dsp:txXfrm>
        <a:off x="5806915" y="141965"/>
        <a:ext cx="4563104" cy="48294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D8980-A976-4C74-93F5-D8194A867D6F}">
      <dsp:nvSpPr>
        <dsp:cNvPr id="0" name=""/>
        <dsp:cNvSpPr/>
      </dsp:nvSpPr>
      <dsp:spPr>
        <a:xfrm>
          <a:off x="0" y="0"/>
          <a:ext cx="4351338" cy="435133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708DD-9024-4747-A2C8-1B035F235399}">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mj-lt"/>
            </a:rPr>
            <a:t>In an EFL (English as a Foreign Language) context, educators face the challenge of fostering profound learning and creating meaningful experiences for students to enhance their learning. Visual Thinking Strategies (VTS) offers a means for students to engage in art discussions while applying similar questioning and observation principles to patient care. The study demonstrated that using this technique in the classroom setting can effectively promote deeper learning and impart valuable transferable skills to students</a:t>
          </a:r>
          <a:r>
            <a:rPr lang="en-US" sz="2800" b="0" i="0" kern="1200" dirty="0"/>
            <a:t>.</a:t>
          </a:r>
          <a:endParaRPr lang="en-US" sz="2800" kern="1200" dirty="0"/>
        </a:p>
      </dsp:txBody>
      <dsp:txXfrm>
        <a:off x="2175669" y="0"/>
        <a:ext cx="8339931" cy="43513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7" y="895405"/>
            <a:ext cx="11812385" cy="593153"/>
          </a:xfrm>
        </p:spPr>
        <p:txBody>
          <a:bodyPr>
            <a:noAutofit/>
          </a:bodyPr>
          <a:lstStyle/>
          <a:p>
            <a:r>
              <a:rPr lang="en-US" sz="2800" b="1"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Visual Thinking Strategies as a Model to Support Multiliteracy Pedagogy</a:t>
            </a:r>
          </a:p>
        </p:txBody>
      </p:sp>
      <p:sp>
        <p:nvSpPr>
          <p:cNvPr id="6" name="Subtitle 5"/>
          <p:cNvSpPr>
            <a:spLocks noGrp="1"/>
          </p:cNvSpPr>
          <p:nvPr>
            <p:ph type="subTitle" idx="1"/>
          </p:nvPr>
        </p:nvSpPr>
        <p:spPr>
          <a:xfrm>
            <a:off x="551410" y="1966694"/>
            <a:ext cx="11089177" cy="940248"/>
          </a:xfrm>
        </p:spPr>
        <p:txBody>
          <a:bodyPr>
            <a:normAutofit fontScale="92500" lnSpcReduction="20000"/>
          </a:bodyPr>
          <a:lstStyle/>
          <a:p>
            <a:pPr>
              <a:lnSpc>
                <a:spcPct val="100000"/>
              </a:lnSpc>
            </a:pPr>
            <a:r>
              <a:rPr lang="en-US" sz="1600" b="1" dirty="0">
                <a:solidFill>
                  <a:schemeClr val="bg1"/>
                </a:solidFill>
                <a:latin typeface="+mj-lt"/>
              </a:rPr>
              <a:t>Nicke Yunita </a:t>
            </a:r>
            <a:r>
              <a:rPr lang="en-US" sz="1600" b="1" dirty="0" err="1">
                <a:solidFill>
                  <a:schemeClr val="bg1"/>
                </a:solidFill>
                <a:latin typeface="+mj-lt"/>
              </a:rPr>
              <a:t>Moecharam</a:t>
            </a:r>
            <a:endParaRPr lang="en-US" sz="1600" b="1" dirty="0">
              <a:solidFill>
                <a:schemeClr val="bg1"/>
              </a:solidFill>
              <a:latin typeface="+mj-lt"/>
            </a:endParaRPr>
          </a:p>
          <a:p>
            <a:pPr>
              <a:lnSpc>
                <a:spcPct val="100000"/>
              </a:lnSpc>
            </a:pPr>
            <a:r>
              <a:rPr lang="en-US" sz="1600" b="1" dirty="0">
                <a:solidFill>
                  <a:schemeClr val="bg1"/>
                </a:solidFill>
                <a:latin typeface="+mj-lt"/>
              </a:rPr>
              <a:t>Emi Emilia</a:t>
            </a:r>
          </a:p>
          <a:p>
            <a:pPr>
              <a:lnSpc>
                <a:spcPct val="100000"/>
              </a:lnSpc>
            </a:pPr>
            <a:r>
              <a:rPr lang="en-US" sz="1600" b="1" dirty="0">
                <a:solidFill>
                  <a:schemeClr val="bg1"/>
                </a:solidFill>
                <a:latin typeface="+mj-lt"/>
              </a:rPr>
              <a:t>Universitas Pendidikan Indonesia</a:t>
            </a:r>
          </a:p>
        </p:txBody>
      </p:sp>
      <p:sp>
        <p:nvSpPr>
          <p:cNvPr id="7" name="Title 4"/>
          <p:cNvSpPr txBox="1">
            <a:spLocks/>
          </p:cNvSpPr>
          <p:nvPr/>
        </p:nvSpPr>
        <p:spPr>
          <a:xfrm>
            <a:off x="1590501" y="1649569"/>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cs typeface="Times New Roman" panose="02020603050405020304" pitchFamily="18" charset="0"/>
              </a:rPr>
              <a:t>No. Abstract: ABS-23191</a:t>
            </a:r>
            <a:endParaRPr lang="en-US" sz="16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rPr>
              <a:t>CONCLUSION</a:t>
            </a:r>
          </a:p>
        </p:txBody>
      </p:sp>
      <p:graphicFrame>
        <p:nvGraphicFramePr>
          <p:cNvPr id="2" name="Content Placeholder 1">
            <a:extLst>
              <a:ext uri="{FF2B5EF4-FFF2-40B4-BE49-F238E27FC236}">
                <a16:creationId xmlns:a16="http://schemas.microsoft.com/office/drawing/2014/main" id="{856319F0-6B2C-08C2-CB42-13772129EFA8}"/>
              </a:ext>
            </a:extLst>
          </p:cNvPr>
          <p:cNvGraphicFramePr>
            <a:graphicFrameLocks noGrp="1"/>
          </p:cNvGraphicFramePr>
          <p:nvPr>
            <p:ph idx="1"/>
            <p:extLst>
              <p:ext uri="{D42A27DB-BD31-4B8C-83A1-F6EECF244321}">
                <p14:modId xmlns:p14="http://schemas.microsoft.com/office/powerpoint/2010/main" val="1907246625"/>
              </p:ext>
            </p:extLst>
          </p:nvPr>
        </p:nvGraphicFramePr>
        <p:xfrm>
          <a:off x="579582" y="137665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520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76652"/>
            <a:ext cx="10515600" cy="4351338"/>
          </a:xfrm>
        </p:spPr>
        <p:txBody>
          <a:bodyPr>
            <a:normAutofit fontScale="85000" lnSpcReduction="20000"/>
          </a:bodyPr>
          <a:lstStyle/>
          <a:p>
            <a:pPr algn="just"/>
            <a:r>
              <a:rPr lang="en-US" sz="1800" b="0" i="0" u="none" strike="noStrike" baseline="0" dirty="0">
                <a:solidFill>
                  <a:schemeClr val="bg1"/>
                </a:solidFill>
                <a:latin typeface="+mj-lt"/>
              </a:rPr>
              <a:t>Hailey, D., Miller, A., </a:t>
            </a:r>
            <a:r>
              <a:rPr lang="en-US" sz="1800" b="0" i="0" u="none" strike="noStrike" baseline="0" dirty="0" err="1">
                <a:solidFill>
                  <a:schemeClr val="bg1"/>
                </a:solidFill>
                <a:latin typeface="+mj-lt"/>
              </a:rPr>
              <a:t>Yenawine</a:t>
            </a:r>
            <a:r>
              <a:rPr lang="en-US" sz="1800" b="0" i="0" u="none" strike="noStrike" baseline="0" dirty="0">
                <a:solidFill>
                  <a:schemeClr val="bg1"/>
                </a:solidFill>
                <a:latin typeface="+mj-lt"/>
              </a:rPr>
              <a:t>, P., 2015. Understanding visual literacy: the visual thinking strategies approach. Essentials of Teaching 	and Integrating Visual and Media Literacy. Springer International Publishing, pp. 49–73.</a:t>
            </a:r>
          </a:p>
          <a:p>
            <a:pPr algn="just"/>
            <a:r>
              <a:rPr lang="en-US" sz="1800" b="0" i="0" u="none" strike="noStrike" baseline="0" dirty="0" err="1">
                <a:solidFill>
                  <a:schemeClr val="bg1"/>
                </a:solidFill>
                <a:latin typeface="+mj-lt"/>
              </a:rPr>
              <a:t>Housen</a:t>
            </a:r>
            <a:r>
              <a:rPr lang="en-US" sz="1800" b="0" i="0" u="none" strike="noStrike" baseline="0" dirty="0">
                <a:solidFill>
                  <a:schemeClr val="bg1"/>
                </a:solidFill>
                <a:latin typeface="+mj-lt"/>
              </a:rPr>
              <a:t>, A., </a:t>
            </a:r>
            <a:r>
              <a:rPr lang="en-US" sz="1800" b="0" i="0" u="none" strike="noStrike" baseline="0" dirty="0" err="1">
                <a:solidFill>
                  <a:schemeClr val="bg1"/>
                </a:solidFill>
                <a:latin typeface="+mj-lt"/>
              </a:rPr>
              <a:t>Yenawine</a:t>
            </a:r>
            <a:r>
              <a:rPr lang="en-US" sz="1800" b="0" i="0" u="none" strike="noStrike" baseline="0" dirty="0">
                <a:solidFill>
                  <a:schemeClr val="bg1"/>
                </a:solidFill>
                <a:latin typeface="+mj-lt"/>
              </a:rPr>
              <a:t>, P., 2002. Aesthetic thought, critical thinking and transfer. Arts Learn. Res. J. 18, 99–131 (Retrieved from 	http://www.vtshome.org/system/resources/0000/0014/Aesthetic_thought.pdf).</a:t>
            </a:r>
          </a:p>
          <a:p>
            <a:pPr algn="l"/>
            <a:r>
              <a:rPr lang="en-US" sz="1800" b="0" i="0" u="none" strike="noStrike" baseline="0" dirty="0">
                <a:solidFill>
                  <a:schemeClr val="bg1"/>
                </a:solidFill>
                <a:latin typeface="+mj-lt"/>
              </a:rPr>
              <a:t>Klugman, C.M., Peel, J., Beckmann-Mendez, D., 2011. Art rounds: teaching interprofessional students visual thinking strategies at on 	school. Acad. Med. 85, 1266-1271.http://dx.doi.org/10.1097/ACM.0b013e31822c1427.</a:t>
            </a:r>
          </a:p>
          <a:p>
            <a:pPr algn="l"/>
            <a:r>
              <a:rPr lang="en-US" sz="1800" b="0" i="0" u="none" strike="noStrike" baseline="0" dirty="0">
                <a:solidFill>
                  <a:schemeClr val="bg1"/>
                </a:solidFill>
                <a:latin typeface="CaeciliaLTStd-Roman"/>
              </a:rPr>
              <a:t>Moeller, M., Cutler, K., Fiedler, D., &amp; </a:t>
            </a:r>
            <a:r>
              <a:rPr lang="en-US" sz="1800" b="0" i="0" u="none" strike="noStrike" baseline="0" dirty="0" err="1">
                <a:solidFill>
                  <a:schemeClr val="bg1"/>
                </a:solidFill>
                <a:latin typeface="CaeciliaLTStd-Roman"/>
              </a:rPr>
              <a:t>Weier</a:t>
            </a:r>
            <a:r>
              <a:rPr lang="en-US" sz="1800" b="0" i="0" u="none" strike="noStrike" baseline="0" dirty="0">
                <a:solidFill>
                  <a:schemeClr val="bg1"/>
                </a:solidFill>
                <a:latin typeface="CaeciliaLTStd-Roman"/>
              </a:rPr>
              <a:t>, L. (2013). Visual Thinking Strategies = creative and critical thinking. </a:t>
            </a:r>
            <a:r>
              <a:rPr lang="en-US" sz="1800" b="0" i="1" u="none" strike="noStrike" baseline="0" dirty="0">
                <a:solidFill>
                  <a:schemeClr val="bg1"/>
                </a:solidFill>
                <a:latin typeface="CaeciliaLTStd-Italic"/>
              </a:rPr>
              <a:t>Phi Delta </a:t>
            </a:r>
            <a:r>
              <a:rPr lang="sv-SE" sz="1800" b="0" i="1" u="none" strike="noStrike" baseline="0" dirty="0">
                <a:solidFill>
                  <a:schemeClr val="bg1"/>
                </a:solidFill>
                <a:latin typeface="CaeciliaLTStd-Italic"/>
              </a:rPr>
              <a:t>Kappan</a:t>
            </a:r>
            <a:r>
              <a:rPr lang="sv-SE" sz="1800" b="0" i="0" u="none" strike="noStrike" baseline="0" dirty="0">
                <a:solidFill>
                  <a:schemeClr val="bg1"/>
                </a:solidFill>
                <a:latin typeface="CaeciliaLTStd-Roman"/>
              </a:rPr>
              <a:t>, 	</a:t>
            </a:r>
            <a:r>
              <a:rPr lang="sv-SE" sz="1800" b="0" i="1" u="none" strike="noStrike" baseline="0" dirty="0">
                <a:solidFill>
                  <a:schemeClr val="bg1"/>
                </a:solidFill>
                <a:latin typeface="CaeciliaLTStd-Italic"/>
              </a:rPr>
              <a:t>95</a:t>
            </a:r>
            <a:r>
              <a:rPr lang="sv-SE" sz="1800" b="0" i="0" u="none" strike="noStrike" baseline="0" dirty="0">
                <a:solidFill>
                  <a:schemeClr val="bg1"/>
                </a:solidFill>
                <a:latin typeface="CaeciliaLTStd-Roman"/>
              </a:rPr>
              <a:t>(3), 56–60. doi:10.1177/003172171309500312</a:t>
            </a:r>
            <a:endParaRPr lang="en-US" sz="1800" dirty="0">
              <a:solidFill>
                <a:schemeClr val="bg1"/>
              </a:solidFill>
              <a:latin typeface="+mj-lt"/>
            </a:endParaRPr>
          </a:p>
          <a:p>
            <a:pPr algn="l"/>
            <a:r>
              <a:rPr lang="en-US" sz="1800" b="0" i="0" u="none" strike="noStrike" baseline="0" dirty="0">
                <a:solidFill>
                  <a:schemeClr val="bg1"/>
                </a:solidFill>
                <a:latin typeface="CaeciliaLTStd-Roman"/>
              </a:rPr>
              <a:t>Serafini, F. (2012). Reading multimodal texts in the 21</a:t>
            </a:r>
            <a:r>
              <a:rPr lang="en-US" sz="1800" b="0" i="0" u="none" strike="noStrike" baseline="30000" dirty="0">
                <a:solidFill>
                  <a:schemeClr val="bg1"/>
                </a:solidFill>
                <a:latin typeface="CaeciliaLTStd-Roman"/>
              </a:rPr>
              <a:t>st</a:t>
            </a:r>
            <a:r>
              <a:rPr lang="en-US" sz="1800" b="0" i="0" u="none" strike="noStrike" baseline="0" dirty="0">
                <a:solidFill>
                  <a:schemeClr val="bg1"/>
                </a:solidFill>
                <a:latin typeface="CaeciliaLTStd-Roman"/>
              </a:rPr>
              <a:t> century. </a:t>
            </a:r>
            <a:r>
              <a:rPr lang="en-US" sz="1800" b="0" i="1" u="none" strike="noStrike" baseline="0" dirty="0">
                <a:solidFill>
                  <a:schemeClr val="bg1"/>
                </a:solidFill>
                <a:latin typeface="CaeciliaLTStd-Italic"/>
              </a:rPr>
              <a:t>Research in the Schools</a:t>
            </a:r>
            <a:r>
              <a:rPr lang="en-US" sz="1800" b="0" i="0" u="none" strike="noStrike" baseline="0" dirty="0">
                <a:solidFill>
                  <a:schemeClr val="bg1"/>
                </a:solidFill>
                <a:latin typeface="CaeciliaLTStd-Roman"/>
              </a:rPr>
              <a:t>, </a:t>
            </a:r>
            <a:r>
              <a:rPr lang="en-US" sz="1800" b="0" i="1" u="none" strike="noStrike" baseline="0" dirty="0">
                <a:solidFill>
                  <a:schemeClr val="bg1"/>
                </a:solidFill>
                <a:latin typeface="CaeciliaLTStd-Italic"/>
              </a:rPr>
              <a:t>19</a:t>
            </a:r>
            <a:r>
              <a:rPr lang="en-US" sz="1800" b="0" i="0" u="none" strike="noStrike" baseline="0" dirty="0">
                <a:solidFill>
                  <a:schemeClr val="bg1"/>
                </a:solidFill>
                <a:latin typeface="CaeciliaLTStd-Roman"/>
              </a:rPr>
              <a:t>(1), 26–32.</a:t>
            </a:r>
          </a:p>
          <a:p>
            <a:pPr algn="l"/>
            <a:r>
              <a:rPr lang="en-US" sz="1800" b="0" i="0" u="none" strike="noStrike" baseline="0" dirty="0">
                <a:solidFill>
                  <a:schemeClr val="bg1"/>
                </a:solidFill>
                <a:latin typeface="CaeciliaLTStd-Roman"/>
              </a:rPr>
              <a:t>Shanahan, C., &amp; Shanahan, T. (2014). Does disciplinary literacy have a place in elementary school? </a:t>
            </a:r>
            <a:r>
              <a:rPr lang="en-US" sz="1800" b="0" i="1" u="none" strike="noStrike" baseline="0" dirty="0">
                <a:solidFill>
                  <a:schemeClr val="bg1"/>
                </a:solidFill>
                <a:latin typeface="CaeciliaLTStd-Italic"/>
              </a:rPr>
              <a:t>The Reading Teacher</a:t>
            </a:r>
            <a:r>
              <a:rPr lang="en-US" sz="1800" b="0" i="0" u="none" strike="noStrike" baseline="0" dirty="0">
                <a:solidFill>
                  <a:schemeClr val="bg1"/>
                </a:solidFill>
                <a:latin typeface="CaeciliaLTStd-Roman"/>
              </a:rPr>
              <a:t>, </a:t>
            </a:r>
            <a:r>
              <a:rPr lang="en-US" sz="1800" b="0" i="1" u="none" strike="noStrike" baseline="0" dirty="0">
                <a:solidFill>
                  <a:schemeClr val="bg1"/>
                </a:solidFill>
                <a:latin typeface="CaeciliaLTStd-Italic"/>
              </a:rPr>
              <a:t>67</a:t>
            </a:r>
            <a:r>
              <a:rPr lang="en-US" sz="1800" b="0" i="0" u="none" strike="noStrike" baseline="0" dirty="0">
                <a:solidFill>
                  <a:schemeClr val="bg1"/>
                </a:solidFill>
                <a:latin typeface="CaeciliaLTStd-Roman"/>
              </a:rPr>
              <a:t>(8), 	636–639. doi:10.1002/trtr.1257</a:t>
            </a:r>
          </a:p>
          <a:p>
            <a:pPr algn="l"/>
            <a:r>
              <a:rPr lang="en-US" sz="1800" b="0" i="0" u="none" strike="noStrike" baseline="0" dirty="0">
                <a:solidFill>
                  <a:schemeClr val="bg1"/>
                </a:solidFill>
                <a:latin typeface="CaeciliaLTStd-Roman"/>
              </a:rPr>
              <a:t>Vygotsky, L. (1978). </a:t>
            </a:r>
            <a:r>
              <a:rPr lang="en-US" sz="1800" b="0" i="1" u="none" strike="noStrike" baseline="0" dirty="0">
                <a:solidFill>
                  <a:schemeClr val="bg1"/>
                </a:solidFill>
                <a:latin typeface="CaeciliaLTStd-Italic"/>
              </a:rPr>
              <a:t>Mind in society: The development of higher </a:t>
            </a:r>
            <a:r>
              <a:rPr lang="fr-FR" sz="1800" b="0" i="1" u="none" strike="noStrike" baseline="0" dirty="0" err="1">
                <a:solidFill>
                  <a:schemeClr val="bg1"/>
                </a:solidFill>
                <a:latin typeface="CaeciliaLTStd-Italic"/>
              </a:rPr>
              <a:t>psychological</a:t>
            </a:r>
            <a:r>
              <a:rPr lang="fr-FR" sz="1800" b="0" i="1" u="none" strike="noStrike" baseline="0" dirty="0">
                <a:solidFill>
                  <a:schemeClr val="bg1"/>
                </a:solidFill>
                <a:latin typeface="CaeciliaLTStd-Italic"/>
              </a:rPr>
              <a:t> </a:t>
            </a:r>
            <a:r>
              <a:rPr lang="fr-FR" sz="1800" b="0" i="1" u="none" strike="noStrike" baseline="0" dirty="0" err="1">
                <a:solidFill>
                  <a:schemeClr val="bg1"/>
                </a:solidFill>
                <a:latin typeface="CaeciliaLTStd-Italic"/>
              </a:rPr>
              <a:t>processes</a:t>
            </a:r>
            <a:r>
              <a:rPr lang="fr-FR" sz="1800" b="0" i="1" u="none" strike="noStrike" baseline="0" dirty="0">
                <a:solidFill>
                  <a:schemeClr val="bg1"/>
                </a:solidFill>
                <a:latin typeface="CaeciliaLTStd-Italic"/>
              </a:rPr>
              <a:t> </a:t>
            </a:r>
            <a:r>
              <a:rPr lang="fr-FR" sz="1800" b="0" i="0" u="none" strike="noStrike" baseline="0" dirty="0">
                <a:solidFill>
                  <a:schemeClr val="bg1"/>
                </a:solidFill>
                <a:latin typeface="CaeciliaLTStd-Roman"/>
              </a:rPr>
              <a:t>(M. Cole, V. John-Steiner, S. </a:t>
            </a:r>
            <a:r>
              <a:rPr lang="fr-FR" sz="1800" b="0" i="0" u="none" strike="noStrike" baseline="0" dirty="0" err="1">
                <a:solidFill>
                  <a:schemeClr val="bg1"/>
                </a:solidFill>
                <a:latin typeface="CaeciliaLTStd-Roman"/>
              </a:rPr>
              <a:t>Scribner</a:t>
            </a:r>
            <a:r>
              <a:rPr lang="fr-FR" sz="1800" b="0" i="0" u="none" strike="noStrike" baseline="0" dirty="0">
                <a:solidFill>
                  <a:schemeClr val="bg1"/>
                </a:solidFill>
                <a:latin typeface="CaeciliaLTStd-Roman"/>
              </a:rPr>
              <a:t>, </a:t>
            </a:r>
            <a:r>
              <a:rPr lang="en-US" sz="1800" b="0" i="0" u="none" strike="noStrike" baseline="0" dirty="0">
                <a:solidFill>
                  <a:schemeClr val="bg1"/>
                </a:solidFill>
                <a:latin typeface="CaeciliaLTStd-Roman"/>
              </a:rPr>
              <a:t>&amp; E. 	</a:t>
            </a:r>
            <a:r>
              <a:rPr lang="en-US" sz="1800" b="0" i="0" u="none" strike="noStrike" baseline="0" dirty="0" err="1">
                <a:solidFill>
                  <a:schemeClr val="bg1"/>
                </a:solidFill>
                <a:latin typeface="CaeciliaLTStd-Roman"/>
              </a:rPr>
              <a:t>Souberman</a:t>
            </a:r>
            <a:r>
              <a:rPr lang="en-US" sz="1800" b="0" i="0" u="none" strike="noStrike" baseline="0" dirty="0">
                <a:solidFill>
                  <a:schemeClr val="bg1"/>
                </a:solidFill>
                <a:latin typeface="CaeciliaLTStd-Roman"/>
              </a:rPr>
              <a:t>, Eds. &amp; Trans.). Cambridge, MA: Harvard University Press.</a:t>
            </a:r>
          </a:p>
          <a:p>
            <a:pPr algn="l"/>
            <a:r>
              <a:rPr lang="en-US" sz="1800" b="0" i="0" u="none" strike="noStrike" baseline="0" dirty="0" err="1">
                <a:solidFill>
                  <a:schemeClr val="bg1"/>
                </a:solidFill>
                <a:latin typeface="CaeciliaLTStd-Roman"/>
              </a:rPr>
              <a:t>Yenawine</a:t>
            </a:r>
            <a:r>
              <a:rPr lang="en-US" sz="1800" b="0" i="0" u="none" strike="noStrike" baseline="0" dirty="0">
                <a:solidFill>
                  <a:schemeClr val="bg1"/>
                </a:solidFill>
                <a:latin typeface="CaeciliaLTStd-Roman"/>
              </a:rPr>
              <a:t>, P. (2003). Jump starting visual literacy: Thoughts on image selection. </a:t>
            </a:r>
            <a:r>
              <a:rPr lang="en-US" sz="1800" b="0" i="1" u="none" strike="noStrike" baseline="0" dirty="0">
                <a:solidFill>
                  <a:schemeClr val="bg1"/>
                </a:solidFill>
                <a:latin typeface="CaeciliaLTStd-Italic"/>
              </a:rPr>
              <a:t>Art Education</a:t>
            </a:r>
            <a:r>
              <a:rPr lang="en-US" sz="1800" b="0" i="0" u="none" strike="noStrike" baseline="0" dirty="0">
                <a:solidFill>
                  <a:schemeClr val="bg1"/>
                </a:solidFill>
                <a:latin typeface="CaeciliaLTStd-Roman"/>
              </a:rPr>
              <a:t>, </a:t>
            </a:r>
            <a:r>
              <a:rPr lang="en-US" sz="1800" b="0" i="1" u="none" strike="noStrike" baseline="0" dirty="0">
                <a:solidFill>
                  <a:schemeClr val="bg1"/>
                </a:solidFill>
                <a:latin typeface="CaeciliaLTStd-Italic"/>
              </a:rPr>
              <a:t>56</a:t>
            </a:r>
            <a:r>
              <a:rPr lang="en-US" sz="1800" b="0" i="0" u="none" strike="noStrike" baseline="0" dirty="0">
                <a:solidFill>
                  <a:schemeClr val="bg1"/>
                </a:solidFill>
                <a:latin typeface="CaeciliaLTStd-Roman"/>
              </a:rPr>
              <a:t>(1), 6–12.</a:t>
            </a:r>
          </a:p>
          <a:p>
            <a:pPr algn="l"/>
            <a:r>
              <a:rPr lang="en-US" sz="1800" b="0" i="0" u="none" strike="noStrike" baseline="0" dirty="0" err="1">
                <a:solidFill>
                  <a:schemeClr val="bg1"/>
                </a:solidFill>
                <a:latin typeface="CaeciliaLTStd-Roman"/>
              </a:rPr>
              <a:t>Yenawine</a:t>
            </a:r>
            <a:r>
              <a:rPr lang="en-US" sz="1800" b="0" i="0" u="none" strike="noStrike" baseline="0" dirty="0">
                <a:solidFill>
                  <a:schemeClr val="bg1"/>
                </a:solidFill>
                <a:latin typeface="CaeciliaLTStd-Roman"/>
              </a:rPr>
              <a:t>, P. (2013). </a:t>
            </a:r>
            <a:r>
              <a:rPr lang="en-US" sz="1800" b="0" i="1" u="none" strike="noStrike" baseline="0" dirty="0">
                <a:solidFill>
                  <a:schemeClr val="bg1"/>
                </a:solidFill>
                <a:latin typeface="CaeciliaLTStd-Italic"/>
              </a:rPr>
              <a:t>Visual Thinking Strategies: Using art to deepen learning across school disciplines</a:t>
            </a:r>
            <a:r>
              <a:rPr lang="en-US" sz="1800" b="0" i="0" u="none" strike="noStrike" baseline="0" dirty="0">
                <a:solidFill>
                  <a:schemeClr val="bg1"/>
                </a:solidFill>
                <a:latin typeface="CaeciliaLTStd-Roman"/>
              </a:rPr>
              <a:t>. Cambridge, MA: Harvard 	Education.</a:t>
            </a:r>
          </a:p>
          <a:p>
            <a:pPr algn="l"/>
            <a:r>
              <a:rPr lang="en-US" sz="1800" b="0" i="0" u="none" strike="noStrike" baseline="0" dirty="0" err="1">
                <a:solidFill>
                  <a:schemeClr val="bg1"/>
                </a:solidFill>
                <a:latin typeface="CaeciliaLTStd-Roman"/>
              </a:rPr>
              <a:t>Yenawine</a:t>
            </a:r>
            <a:r>
              <a:rPr lang="en-US" sz="1800" b="0" i="0" u="none" strike="noStrike" baseline="0" dirty="0">
                <a:solidFill>
                  <a:schemeClr val="bg1"/>
                </a:solidFill>
                <a:latin typeface="CaeciliaLTStd-Roman"/>
              </a:rPr>
              <a:t>, P., &amp; Miller, A. (2014). Visual thinking, images, and learning in college. </a:t>
            </a:r>
            <a:r>
              <a:rPr lang="en-US" sz="1800" b="0" i="1" u="none" strike="noStrike" baseline="0" dirty="0">
                <a:solidFill>
                  <a:schemeClr val="bg1"/>
                </a:solidFill>
                <a:latin typeface="CaeciliaLTStd-Italic"/>
              </a:rPr>
              <a:t>About Campus</a:t>
            </a:r>
            <a:r>
              <a:rPr lang="en-US" sz="1800" b="0" i="0" u="none" strike="noStrike" baseline="0" dirty="0">
                <a:solidFill>
                  <a:schemeClr val="bg1"/>
                </a:solidFill>
                <a:latin typeface="CaeciliaLTStd-Roman"/>
              </a:rPr>
              <a:t>, </a:t>
            </a:r>
            <a:r>
              <a:rPr lang="en-US" sz="1800" b="0" i="1" u="none" strike="noStrike" baseline="0" dirty="0">
                <a:solidFill>
                  <a:schemeClr val="bg1"/>
                </a:solidFill>
                <a:latin typeface="CaeciliaLTStd-Italic"/>
              </a:rPr>
              <a:t>19</a:t>
            </a:r>
            <a:r>
              <a:rPr lang="en-US" sz="1800" b="0" i="0" u="none" strike="noStrike" baseline="0" dirty="0">
                <a:solidFill>
                  <a:schemeClr val="bg1"/>
                </a:solidFill>
                <a:latin typeface="CaeciliaLTStd-Roman"/>
              </a:rPr>
              <a:t>(4), 2–8. 	doi:10.1002/abc.21162</a:t>
            </a:r>
            <a:endParaRPr lang="en-US" sz="2000" dirty="0">
              <a:solidFill>
                <a:schemeClr val="bg1"/>
              </a:solidFill>
              <a:latin typeface="+mj-lt"/>
            </a:endParaRPr>
          </a:p>
        </p:txBody>
      </p:sp>
    </p:spTree>
    <p:extLst>
      <p:ext uri="{BB962C8B-B14F-4D97-AF65-F5344CB8AC3E}">
        <p14:creationId xmlns:p14="http://schemas.microsoft.com/office/powerpoint/2010/main" val="300482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6" name="Subtitle 5"/>
          <p:cNvSpPr>
            <a:spLocks noGrp="1"/>
          </p:cNvSpPr>
          <p:nvPr>
            <p:ph type="subTitle" idx="1"/>
          </p:nvPr>
        </p:nvSpPr>
        <p:spPr>
          <a:xfrm>
            <a:off x="1524000" y="1690889"/>
            <a:ext cx="9144000" cy="940248"/>
          </a:xfrm>
        </p:spPr>
        <p:txBody>
          <a:bodyPr>
            <a:normAutofit/>
          </a:bodyPr>
          <a:lstStyle/>
          <a:p>
            <a:pPr>
              <a:lnSpc>
                <a:spcPct val="100000"/>
              </a:lnSpc>
            </a:pPr>
            <a:r>
              <a:rPr lang="en-US" sz="2000" b="1" dirty="0">
                <a:solidFill>
                  <a:schemeClr val="bg1"/>
                </a:solidFill>
              </a:rPr>
              <a:t>Follow us @...</a:t>
            </a:r>
          </a:p>
        </p:txBody>
      </p:sp>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INTRODUCTION</a:t>
            </a:r>
          </a:p>
        </p:txBody>
      </p:sp>
      <p:graphicFrame>
        <p:nvGraphicFramePr>
          <p:cNvPr id="2" name="Content Placeholder 1">
            <a:extLst>
              <a:ext uri="{FF2B5EF4-FFF2-40B4-BE49-F238E27FC236}">
                <a16:creationId xmlns:a16="http://schemas.microsoft.com/office/drawing/2014/main" id="{47A2D982-89C9-9137-F99B-F6461B291903}"/>
              </a:ext>
            </a:extLst>
          </p:cNvPr>
          <p:cNvGraphicFramePr>
            <a:graphicFrameLocks noGrp="1"/>
          </p:cNvGraphicFramePr>
          <p:nvPr>
            <p:ph idx="1"/>
            <p:extLst>
              <p:ext uri="{D42A27DB-BD31-4B8C-83A1-F6EECF244321}">
                <p14:modId xmlns:p14="http://schemas.microsoft.com/office/powerpoint/2010/main" val="1802343213"/>
              </p:ext>
            </p:extLst>
          </p:nvPr>
        </p:nvGraphicFramePr>
        <p:xfrm>
          <a:off x="233916" y="1376651"/>
          <a:ext cx="11759610" cy="477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6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1E3D6CA6-E30F-4C0E-837D-F0A5CA075D23}"/>
                                            </p:graphicEl>
                                          </p:spTgt>
                                        </p:tgtEl>
                                        <p:attrNameLst>
                                          <p:attrName>style.visibility</p:attrName>
                                        </p:attrNameLst>
                                      </p:cBhvr>
                                      <p:to>
                                        <p:strVal val="visible"/>
                                      </p:to>
                                    </p:set>
                                    <p:anim calcmode="lin" valueType="num">
                                      <p:cBhvr additive="base">
                                        <p:cTn id="7" dur="500" fill="hold"/>
                                        <p:tgtEl>
                                          <p:spTgt spid="2">
                                            <p:graphicEl>
                                              <a:dgm id="{1E3D6CA6-E30F-4C0E-837D-F0A5CA075D2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1E3D6CA6-E30F-4C0E-837D-F0A5CA075D2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865FD6F6-4835-4A06-BECE-87B5756B7EAC}"/>
                                            </p:graphicEl>
                                          </p:spTgt>
                                        </p:tgtEl>
                                        <p:attrNameLst>
                                          <p:attrName>style.visibility</p:attrName>
                                        </p:attrNameLst>
                                      </p:cBhvr>
                                      <p:to>
                                        <p:strVal val="visible"/>
                                      </p:to>
                                    </p:set>
                                    <p:anim calcmode="lin" valueType="num">
                                      <p:cBhvr additive="base">
                                        <p:cTn id="13" dur="500" fill="hold"/>
                                        <p:tgtEl>
                                          <p:spTgt spid="2">
                                            <p:graphicEl>
                                              <a:dgm id="{865FD6F6-4835-4A06-BECE-87B5756B7EA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865FD6F6-4835-4A06-BECE-87B5756B7EA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39CAE95D-2168-4894-B330-2D896C5BB77E}"/>
                                            </p:graphicEl>
                                          </p:spTgt>
                                        </p:tgtEl>
                                        <p:attrNameLst>
                                          <p:attrName>style.visibility</p:attrName>
                                        </p:attrNameLst>
                                      </p:cBhvr>
                                      <p:to>
                                        <p:strVal val="visible"/>
                                      </p:to>
                                    </p:set>
                                    <p:anim calcmode="lin" valueType="num">
                                      <p:cBhvr additive="base">
                                        <p:cTn id="19" dur="500" fill="hold"/>
                                        <p:tgtEl>
                                          <p:spTgt spid="2">
                                            <p:graphicEl>
                                              <a:dgm id="{39CAE95D-2168-4894-B330-2D896C5BB77E}"/>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39CAE95D-2168-4894-B330-2D896C5BB77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6B264D41-BD77-4CAE-892D-CA6B39239E80}"/>
                                            </p:graphicEl>
                                          </p:spTgt>
                                        </p:tgtEl>
                                        <p:attrNameLst>
                                          <p:attrName>style.visibility</p:attrName>
                                        </p:attrNameLst>
                                      </p:cBhvr>
                                      <p:to>
                                        <p:strVal val="visible"/>
                                      </p:to>
                                    </p:set>
                                    <p:anim calcmode="lin" valueType="num">
                                      <p:cBhvr additive="base">
                                        <p:cTn id="25" dur="500" fill="hold"/>
                                        <p:tgtEl>
                                          <p:spTgt spid="2">
                                            <p:graphicEl>
                                              <a:dgm id="{6B264D41-BD77-4CAE-892D-CA6B39239E80}"/>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6B264D41-BD77-4CAE-892D-CA6B39239E80}"/>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0B88D4E7-4B41-4C99-B9E4-B4F5EB6B733A}"/>
                                            </p:graphicEl>
                                          </p:spTgt>
                                        </p:tgtEl>
                                        <p:attrNameLst>
                                          <p:attrName>style.visibility</p:attrName>
                                        </p:attrNameLst>
                                      </p:cBhvr>
                                      <p:to>
                                        <p:strVal val="visible"/>
                                      </p:to>
                                    </p:set>
                                    <p:anim calcmode="lin" valueType="num">
                                      <p:cBhvr additive="base">
                                        <p:cTn id="31" dur="500" fill="hold"/>
                                        <p:tgtEl>
                                          <p:spTgt spid="2">
                                            <p:graphicEl>
                                              <a:dgm id="{0B88D4E7-4B41-4C99-B9E4-B4F5EB6B733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0B88D4E7-4B41-4C99-B9E4-B4F5EB6B733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LITERATURE REVIEW</a:t>
            </a:r>
          </a:p>
        </p:txBody>
      </p:sp>
      <p:graphicFrame>
        <p:nvGraphicFramePr>
          <p:cNvPr id="2" name="Content Placeholder 1">
            <a:extLst>
              <a:ext uri="{FF2B5EF4-FFF2-40B4-BE49-F238E27FC236}">
                <a16:creationId xmlns:a16="http://schemas.microsoft.com/office/drawing/2014/main" id="{B75D5808-E277-0C64-7FE5-69B08C7C0A65}"/>
              </a:ext>
            </a:extLst>
          </p:cNvPr>
          <p:cNvGraphicFramePr>
            <a:graphicFrameLocks noGrp="1"/>
          </p:cNvGraphicFramePr>
          <p:nvPr>
            <p:ph idx="1"/>
            <p:extLst>
              <p:ext uri="{D42A27DB-BD31-4B8C-83A1-F6EECF244321}">
                <p14:modId xmlns:p14="http://schemas.microsoft.com/office/powerpoint/2010/main" val="1719503864"/>
              </p:ext>
            </p:extLst>
          </p:nvPr>
        </p:nvGraphicFramePr>
        <p:xfrm>
          <a:off x="579582" y="137665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48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0357E9C1-D77A-477B-BB67-FD237A9645B0}"/>
                                            </p:graphicEl>
                                          </p:spTgt>
                                        </p:tgtEl>
                                        <p:attrNameLst>
                                          <p:attrName>style.visibility</p:attrName>
                                        </p:attrNameLst>
                                      </p:cBhvr>
                                      <p:to>
                                        <p:strVal val="visible"/>
                                      </p:to>
                                    </p:set>
                                    <p:animEffect transition="in" filter="barn(inVertical)">
                                      <p:cBhvr>
                                        <p:cTn id="7" dur="500"/>
                                        <p:tgtEl>
                                          <p:spTgt spid="2">
                                            <p:graphicEl>
                                              <a:dgm id="{0357E9C1-D77A-477B-BB67-FD237A9645B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7FB82052-E74A-4333-BCE1-4D4364D87396}"/>
                                            </p:graphicEl>
                                          </p:spTgt>
                                        </p:tgtEl>
                                        <p:attrNameLst>
                                          <p:attrName>style.visibility</p:attrName>
                                        </p:attrNameLst>
                                      </p:cBhvr>
                                      <p:to>
                                        <p:strVal val="visible"/>
                                      </p:to>
                                    </p:set>
                                    <p:animEffect transition="in" filter="barn(inVertical)">
                                      <p:cBhvr>
                                        <p:cTn id="12" dur="500"/>
                                        <p:tgtEl>
                                          <p:spTgt spid="2">
                                            <p:graphicEl>
                                              <a:dgm id="{7FB82052-E74A-4333-BCE1-4D4364D87396}"/>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graphicEl>
                                              <a:dgm id="{D13C5CCA-B178-4155-9DFC-94CB6CB7E003}"/>
                                            </p:graphicEl>
                                          </p:spTgt>
                                        </p:tgtEl>
                                        <p:attrNameLst>
                                          <p:attrName>style.visibility</p:attrName>
                                        </p:attrNameLst>
                                      </p:cBhvr>
                                      <p:to>
                                        <p:strVal val="visible"/>
                                      </p:to>
                                    </p:set>
                                    <p:animEffect transition="in" filter="barn(inVertical)">
                                      <p:cBhvr>
                                        <p:cTn id="15" dur="500"/>
                                        <p:tgtEl>
                                          <p:spTgt spid="2">
                                            <p:graphicEl>
                                              <a:dgm id="{D13C5CCA-B178-4155-9DFC-94CB6CB7E00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graphicEl>
                                              <a:dgm id="{FED2EBD4-633A-447C-B26C-2CB329C426E3}"/>
                                            </p:graphicEl>
                                          </p:spTgt>
                                        </p:tgtEl>
                                        <p:attrNameLst>
                                          <p:attrName>style.visibility</p:attrName>
                                        </p:attrNameLst>
                                      </p:cBhvr>
                                      <p:to>
                                        <p:strVal val="visible"/>
                                      </p:to>
                                    </p:set>
                                    <p:animEffect transition="in" filter="barn(inVertical)">
                                      <p:cBhvr>
                                        <p:cTn id="20" dur="500"/>
                                        <p:tgtEl>
                                          <p:spTgt spid="2">
                                            <p:graphicEl>
                                              <a:dgm id="{FED2EBD4-633A-447C-B26C-2CB329C426E3}"/>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
                                            <p:graphicEl>
                                              <a:dgm id="{66842E82-1AA1-4B45-8A0D-D5A88CA6F606}"/>
                                            </p:graphicEl>
                                          </p:spTgt>
                                        </p:tgtEl>
                                        <p:attrNameLst>
                                          <p:attrName>style.visibility</p:attrName>
                                        </p:attrNameLst>
                                      </p:cBhvr>
                                      <p:to>
                                        <p:strVal val="visible"/>
                                      </p:to>
                                    </p:set>
                                    <p:animEffect transition="in" filter="barn(inVertical)">
                                      <p:cBhvr>
                                        <p:cTn id="23" dur="500"/>
                                        <p:tgtEl>
                                          <p:spTgt spid="2">
                                            <p:graphicEl>
                                              <a:dgm id="{66842E82-1AA1-4B45-8A0D-D5A88CA6F60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graphicEl>
                                              <a:dgm id="{AFF034AD-6838-4C53-8C5A-00FCA5466D30}"/>
                                            </p:graphicEl>
                                          </p:spTgt>
                                        </p:tgtEl>
                                        <p:attrNameLst>
                                          <p:attrName>style.visibility</p:attrName>
                                        </p:attrNameLst>
                                      </p:cBhvr>
                                      <p:to>
                                        <p:strVal val="visible"/>
                                      </p:to>
                                    </p:set>
                                    <p:animEffect transition="in" filter="barn(inVertical)">
                                      <p:cBhvr>
                                        <p:cTn id="28" dur="500"/>
                                        <p:tgtEl>
                                          <p:spTgt spid="2">
                                            <p:graphicEl>
                                              <a:dgm id="{AFF034AD-6838-4C53-8C5A-00FCA5466D30}"/>
                                            </p:graphic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graphicEl>
                                              <a:dgm id="{807B51C1-70DC-4117-9967-55B07B1B02B3}"/>
                                            </p:graphicEl>
                                          </p:spTgt>
                                        </p:tgtEl>
                                        <p:attrNameLst>
                                          <p:attrName>style.visibility</p:attrName>
                                        </p:attrNameLst>
                                      </p:cBhvr>
                                      <p:to>
                                        <p:strVal val="visible"/>
                                      </p:to>
                                    </p:set>
                                    <p:animEffect transition="in" filter="barn(inVertical)">
                                      <p:cBhvr>
                                        <p:cTn id="31" dur="500"/>
                                        <p:tgtEl>
                                          <p:spTgt spid="2">
                                            <p:graphicEl>
                                              <a:dgm id="{807B51C1-70DC-4117-9967-55B07B1B02B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graphicEl>
                                              <a:dgm id="{B54EE3F0-D5D9-41F3-A97B-ED0899800540}"/>
                                            </p:graphicEl>
                                          </p:spTgt>
                                        </p:tgtEl>
                                        <p:attrNameLst>
                                          <p:attrName>style.visibility</p:attrName>
                                        </p:attrNameLst>
                                      </p:cBhvr>
                                      <p:to>
                                        <p:strVal val="visible"/>
                                      </p:to>
                                    </p:set>
                                    <p:animEffect transition="in" filter="barn(inVertical)">
                                      <p:cBhvr>
                                        <p:cTn id="36" dur="500"/>
                                        <p:tgtEl>
                                          <p:spTgt spid="2">
                                            <p:graphicEl>
                                              <a:dgm id="{B54EE3F0-D5D9-41F3-A97B-ED0899800540}"/>
                                            </p:graphic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
                                            <p:graphicEl>
                                              <a:dgm id="{B245B26A-EC28-47F6-958F-94B312BCDF16}"/>
                                            </p:graphicEl>
                                          </p:spTgt>
                                        </p:tgtEl>
                                        <p:attrNameLst>
                                          <p:attrName>style.visibility</p:attrName>
                                        </p:attrNameLst>
                                      </p:cBhvr>
                                      <p:to>
                                        <p:strVal val="visible"/>
                                      </p:to>
                                    </p:set>
                                    <p:animEffect transition="in" filter="barn(inVertical)">
                                      <p:cBhvr>
                                        <p:cTn id="39" dur="500"/>
                                        <p:tgtEl>
                                          <p:spTgt spid="2">
                                            <p:graphicEl>
                                              <a:dgm id="{B245B26A-EC28-47F6-958F-94B312BCDF1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graphicFrame>
        <p:nvGraphicFramePr>
          <p:cNvPr id="2" name="Content Placeholder 1">
            <a:extLst>
              <a:ext uri="{FF2B5EF4-FFF2-40B4-BE49-F238E27FC236}">
                <a16:creationId xmlns:a16="http://schemas.microsoft.com/office/drawing/2014/main" id="{4A25AD3E-4070-EA49-F0BF-89EB5CDACBDE}"/>
              </a:ext>
            </a:extLst>
          </p:cNvPr>
          <p:cNvGraphicFramePr>
            <a:graphicFrameLocks noGrp="1"/>
          </p:cNvGraphicFramePr>
          <p:nvPr>
            <p:ph idx="1"/>
            <p:extLst>
              <p:ext uri="{D42A27DB-BD31-4B8C-83A1-F6EECF244321}">
                <p14:modId xmlns:p14="http://schemas.microsoft.com/office/powerpoint/2010/main" val="1089583676"/>
              </p:ext>
            </p:extLst>
          </p:nvPr>
        </p:nvGraphicFramePr>
        <p:xfrm>
          <a:off x="579582" y="137665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598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5D919CD3-BB7A-4D6F-BCE9-D9A1E2A37D01}"/>
                                            </p:graphicEl>
                                          </p:spTgt>
                                        </p:tgtEl>
                                        <p:attrNameLst>
                                          <p:attrName>style.visibility</p:attrName>
                                        </p:attrNameLst>
                                      </p:cBhvr>
                                      <p:to>
                                        <p:strVal val="visible"/>
                                      </p:to>
                                    </p:set>
                                    <p:animEffect transition="in" filter="barn(inVertical)">
                                      <p:cBhvr>
                                        <p:cTn id="7" dur="500"/>
                                        <p:tgtEl>
                                          <p:spTgt spid="2">
                                            <p:graphicEl>
                                              <a:dgm id="{5D919CD3-BB7A-4D6F-BCE9-D9A1E2A37D0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81609039-67F8-45B4-8E95-1BEAFDF52B3A}"/>
                                            </p:graphicEl>
                                          </p:spTgt>
                                        </p:tgtEl>
                                        <p:attrNameLst>
                                          <p:attrName>style.visibility</p:attrName>
                                        </p:attrNameLst>
                                      </p:cBhvr>
                                      <p:to>
                                        <p:strVal val="visible"/>
                                      </p:to>
                                    </p:set>
                                    <p:animEffect transition="in" filter="barn(inVertical)">
                                      <p:cBhvr>
                                        <p:cTn id="12" dur="500"/>
                                        <p:tgtEl>
                                          <p:spTgt spid="2">
                                            <p:graphicEl>
                                              <a:dgm id="{81609039-67F8-45B4-8E95-1BEAFDF52B3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graphicEl>
                                              <a:dgm id="{2EEC0B14-7917-4BF6-96CE-E4BEFD05E76A}"/>
                                            </p:graphicEl>
                                          </p:spTgt>
                                        </p:tgtEl>
                                        <p:attrNameLst>
                                          <p:attrName>style.visibility</p:attrName>
                                        </p:attrNameLst>
                                      </p:cBhvr>
                                      <p:to>
                                        <p:strVal val="visible"/>
                                      </p:to>
                                    </p:set>
                                    <p:animEffect transition="in" filter="barn(inVertical)">
                                      <p:cBhvr>
                                        <p:cTn id="17" dur="500"/>
                                        <p:tgtEl>
                                          <p:spTgt spid="2">
                                            <p:graphicEl>
                                              <a:dgm id="{2EEC0B14-7917-4BF6-96CE-E4BEFD05E76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graphicEl>
                                              <a:dgm id="{EEBC5475-14E3-44B2-9FD8-78EB10506392}"/>
                                            </p:graphicEl>
                                          </p:spTgt>
                                        </p:tgtEl>
                                        <p:attrNameLst>
                                          <p:attrName>style.visibility</p:attrName>
                                        </p:attrNameLst>
                                      </p:cBhvr>
                                      <p:to>
                                        <p:strVal val="visible"/>
                                      </p:to>
                                    </p:set>
                                    <p:animEffect transition="in" filter="barn(inVertical)">
                                      <p:cBhvr>
                                        <p:cTn id="22" dur="500"/>
                                        <p:tgtEl>
                                          <p:spTgt spid="2">
                                            <p:graphicEl>
                                              <a:dgm id="{EEBC5475-14E3-44B2-9FD8-78EB1050639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graphicEl>
                                              <a:dgm id="{28E7F26E-A706-48D0-B229-5A7D4D95483A}"/>
                                            </p:graphicEl>
                                          </p:spTgt>
                                        </p:tgtEl>
                                        <p:attrNameLst>
                                          <p:attrName>style.visibility</p:attrName>
                                        </p:attrNameLst>
                                      </p:cBhvr>
                                      <p:to>
                                        <p:strVal val="visible"/>
                                      </p:to>
                                    </p:set>
                                    <p:animEffect transition="in" filter="barn(inVertical)">
                                      <p:cBhvr>
                                        <p:cTn id="27" dur="500"/>
                                        <p:tgtEl>
                                          <p:spTgt spid="2">
                                            <p:graphicEl>
                                              <a:dgm id="{28E7F26E-A706-48D0-B229-5A7D4D9548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33C7-CC04-1415-858B-8149F3F7F4CE}"/>
              </a:ext>
            </a:extLst>
          </p:cNvPr>
          <p:cNvSpPr>
            <a:spLocks noGrp="1"/>
          </p:cNvSpPr>
          <p:nvPr>
            <p:ph type="title"/>
          </p:nvPr>
        </p:nvSpPr>
        <p:spPr/>
        <p:txBody>
          <a:bodyPr/>
          <a:lstStyle/>
          <a:p>
            <a:r>
              <a:rPr lang="en-US" dirty="0">
                <a:solidFill>
                  <a:schemeClr val="bg1"/>
                </a:solidFill>
              </a:rPr>
              <a:t>Methodology continued…</a:t>
            </a:r>
          </a:p>
        </p:txBody>
      </p:sp>
      <p:graphicFrame>
        <p:nvGraphicFramePr>
          <p:cNvPr id="4" name="Content Placeholder 3">
            <a:extLst>
              <a:ext uri="{FF2B5EF4-FFF2-40B4-BE49-F238E27FC236}">
                <a16:creationId xmlns:a16="http://schemas.microsoft.com/office/drawing/2014/main" id="{7FA16C86-00E1-F584-6F7F-1085A18AEAF7}"/>
              </a:ext>
            </a:extLst>
          </p:cNvPr>
          <p:cNvGraphicFramePr>
            <a:graphicFrameLocks noGrp="1"/>
          </p:cNvGraphicFramePr>
          <p:nvPr>
            <p:ph idx="1"/>
            <p:extLst>
              <p:ext uri="{D42A27DB-BD31-4B8C-83A1-F6EECF244321}">
                <p14:modId xmlns:p14="http://schemas.microsoft.com/office/powerpoint/2010/main" val="33294547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574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graphicEl>
                                              <a:dgm id="{09A89285-7284-4405-9A1B-4CD264319138}"/>
                                            </p:graphicEl>
                                          </p:spTgt>
                                        </p:tgtEl>
                                        <p:attrNameLst>
                                          <p:attrName>style.visibility</p:attrName>
                                        </p:attrNameLst>
                                      </p:cBhvr>
                                      <p:to>
                                        <p:strVal val="visible"/>
                                      </p:to>
                                    </p:set>
                                    <p:animEffect transition="in" filter="barn(inVertical)">
                                      <p:cBhvr>
                                        <p:cTn id="7" dur="500"/>
                                        <p:tgtEl>
                                          <p:spTgt spid="4">
                                            <p:graphicEl>
                                              <a:dgm id="{09A89285-7284-4405-9A1B-4CD26431913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graphicEl>
                                              <a:dgm id="{84640D32-0B10-48B6-BBA6-E83709641EFA}"/>
                                            </p:graphicEl>
                                          </p:spTgt>
                                        </p:tgtEl>
                                        <p:attrNameLst>
                                          <p:attrName>style.visibility</p:attrName>
                                        </p:attrNameLst>
                                      </p:cBhvr>
                                      <p:to>
                                        <p:strVal val="visible"/>
                                      </p:to>
                                    </p:set>
                                    <p:animEffect transition="in" filter="barn(inVertical)">
                                      <p:cBhvr>
                                        <p:cTn id="12" dur="500"/>
                                        <p:tgtEl>
                                          <p:spTgt spid="4">
                                            <p:graphicEl>
                                              <a:dgm id="{84640D32-0B10-48B6-BBA6-E83709641E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22810"/>
            <a:ext cx="10515600" cy="573088"/>
          </a:xfrm>
        </p:spPr>
        <p:txBody>
          <a:bodyPr>
            <a:normAutofit fontScale="90000"/>
          </a:bodyPr>
          <a:lstStyle/>
          <a:p>
            <a:r>
              <a:rPr lang="en-US" b="1" dirty="0">
                <a:solidFill>
                  <a:schemeClr val="bg1"/>
                </a:solidFill>
                <a:latin typeface="+mn-lt"/>
              </a:rPr>
              <a:t>FINDING AND DISCUSSION</a:t>
            </a:r>
          </a:p>
        </p:txBody>
      </p:sp>
      <p:graphicFrame>
        <p:nvGraphicFramePr>
          <p:cNvPr id="2" name="Content Placeholder 1">
            <a:extLst>
              <a:ext uri="{FF2B5EF4-FFF2-40B4-BE49-F238E27FC236}">
                <a16:creationId xmlns:a16="http://schemas.microsoft.com/office/drawing/2014/main" id="{69C5CA3A-0B7F-93F8-7BF3-DD60B26ADC4E}"/>
              </a:ext>
            </a:extLst>
          </p:cNvPr>
          <p:cNvGraphicFramePr>
            <a:graphicFrameLocks noGrp="1"/>
          </p:cNvGraphicFramePr>
          <p:nvPr>
            <p:ph idx="1"/>
            <p:extLst>
              <p:ext uri="{D42A27DB-BD31-4B8C-83A1-F6EECF244321}">
                <p14:modId xmlns:p14="http://schemas.microsoft.com/office/powerpoint/2010/main" val="952870332"/>
              </p:ext>
            </p:extLst>
          </p:nvPr>
        </p:nvGraphicFramePr>
        <p:xfrm>
          <a:off x="579581" y="1195897"/>
          <a:ext cx="11222559" cy="5215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95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dgm id="{234A4D89-24F9-4653-821F-6E0D73232BEA}"/>
                                            </p:graphicEl>
                                          </p:spTgt>
                                        </p:tgtEl>
                                        <p:attrNameLst>
                                          <p:attrName>style.visibility</p:attrName>
                                        </p:attrNameLst>
                                      </p:cBhvr>
                                      <p:to>
                                        <p:strVal val="visible"/>
                                      </p:to>
                                    </p:set>
                                    <p:animEffect transition="in" filter="wipe(down)">
                                      <p:cBhvr>
                                        <p:cTn id="7" dur="500"/>
                                        <p:tgtEl>
                                          <p:spTgt spid="2">
                                            <p:graphicEl>
                                              <a:dgm id="{234A4D89-24F9-4653-821F-6E0D73232B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graphicEl>
                                              <a:dgm id="{D9500DC7-2DCD-4061-9C3D-874A5A6AAD77}"/>
                                            </p:graphicEl>
                                          </p:spTgt>
                                        </p:tgtEl>
                                        <p:attrNameLst>
                                          <p:attrName>style.visibility</p:attrName>
                                        </p:attrNameLst>
                                      </p:cBhvr>
                                      <p:to>
                                        <p:strVal val="visible"/>
                                      </p:to>
                                    </p:set>
                                    <p:animEffect transition="in" filter="wipe(down)">
                                      <p:cBhvr>
                                        <p:cTn id="12" dur="500"/>
                                        <p:tgtEl>
                                          <p:spTgt spid="2">
                                            <p:graphicEl>
                                              <a:dgm id="{D9500DC7-2DCD-4061-9C3D-874A5A6AAD77}"/>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graphicEl>
                                              <a:dgm id="{260CE086-0AC2-4B66-B1EB-D18905BD4D51}"/>
                                            </p:graphicEl>
                                          </p:spTgt>
                                        </p:tgtEl>
                                        <p:attrNameLst>
                                          <p:attrName>style.visibility</p:attrName>
                                        </p:attrNameLst>
                                      </p:cBhvr>
                                      <p:to>
                                        <p:strVal val="visible"/>
                                      </p:to>
                                    </p:set>
                                    <p:animEffect transition="in" filter="wipe(down)">
                                      <p:cBhvr>
                                        <p:cTn id="15" dur="500"/>
                                        <p:tgtEl>
                                          <p:spTgt spid="2">
                                            <p:graphicEl>
                                              <a:dgm id="{260CE086-0AC2-4B66-B1EB-D18905BD4D5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1A7AB180-860E-442F-AAA3-80E90C0514F3}"/>
                                            </p:graphicEl>
                                          </p:spTgt>
                                        </p:tgtEl>
                                        <p:attrNameLst>
                                          <p:attrName>style.visibility</p:attrName>
                                        </p:attrNameLst>
                                      </p:cBhvr>
                                      <p:to>
                                        <p:strVal val="visible"/>
                                      </p:to>
                                    </p:set>
                                    <p:animEffect transition="in" filter="wipe(down)">
                                      <p:cBhvr>
                                        <p:cTn id="20" dur="500"/>
                                        <p:tgtEl>
                                          <p:spTgt spid="2">
                                            <p:graphicEl>
                                              <a:dgm id="{1A7AB180-860E-442F-AAA3-80E90C0514F3}"/>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
                                            <p:graphicEl>
                                              <a:dgm id="{26112CC7-843D-4AFA-94F0-722AC6BC86E2}"/>
                                            </p:graphicEl>
                                          </p:spTgt>
                                        </p:tgtEl>
                                        <p:attrNameLst>
                                          <p:attrName>style.visibility</p:attrName>
                                        </p:attrNameLst>
                                      </p:cBhvr>
                                      <p:to>
                                        <p:strVal val="visible"/>
                                      </p:to>
                                    </p:set>
                                    <p:animEffect transition="in" filter="wipe(down)">
                                      <p:cBhvr>
                                        <p:cTn id="23" dur="500"/>
                                        <p:tgtEl>
                                          <p:spTgt spid="2">
                                            <p:graphicEl>
                                              <a:dgm id="{26112CC7-843D-4AFA-94F0-722AC6BC86E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dgm id="{0B686408-4272-4EDD-8802-5A50FB0DC082}"/>
                                            </p:graphicEl>
                                          </p:spTgt>
                                        </p:tgtEl>
                                        <p:attrNameLst>
                                          <p:attrName>style.visibility</p:attrName>
                                        </p:attrNameLst>
                                      </p:cBhvr>
                                      <p:to>
                                        <p:strVal val="visible"/>
                                      </p:to>
                                    </p:set>
                                    <p:animEffect transition="in" filter="wipe(down)">
                                      <p:cBhvr>
                                        <p:cTn id="28" dur="500"/>
                                        <p:tgtEl>
                                          <p:spTgt spid="2">
                                            <p:graphicEl>
                                              <a:dgm id="{0B686408-4272-4EDD-8802-5A50FB0DC082}"/>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
                                            <p:graphicEl>
                                              <a:dgm id="{A70FABB1-1B31-4A47-8146-41564C55F667}"/>
                                            </p:graphicEl>
                                          </p:spTgt>
                                        </p:tgtEl>
                                        <p:attrNameLst>
                                          <p:attrName>style.visibility</p:attrName>
                                        </p:attrNameLst>
                                      </p:cBhvr>
                                      <p:to>
                                        <p:strVal val="visible"/>
                                      </p:to>
                                    </p:set>
                                    <p:animEffect transition="in" filter="wipe(down)">
                                      <p:cBhvr>
                                        <p:cTn id="31" dur="500"/>
                                        <p:tgtEl>
                                          <p:spTgt spid="2">
                                            <p:graphicEl>
                                              <a:dgm id="{A70FABB1-1B31-4A47-8146-41564C55F66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FDBC6AB2-B60F-7311-6752-EF5EBD6B3899}"/>
              </a:ext>
            </a:extLst>
          </p:cNvPr>
          <p:cNvGraphicFramePr>
            <a:graphicFrameLocks noGrp="1"/>
          </p:cNvGraphicFramePr>
          <p:nvPr>
            <p:ph idx="1"/>
            <p:extLst>
              <p:ext uri="{D42A27DB-BD31-4B8C-83A1-F6EECF244321}">
                <p14:modId xmlns:p14="http://schemas.microsoft.com/office/powerpoint/2010/main" val="2139688337"/>
              </p:ext>
            </p:extLst>
          </p:nvPr>
        </p:nvGraphicFramePr>
        <p:xfrm>
          <a:off x="495300" y="1329070"/>
          <a:ext cx="11106150" cy="4989961"/>
        </p:xfrm>
        <a:graphic>
          <a:graphicData uri="http://schemas.openxmlformats.org/drawingml/2006/table">
            <a:tbl>
              <a:tblPr firstRow="1" bandRow="1">
                <a:tableStyleId>{5C22544A-7EE6-4342-B048-85BDC9FD1C3A}</a:tableStyleId>
              </a:tblPr>
              <a:tblGrid>
                <a:gridCol w="4224231">
                  <a:extLst>
                    <a:ext uri="{9D8B030D-6E8A-4147-A177-3AD203B41FA5}">
                      <a16:colId xmlns:a16="http://schemas.microsoft.com/office/drawing/2014/main" val="811681168"/>
                    </a:ext>
                  </a:extLst>
                </a:gridCol>
                <a:gridCol w="1074289">
                  <a:extLst>
                    <a:ext uri="{9D8B030D-6E8A-4147-A177-3AD203B41FA5}">
                      <a16:colId xmlns:a16="http://schemas.microsoft.com/office/drawing/2014/main" val="589253651"/>
                    </a:ext>
                  </a:extLst>
                </a:gridCol>
                <a:gridCol w="5807630">
                  <a:extLst>
                    <a:ext uri="{9D8B030D-6E8A-4147-A177-3AD203B41FA5}">
                      <a16:colId xmlns:a16="http://schemas.microsoft.com/office/drawing/2014/main" val="1332113528"/>
                    </a:ext>
                  </a:extLst>
                </a:gridCol>
              </a:tblGrid>
              <a:tr h="940876">
                <a:tc>
                  <a:txBody>
                    <a:bodyPr/>
                    <a:lstStyle/>
                    <a:p>
                      <a:pPr algn="ctr"/>
                      <a:r>
                        <a:rPr lang="en-US" dirty="0">
                          <a:latin typeface="+mj-lt"/>
                        </a:rPr>
                        <a:t>Skills</a:t>
                      </a:r>
                    </a:p>
                  </a:txBody>
                  <a:tcPr/>
                </a:tc>
                <a:tc>
                  <a:txBody>
                    <a:bodyPr/>
                    <a:lstStyle/>
                    <a:p>
                      <a:pPr algn="ctr"/>
                      <a:r>
                        <a:rPr lang="en-US" dirty="0">
                          <a:latin typeface="+mj-lt"/>
                        </a:rPr>
                        <a:t>Number of students</a:t>
                      </a:r>
                    </a:p>
                  </a:txBody>
                  <a:tcPr/>
                </a:tc>
                <a:tc>
                  <a:txBody>
                    <a:bodyPr/>
                    <a:lstStyle/>
                    <a:p>
                      <a:pPr algn="ctr"/>
                      <a:r>
                        <a:rPr lang="en-US" dirty="0">
                          <a:latin typeface="+mj-lt"/>
                        </a:rPr>
                        <a:t>Examples of statements</a:t>
                      </a:r>
                    </a:p>
                  </a:txBody>
                  <a:tcPr/>
                </a:tc>
                <a:extLst>
                  <a:ext uri="{0D108BD9-81ED-4DB2-BD59-A6C34878D82A}">
                    <a16:rowId xmlns:a16="http://schemas.microsoft.com/office/drawing/2014/main" val="1824159206"/>
                  </a:ext>
                </a:extLst>
              </a:tr>
              <a:tr h="586855">
                <a:tc>
                  <a:txBody>
                    <a:bodyPr/>
                    <a:lstStyle/>
                    <a:p>
                      <a:r>
                        <a:rPr lang="en-US" dirty="0">
                          <a:latin typeface="+mj-lt"/>
                        </a:rPr>
                        <a:t>Observational</a:t>
                      </a:r>
                    </a:p>
                  </a:txBody>
                  <a:tcPr/>
                </a:tc>
                <a:tc>
                  <a:txBody>
                    <a:bodyPr/>
                    <a:lstStyle/>
                    <a:p>
                      <a:r>
                        <a:rPr lang="en-US" dirty="0">
                          <a:latin typeface="+mj-lt"/>
                        </a:rPr>
                        <a:t>19</a:t>
                      </a:r>
                    </a:p>
                  </a:txBody>
                  <a:tcPr/>
                </a:tc>
                <a:tc>
                  <a:txBody>
                    <a:bodyPr/>
                    <a:lstStyle/>
                    <a:p>
                      <a:r>
                        <a:rPr lang="en-US" dirty="0">
                          <a:latin typeface="+mj-lt"/>
                        </a:rPr>
                        <a:t>We can use VTS to analyze other types of pictures</a:t>
                      </a:r>
                    </a:p>
                  </a:txBody>
                  <a:tcPr/>
                </a:tc>
                <a:extLst>
                  <a:ext uri="{0D108BD9-81ED-4DB2-BD59-A6C34878D82A}">
                    <a16:rowId xmlns:a16="http://schemas.microsoft.com/office/drawing/2014/main" val="4168528460"/>
                  </a:ext>
                </a:extLst>
              </a:tr>
              <a:tr h="3763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Cognitive </a:t>
                      </a:r>
                      <a:r>
                        <a:rPr lang="en-US" sz="1800" kern="1200" dirty="0">
                          <a:solidFill>
                            <a:schemeClr val="dk1"/>
                          </a:solidFill>
                          <a:latin typeface="+mj-lt"/>
                          <a:ea typeface="+mn-ea"/>
                          <a:cs typeface="+mn-cs"/>
                        </a:rPr>
                        <a:t>Critical thinking </a:t>
                      </a:r>
                    </a:p>
                  </a:txBody>
                  <a:tcPr/>
                </a:tc>
                <a:tc>
                  <a:txBody>
                    <a:bodyPr/>
                    <a:lstStyle/>
                    <a:p>
                      <a:r>
                        <a:rPr lang="en-US" dirty="0">
                          <a:latin typeface="+mj-lt"/>
                        </a:rPr>
                        <a:t>16</a:t>
                      </a:r>
                    </a:p>
                  </a:txBody>
                  <a:tcPr/>
                </a:tc>
                <a:tc>
                  <a:txBody>
                    <a:bodyPr/>
                    <a:lstStyle/>
                    <a:p>
                      <a:r>
                        <a:rPr lang="en-US" dirty="0">
                          <a:latin typeface="+mj-lt"/>
                        </a:rPr>
                        <a:t>VTS helped you to think critically at pictures</a:t>
                      </a:r>
                    </a:p>
                  </a:txBody>
                  <a:tcPr/>
                </a:tc>
                <a:extLst>
                  <a:ext uri="{0D108BD9-81ED-4DB2-BD59-A6C34878D82A}">
                    <a16:rowId xmlns:a16="http://schemas.microsoft.com/office/drawing/2014/main" val="2909515430"/>
                  </a:ext>
                </a:extLst>
              </a:tr>
              <a:tr h="838364">
                <a:tc>
                  <a:txBody>
                    <a:bodyPr/>
                    <a:lstStyle/>
                    <a:p>
                      <a:r>
                        <a:rPr lang="en-US" dirty="0">
                          <a:latin typeface="+mj-lt"/>
                        </a:rPr>
                        <a:t>Interpretation</a:t>
                      </a:r>
                    </a:p>
                  </a:txBody>
                  <a:tcPr/>
                </a:tc>
                <a:tc>
                  <a:txBody>
                    <a:bodyPr/>
                    <a:lstStyle/>
                    <a:p>
                      <a:r>
                        <a:rPr lang="en-US" dirty="0">
                          <a:latin typeface="+mj-lt"/>
                        </a:rPr>
                        <a:t>10</a:t>
                      </a:r>
                    </a:p>
                  </a:txBody>
                  <a:tcPr/>
                </a:tc>
                <a:tc>
                  <a:txBody>
                    <a:bodyPr/>
                    <a:lstStyle/>
                    <a:p>
                      <a:r>
                        <a:rPr lang="en-US" dirty="0">
                          <a:latin typeface="+mj-lt"/>
                        </a:rPr>
                        <a:t>Do not assume things about the pictures you see. Look at the whole picture and the story behind it</a:t>
                      </a:r>
                    </a:p>
                  </a:txBody>
                  <a:tcPr/>
                </a:tc>
                <a:extLst>
                  <a:ext uri="{0D108BD9-81ED-4DB2-BD59-A6C34878D82A}">
                    <a16:rowId xmlns:a16="http://schemas.microsoft.com/office/drawing/2014/main" val="4154336061"/>
                  </a:ext>
                </a:extLst>
              </a:tr>
              <a:tr h="376351">
                <a:tc>
                  <a:txBody>
                    <a:bodyPr/>
                    <a:lstStyle/>
                    <a:p>
                      <a:r>
                        <a:rPr lang="en-US" dirty="0">
                          <a:latin typeface="+mj-lt"/>
                        </a:rPr>
                        <a:t>Analysis</a:t>
                      </a:r>
                    </a:p>
                  </a:txBody>
                  <a:tcPr/>
                </a:tc>
                <a:tc>
                  <a:txBody>
                    <a:bodyPr/>
                    <a:lstStyle/>
                    <a:p>
                      <a:r>
                        <a:rPr lang="en-US" dirty="0">
                          <a:latin typeface="+mj-lt"/>
                        </a:rPr>
                        <a:t>6</a:t>
                      </a:r>
                    </a:p>
                  </a:txBody>
                  <a:tcPr/>
                </a:tc>
                <a:tc>
                  <a:txBody>
                    <a:bodyPr/>
                    <a:lstStyle/>
                    <a:p>
                      <a:r>
                        <a:rPr lang="en-US" dirty="0">
                          <a:latin typeface="+mj-lt"/>
                        </a:rPr>
                        <a:t>VTS helped to analyze the situation in the picture</a:t>
                      </a:r>
                    </a:p>
                  </a:txBody>
                  <a:tcPr/>
                </a:tc>
                <a:extLst>
                  <a:ext uri="{0D108BD9-81ED-4DB2-BD59-A6C34878D82A}">
                    <a16:rowId xmlns:a16="http://schemas.microsoft.com/office/drawing/2014/main" val="338227297"/>
                  </a:ext>
                </a:extLst>
              </a:tr>
              <a:tr h="376351">
                <a:tc>
                  <a:txBody>
                    <a:bodyPr/>
                    <a:lstStyle/>
                    <a:p>
                      <a:r>
                        <a:rPr lang="en-US" dirty="0">
                          <a:latin typeface="+mj-lt"/>
                        </a:rPr>
                        <a:t>Using Evidence</a:t>
                      </a:r>
                    </a:p>
                  </a:txBody>
                  <a:tcPr/>
                </a:tc>
                <a:tc>
                  <a:txBody>
                    <a:bodyPr/>
                    <a:lstStyle/>
                    <a:p>
                      <a:r>
                        <a:rPr lang="en-US" dirty="0">
                          <a:latin typeface="+mj-lt"/>
                        </a:rPr>
                        <a:t>12</a:t>
                      </a:r>
                    </a:p>
                  </a:txBody>
                  <a:tcPr/>
                </a:tc>
                <a:tc>
                  <a:txBody>
                    <a:bodyPr/>
                    <a:lstStyle/>
                    <a:p>
                      <a:r>
                        <a:rPr lang="en-US" dirty="0">
                          <a:latin typeface="+mj-lt"/>
                        </a:rPr>
                        <a:t>I can use VTS in my presentation so I can give evidence</a:t>
                      </a:r>
                    </a:p>
                  </a:txBody>
                  <a:tcPr/>
                </a:tc>
                <a:extLst>
                  <a:ext uri="{0D108BD9-81ED-4DB2-BD59-A6C34878D82A}">
                    <a16:rowId xmlns:a16="http://schemas.microsoft.com/office/drawing/2014/main" val="415004559"/>
                  </a:ext>
                </a:extLst>
              </a:tr>
              <a:tr h="376351">
                <a:tc>
                  <a:txBody>
                    <a:bodyPr/>
                    <a:lstStyle/>
                    <a:p>
                      <a:r>
                        <a:rPr lang="en-US" dirty="0">
                          <a:latin typeface="+mj-lt"/>
                        </a:rPr>
                        <a:t>Oral and written communication</a:t>
                      </a:r>
                    </a:p>
                  </a:txBody>
                  <a:tcPr/>
                </a:tc>
                <a:tc>
                  <a:txBody>
                    <a:bodyPr/>
                    <a:lstStyle/>
                    <a:p>
                      <a:r>
                        <a:rPr lang="en-US" dirty="0">
                          <a:latin typeface="+mj-lt"/>
                        </a:rPr>
                        <a:t>14</a:t>
                      </a:r>
                    </a:p>
                  </a:txBody>
                  <a:tcPr/>
                </a:tc>
                <a:tc>
                  <a:txBody>
                    <a:bodyPr/>
                    <a:lstStyle/>
                    <a:p>
                      <a:r>
                        <a:rPr lang="en-US" dirty="0">
                          <a:latin typeface="+mj-lt"/>
                        </a:rPr>
                        <a:t>You have to be very descriptive when writing the result</a:t>
                      </a:r>
                    </a:p>
                  </a:txBody>
                  <a:tcPr/>
                </a:tc>
                <a:extLst>
                  <a:ext uri="{0D108BD9-81ED-4DB2-BD59-A6C34878D82A}">
                    <a16:rowId xmlns:a16="http://schemas.microsoft.com/office/drawing/2014/main" val="204473883"/>
                  </a:ext>
                </a:extLst>
              </a:tr>
              <a:tr h="376351">
                <a:tc>
                  <a:txBody>
                    <a:bodyPr/>
                    <a:lstStyle/>
                    <a:p>
                      <a:r>
                        <a:rPr lang="en-US" dirty="0">
                          <a:latin typeface="+mj-lt"/>
                        </a:rPr>
                        <a:t>Active listening</a:t>
                      </a:r>
                    </a:p>
                  </a:txBody>
                  <a:tcPr/>
                </a:tc>
                <a:tc>
                  <a:txBody>
                    <a:bodyPr/>
                    <a:lstStyle/>
                    <a:p>
                      <a:r>
                        <a:rPr lang="en-US" dirty="0">
                          <a:latin typeface="+mj-lt"/>
                        </a:rPr>
                        <a:t>10</a:t>
                      </a:r>
                    </a:p>
                  </a:txBody>
                  <a:tcPr/>
                </a:tc>
                <a:tc>
                  <a:txBody>
                    <a:bodyPr/>
                    <a:lstStyle/>
                    <a:p>
                      <a:r>
                        <a:rPr lang="en-US" dirty="0">
                          <a:latin typeface="+mj-lt"/>
                        </a:rPr>
                        <a:t>Active listening is meaningful for conversation with the class</a:t>
                      </a:r>
                    </a:p>
                  </a:txBody>
                  <a:tcPr/>
                </a:tc>
                <a:extLst>
                  <a:ext uri="{0D108BD9-81ED-4DB2-BD59-A6C34878D82A}">
                    <a16:rowId xmlns:a16="http://schemas.microsoft.com/office/drawing/2014/main" val="2638453922"/>
                  </a:ext>
                </a:extLst>
              </a:tr>
              <a:tr h="376351">
                <a:tc>
                  <a:txBody>
                    <a:bodyPr/>
                    <a:lstStyle/>
                    <a:p>
                      <a:r>
                        <a:rPr lang="en-US" dirty="0">
                          <a:latin typeface="+mj-lt"/>
                        </a:rPr>
                        <a:t>Intrapersonal: Openness</a:t>
                      </a:r>
                    </a:p>
                  </a:txBody>
                  <a:tcPr/>
                </a:tc>
                <a:tc>
                  <a:txBody>
                    <a:bodyPr/>
                    <a:lstStyle/>
                    <a:p>
                      <a:r>
                        <a:rPr lang="en-US" dirty="0">
                          <a:latin typeface="+mj-lt"/>
                        </a:rPr>
                        <a:t>14</a:t>
                      </a:r>
                    </a:p>
                  </a:txBody>
                  <a:tcPr/>
                </a:tc>
                <a:tc>
                  <a:txBody>
                    <a:bodyPr/>
                    <a:lstStyle/>
                    <a:p>
                      <a:r>
                        <a:rPr lang="en-US" dirty="0">
                          <a:latin typeface="+mj-lt"/>
                        </a:rPr>
                        <a:t>I can use VTS to explore different answers</a:t>
                      </a:r>
                    </a:p>
                  </a:txBody>
                  <a:tcPr/>
                </a:tc>
                <a:extLst>
                  <a:ext uri="{0D108BD9-81ED-4DB2-BD59-A6C34878D82A}">
                    <a16:rowId xmlns:a16="http://schemas.microsoft.com/office/drawing/2014/main" val="623720973"/>
                  </a:ext>
                </a:extLst>
              </a:tr>
              <a:tr h="0">
                <a:tc>
                  <a:txBody>
                    <a:bodyPr/>
                    <a:lstStyle/>
                    <a:p>
                      <a:r>
                        <a:rPr lang="en-US" dirty="0">
                          <a:latin typeface="+mj-lt"/>
                        </a:rPr>
                        <a:t>Interpersonal: Teamwork and collaboration</a:t>
                      </a:r>
                    </a:p>
                  </a:txBody>
                  <a:tcPr/>
                </a:tc>
                <a:tc>
                  <a:txBody>
                    <a:bodyPr/>
                    <a:lstStyle/>
                    <a:p>
                      <a:r>
                        <a:rPr lang="en-US" dirty="0">
                          <a:latin typeface="+mj-lt"/>
                        </a:rPr>
                        <a:t>19</a:t>
                      </a:r>
                    </a:p>
                  </a:txBody>
                  <a:tcPr/>
                </a:tc>
                <a:tc>
                  <a:txBody>
                    <a:bodyPr/>
                    <a:lstStyle/>
                    <a:p>
                      <a:r>
                        <a:rPr lang="en-US" dirty="0">
                          <a:latin typeface="+mj-lt"/>
                        </a:rPr>
                        <a:t>I can appreciate other opinion and respect them</a:t>
                      </a:r>
                    </a:p>
                  </a:txBody>
                  <a:tcPr/>
                </a:tc>
                <a:extLst>
                  <a:ext uri="{0D108BD9-81ED-4DB2-BD59-A6C34878D82A}">
                    <a16:rowId xmlns:a16="http://schemas.microsoft.com/office/drawing/2014/main" val="3755871370"/>
                  </a:ext>
                </a:extLst>
              </a:tr>
            </a:tbl>
          </a:graphicData>
        </a:graphic>
      </p:graphicFrame>
      <p:sp>
        <p:nvSpPr>
          <p:cNvPr id="7" name="Rectangle 6">
            <a:extLst>
              <a:ext uri="{FF2B5EF4-FFF2-40B4-BE49-F238E27FC236}">
                <a16:creationId xmlns:a16="http://schemas.microsoft.com/office/drawing/2014/main" id="{998D6774-E118-D2D7-0C9A-F9B1F5EE35C5}"/>
              </a:ext>
            </a:extLst>
          </p:cNvPr>
          <p:cNvSpPr/>
          <p:nvPr/>
        </p:nvSpPr>
        <p:spPr>
          <a:xfrm>
            <a:off x="1253756" y="570614"/>
            <a:ext cx="4200745" cy="43947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mj-lt"/>
              </a:rPr>
              <a:t>Table 1: </a:t>
            </a:r>
            <a:r>
              <a:rPr lang="en-US" sz="2000" i="0" u="none" strike="noStrike" baseline="0" dirty="0">
                <a:latin typeface="+mj-lt"/>
              </a:rPr>
              <a:t>Skills students gained from VTS</a:t>
            </a:r>
            <a:endParaRPr lang="en-US" sz="2000" dirty="0">
              <a:latin typeface="+mj-lt"/>
            </a:endParaRPr>
          </a:p>
        </p:txBody>
      </p:sp>
    </p:spTree>
    <p:extLst>
      <p:ext uri="{BB962C8B-B14F-4D97-AF65-F5344CB8AC3E}">
        <p14:creationId xmlns:p14="http://schemas.microsoft.com/office/powerpoint/2010/main" val="179580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DF10B5-AF84-8480-2F1C-2499EC73BF56}"/>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200" b="1" kern="1200">
                <a:solidFill>
                  <a:srgbClr val="FFFFFF"/>
                </a:solidFill>
                <a:latin typeface="+mj-lt"/>
                <a:ea typeface="+mj-ea"/>
                <a:cs typeface="+mj-cs"/>
              </a:rPr>
              <a:t>Figure 1: Word cloud </a:t>
            </a:r>
            <a:r>
              <a:rPr lang="en-US" sz="2200" b="1" i="0" u="none" strike="noStrike" kern="1200" baseline="0">
                <a:solidFill>
                  <a:srgbClr val="FFFFFF"/>
                </a:solidFill>
                <a:latin typeface="+mj-lt"/>
                <a:ea typeface="+mj-ea"/>
                <a:cs typeface="+mj-cs"/>
              </a:rPr>
              <a:t>generated from the most common words students used in answering the question about how they might use VTS</a:t>
            </a:r>
            <a:endParaRPr lang="en-US" sz="2200" b="1" kern="1200">
              <a:solidFill>
                <a:srgbClr val="FFFFFF"/>
              </a:solidFill>
              <a:latin typeface="+mj-lt"/>
              <a:ea typeface="+mj-ea"/>
              <a:cs typeface="+mj-cs"/>
            </a:endParaRPr>
          </a:p>
        </p:txBody>
      </p:sp>
      <p:pic>
        <p:nvPicPr>
          <p:cNvPr id="5" name="Content Placeholder 4">
            <a:extLst>
              <a:ext uri="{FF2B5EF4-FFF2-40B4-BE49-F238E27FC236}">
                <a16:creationId xmlns:a16="http://schemas.microsoft.com/office/drawing/2014/main" id="{84B4F020-34A6-922C-67AA-31C29A3BC928}"/>
              </a:ext>
            </a:extLst>
          </p:cNvPr>
          <p:cNvPicPr>
            <a:picLocks noGrp="1" noChangeAspect="1"/>
          </p:cNvPicPr>
          <p:nvPr>
            <p:ph idx="1"/>
          </p:nvPr>
        </p:nvPicPr>
        <p:blipFill>
          <a:blip r:embed="rId2"/>
          <a:stretch>
            <a:fillRect/>
          </a:stretch>
        </p:blipFill>
        <p:spPr>
          <a:xfrm>
            <a:off x="4207933" y="677449"/>
            <a:ext cx="7347537" cy="5504077"/>
          </a:xfrm>
          <a:prstGeom prst="rect">
            <a:avLst/>
          </a:prstGeom>
        </p:spPr>
      </p:pic>
    </p:spTree>
    <p:extLst>
      <p:ext uri="{BB962C8B-B14F-4D97-AF65-F5344CB8AC3E}">
        <p14:creationId xmlns:p14="http://schemas.microsoft.com/office/powerpoint/2010/main" val="1364213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071ABF5-21B0-DBFF-E654-EE00E1C29224}"/>
              </a:ext>
            </a:extLst>
          </p:cNvPr>
          <p:cNvGraphicFramePr>
            <a:graphicFrameLocks noGrp="1"/>
          </p:cNvGraphicFramePr>
          <p:nvPr>
            <p:ph idx="1"/>
            <p:extLst>
              <p:ext uri="{D42A27DB-BD31-4B8C-83A1-F6EECF244321}">
                <p14:modId xmlns:p14="http://schemas.microsoft.com/office/powerpoint/2010/main" val="2077469692"/>
              </p:ext>
            </p:extLst>
          </p:nvPr>
        </p:nvGraphicFramePr>
        <p:xfrm>
          <a:off x="838200" y="1063625"/>
          <a:ext cx="10515600" cy="511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90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69C395AD-6DC2-478D-8413-C3EC9B6EB7A9}"/>
                                            </p:graphicEl>
                                          </p:spTgt>
                                        </p:tgtEl>
                                        <p:attrNameLst>
                                          <p:attrName>style.visibility</p:attrName>
                                        </p:attrNameLst>
                                      </p:cBhvr>
                                      <p:to>
                                        <p:strVal val="visible"/>
                                      </p:to>
                                    </p:set>
                                    <p:animEffect transition="in" filter="fade">
                                      <p:cBhvr>
                                        <p:cTn id="7" dur="500"/>
                                        <p:tgtEl>
                                          <p:spTgt spid="5">
                                            <p:graphicEl>
                                              <a:dgm id="{69C395AD-6DC2-478D-8413-C3EC9B6EB7A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77BB55C-EC31-4584-8229-CA225DFCA151}"/>
                                            </p:graphicEl>
                                          </p:spTgt>
                                        </p:tgtEl>
                                        <p:attrNameLst>
                                          <p:attrName>style.visibility</p:attrName>
                                        </p:attrNameLst>
                                      </p:cBhvr>
                                      <p:to>
                                        <p:strVal val="visible"/>
                                      </p:to>
                                    </p:set>
                                    <p:animEffect transition="in" filter="fade">
                                      <p:cBhvr>
                                        <p:cTn id="12" dur="500"/>
                                        <p:tgtEl>
                                          <p:spTgt spid="5">
                                            <p:graphicEl>
                                              <a:dgm id="{477BB55C-EC31-4584-8229-CA225DFCA1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1521</Words>
  <Application>Microsoft Office PowerPoint</Application>
  <PresentationFormat>Widescreen</PresentationFormat>
  <Paragraphs>79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CaeciliaLTStd-Italic</vt:lpstr>
      <vt:lpstr>CaeciliaLTStd-Roman</vt:lpstr>
      <vt:lpstr>Calibri</vt:lpstr>
      <vt:lpstr>Calibri Light</vt:lpstr>
      <vt:lpstr>Office Theme</vt:lpstr>
      <vt:lpstr>Visual Thinking Strategies as a Model to Support Multiliteracy Pedagogy</vt:lpstr>
      <vt:lpstr>INTRODUCTION</vt:lpstr>
      <vt:lpstr>LITERATURE REVIEW</vt:lpstr>
      <vt:lpstr>METHOD</vt:lpstr>
      <vt:lpstr>Methodology continued…</vt:lpstr>
      <vt:lpstr>FINDING AND DISCUSSION</vt:lpstr>
      <vt:lpstr>PowerPoint Presentation</vt:lpstr>
      <vt:lpstr>Figure 1: Word cloud generated from the most common words students used in answering the question about how they might use VTS</vt:lpstr>
      <vt:lpstr>PowerPoint Presentation</vt:lpstr>
      <vt:lpstr>CONCLUSION</vt:lpstr>
      <vt:lpstr>REFERENCES</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Lenovo</cp:lastModifiedBy>
  <cp:revision>13</cp:revision>
  <dcterms:created xsi:type="dcterms:W3CDTF">2023-04-14T06:04:15Z</dcterms:created>
  <dcterms:modified xsi:type="dcterms:W3CDTF">2023-08-02T12:55:48Z</dcterms:modified>
</cp:coreProperties>
</file>