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32" autoAdjust="0"/>
    <p:restoredTop sz="94660"/>
  </p:normalViewPr>
  <p:slideViewPr>
    <p:cSldViewPr snapToGrid="0">
      <p:cViewPr varScale="1">
        <p:scale>
          <a:sx n="66" d="100"/>
          <a:sy n="66" d="100"/>
        </p:scale>
        <p:origin x="7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5" y="770094"/>
            <a:ext cx="11812385" cy="879475"/>
          </a:xfrm>
        </p:spPr>
        <p:txBody>
          <a:bodyPr>
            <a:noAutofit/>
          </a:bodyPr>
          <a:lstStyle/>
          <a:p>
            <a:pPr algn="ctr">
              <a:spcAft>
                <a:spcPts val="800"/>
              </a:spcAft>
            </a:pPr>
            <a:r>
              <a:rPr lang="en-ID" sz="1800" b="1" dirty="0">
                <a:solidFill>
                  <a:schemeClr val="bg1"/>
                </a:solidFill>
                <a:effectLst/>
                <a:latin typeface="+mn-lt"/>
                <a:ea typeface="Times New Roman" panose="02020603050405020304" pitchFamily="18" charset="0"/>
              </a:rPr>
              <a:t>Identification of Challenges and Problems of Education Institutions</a:t>
            </a:r>
            <a:br>
              <a:rPr lang="en-ID" sz="1800" b="1" dirty="0">
                <a:solidFill>
                  <a:schemeClr val="bg1"/>
                </a:solidFill>
                <a:effectLst/>
                <a:latin typeface="+mn-lt"/>
                <a:ea typeface="Times New Roman" panose="02020603050405020304" pitchFamily="18" charset="0"/>
              </a:rPr>
            </a:br>
            <a:r>
              <a:rPr lang="en-ID" sz="1800" b="1" dirty="0">
                <a:solidFill>
                  <a:schemeClr val="bg1"/>
                </a:solidFill>
                <a:effectLst/>
                <a:latin typeface="+mn-lt"/>
                <a:ea typeface="Times New Roman" panose="02020603050405020304" pitchFamily="18" charset="0"/>
              </a:rPr>
              <a:t> in Providing Learning Media for Blind Children: A Case in Bandung Regency</a:t>
            </a:r>
            <a:endParaRPr lang="en-ID" sz="1800" dirty="0">
              <a:solidFill>
                <a:schemeClr val="bg1"/>
              </a:solidFill>
              <a:effectLst/>
              <a:latin typeface="+mn-lt"/>
              <a:ea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gn="ctr">
              <a:spcAft>
                <a:spcPts val="800"/>
              </a:spcAft>
            </a:pPr>
            <a:r>
              <a:rPr lang="en-ID" sz="1800" dirty="0">
                <a:solidFill>
                  <a:schemeClr val="bg1"/>
                </a:solidFill>
                <a:effectLst/>
                <a:ea typeface="Times New Roman" panose="02020603050405020304" pitchFamily="18" charset="0"/>
              </a:rPr>
              <a:t>Nisha Nurhanisa, Salsa Billa </a:t>
            </a:r>
            <a:r>
              <a:rPr lang="en-ID" sz="1800" dirty="0" err="1">
                <a:solidFill>
                  <a:schemeClr val="bg1"/>
                </a:solidFill>
                <a:effectLst/>
                <a:ea typeface="Times New Roman" panose="02020603050405020304" pitchFamily="18" charset="0"/>
              </a:rPr>
              <a:t>Arafah</a:t>
            </a:r>
            <a:r>
              <a:rPr lang="en-ID" sz="1800" dirty="0">
                <a:solidFill>
                  <a:schemeClr val="bg1"/>
                </a:solidFill>
                <a:effectLst/>
                <a:ea typeface="Times New Roman" panose="02020603050405020304" pitchFamily="18" charset="0"/>
              </a:rPr>
              <a:t>, </a:t>
            </a:r>
            <a:r>
              <a:rPr lang="en-ID" sz="1800" dirty="0" err="1">
                <a:solidFill>
                  <a:schemeClr val="bg1"/>
                </a:solidFill>
                <a:effectLst/>
                <a:ea typeface="Times New Roman" panose="02020603050405020304" pitchFamily="18" charset="0"/>
              </a:rPr>
              <a:t>Balerina</a:t>
            </a:r>
            <a:r>
              <a:rPr lang="en-ID" sz="1800" dirty="0">
                <a:solidFill>
                  <a:schemeClr val="bg1"/>
                </a:solidFill>
                <a:effectLst/>
                <a:ea typeface="Times New Roman" panose="02020603050405020304" pitchFamily="18" charset="0"/>
              </a:rPr>
              <a:t> </a:t>
            </a:r>
            <a:r>
              <a:rPr lang="en-ID" sz="1800" dirty="0" err="1">
                <a:solidFill>
                  <a:schemeClr val="bg1"/>
                </a:solidFill>
                <a:effectLst/>
                <a:ea typeface="Times New Roman" panose="02020603050405020304" pitchFamily="18" charset="0"/>
              </a:rPr>
              <a:t>Aulia</a:t>
            </a:r>
            <a:r>
              <a:rPr lang="en-ID" sz="1800" dirty="0">
                <a:solidFill>
                  <a:schemeClr val="bg1"/>
                </a:solidFill>
                <a:effectLst/>
                <a:ea typeface="Times New Roman" panose="02020603050405020304" pitchFamily="18" charset="0"/>
              </a:rPr>
              <a:t> </a:t>
            </a:r>
            <a:r>
              <a:rPr lang="en-ID" sz="1800" dirty="0" err="1">
                <a:solidFill>
                  <a:schemeClr val="bg1"/>
                </a:solidFill>
                <a:effectLst/>
                <a:ea typeface="Times New Roman" panose="02020603050405020304" pitchFamily="18" charset="0"/>
              </a:rPr>
              <a:t>Pawitra</a:t>
            </a:r>
            <a:r>
              <a:rPr lang="en-ID" sz="1800" dirty="0">
                <a:solidFill>
                  <a:schemeClr val="bg1"/>
                </a:solidFill>
                <a:effectLst/>
                <a:ea typeface="Times New Roman" panose="02020603050405020304" pitchFamily="18" charset="0"/>
              </a:rPr>
              <a:t>, Intan </a:t>
            </a:r>
            <a:r>
              <a:rPr lang="en-ID" sz="1800" dirty="0" err="1">
                <a:solidFill>
                  <a:schemeClr val="bg1"/>
                </a:solidFill>
                <a:effectLst/>
                <a:ea typeface="Times New Roman" panose="02020603050405020304" pitchFamily="18" charset="0"/>
              </a:rPr>
              <a:t>Rahma</a:t>
            </a:r>
            <a:r>
              <a:rPr lang="en-ID" sz="1800" dirty="0">
                <a:solidFill>
                  <a:schemeClr val="bg1"/>
                </a:solidFill>
                <a:effectLst/>
                <a:ea typeface="Times New Roman" panose="02020603050405020304" pitchFamily="18" charset="0"/>
              </a:rPr>
              <a:t> Kamila, Mahmud </a:t>
            </a:r>
            <a:r>
              <a:rPr lang="en-ID" sz="1800" dirty="0" err="1">
                <a:solidFill>
                  <a:schemeClr val="bg1"/>
                </a:solidFill>
                <a:effectLst/>
                <a:ea typeface="Times New Roman" panose="02020603050405020304" pitchFamily="18" charset="0"/>
              </a:rPr>
              <a:t>Fasya</a:t>
            </a:r>
            <a:endParaRPr lang="en-ID" sz="1800" dirty="0">
              <a:solidFill>
                <a:schemeClr val="bg1"/>
              </a:solidFill>
              <a:effectLst/>
              <a:ea typeface="Times New Roman" panose="02020603050405020304" pitchFamily="18" charset="0"/>
            </a:endParaRP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t>
            </a:r>
            <a:r>
              <a:rPr lang="en-ID" sz="1200" b="0" i="1" dirty="0">
                <a:solidFill>
                  <a:schemeClr val="bg1"/>
                </a:solidFill>
                <a:effectLst/>
                <a:latin typeface="Open Sans" panose="020B0606030504020204" pitchFamily="34" charset="0"/>
              </a:rPr>
              <a:t>ABS-ICOLLITE-23236</a:t>
            </a:r>
            <a:endParaRPr lang="en-US" sz="12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521031"/>
            <a:ext cx="10515600" cy="4351338"/>
          </a:xfrm>
        </p:spPr>
        <p:txBody>
          <a:bodyPr>
            <a:normAutofit lnSpcReduction="10000"/>
          </a:bodyPr>
          <a:lstStyle/>
          <a:p>
            <a:r>
              <a:rPr lang="en-US" sz="2000" dirty="0">
                <a:solidFill>
                  <a:schemeClr val="bg1"/>
                </a:solidFill>
              </a:rPr>
              <a:t>Persons with disabilities have limitations, be they physical, cognitive, mental, sensory, emotional, or some combination of these limitations</a:t>
            </a:r>
          </a:p>
          <a:p>
            <a:r>
              <a:rPr lang="en-US" sz="2000" dirty="0">
                <a:solidFill>
                  <a:schemeClr val="bg1"/>
                </a:solidFill>
              </a:rPr>
              <a:t>Persons with disabilities, especially in Indonesia, still need facilities that are as good as normal people in general, in line with the mandate of Law Number 8 of 2006 concerning Persons with Disabilities</a:t>
            </a:r>
          </a:p>
          <a:p>
            <a:r>
              <a:rPr lang="en-US" sz="2000" dirty="0">
                <a:solidFill>
                  <a:schemeClr val="bg1"/>
                </a:solidFill>
              </a:rPr>
              <a:t>One of the persons with disabilities or special needs with physical limitations is the blind, that is someone who has a visual impairment</a:t>
            </a:r>
          </a:p>
          <a:p>
            <a:r>
              <a:rPr lang="en-US" sz="2000" dirty="0">
                <a:solidFill>
                  <a:schemeClr val="bg1"/>
                </a:solidFill>
              </a:rPr>
              <a:t>Even though they have limitations, in Indonesia someone with special needs still has the opportunity to get an education at Special Schools (SLB)</a:t>
            </a:r>
          </a:p>
          <a:p>
            <a:r>
              <a:rPr lang="en-US" sz="2000" dirty="0">
                <a:solidFill>
                  <a:schemeClr val="bg1"/>
                </a:solidFill>
              </a:rPr>
              <a:t>Blind children cannot accept material provided by the teacher in the usual way</a:t>
            </a:r>
          </a:p>
          <a:p>
            <a:r>
              <a:rPr lang="en-US" sz="2000" dirty="0">
                <a:solidFill>
                  <a:schemeClr val="bg1"/>
                </a:solidFill>
              </a:rPr>
              <a:t>Blind children cannot be forced or banned because of their unstable emotional state (</a:t>
            </a:r>
            <a:r>
              <a:rPr lang="en-US" sz="2000" dirty="0" err="1">
                <a:solidFill>
                  <a:schemeClr val="bg1"/>
                </a:solidFill>
              </a:rPr>
              <a:t>Wulandari</a:t>
            </a:r>
            <a:r>
              <a:rPr lang="en-US" sz="2000" dirty="0">
                <a:solidFill>
                  <a:schemeClr val="bg1"/>
                </a:solidFill>
              </a:rPr>
              <a:t> and </a:t>
            </a:r>
            <a:r>
              <a:rPr lang="en-US" sz="2000" dirty="0" err="1">
                <a:solidFill>
                  <a:schemeClr val="bg1"/>
                </a:solidFill>
              </a:rPr>
              <a:t>Zainudin</a:t>
            </a:r>
            <a:r>
              <a:rPr lang="en-US" sz="2000" dirty="0">
                <a:solidFill>
                  <a:schemeClr val="bg1"/>
                </a:solidFill>
              </a:rPr>
              <a:t>, 2022)</a:t>
            </a:r>
          </a:p>
          <a:p>
            <a:r>
              <a:rPr lang="en-US" sz="2000" dirty="0">
                <a:solidFill>
                  <a:schemeClr val="bg1"/>
                </a:solidFill>
              </a:rPr>
              <a:t>Based on this background, researchers examined the challenges and problems of educational institutions in providing learning media for blind children</a:t>
            </a:r>
          </a:p>
          <a:p>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a:bodyPr>
          <a:lstStyle/>
          <a:p>
            <a:endParaRPr lang="en-US" sz="2000" dirty="0">
              <a:solidFill>
                <a:schemeClr val="bg1"/>
              </a:solidFill>
            </a:endParaRPr>
          </a:p>
          <a:p>
            <a:r>
              <a:rPr lang="en-US" sz="2000" dirty="0">
                <a:solidFill>
                  <a:schemeClr val="bg1"/>
                </a:solidFill>
              </a:rPr>
              <a:t>Blind is a term used for someone who has lost his sight</a:t>
            </a:r>
          </a:p>
          <a:p>
            <a:r>
              <a:rPr lang="en-US" sz="2000" dirty="0">
                <a:solidFill>
                  <a:schemeClr val="bg1"/>
                </a:solidFill>
              </a:rPr>
              <a:t>The form of teaching or educational approach for blind children, namely braille</a:t>
            </a:r>
          </a:p>
          <a:p>
            <a:r>
              <a:rPr lang="en-US" sz="2000" dirty="0">
                <a:solidFill>
                  <a:schemeClr val="bg1"/>
                </a:solidFill>
              </a:rPr>
              <a:t>The use of interesting media for learning is the first step in encouraging children's interest in learning in learning activities</a:t>
            </a:r>
          </a:p>
          <a:p>
            <a:r>
              <a:rPr lang="en-US" sz="2000" dirty="0">
                <a:solidFill>
                  <a:schemeClr val="bg1"/>
                </a:solidFill>
              </a:rPr>
              <a:t>(</a:t>
            </a:r>
            <a:r>
              <a:rPr lang="en-US" sz="2000" dirty="0" err="1">
                <a:solidFill>
                  <a:schemeClr val="bg1"/>
                </a:solidFill>
              </a:rPr>
              <a:t>Wulandari</a:t>
            </a:r>
            <a:r>
              <a:rPr lang="en-US" sz="2000" dirty="0">
                <a:solidFill>
                  <a:schemeClr val="bg1"/>
                </a:solidFill>
              </a:rPr>
              <a:t> and </a:t>
            </a:r>
            <a:r>
              <a:rPr lang="en-US" sz="2000" dirty="0" err="1">
                <a:solidFill>
                  <a:schemeClr val="bg1"/>
                </a:solidFill>
              </a:rPr>
              <a:t>Zainudin</a:t>
            </a:r>
            <a:r>
              <a:rPr lang="en-US" sz="2000" dirty="0">
                <a:solidFill>
                  <a:schemeClr val="bg1"/>
                </a:solidFill>
              </a:rPr>
              <a:t>, 2022) examined about learning problems and difficulties facing students special school (SLB)</a:t>
            </a:r>
          </a:p>
          <a:p>
            <a:r>
              <a:rPr lang="en-US" sz="2000" dirty="0">
                <a:solidFill>
                  <a:schemeClr val="bg1"/>
                </a:solidFill>
              </a:rPr>
              <a:t>(</a:t>
            </a:r>
            <a:r>
              <a:rPr lang="en-US" sz="2000" dirty="0" err="1">
                <a:solidFill>
                  <a:schemeClr val="bg1"/>
                </a:solidFill>
              </a:rPr>
              <a:t>Hasmira</a:t>
            </a:r>
            <a:r>
              <a:rPr lang="en-US" sz="2000" dirty="0">
                <a:solidFill>
                  <a:schemeClr val="bg1"/>
                </a:solidFill>
              </a:rPr>
              <a:t>, 2016) examined the difficulties of learning mathematics in deaf students</a:t>
            </a:r>
          </a:p>
          <a:p>
            <a:r>
              <a:rPr lang="en-US" sz="2000" dirty="0">
                <a:solidFill>
                  <a:schemeClr val="bg1"/>
                </a:solidFill>
              </a:rPr>
              <a:t>(</a:t>
            </a:r>
            <a:r>
              <a:rPr lang="en-US" sz="2000" dirty="0" err="1">
                <a:solidFill>
                  <a:schemeClr val="bg1"/>
                </a:solidFill>
              </a:rPr>
              <a:t>Suryaningrum</a:t>
            </a:r>
            <a:r>
              <a:rPr lang="en-US" sz="2000" dirty="0">
                <a:solidFill>
                  <a:schemeClr val="bg1"/>
                </a:solidFill>
              </a:rPr>
              <a:t> et al, 2016) examined the problems and expectations of teachers of children with special needs in Early Childhood Education</a:t>
            </a:r>
          </a:p>
          <a:p>
            <a:r>
              <a:rPr lang="en-US" sz="2000" dirty="0">
                <a:solidFill>
                  <a:schemeClr val="bg1"/>
                </a:solidFill>
              </a:rPr>
              <a:t>(</a:t>
            </a:r>
            <a:r>
              <a:rPr lang="en-US" sz="2000" dirty="0" err="1">
                <a:solidFill>
                  <a:schemeClr val="bg1"/>
                </a:solidFill>
              </a:rPr>
              <a:t>Rokhmah</a:t>
            </a:r>
            <a:r>
              <a:rPr lang="en-US" sz="2000" dirty="0">
                <a:solidFill>
                  <a:schemeClr val="bg1"/>
                </a:solidFill>
              </a:rPr>
              <a:t> and </a:t>
            </a:r>
            <a:r>
              <a:rPr lang="en-US" sz="2000" dirty="0" err="1">
                <a:solidFill>
                  <a:schemeClr val="bg1"/>
                </a:solidFill>
              </a:rPr>
              <a:t>Warsiti</a:t>
            </a:r>
            <a:r>
              <a:rPr lang="en-US" sz="2000" dirty="0">
                <a:solidFill>
                  <a:schemeClr val="bg1"/>
                </a:solidFill>
              </a:rPr>
              <a:t>, 2015) </a:t>
            </a:r>
            <a:r>
              <a:rPr lang="en-US" sz="2000" dirty="0" err="1">
                <a:solidFill>
                  <a:schemeClr val="bg1"/>
                </a:solidFill>
              </a:rPr>
              <a:t>examide</a:t>
            </a:r>
            <a:r>
              <a:rPr lang="en-US" sz="2000" dirty="0">
                <a:solidFill>
                  <a:schemeClr val="bg1"/>
                </a:solidFill>
              </a:rPr>
              <a:t> the identification of reproductive health needs for adolescent girls with disabilities (intellectual disability)</a:t>
            </a: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644892" y="1376652"/>
            <a:ext cx="10450289" cy="4351338"/>
          </a:xfrm>
        </p:spPr>
        <p:txBody>
          <a:bodyPr>
            <a:normAutofit/>
          </a:bodyPr>
          <a:lstStyle/>
          <a:p>
            <a:pPr marL="0" indent="0">
              <a:buNone/>
            </a:pPr>
            <a:endParaRPr lang="en-US" sz="2000" dirty="0">
              <a:solidFill>
                <a:schemeClr val="bg1"/>
              </a:solidFill>
            </a:endParaRPr>
          </a:p>
          <a:p>
            <a:r>
              <a:rPr lang="en-US" sz="2000" dirty="0">
                <a:solidFill>
                  <a:schemeClr val="bg1"/>
                </a:solidFill>
              </a:rPr>
              <a:t>Type of Research: Qualitative research</a:t>
            </a:r>
          </a:p>
          <a:p>
            <a:r>
              <a:rPr lang="en-US" sz="2000" dirty="0">
                <a:solidFill>
                  <a:schemeClr val="bg1"/>
                </a:solidFill>
              </a:rPr>
              <a:t>Source of data: Primary data and secondary data</a:t>
            </a:r>
          </a:p>
          <a:p>
            <a:r>
              <a:rPr lang="en-US" sz="2000" dirty="0">
                <a:solidFill>
                  <a:schemeClr val="bg1"/>
                </a:solidFill>
              </a:rPr>
              <a:t>Data collection techniques: observation, interviews, and documentation</a:t>
            </a:r>
          </a:p>
          <a:p>
            <a:r>
              <a:rPr lang="en-US" sz="2000" dirty="0">
                <a:solidFill>
                  <a:schemeClr val="bg1"/>
                </a:solidFill>
              </a:rPr>
              <a:t>Research location: SLB in the </a:t>
            </a:r>
            <a:r>
              <a:rPr lang="en-US" sz="2000" dirty="0" err="1">
                <a:solidFill>
                  <a:schemeClr val="bg1"/>
                </a:solidFill>
              </a:rPr>
              <a:t>Cicalengka</a:t>
            </a:r>
            <a:r>
              <a:rPr lang="en-US" sz="2000" dirty="0">
                <a:solidFill>
                  <a:schemeClr val="bg1"/>
                </a:solidFill>
              </a:rPr>
              <a:t> region</a:t>
            </a:r>
          </a:p>
          <a:p>
            <a:r>
              <a:rPr lang="en-US" sz="2000" dirty="0">
                <a:solidFill>
                  <a:schemeClr val="bg1"/>
                </a:solidFill>
              </a:rPr>
              <a:t>Data analysis technique: </a:t>
            </a:r>
          </a:p>
          <a:p>
            <a:pPr marL="457200" indent="-457200">
              <a:buAutoNum type="arabicPeriod"/>
            </a:pPr>
            <a:r>
              <a:rPr lang="en-US" sz="2000" dirty="0">
                <a:solidFill>
                  <a:schemeClr val="bg1"/>
                </a:solidFill>
              </a:rPr>
              <a:t>Data preparation stage </a:t>
            </a:r>
          </a:p>
          <a:p>
            <a:pPr marL="457200" indent="-457200">
              <a:buAutoNum type="arabicPeriod"/>
            </a:pPr>
            <a:r>
              <a:rPr lang="en-US" sz="2000" dirty="0">
                <a:solidFill>
                  <a:schemeClr val="bg1"/>
                </a:solidFill>
              </a:rPr>
              <a:t>The stage of presenting data</a:t>
            </a:r>
          </a:p>
          <a:p>
            <a:pPr marL="457200" indent="-457200">
              <a:buAutoNum type="arabicPeriod"/>
            </a:pPr>
            <a:r>
              <a:rPr lang="en-US" sz="2000" dirty="0">
                <a:solidFill>
                  <a:schemeClr val="bg1"/>
                </a:solidFill>
              </a:rPr>
              <a:t>Conclusion stage</a:t>
            </a:r>
          </a:p>
          <a:p>
            <a:pPr marL="0" indent="0">
              <a:buNone/>
            </a:pPr>
            <a:r>
              <a:rPr lang="en-US" sz="2000" dirty="0">
                <a:solidFill>
                  <a:schemeClr val="bg1"/>
                </a:solidFill>
              </a:rPr>
              <a:t>(</a:t>
            </a:r>
            <a:r>
              <a:rPr lang="en-US" sz="2000" dirty="0" err="1">
                <a:solidFill>
                  <a:schemeClr val="bg1"/>
                </a:solidFill>
              </a:rPr>
              <a:t>Wulandari</a:t>
            </a:r>
            <a:r>
              <a:rPr lang="en-US" sz="2000" dirty="0">
                <a:solidFill>
                  <a:schemeClr val="bg1"/>
                </a:solidFill>
              </a:rPr>
              <a:t> and </a:t>
            </a:r>
            <a:r>
              <a:rPr lang="en-US" sz="2000" dirty="0" err="1">
                <a:solidFill>
                  <a:schemeClr val="bg1"/>
                </a:solidFill>
              </a:rPr>
              <a:t>Zainudin</a:t>
            </a:r>
            <a:r>
              <a:rPr lang="en-US" sz="2000" dirty="0">
                <a:solidFill>
                  <a:schemeClr val="bg1"/>
                </a:solidFill>
              </a:rPr>
              <a:t>, 2022). </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2" name="Table 2">
            <a:extLst>
              <a:ext uri="{FF2B5EF4-FFF2-40B4-BE49-F238E27FC236}">
                <a16:creationId xmlns:a16="http://schemas.microsoft.com/office/drawing/2014/main" id="{DB3B7596-C039-2C4A-21F6-B8D0CFFA41EF}"/>
              </a:ext>
            </a:extLst>
          </p:cNvPr>
          <p:cNvGraphicFramePr>
            <a:graphicFrameLocks noGrp="1"/>
          </p:cNvGraphicFramePr>
          <p:nvPr>
            <p:ph idx="1"/>
            <p:extLst>
              <p:ext uri="{D42A27DB-BD31-4B8C-83A1-F6EECF244321}">
                <p14:modId xmlns:p14="http://schemas.microsoft.com/office/powerpoint/2010/main" val="3283667480"/>
              </p:ext>
            </p:extLst>
          </p:nvPr>
        </p:nvGraphicFramePr>
        <p:xfrm>
          <a:off x="905360" y="2776263"/>
          <a:ext cx="3955033" cy="1615440"/>
        </p:xfrm>
        <a:graphic>
          <a:graphicData uri="http://schemas.openxmlformats.org/drawingml/2006/table">
            <a:tbl>
              <a:tblPr firstRow="1" bandRow="1">
                <a:tableStyleId>{5940675A-B579-460E-94D1-54222C63F5DA}</a:tableStyleId>
              </a:tblPr>
              <a:tblGrid>
                <a:gridCol w="730568">
                  <a:extLst>
                    <a:ext uri="{9D8B030D-6E8A-4147-A177-3AD203B41FA5}">
                      <a16:colId xmlns:a16="http://schemas.microsoft.com/office/drawing/2014/main" val="2622912327"/>
                    </a:ext>
                  </a:extLst>
                </a:gridCol>
                <a:gridCol w="3224465">
                  <a:extLst>
                    <a:ext uri="{9D8B030D-6E8A-4147-A177-3AD203B41FA5}">
                      <a16:colId xmlns:a16="http://schemas.microsoft.com/office/drawing/2014/main" val="2590477336"/>
                    </a:ext>
                  </a:extLst>
                </a:gridCol>
              </a:tblGrid>
              <a:tr h="1215958">
                <a:tc>
                  <a:txBody>
                    <a:bodyPr/>
                    <a:lstStyle/>
                    <a:p>
                      <a:pPr algn="ctr"/>
                      <a:endParaRPr lang="en-ID" sz="1000" dirty="0"/>
                    </a:p>
                    <a:p>
                      <a:pPr algn="ctr"/>
                      <a:endParaRPr lang="en-ID" sz="1000" dirty="0"/>
                    </a:p>
                    <a:p>
                      <a:pPr algn="ctr"/>
                      <a:endParaRPr lang="en-ID" sz="1000" dirty="0"/>
                    </a:p>
                    <a:p>
                      <a:pPr algn="ctr"/>
                      <a:endParaRPr lang="en-ID" sz="1000" dirty="0"/>
                    </a:p>
                    <a:p>
                      <a:pPr algn="ctr"/>
                      <a:r>
                        <a:rPr lang="en-ID" sz="1000" dirty="0"/>
                        <a:t>Informant</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D" sz="1000" b="0" i="0" kern="1200" dirty="0">
                          <a:solidFill>
                            <a:schemeClr val="tx1"/>
                          </a:solidFill>
                          <a:effectLst/>
                          <a:latin typeface="+mn-lt"/>
                          <a:ea typeface="+mn-ea"/>
                          <a:cs typeface="+mn-cs"/>
                        </a:rPr>
                        <a:t>“</a:t>
                      </a:r>
                      <a:r>
                        <a:rPr lang="en-ID" sz="1000" b="0" i="0" kern="1200" dirty="0" err="1">
                          <a:solidFill>
                            <a:schemeClr val="tx1"/>
                          </a:solidFill>
                          <a:effectLst/>
                          <a:latin typeface="+mn-lt"/>
                          <a:ea typeface="+mn-ea"/>
                          <a:cs typeface="+mn-cs"/>
                        </a:rPr>
                        <a:t>Kurikulum</a:t>
                      </a:r>
                      <a:r>
                        <a:rPr lang="en-ID" sz="1000" b="0" i="0" kern="1200" dirty="0">
                          <a:solidFill>
                            <a:schemeClr val="tx1"/>
                          </a:solidFill>
                          <a:effectLst/>
                          <a:latin typeface="+mn-lt"/>
                          <a:ea typeface="+mn-ea"/>
                          <a:cs typeface="+mn-cs"/>
                        </a:rPr>
                        <a:t> juga </a:t>
                      </a:r>
                      <a:r>
                        <a:rPr lang="en-ID" sz="1000" b="0" i="0" kern="1200" dirty="0" err="1">
                          <a:solidFill>
                            <a:schemeClr val="tx1"/>
                          </a:solidFill>
                          <a:effectLst/>
                          <a:latin typeface="+mn-lt"/>
                          <a:ea typeface="+mn-ea"/>
                          <a:cs typeface="+mn-cs"/>
                        </a:rPr>
                        <a:t>memang</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acuannya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dari</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pusat</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cuma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kalau</a:t>
                      </a:r>
                      <a:r>
                        <a:rPr lang="en-ID" sz="1000" b="0" i="0" kern="1200" dirty="0">
                          <a:solidFill>
                            <a:schemeClr val="tx1"/>
                          </a:solidFill>
                          <a:effectLst/>
                          <a:latin typeface="+mn-lt"/>
                          <a:ea typeface="+mn-ea"/>
                          <a:cs typeface="+mn-cs"/>
                        </a:rPr>
                        <a:t>  di SLB </a:t>
                      </a:r>
                      <a:r>
                        <a:rPr lang="en-ID" sz="1000" b="0" i="0" kern="1200" dirty="0" err="1">
                          <a:solidFill>
                            <a:schemeClr val="tx1"/>
                          </a:solidFill>
                          <a:effectLst/>
                          <a:latin typeface="+mn-lt"/>
                          <a:ea typeface="+mn-ea"/>
                          <a:cs typeface="+mn-cs"/>
                        </a:rPr>
                        <a:t>ada</a:t>
                      </a:r>
                      <a:r>
                        <a:rPr lang="en-ID" sz="1000" b="0" i="0" kern="1200" dirty="0">
                          <a:solidFill>
                            <a:schemeClr val="tx1"/>
                          </a:solidFill>
                          <a:effectLst/>
                          <a:latin typeface="+mn-lt"/>
                          <a:ea typeface="+mn-ea"/>
                          <a:cs typeface="+mn-cs"/>
                        </a:rPr>
                        <a:t> strategi </a:t>
                      </a:r>
                      <a:r>
                        <a:rPr lang="en-ID" sz="1000" b="0" i="0" kern="1200" dirty="0" err="1">
                          <a:solidFill>
                            <a:schemeClr val="tx1"/>
                          </a:solidFill>
                          <a:effectLst/>
                          <a:latin typeface="+mn-lt"/>
                          <a:ea typeface="+mn-ea"/>
                          <a:cs typeface="+mn-cs"/>
                        </a:rPr>
                        <a:t>khusus</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yaitu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melihat</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karakteristik</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siswanya</a:t>
                      </a:r>
                      <a:r>
                        <a:rPr lang="en-ID" sz="1000" b="0" i="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D" sz="10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D" sz="1000" b="0" i="0" kern="1200" dirty="0">
                          <a:solidFill>
                            <a:schemeClr val="tx1"/>
                          </a:solidFill>
                          <a:effectLst/>
                          <a:latin typeface="+mn-lt"/>
                          <a:ea typeface="+mn-ea"/>
                          <a:cs typeface="+mn-cs"/>
                        </a:rPr>
                        <a:t>“</a:t>
                      </a:r>
                      <a:r>
                        <a:rPr lang="en-ID" sz="1000" b="0" i="0" kern="1200" dirty="0" err="1">
                          <a:solidFill>
                            <a:schemeClr val="tx1"/>
                          </a:solidFill>
                          <a:effectLst/>
                          <a:latin typeface="+mn-lt"/>
                          <a:ea typeface="+mn-ea"/>
                          <a:cs typeface="+mn-cs"/>
                        </a:rPr>
                        <a:t>Walaupun</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kita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satu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jenjang</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misalnya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kelas</a:t>
                      </a:r>
                      <a:r>
                        <a:rPr lang="en-ID" sz="1000" b="0" i="0" kern="1200" dirty="0">
                          <a:solidFill>
                            <a:schemeClr val="tx1"/>
                          </a:solidFill>
                          <a:effectLst/>
                          <a:latin typeface="+mn-lt"/>
                          <a:ea typeface="+mn-ea"/>
                          <a:cs typeface="+mn-cs"/>
                        </a:rPr>
                        <a:t> 1 SD </a:t>
                      </a:r>
                      <a:r>
                        <a:rPr lang="en-ID" sz="1000" b="0" i="0" kern="1200" dirty="0" err="1">
                          <a:solidFill>
                            <a:schemeClr val="tx1"/>
                          </a:solidFill>
                          <a:effectLst/>
                          <a:latin typeface="+mn-lt"/>
                          <a:ea typeface="+mn-ea"/>
                          <a:cs typeface="+mn-cs"/>
                        </a:rPr>
                        <a:t>ada</a:t>
                      </a:r>
                      <a:r>
                        <a:rPr lang="en-ID" sz="1000" b="0" i="0" kern="1200" dirty="0">
                          <a:solidFill>
                            <a:schemeClr val="tx1"/>
                          </a:solidFill>
                          <a:effectLst/>
                          <a:latin typeface="+mn-lt"/>
                          <a:ea typeface="+mn-ea"/>
                          <a:cs typeface="+mn-cs"/>
                        </a:rPr>
                        <a:t> 5 orang, 5 orang </a:t>
                      </a:r>
                      <a:r>
                        <a:rPr lang="en-ID" sz="1000" b="0" i="0" kern="1200" dirty="0" err="1">
                          <a:solidFill>
                            <a:schemeClr val="tx1"/>
                          </a:solidFill>
                          <a:effectLst/>
                          <a:latin typeface="+mn-lt"/>
                          <a:ea typeface="+mn-ea"/>
                          <a:cs typeface="+mn-cs"/>
                        </a:rPr>
                        <a:t>itu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belum</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tentu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kemampuannya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sama</a:t>
                      </a:r>
                      <a:r>
                        <a:rPr lang="en-ID" sz="1000" b="0" i="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D" sz="10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D" sz="1000" b="0" i="0" kern="1200" dirty="0">
                          <a:solidFill>
                            <a:schemeClr val="tx1"/>
                          </a:solidFill>
                          <a:effectLst/>
                          <a:latin typeface="+mn-lt"/>
                          <a:ea typeface="+mn-ea"/>
                          <a:cs typeface="+mn-cs"/>
                        </a:rPr>
                        <a:t>“</a:t>
                      </a:r>
                      <a:r>
                        <a:rPr lang="en-ID" sz="1000" b="0" i="0" kern="1200" dirty="0" err="1">
                          <a:solidFill>
                            <a:schemeClr val="tx1"/>
                          </a:solidFill>
                          <a:effectLst/>
                          <a:latin typeface="+mn-lt"/>
                          <a:ea typeface="+mn-ea"/>
                          <a:cs typeface="+mn-cs"/>
                        </a:rPr>
                        <a:t>Kalau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siswa</a:t>
                      </a:r>
                      <a:r>
                        <a:rPr lang="en-ID" sz="1000" b="0" i="0" kern="1200" dirty="0">
                          <a:solidFill>
                            <a:schemeClr val="tx1"/>
                          </a:solidFill>
                          <a:effectLst/>
                          <a:latin typeface="+mn-lt"/>
                          <a:ea typeface="+mn-ea"/>
                          <a:cs typeface="+mn-cs"/>
                        </a:rPr>
                        <a:t> SLB </a:t>
                      </a:r>
                      <a:r>
                        <a:rPr lang="en-ID" sz="1000" b="0" i="0" kern="1200" dirty="0" err="1">
                          <a:solidFill>
                            <a:schemeClr val="tx1"/>
                          </a:solidFill>
                          <a:effectLst/>
                          <a:latin typeface="+mn-lt"/>
                          <a:ea typeface="+mn-ea"/>
                          <a:cs typeface="+mn-cs"/>
                        </a:rPr>
                        <a:t>kan</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kadang-kadang</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suka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merasa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jenuh</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ketika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belajar</a:t>
                      </a:r>
                      <a:r>
                        <a:rPr lang="en-ID" sz="1000" b="0" i="0" kern="1200" dirty="0">
                          <a:solidFill>
                            <a:schemeClr val="tx1"/>
                          </a:solidFill>
                          <a:effectLst/>
                          <a:latin typeface="+mn-lt"/>
                          <a:ea typeface="+mn-ea"/>
                          <a:cs typeface="+mn-cs"/>
                        </a:rPr>
                        <a:t>. Jadi </a:t>
                      </a:r>
                      <a:r>
                        <a:rPr lang="en-ID" sz="1000" b="0" i="0" kern="1200" dirty="0" err="1">
                          <a:solidFill>
                            <a:schemeClr val="tx1"/>
                          </a:solidFill>
                          <a:effectLst/>
                          <a:latin typeface="+mn-lt"/>
                          <a:ea typeface="+mn-ea"/>
                          <a:cs typeface="+mn-cs"/>
                        </a:rPr>
                        <a:t>pengennya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pulang</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Kalau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udah</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gitu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ya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mau</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gimana</a:t>
                      </a:r>
                      <a:r>
                        <a:rPr lang="en-ID" sz="1000" b="0" i="0" kern="1200" dirty="0">
                          <a:solidFill>
                            <a:schemeClr val="tx1"/>
                          </a:solidFill>
                          <a:effectLst/>
                          <a:latin typeface="+mn-lt"/>
                          <a:ea typeface="+mn-ea"/>
                          <a:cs typeface="+mn-cs"/>
                        </a:rPr>
                        <a:t> </a:t>
                      </a:r>
                      <a:r>
                        <a:rPr lang="en-ID" sz="1000" b="0" i="0" kern="1200" dirty="0" err="1">
                          <a:solidFill>
                            <a:schemeClr val="tx1"/>
                          </a:solidFill>
                          <a:effectLst/>
                          <a:latin typeface="+mn-lt"/>
                          <a:ea typeface="+mn-ea"/>
                          <a:cs typeface="+mn-cs"/>
                        </a:rPr>
                        <a:t>lagi</a:t>
                      </a:r>
                      <a:r>
                        <a:rPr lang="en-ID" sz="1000" b="0" i="0" kern="1200" dirty="0">
                          <a:solidFill>
                            <a:schemeClr val="tx1"/>
                          </a:solidFill>
                          <a:effectLst/>
                          <a:latin typeface="+mn-lt"/>
                          <a:ea typeface="+mn-ea"/>
                          <a:cs typeface="+mn-cs"/>
                        </a:rPr>
                        <a:t>”. </a:t>
                      </a:r>
                    </a:p>
                  </a:txBody>
                  <a:tcPr>
                    <a:solidFill>
                      <a:schemeClr val="bg1"/>
                    </a:solidFill>
                  </a:tcPr>
                </a:tc>
                <a:extLst>
                  <a:ext uri="{0D108BD9-81ED-4DB2-BD59-A6C34878D82A}">
                    <a16:rowId xmlns:a16="http://schemas.microsoft.com/office/drawing/2014/main" val="3471324536"/>
                  </a:ext>
                </a:extLst>
              </a:tr>
            </a:tbl>
          </a:graphicData>
        </a:graphic>
      </p:graphicFrame>
      <p:sp>
        <p:nvSpPr>
          <p:cNvPr id="8" name="TextBox 7">
            <a:extLst>
              <a:ext uri="{FF2B5EF4-FFF2-40B4-BE49-F238E27FC236}">
                <a16:creationId xmlns:a16="http://schemas.microsoft.com/office/drawing/2014/main" id="{3F77D823-59DA-B5EB-DCBC-75A9AA549A3C}"/>
              </a:ext>
            </a:extLst>
          </p:cNvPr>
          <p:cNvSpPr txBox="1"/>
          <p:nvPr/>
        </p:nvSpPr>
        <p:spPr>
          <a:xfrm>
            <a:off x="5327542" y="2428835"/>
            <a:ext cx="6098582" cy="2585323"/>
          </a:xfrm>
          <a:prstGeom prst="rect">
            <a:avLst/>
          </a:prstGeom>
          <a:noFill/>
        </p:spPr>
        <p:txBody>
          <a:bodyPr wrap="square">
            <a:spAutoFit/>
          </a:bodyPr>
          <a:lstStyle/>
          <a:p>
            <a:pPr marL="285750" indent="-285750">
              <a:buFont typeface="Arial" panose="020B0604020202020204" pitchFamily="34" charset="0"/>
              <a:buChar char="•"/>
            </a:pPr>
            <a:r>
              <a:rPr lang="en-ID" dirty="0">
                <a:solidFill>
                  <a:schemeClr val="bg1"/>
                </a:solidFill>
              </a:rPr>
              <a:t>Blind student have different abilities</a:t>
            </a:r>
            <a:endParaRPr lang="en-US" dirty="0">
              <a:solidFill>
                <a:schemeClr val="bg1"/>
              </a:solidFill>
            </a:endParaRPr>
          </a:p>
          <a:p>
            <a:pPr marL="285750" indent="-285750">
              <a:buFont typeface="Arial" panose="020B0604020202020204" pitchFamily="34" charset="0"/>
              <a:buChar char="•"/>
            </a:pPr>
            <a:r>
              <a:rPr lang="en-US" dirty="0">
                <a:solidFill>
                  <a:schemeClr val="bg1"/>
                </a:solidFill>
              </a:rPr>
              <a:t>Blind </a:t>
            </a:r>
            <a:r>
              <a:rPr lang="en-ID" dirty="0">
                <a:solidFill>
                  <a:schemeClr val="bg1"/>
                </a:solidFill>
              </a:rPr>
              <a:t>students </a:t>
            </a:r>
            <a:r>
              <a:rPr lang="en-US" dirty="0">
                <a:solidFill>
                  <a:schemeClr val="bg1"/>
                </a:solidFill>
              </a:rPr>
              <a:t>have a tendency to feel bored easily</a:t>
            </a:r>
          </a:p>
          <a:p>
            <a:pPr marL="285750" indent="-285750">
              <a:buFont typeface="Arial" panose="020B0604020202020204" pitchFamily="34" charset="0"/>
              <a:buChar char="•"/>
            </a:pPr>
            <a:r>
              <a:rPr lang="en-ID" dirty="0">
                <a:solidFill>
                  <a:schemeClr val="bg1"/>
                </a:solidFill>
              </a:rPr>
              <a:t>Blind students have less self-confidence</a:t>
            </a:r>
          </a:p>
          <a:p>
            <a:pPr marL="285750" indent="-285750">
              <a:buFont typeface="Arial" panose="020B0604020202020204" pitchFamily="34" charset="0"/>
              <a:buChar char="•"/>
            </a:pPr>
            <a:r>
              <a:rPr lang="en-ID" dirty="0">
                <a:solidFill>
                  <a:schemeClr val="bg1"/>
                </a:solidFill>
              </a:rPr>
              <a:t>Blind students have unstable emotions</a:t>
            </a:r>
          </a:p>
          <a:p>
            <a:pPr marL="285750" indent="-285750">
              <a:buFont typeface="Arial" panose="020B0604020202020204" pitchFamily="34" charset="0"/>
              <a:buChar char="•"/>
            </a:pPr>
            <a:r>
              <a:rPr lang="en-US" dirty="0">
                <a:solidFill>
                  <a:schemeClr val="bg1"/>
                </a:solidFill>
              </a:rPr>
              <a:t>Blind students do not focus on the topic of conversation</a:t>
            </a: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bg1"/>
                </a:solidFill>
              </a:rPr>
              <a:t>SLB lacks interesting learning facilities for blind student, namely there are no facilities for playing while learning. This causes the learning media to be less varied.</a:t>
            </a:r>
            <a:endParaRPr lang="en-ID" dirty="0">
              <a:solidFill>
                <a:schemeClr val="bg1"/>
              </a:solidFill>
            </a:endParaRPr>
          </a:p>
        </p:txBody>
      </p:sp>
      <p:sp>
        <p:nvSpPr>
          <p:cNvPr id="9" name="TextBox 8">
            <a:extLst>
              <a:ext uri="{FF2B5EF4-FFF2-40B4-BE49-F238E27FC236}">
                <a16:creationId xmlns:a16="http://schemas.microsoft.com/office/drawing/2014/main" id="{D013EA82-3ED2-1D49-D7C8-EA20059B01D3}"/>
              </a:ext>
            </a:extLst>
          </p:cNvPr>
          <p:cNvSpPr txBox="1"/>
          <p:nvPr/>
        </p:nvSpPr>
        <p:spPr>
          <a:xfrm>
            <a:off x="2681398" y="1718077"/>
            <a:ext cx="7175524" cy="369332"/>
          </a:xfrm>
          <a:prstGeom prst="rect">
            <a:avLst/>
          </a:prstGeom>
          <a:noFill/>
        </p:spPr>
        <p:txBody>
          <a:bodyPr wrap="square">
            <a:spAutoFit/>
          </a:bodyPr>
          <a:lstStyle/>
          <a:p>
            <a:r>
              <a:rPr lang="en-US" b="1" dirty="0">
                <a:solidFill>
                  <a:schemeClr val="bg1"/>
                </a:solidFill>
              </a:rPr>
              <a:t>Challenges and Problems Facing Special Schools in </a:t>
            </a:r>
            <a:r>
              <a:rPr lang="en-US" b="1" dirty="0" err="1">
                <a:solidFill>
                  <a:schemeClr val="bg1"/>
                </a:solidFill>
              </a:rPr>
              <a:t>Cicalengka</a:t>
            </a:r>
            <a:endParaRPr lang="en-ID" b="1"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8" name="TextBox 7">
            <a:extLst>
              <a:ext uri="{FF2B5EF4-FFF2-40B4-BE49-F238E27FC236}">
                <a16:creationId xmlns:a16="http://schemas.microsoft.com/office/drawing/2014/main" id="{3F77D823-59DA-B5EB-DCBC-75A9AA549A3C}"/>
              </a:ext>
            </a:extLst>
          </p:cNvPr>
          <p:cNvSpPr txBox="1"/>
          <p:nvPr/>
        </p:nvSpPr>
        <p:spPr>
          <a:xfrm>
            <a:off x="579582" y="2505670"/>
            <a:ext cx="6098582" cy="1477328"/>
          </a:xfrm>
          <a:prstGeom prst="rect">
            <a:avLst/>
          </a:prstGeom>
          <a:noFill/>
        </p:spPr>
        <p:txBody>
          <a:bodyPr wrap="square">
            <a:spAutoFit/>
          </a:bodyPr>
          <a:lstStyle/>
          <a:p>
            <a:pPr marL="285750" indent="-285750">
              <a:buFont typeface="Arial" panose="020B0604020202020204" pitchFamily="34" charset="0"/>
              <a:buChar char="•"/>
            </a:pPr>
            <a:r>
              <a:rPr lang="en-US" dirty="0">
                <a:solidFill>
                  <a:schemeClr val="bg1"/>
                </a:solidFill>
              </a:rPr>
              <a:t>New learning media with the concept of playing</a:t>
            </a:r>
          </a:p>
          <a:p>
            <a:pPr marL="285750" indent="-285750">
              <a:buFont typeface="Arial" panose="020B0604020202020204" pitchFamily="34" charset="0"/>
              <a:buChar char="•"/>
            </a:pPr>
            <a:r>
              <a:rPr lang="en-ID" dirty="0">
                <a:solidFill>
                  <a:schemeClr val="bg1"/>
                </a:solidFill>
              </a:rPr>
              <a:t>Card game</a:t>
            </a:r>
          </a:p>
          <a:p>
            <a:pPr marL="285750" indent="-285750">
              <a:buFont typeface="Arial" panose="020B0604020202020204" pitchFamily="34" charset="0"/>
              <a:buChar char="•"/>
            </a:pPr>
            <a:r>
              <a:rPr lang="en-ID" dirty="0">
                <a:solidFill>
                  <a:schemeClr val="bg1"/>
                </a:solidFill>
              </a:rPr>
              <a:t>Folklore book in braille</a:t>
            </a:r>
          </a:p>
          <a:p>
            <a:pPr marL="285750" indent="-285750">
              <a:buFont typeface="Arial" panose="020B0604020202020204" pitchFamily="34" charset="0"/>
              <a:buChar char="•"/>
            </a:pPr>
            <a:r>
              <a:rPr lang="en-ID" dirty="0">
                <a:solidFill>
                  <a:schemeClr val="bg1"/>
                </a:solidFill>
              </a:rPr>
              <a:t>Poetry in braille</a:t>
            </a:r>
          </a:p>
          <a:p>
            <a:pPr marL="285750" indent="-285750">
              <a:buFont typeface="Arial" panose="020B0604020202020204" pitchFamily="34" charset="0"/>
              <a:buChar char="•"/>
            </a:pPr>
            <a:endParaRPr lang="en-ID" dirty="0">
              <a:solidFill>
                <a:schemeClr val="bg1"/>
              </a:solidFill>
            </a:endParaRPr>
          </a:p>
        </p:txBody>
      </p:sp>
      <p:sp>
        <p:nvSpPr>
          <p:cNvPr id="9" name="TextBox 8">
            <a:extLst>
              <a:ext uri="{FF2B5EF4-FFF2-40B4-BE49-F238E27FC236}">
                <a16:creationId xmlns:a16="http://schemas.microsoft.com/office/drawing/2014/main" id="{D013EA82-3ED2-1D49-D7C8-EA20059B01D3}"/>
              </a:ext>
            </a:extLst>
          </p:cNvPr>
          <p:cNvSpPr txBox="1"/>
          <p:nvPr/>
        </p:nvSpPr>
        <p:spPr>
          <a:xfrm>
            <a:off x="579582" y="1848828"/>
            <a:ext cx="7531985" cy="369332"/>
          </a:xfrm>
          <a:prstGeom prst="rect">
            <a:avLst/>
          </a:prstGeom>
          <a:noFill/>
        </p:spPr>
        <p:txBody>
          <a:bodyPr wrap="square">
            <a:spAutoFit/>
          </a:bodyPr>
          <a:lstStyle/>
          <a:p>
            <a:r>
              <a:rPr lang="en-US" b="1" dirty="0">
                <a:solidFill>
                  <a:schemeClr val="bg1"/>
                </a:solidFill>
              </a:rPr>
              <a:t>Efforts to Overcome Challenges and Problems of special schools in </a:t>
            </a:r>
            <a:r>
              <a:rPr lang="en-US" b="1" dirty="0" err="1">
                <a:solidFill>
                  <a:schemeClr val="bg1"/>
                </a:solidFill>
              </a:rPr>
              <a:t>Cicalengka</a:t>
            </a:r>
            <a:endParaRPr lang="en-ID" b="1" dirty="0">
              <a:solidFill>
                <a:schemeClr val="bg1"/>
              </a:solidFill>
            </a:endParaRPr>
          </a:p>
        </p:txBody>
      </p:sp>
    </p:spTree>
    <p:extLst>
      <p:ext uri="{BB962C8B-B14F-4D97-AF65-F5344CB8AC3E}">
        <p14:creationId xmlns:p14="http://schemas.microsoft.com/office/powerpoint/2010/main" val="2589834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endParaRPr lang="en-US" sz="2000" dirty="0">
              <a:solidFill>
                <a:schemeClr val="bg1"/>
              </a:solidFill>
            </a:endParaRPr>
          </a:p>
          <a:p>
            <a:pPr marL="0" indent="0" algn="just">
              <a:buNone/>
            </a:pPr>
            <a:r>
              <a:rPr lang="en-US" sz="2000" dirty="0">
                <a:solidFill>
                  <a:schemeClr val="bg1"/>
                </a:solidFill>
              </a:rPr>
              <a:t>The challenges and problems faced by SLB in the </a:t>
            </a:r>
            <a:r>
              <a:rPr lang="en-US" sz="2000" dirty="0" err="1">
                <a:solidFill>
                  <a:schemeClr val="bg1"/>
                </a:solidFill>
              </a:rPr>
              <a:t>Cicalengka</a:t>
            </a:r>
            <a:r>
              <a:rPr lang="en-US" sz="2000" dirty="0">
                <a:solidFill>
                  <a:schemeClr val="bg1"/>
                </a:solidFill>
              </a:rPr>
              <a:t> region are that blind students in SLB have a tendency to easily feel bored, insecure, and emotionally unstable. In addition, SLB does not have interesting learning media, so the learning media is less varied. Therefore, efforts are needed to overcome challenges and problems by creating new learning media, namely learning media while playing with cards.</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540281"/>
            <a:ext cx="10515600" cy="4351338"/>
          </a:xfrm>
        </p:spPr>
        <p:txBody>
          <a:bodyPr>
            <a:normAutofit/>
          </a:bodyPr>
          <a:lstStyle/>
          <a:p>
            <a:pPr marL="180340" indent="-180340" algn="just">
              <a:lnSpc>
                <a:spcPct val="107000"/>
              </a:lnSpc>
              <a:spcAft>
                <a:spcPts val="800"/>
              </a:spcAft>
            </a:pPr>
            <a:r>
              <a:rPr lang="en-ID" sz="1800" b="0" i="0" kern="100" dirty="0" err="1">
                <a:solidFill>
                  <a:schemeClr val="bg1"/>
                </a:solidFill>
                <a:effectLst/>
                <a:ea typeface="Calibri" panose="020F0502020204030204" pitchFamily="34" charset="0"/>
                <a:cs typeface="Times New Roman" panose="02020603050405020304" pitchFamily="18" charset="0"/>
              </a:rPr>
              <a:t>Hasmira</a:t>
            </a:r>
            <a:r>
              <a:rPr lang="en-ID" sz="1800" b="0" i="0" kern="100" dirty="0">
                <a:solidFill>
                  <a:schemeClr val="bg1"/>
                </a:solidFill>
                <a:effectLst/>
                <a:ea typeface="Calibri" panose="020F0502020204030204" pitchFamily="34" charset="0"/>
                <a:cs typeface="Times New Roman" panose="02020603050405020304" pitchFamily="18" charset="0"/>
              </a:rPr>
              <a:t>. (2016). </a:t>
            </a:r>
            <a:r>
              <a:rPr lang="en-ID" sz="1800" b="0" i="0" kern="100" dirty="0" err="1">
                <a:solidFill>
                  <a:schemeClr val="bg1"/>
                </a:solidFill>
                <a:effectLst/>
                <a:ea typeface="Calibri" panose="020F0502020204030204" pitchFamily="34" charset="0"/>
                <a:cs typeface="Times New Roman" panose="02020603050405020304" pitchFamily="18" charset="0"/>
              </a:rPr>
              <a:t>Analisis</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Kesulitan</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Belajar</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Matematika</a:t>
            </a:r>
            <a:r>
              <a:rPr lang="en-ID" sz="1800" b="0" i="0" kern="100" dirty="0">
                <a:solidFill>
                  <a:schemeClr val="bg1"/>
                </a:solidFill>
                <a:effectLst/>
                <a:ea typeface="Calibri" panose="020F0502020204030204" pitchFamily="34" charset="0"/>
                <a:cs typeface="Times New Roman" panose="02020603050405020304" pitchFamily="18" charset="0"/>
              </a:rPr>
              <a:t> pada </a:t>
            </a:r>
            <a:r>
              <a:rPr lang="en-ID" sz="1800" b="0" i="0" kern="100" dirty="0" err="1">
                <a:solidFill>
                  <a:schemeClr val="bg1"/>
                </a:solidFill>
                <a:effectLst/>
                <a:ea typeface="Calibri" panose="020F0502020204030204" pitchFamily="34" charset="0"/>
                <a:cs typeface="Times New Roman" panose="02020603050405020304" pitchFamily="18" charset="0"/>
              </a:rPr>
              <a:t>peserta</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Disik</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Tunarungu</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Kelas</a:t>
            </a:r>
            <a:r>
              <a:rPr lang="en-ID" sz="1800" b="0" i="0" kern="100" dirty="0">
                <a:solidFill>
                  <a:schemeClr val="bg1"/>
                </a:solidFill>
                <a:effectLst/>
                <a:ea typeface="Calibri" panose="020F0502020204030204" pitchFamily="34" charset="0"/>
                <a:cs typeface="Times New Roman" panose="02020603050405020304" pitchFamily="18" charset="0"/>
              </a:rPr>
              <a:t> Dasar III di SLB YPAC Makassar. </a:t>
            </a:r>
            <a:r>
              <a:rPr lang="en-ID" sz="1800" b="0" i="0" kern="100" dirty="0" err="1">
                <a:solidFill>
                  <a:schemeClr val="bg1"/>
                </a:solidFill>
                <a:effectLst/>
                <a:ea typeface="Calibri" panose="020F0502020204030204" pitchFamily="34" charset="0"/>
                <a:cs typeface="Times New Roman" panose="02020603050405020304" pitchFamily="18" charset="0"/>
              </a:rPr>
              <a:t>Repositoty</a:t>
            </a:r>
            <a:r>
              <a:rPr lang="en-ID" sz="1800" b="0" i="0" kern="100" dirty="0">
                <a:solidFill>
                  <a:schemeClr val="bg1"/>
                </a:solidFill>
                <a:effectLst/>
                <a:ea typeface="Calibri" panose="020F0502020204030204" pitchFamily="34" charset="0"/>
                <a:cs typeface="Times New Roman" panose="02020603050405020304" pitchFamily="18" charset="0"/>
              </a:rPr>
              <a:t> Universitas Negeri Makassar. </a:t>
            </a:r>
            <a:endParaRPr lang="en-ID" sz="1800" kern="100" dirty="0">
              <a:solidFill>
                <a:schemeClr val="bg1"/>
              </a:solidFill>
              <a:effectLst/>
              <a:ea typeface="Calibri" panose="020F0502020204030204" pitchFamily="34" charset="0"/>
              <a:cs typeface="Times New Roman" panose="02020603050405020304" pitchFamily="18" charset="0"/>
            </a:endParaRPr>
          </a:p>
          <a:p>
            <a:pPr marL="180340" indent="-180340" algn="just">
              <a:lnSpc>
                <a:spcPct val="107000"/>
              </a:lnSpc>
              <a:spcAft>
                <a:spcPts val="800"/>
              </a:spcAft>
            </a:pPr>
            <a:r>
              <a:rPr lang="en-ID" sz="1800" b="0" i="0" kern="100" dirty="0" err="1">
                <a:solidFill>
                  <a:schemeClr val="bg1"/>
                </a:solidFill>
                <a:effectLst/>
                <a:ea typeface="Calibri" panose="020F0502020204030204" pitchFamily="34" charset="0"/>
                <a:cs typeface="Times New Roman" panose="02020603050405020304" pitchFamily="18" charset="0"/>
              </a:rPr>
              <a:t>Rokhmah</a:t>
            </a:r>
            <a:r>
              <a:rPr lang="en-ID" sz="1800" b="0" i="0" kern="100" dirty="0">
                <a:solidFill>
                  <a:schemeClr val="bg1"/>
                </a:solidFill>
                <a:effectLst/>
                <a:ea typeface="Calibri" panose="020F0502020204030204" pitchFamily="34" charset="0"/>
                <a:cs typeface="Times New Roman" panose="02020603050405020304" pitchFamily="18" charset="0"/>
              </a:rPr>
              <a:t>, I and </a:t>
            </a:r>
            <a:r>
              <a:rPr lang="en-ID" sz="1800" b="0" i="0" kern="100" dirty="0" err="1">
                <a:solidFill>
                  <a:schemeClr val="bg1"/>
                </a:solidFill>
                <a:effectLst/>
                <a:ea typeface="Calibri" panose="020F0502020204030204" pitchFamily="34" charset="0"/>
                <a:cs typeface="Times New Roman" panose="02020603050405020304" pitchFamily="18" charset="0"/>
              </a:rPr>
              <a:t>Warsiti</a:t>
            </a:r>
            <a:r>
              <a:rPr lang="en-ID" sz="1800" b="0" i="0" kern="100" dirty="0">
                <a:solidFill>
                  <a:schemeClr val="bg1"/>
                </a:solidFill>
                <a:effectLst/>
                <a:ea typeface="Calibri" panose="020F0502020204030204" pitchFamily="34" charset="0"/>
                <a:cs typeface="Times New Roman" panose="02020603050405020304" pitchFamily="18" charset="0"/>
              </a:rPr>
              <a:t>. (2015). </a:t>
            </a:r>
            <a:r>
              <a:rPr lang="en-ID" sz="1800" b="0" i="0" kern="100" dirty="0" err="1">
                <a:solidFill>
                  <a:schemeClr val="bg1"/>
                </a:solidFill>
                <a:effectLst/>
                <a:ea typeface="Calibri" panose="020F0502020204030204" pitchFamily="34" charset="0"/>
                <a:cs typeface="Times New Roman" panose="02020603050405020304" pitchFamily="18" charset="0"/>
              </a:rPr>
              <a:t>Identifikasi</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Kebutuhan</a:t>
            </a:r>
            <a:r>
              <a:rPr lang="en-ID" sz="1800" b="0" i="0" kern="100" dirty="0">
                <a:solidFill>
                  <a:schemeClr val="bg1"/>
                </a:solidFill>
                <a:effectLst/>
                <a:ea typeface="Calibri" panose="020F0502020204030204" pitchFamily="34" charset="0"/>
                <a:cs typeface="Times New Roman" panose="02020603050405020304" pitchFamily="18" charset="0"/>
              </a:rPr>
              <a:t> Kesehatan </a:t>
            </a:r>
            <a:r>
              <a:rPr lang="en-ID" sz="1800" b="0" i="0" kern="100" dirty="0" err="1">
                <a:solidFill>
                  <a:schemeClr val="bg1"/>
                </a:solidFill>
                <a:effectLst/>
                <a:ea typeface="Calibri" panose="020F0502020204030204" pitchFamily="34" charset="0"/>
                <a:cs typeface="Times New Roman" panose="02020603050405020304" pitchFamily="18" charset="0"/>
              </a:rPr>
              <a:t>Reproduksi</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bagi</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Remaja</a:t>
            </a:r>
            <a:r>
              <a:rPr lang="en-ID" sz="1800" b="0" i="0" kern="100" dirty="0">
                <a:solidFill>
                  <a:schemeClr val="bg1"/>
                </a:solidFill>
                <a:effectLst/>
                <a:ea typeface="Calibri" panose="020F0502020204030204" pitchFamily="34" charset="0"/>
                <a:cs typeface="Times New Roman" panose="02020603050405020304" pitchFamily="18" charset="0"/>
              </a:rPr>
              <a:t> Perempuan </a:t>
            </a:r>
            <a:r>
              <a:rPr lang="en-ID" sz="1800" b="0" i="0" kern="100" dirty="0" err="1">
                <a:solidFill>
                  <a:schemeClr val="bg1"/>
                </a:solidFill>
                <a:effectLst/>
                <a:ea typeface="Calibri" panose="020F0502020204030204" pitchFamily="34" charset="0"/>
                <a:cs typeface="Times New Roman" panose="02020603050405020304" pitchFamily="18" charset="0"/>
              </a:rPr>
              <a:t>Difabel</a:t>
            </a:r>
            <a:r>
              <a:rPr lang="en-ID" sz="1800" b="0" i="0" kern="100" dirty="0">
                <a:solidFill>
                  <a:schemeClr val="bg1"/>
                </a:solidFill>
                <a:effectLst/>
                <a:ea typeface="Calibri" panose="020F0502020204030204" pitchFamily="34" charset="0"/>
                <a:cs typeface="Times New Roman" panose="02020603050405020304" pitchFamily="18" charset="0"/>
              </a:rPr>
              <a:t> (Tuna </a:t>
            </a:r>
            <a:r>
              <a:rPr lang="en-ID" sz="1800" b="0" i="0" kern="100" dirty="0" err="1">
                <a:solidFill>
                  <a:schemeClr val="bg1"/>
                </a:solidFill>
                <a:effectLst/>
                <a:ea typeface="Calibri" panose="020F0502020204030204" pitchFamily="34" charset="0"/>
                <a:cs typeface="Times New Roman" panose="02020603050405020304" pitchFamily="18" charset="0"/>
              </a:rPr>
              <a:t>Grahita</a:t>
            </a:r>
            <a:r>
              <a:rPr lang="en-ID" sz="1800" b="0" i="0" kern="100" dirty="0">
                <a:solidFill>
                  <a:schemeClr val="bg1"/>
                </a:solidFill>
                <a:effectLst/>
                <a:ea typeface="Calibri" panose="020F0502020204030204" pitchFamily="34" charset="0"/>
                <a:cs typeface="Times New Roman" panose="02020603050405020304" pitchFamily="18" charset="0"/>
              </a:rPr>
              <a:t>) di SLB Negeri 2 Yogyakarta. </a:t>
            </a:r>
            <a:r>
              <a:rPr lang="en-ID" sz="1800" b="0" i="1" kern="100" dirty="0" err="1">
                <a:solidFill>
                  <a:schemeClr val="bg1"/>
                </a:solidFill>
                <a:effectLst/>
                <a:ea typeface="Calibri" panose="020F0502020204030204" pitchFamily="34" charset="0"/>
                <a:cs typeface="Times New Roman" panose="02020603050405020304" pitchFamily="18" charset="0"/>
              </a:rPr>
              <a:t>Jurnal</a:t>
            </a:r>
            <a:r>
              <a:rPr lang="en-ID" sz="1800" b="0" i="1" kern="100" dirty="0">
                <a:solidFill>
                  <a:schemeClr val="bg1"/>
                </a:solidFill>
                <a:effectLst/>
                <a:ea typeface="Calibri" panose="020F0502020204030204" pitchFamily="34" charset="0"/>
                <a:cs typeface="Times New Roman" panose="02020603050405020304" pitchFamily="18" charset="0"/>
              </a:rPr>
              <a:t> </a:t>
            </a:r>
            <a:r>
              <a:rPr lang="en-ID" sz="1800" b="0" i="1" kern="100" dirty="0" err="1">
                <a:solidFill>
                  <a:schemeClr val="bg1"/>
                </a:solidFill>
                <a:effectLst/>
                <a:ea typeface="Calibri" panose="020F0502020204030204" pitchFamily="34" charset="0"/>
                <a:cs typeface="Times New Roman" panose="02020603050405020304" pitchFamily="18" charset="0"/>
              </a:rPr>
              <a:t>Kebidanan</a:t>
            </a:r>
            <a:r>
              <a:rPr lang="en-ID" sz="1800" b="0" i="0" kern="100" dirty="0">
                <a:solidFill>
                  <a:schemeClr val="bg1"/>
                </a:solidFill>
                <a:effectLst/>
                <a:ea typeface="Calibri" panose="020F0502020204030204" pitchFamily="34" charset="0"/>
                <a:cs typeface="Times New Roman" panose="02020603050405020304" pitchFamily="18" charset="0"/>
              </a:rPr>
              <a:t>. 4(1). </a:t>
            </a:r>
            <a:endParaRPr lang="en-ID" sz="1800" kern="100" dirty="0">
              <a:solidFill>
                <a:schemeClr val="bg1"/>
              </a:solidFill>
              <a:effectLst/>
              <a:ea typeface="Calibri" panose="020F0502020204030204" pitchFamily="34" charset="0"/>
              <a:cs typeface="Times New Roman" panose="02020603050405020304" pitchFamily="18" charset="0"/>
            </a:endParaRPr>
          </a:p>
          <a:p>
            <a:pPr marL="180340" indent="-180340" algn="just">
              <a:lnSpc>
                <a:spcPct val="107000"/>
              </a:lnSpc>
              <a:spcAft>
                <a:spcPts val="800"/>
              </a:spcAft>
            </a:pPr>
            <a:r>
              <a:rPr lang="en-ID" sz="1800" b="0" i="0" kern="100" dirty="0" err="1">
                <a:solidFill>
                  <a:schemeClr val="bg1"/>
                </a:solidFill>
                <a:effectLst/>
                <a:ea typeface="Calibri" panose="020F0502020204030204" pitchFamily="34" charset="0"/>
                <a:cs typeface="Times New Roman" panose="02020603050405020304" pitchFamily="18" charset="0"/>
              </a:rPr>
              <a:t>Suryaningrum</a:t>
            </a:r>
            <a:r>
              <a:rPr lang="en-ID" sz="1800" b="0" i="0" kern="100" dirty="0">
                <a:solidFill>
                  <a:schemeClr val="bg1"/>
                </a:solidFill>
                <a:effectLst/>
                <a:ea typeface="Calibri" panose="020F0502020204030204" pitchFamily="34" charset="0"/>
                <a:cs typeface="Times New Roman" panose="02020603050405020304" pitchFamily="18" charset="0"/>
              </a:rPr>
              <a:t>, C. et al. (2016). </a:t>
            </a:r>
            <a:r>
              <a:rPr lang="en-ID" sz="1800" b="0" i="0" kern="100" dirty="0" err="1">
                <a:solidFill>
                  <a:schemeClr val="bg1"/>
                </a:solidFill>
                <a:effectLst/>
                <a:ea typeface="Calibri" panose="020F0502020204030204" pitchFamily="34" charset="0"/>
                <a:cs typeface="Times New Roman" panose="02020603050405020304" pitchFamily="18" charset="0"/>
              </a:rPr>
              <a:t>Pengembangan</a:t>
            </a:r>
            <a:r>
              <a:rPr lang="en-ID" sz="1800" b="0" i="0" kern="100" dirty="0">
                <a:solidFill>
                  <a:schemeClr val="bg1"/>
                </a:solidFill>
                <a:effectLst/>
                <a:ea typeface="Calibri" panose="020F0502020204030204" pitchFamily="34" charset="0"/>
                <a:cs typeface="Times New Roman" panose="02020603050405020304" pitchFamily="18" charset="0"/>
              </a:rPr>
              <a:t> Model </a:t>
            </a:r>
            <a:r>
              <a:rPr lang="en-ID" sz="1800" b="0" i="0" kern="100" dirty="0" err="1">
                <a:solidFill>
                  <a:schemeClr val="bg1"/>
                </a:solidFill>
                <a:effectLst/>
                <a:ea typeface="Calibri" panose="020F0502020204030204" pitchFamily="34" charset="0"/>
                <a:cs typeface="Times New Roman" panose="02020603050405020304" pitchFamily="18" charset="0"/>
              </a:rPr>
              <a:t>Deteksi</a:t>
            </a:r>
            <a:r>
              <a:rPr lang="en-ID" sz="1800" b="0" i="0" kern="100" dirty="0">
                <a:solidFill>
                  <a:schemeClr val="bg1"/>
                </a:solidFill>
                <a:effectLst/>
                <a:ea typeface="Calibri" panose="020F0502020204030204" pitchFamily="34" charset="0"/>
                <a:cs typeface="Times New Roman" panose="02020603050405020304" pitchFamily="18" charset="0"/>
              </a:rPr>
              <a:t> Dini Anak </a:t>
            </a:r>
            <a:r>
              <a:rPr lang="en-ID" sz="1800" b="0" i="0" kern="100" dirty="0" err="1">
                <a:solidFill>
                  <a:schemeClr val="bg1"/>
                </a:solidFill>
                <a:effectLst/>
                <a:ea typeface="Calibri" panose="020F0502020204030204" pitchFamily="34" charset="0"/>
                <a:cs typeface="Times New Roman" panose="02020603050405020304" pitchFamily="18" charset="0"/>
              </a:rPr>
              <a:t>Kebutuhan</a:t>
            </a:r>
            <a:r>
              <a:rPr lang="en-ID" sz="1800" b="0" i="0" kern="100" dirty="0">
                <a:solidFill>
                  <a:schemeClr val="bg1"/>
                </a:solidFill>
                <a:effectLst/>
                <a:ea typeface="Calibri" panose="020F0502020204030204" pitchFamily="34" charset="0"/>
                <a:cs typeface="Times New Roman" panose="02020603050405020304" pitchFamily="18" charset="0"/>
              </a:rPr>
              <a:t> </a:t>
            </a:r>
            <a:r>
              <a:rPr lang="en-ID" sz="1800" b="0" i="0" kern="100" dirty="0" err="1">
                <a:solidFill>
                  <a:schemeClr val="bg1"/>
                </a:solidFill>
                <a:effectLst/>
                <a:ea typeface="Calibri" panose="020F0502020204030204" pitchFamily="34" charset="0"/>
                <a:cs typeface="Times New Roman" panose="02020603050405020304" pitchFamily="18" charset="0"/>
              </a:rPr>
              <a:t>Khusus</a:t>
            </a:r>
            <a:r>
              <a:rPr lang="en-ID" sz="1800" b="0" i="0" kern="100" dirty="0">
                <a:solidFill>
                  <a:schemeClr val="bg1"/>
                </a:solidFill>
                <a:effectLst/>
                <a:ea typeface="Calibri" panose="020F0502020204030204" pitchFamily="34" charset="0"/>
                <a:cs typeface="Times New Roman" panose="02020603050405020304" pitchFamily="18" charset="0"/>
              </a:rPr>
              <a:t> (ABK) pada Tingkat Pendidikan Anak </a:t>
            </a:r>
            <a:r>
              <a:rPr lang="en-ID" sz="1800" b="0" i="0" kern="100" dirty="0" err="1">
                <a:solidFill>
                  <a:schemeClr val="bg1"/>
                </a:solidFill>
                <a:effectLst/>
                <a:ea typeface="Calibri" panose="020F0502020204030204" pitchFamily="34" charset="0"/>
                <a:cs typeface="Times New Roman" panose="02020603050405020304" pitchFamily="18" charset="0"/>
              </a:rPr>
              <a:t>Usia</a:t>
            </a:r>
            <a:r>
              <a:rPr lang="en-ID" sz="1800" b="0" i="0" kern="100" dirty="0">
                <a:solidFill>
                  <a:schemeClr val="bg1"/>
                </a:solidFill>
                <a:effectLst/>
                <a:ea typeface="Calibri" panose="020F0502020204030204" pitchFamily="34" charset="0"/>
                <a:cs typeface="Times New Roman" panose="02020603050405020304" pitchFamily="18" charset="0"/>
              </a:rPr>
              <a:t> Dini (PAUD) di Kota Malang. </a:t>
            </a:r>
            <a:r>
              <a:rPr lang="en-ID" sz="1800" b="0" i="1" kern="100" dirty="0" err="1">
                <a:solidFill>
                  <a:schemeClr val="bg1"/>
                </a:solidFill>
                <a:effectLst/>
                <a:ea typeface="Calibri" panose="020F0502020204030204" pitchFamily="34" charset="0"/>
                <a:cs typeface="Times New Roman" panose="02020603050405020304" pitchFamily="18" charset="0"/>
              </a:rPr>
              <a:t>Jurnal</a:t>
            </a:r>
            <a:r>
              <a:rPr lang="en-ID" sz="1800" b="0" i="1" kern="100" dirty="0">
                <a:solidFill>
                  <a:schemeClr val="bg1"/>
                </a:solidFill>
                <a:effectLst/>
                <a:ea typeface="Calibri" panose="020F0502020204030204" pitchFamily="34" charset="0"/>
                <a:cs typeface="Times New Roman" panose="02020603050405020304" pitchFamily="18" charset="0"/>
              </a:rPr>
              <a:t> </a:t>
            </a:r>
            <a:r>
              <a:rPr lang="en-ID" sz="1800" b="0" i="1" kern="100" dirty="0" err="1">
                <a:solidFill>
                  <a:schemeClr val="bg1"/>
                </a:solidFill>
                <a:effectLst/>
                <a:ea typeface="Calibri" panose="020F0502020204030204" pitchFamily="34" charset="0"/>
                <a:cs typeface="Times New Roman" panose="02020603050405020304" pitchFamily="18" charset="0"/>
              </a:rPr>
              <a:t>Ilmiah</a:t>
            </a:r>
            <a:r>
              <a:rPr lang="en-ID" sz="1800" b="0" i="1" kern="100" dirty="0">
                <a:solidFill>
                  <a:schemeClr val="bg1"/>
                </a:solidFill>
                <a:effectLst/>
                <a:ea typeface="Calibri" panose="020F0502020204030204" pitchFamily="34" charset="0"/>
                <a:cs typeface="Times New Roman" panose="02020603050405020304" pitchFamily="18" charset="0"/>
              </a:rPr>
              <a:t> </a:t>
            </a:r>
            <a:r>
              <a:rPr lang="en-ID" sz="1800" b="0" i="1" kern="100" dirty="0" err="1">
                <a:solidFill>
                  <a:schemeClr val="bg1"/>
                </a:solidFill>
                <a:effectLst/>
                <a:ea typeface="Calibri" panose="020F0502020204030204" pitchFamily="34" charset="0"/>
                <a:cs typeface="Times New Roman" panose="02020603050405020304" pitchFamily="18" charset="0"/>
              </a:rPr>
              <a:t>Psikologi</a:t>
            </a:r>
            <a:r>
              <a:rPr lang="en-ID" sz="1800" b="0" i="1" kern="100" dirty="0">
                <a:solidFill>
                  <a:schemeClr val="bg1"/>
                </a:solidFill>
                <a:effectLst/>
                <a:ea typeface="Calibri" panose="020F0502020204030204" pitchFamily="34" charset="0"/>
                <a:cs typeface="Times New Roman" panose="02020603050405020304" pitchFamily="18" charset="0"/>
              </a:rPr>
              <a:t> </a:t>
            </a:r>
            <a:r>
              <a:rPr lang="en-ID" sz="1800" b="0" i="1" kern="100" dirty="0" err="1">
                <a:solidFill>
                  <a:schemeClr val="bg1"/>
                </a:solidFill>
                <a:effectLst/>
                <a:ea typeface="Calibri" panose="020F0502020204030204" pitchFamily="34" charset="0"/>
                <a:cs typeface="Times New Roman" panose="02020603050405020304" pitchFamily="18" charset="0"/>
              </a:rPr>
              <a:t>terapan</a:t>
            </a:r>
            <a:r>
              <a:rPr lang="en-ID" sz="1800" b="0" i="0" kern="100" dirty="0">
                <a:solidFill>
                  <a:schemeClr val="bg1"/>
                </a:solidFill>
                <a:effectLst/>
                <a:ea typeface="Calibri" panose="020F0502020204030204" pitchFamily="34" charset="0"/>
                <a:cs typeface="Times New Roman" panose="02020603050405020304" pitchFamily="18" charset="0"/>
              </a:rPr>
              <a:t>. 4(1) 62-74. </a:t>
            </a:r>
          </a:p>
          <a:p>
            <a:pPr marL="180340" indent="-180340" algn="just">
              <a:lnSpc>
                <a:spcPct val="107000"/>
              </a:lnSpc>
              <a:spcAft>
                <a:spcPts val="800"/>
              </a:spcAft>
            </a:pPr>
            <a:r>
              <a:rPr lang="en-ID" sz="1800" kern="100" dirty="0" err="1">
                <a:solidFill>
                  <a:schemeClr val="bg1"/>
                </a:solidFill>
                <a:ea typeface="Calibri" panose="020F0502020204030204" pitchFamily="34" charset="0"/>
                <a:cs typeface="Times New Roman" panose="02020603050405020304" pitchFamily="18" charset="0"/>
              </a:rPr>
              <a:t>Wulandari</a:t>
            </a:r>
            <a:r>
              <a:rPr lang="en-ID" sz="1800" kern="100" dirty="0">
                <a:solidFill>
                  <a:schemeClr val="bg1"/>
                </a:solidFill>
                <a:ea typeface="Calibri" panose="020F0502020204030204" pitchFamily="34" charset="0"/>
                <a:cs typeface="Times New Roman" panose="02020603050405020304" pitchFamily="18" charset="0"/>
              </a:rPr>
              <a:t>, D, R and </a:t>
            </a:r>
            <a:r>
              <a:rPr lang="en-ID" sz="1800" kern="100" dirty="0" err="1">
                <a:solidFill>
                  <a:schemeClr val="bg1"/>
                </a:solidFill>
                <a:ea typeface="Calibri" panose="020F0502020204030204" pitchFamily="34" charset="0"/>
                <a:cs typeface="Times New Roman" panose="02020603050405020304" pitchFamily="18" charset="0"/>
              </a:rPr>
              <a:t>Zainudin</a:t>
            </a:r>
            <a:r>
              <a:rPr lang="en-ID" sz="1800" kern="100" dirty="0">
                <a:solidFill>
                  <a:schemeClr val="bg1"/>
                </a:solidFill>
                <a:ea typeface="Calibri" panose="020F0502020204030204" pitchFamily="34" charset="0"/>
                <a:cs typeface="Times New Roman" panose="02020603050405020304" pitchFamily="18" charset="0"/>
              </a:rPr>
              <a:t>, M. (2022). </a:t>
            </a:r>
            <a:r>
              <a:rPr lang="en-ID" sz="1800" kern="100" dirty="0" err="1">
                <a:solidFill>
                  <a:schemeClr val="bg1"/>
                </a:solidFill>
                <a:ea typeface="Calibri" panose="020F0502020204030204" pitchFamily="34" charset="0"/>
                <a:cs typeface="Times New Roman" panose="02020603050405020304" pitchFamily="18" charset="0"/>
              </a:rPr>
              <a:t>Masalah</a:t>
            </a:r>
            <a:r>
              <a:rPr lang="en-ID" sz="1800" kern="100" dirty="0">
                <a:solidFill>
                  <a:schemeClr val="bg1"/>
                </a:solidFill>
                <a:ea typeface="Calibri" panose="020F0502020204030204" pitchFamily="34" charset="0"/>
                <a:cs typeface="Times New Roman" panose="02020603050405020304" pitchFamily="18" charset="0"/>
              </a:rPr>
              <a:t> dan </a:t>
            </a:r>
            <a:r>
              <a:rPr lang="en-ID" sz="1800" kern="100" dirty="0" err="1">
                <a:solidFill>
                  <a:schemeClr val="bg1"/>
                </a:solidFill>
                <a:ea typeface="Calibri" panose="020F0502020204030204" pitchFamily="34" charset="0"/>
                <a:cs typeface="Times New Roman" panose="02020603050405020304" pitchFamily="18" charset="0"/>
              </a:rPr>
              <a:t>Kesulitan</a:t>
            </a:r>
            <a:r>
              <a:rPr lang="en-ID" sz="1800" kern="100" dirty="0">
                <a:solidFill>
                  <a:schemeClr val="bg1"/>
                </a:solidFill>
                <a:ea typeface="Calibri" panose="020F0502020204030204" pitchFamily="34" charset="0"/>
                <a:cs typeface="Times New Roman" panose="02020603050405020304" pitchFamily="18" charset="0"/>
              </a:rPr>
              <a:t> </a:t>
            </a:r>
            <a:r>
              <a:rPr lang="en-ID" sz="1800" kern="100" dirty="0" err="1">
                <a:solidFill>
                  <a:schemeClr val="bg1"/>
                </a:solidFill>
                <a:ea typeface="Calibri" panose="020F0502020204030204" pitchFamily="34" charset="0"/>
                <a:cs typeface="Times New Roman" panose="02020603050405020304" pitchFamily="18" charset="0"/>
              </a:rPr>
              <a:t>Belajar</a:t>
            </a:r>
            <a:r>
              <a:rPr lang="en-ID" sz="1800" kern="100" dirty="0">
                <a:solidFill>
                  <a:schemeClr val="bg1"/>
                </a:solidFill>
                <a:ea typeface="Calibri" panose="020F0502020204030204" pitchFamily="34" charset="0"/>
                <a:cs typeface="Times New Roman" panose="02020603050405020304" pitchFamily="18" charset="0"/>
              </a:rPr>
              <a:t> yang </a:t>
            </a:r>
            <a:r>
              <a:rPr lang="en-ID" sz="1800" kern="100" dirty="0" err="1">
                <a:solidFill>
                  <a:schemeClr val="bg1"/>
                </a:solidFill>
                <a:ea typeface="Calibri" panose="020F0502020204030204" pitchFamily="34" charset="0"/>
                <a:cs typeface="Times New Roman" panose="02020603050405020304" pitchFamily="18" charset="0"/>
              </a:rPr>
              <a:t>Dihadapi</a:t>
            </a:r>
            <a:r>
              <a:rPr lang="en-ID" sz="1800" kern="100" dirty="0">
                <a:solidFill>
                  <a:schemeClr val="bg1"/>
                </a:solidFill>
                <a:ea typeface="Calibri" panose="020F0502020204030204" pitchFamily="34" charset="0"/>
                <a:cs typeface="Times New Roman" panose="02020603050405020304" pitchFamily="18" charset="0"/>
              </a:rPr>
              <a:t> </a:t>
            </a:r>
            <a:r>
              <a:rPr lang="en-ID" sz="1800" kern="100" dirty="0" err="1">
                <a:solidFill>
                  <a:schemeClr val="bg1"/>
                </a:solidFill>
                <a:ea typeface="Calibri" panose="020F0502020204030204" pitchFamily="34" charset="0"/>
                <a:cs typeface="Times New Roman" panose="02020603050405020304" pitchFamily="18" charset="0"/>
              </a:rPr>
              <a:t>Siswa</a:t>
            </a:r>
            <a:r>
              <a:rPr lang="en-ID" sz="1800" kern="100" dirty="0">
                <a:solidFill>
                  <a:schemeClr val="bg1"/>
                </a:solidFill>
                <a:ea typeface="Calibri" panose="020F0502020204030204" pitchFamily="34" charset="0"/>
                <a:cs typeface="Times New Roman" panose="02020603050405020304" pitchFamily="18" charset="0"/>
              </a:rPr>
              <a:t> </a:t>
            </a:r>
            <a:r>
              <a:rPr lang="en-ID" sz="1800" kern="100" dirty="0" err="1">
                <a:solidFill>
                  <a:schemeClr val="bg1"/>
                </a:solidFill>
                <a:ea typeface="Calibri" panose="020F0502020204030204" pitchFamily="34" charset="0"/>
                <a:cs typeface="Times New Roman" panose="02020603050405020304" pitchFamily="18" charset="0"/>
              </a:rPr>
              <a:t>Sekolah</a:t>
            </a:r>
            <a:r>
              <a:rPr lang="en-ID" sz="1800" kern="100" dirty="0">
                <a:solidFill>
                  <a:schemeClr val="bg1"/>
                </a:solidFill>
                <a:ea typeface="Calibri" panose="020F0502020204030204" pitchFamily="34" charset="0"/>
                <a:cs typeface="Times New Roman" panose="02020603050405020304" pitchFamily="18" charset="0"/>
              </a:rPr>
              <a:t> </a:t>
            </a:r>
            <a:r>
              <a:rPr lang="en-ID" sz="1800" kern="100" dirty="0" err="1">
                <a:solidFill>
                  <a:schemeClr val="bg1"/>
                </a:solidFill>
                <a:ea typeface="Calibri" panose="020F0502020204030204" pitchFamily="34" charset="0"/>
                <a:cs typeface="Times New Roman" panose="02020603050405020304" pitchFamily="18" charset="0"/>
              </a:rPr>
              <a:t>Luar</a:t>
            </a:r>
            <a:r>
              <a:rPr lang="en-ID" sz="1800" kern="100" dirty="0">
                <a:solidFill>
                  <a:schemeClr val="bg1"/>
                </a:solidFill>
                <a:ea typeface="Calibri" panose="020F0502020204030204" pitchFamily="34" charset="0"/>
                <a:cs typeface="Times New Roman" panose="02020603050405020304" pitchFamily="18" charset="0"/>
              </a:rPr>
              <a:t> </a:t>
            </a:r>
            <a:r>
              <a:rPr lang="en-ID" sz="1800" kern="100" dirty="0" err="1">
                <a:solidFill>
                  <a:schemeClr val="bg1"/>
                </a:solidFill>
                <a:ea typeface="Calibri" panose="020F0502020204030204" pitchFamily="34" charset="0"/>
                <a:cs typeface="Times New Roman" panose="02020603050405020304" pitchFamily="18" charset="0"/>
              </a:rPr>
              <a:t>Biasa</a:t>
            </a:r>
            <a:r>
              <a:rPr lang="en-ID" sz="1800" kern="100" dirty="0">
                <a:solidFill>
                  <a:schemeClr val="bg1"/>
                </a:solidFill>
                <a:ea typeface="Calibri" panose="020F0502020204030204" pitchFamily="34" charset="0"/>
                <a:cs typeface="Times New Roman" panose="02020603050405020304" pitchFamily="18" charset="0"/>
              </a:rPr>
              <a:t> (SLB) Negeri </a:t>
            </a:r>
            <a:r>
              <a:rPr lang="en-ID" sz="1800" kern="100" dirty="0" err="1">
                <a:solidFill>
                  <a:schemeClr val="bg1"/>
                </a:solidFill>
                <a:ea typeface="Calibri" panose="020F0502020204030204" pitchFamily="34" charset="0"/>
                <a:cs typeface="Times New Roman" panose="02020603050405020304" pitchFamily="18" charset="0"/>
              </a:rPr>
              <a:t>Sukamaju</a:t>
            </a:r>
            <a:r>
              <a:rPr lang="en-ID" sz="1800" kern="100" dirty="0">
                <a:solidFill>
                  <a:schemeClr val="bg1"/>
                </a:solidFill>
                <a:ea typeface="Calibri" panose="020F0502020204030204" pitchFamily="34" charset="0"/>
                <a:cs typeface="Times New Roman" panose="02020603050405020304" pitchFamily="18" charset="0"/>
              </a:rPr>
              <a:t> bung </a:t>
            </a:r>
            <a:r>
              <a:rPr lang="en-ID" sz="1800" kern="100" dirty="0" err="1">
                <a:solidFill>
                  <a:schemeClr val="bg1"/>
                </a:solidFill>
                <a:ea typeface="Calibri" panose="020F0502020204030204" pitchFamily="34" charset="0"/>
                <a:cs typeface="Times New Roman" panose="02020603050405020304" pitchFamily="18" charset="0"/>
              </a:rPr>
              <a:t>Semuli</a:t>
            </a:r>
            <a:r>
              <a:rPr lang="en-ID" sz="1800" kern="100" dirty="0">
                <a:solidFill>
                  <a:schemeClr val="bg1"/>
                </a:solidFill>
                <a:ea typeface="Calibri" panose="020F0502020204030204" pitchFamily="34" charset="0"/>
                <a:cs typeface="Times New Roman" panose="02020603050405020304" pitchFamily="18" charset="0"/>
              </a:rPr>
              <a:t> Lampung Utara. J’THOMS: Journal of </a:t>
            </a:r>
            <a:r>
              <a:rPr lang="en-ID" sz="1800" kern="100" dirty="0" err="1">
                <a:solidFill>
                  <a:schemeClr val="bg1"/>
                </a:solidFill>
                <a:ea typeface="Calibri" panose="020F0502020204030204" pitchFamily="34" charset="0"/>
                <a:cs typeface="Times New Roman" panose="02020603050405020304" pitchFamily="18" charset="0"/>
              </a:rPr>
              <a:t>Technolgy</a:t>
            </a:r>
            <a:r>
              <a:rPr lang="en-ID" sz="1800" kern="100" dirty="0">
                <a:solidFill>
                  <a:schemeClr val="bg1"/>
                </a:solidFill>
                <a:ea typeface="Calibri" panose="020F0502020204030204" pitchFamily="34" charset="0"/>
                <a:cs typeface="Times New Roman" panose="02020603050405020304" pitchFamily="18" charset="0"/>
              </a:rPr>
              <a:t> Mathematics and Social Science. 1(2) 6-42. </a:t>
            </a:r>
            <a:endParaRPr lang="en-ID" sz="1800" kern="100" dirty="0">
              <a:solidFill>
                <a:schemeClr val="bg1"/>
              </a:solidFill>
              <a:effectLst/>
              <a:ea typeface="Calibri" panose="020F0502020204030204" pitchFamily="34" charset="0"/>
              <a:cs typeface="Times New Roman" panose="02020603050405020304" pitchFamily="18" charset="0"/>
            </a:endParaRPr>
          </a:p>
          <a:p>
            <a:pPr marL="180340" indent="-180340" algn="just">
              <a:lnSpc>
                <a:spcPct val="107000"/>
              </a:lnSpc>
              <a:spcAft>
                <a:spcPts val="800"/>
              </a:spcAft>
            </a:pPr>
            <a:endParaRPr lang="en-ID" sz="1800" kern="100" dirty="0">
              <a:solidFill>
                <a:schemeClr val="bg1"/>
              </a:solidFill>
              <a:effectLst/>
              <a:ea typeface="Calibri" panose="020F0502020204030204" pitchFamily="34" charset="0"/>
              <a:cs typeface="Times New Roman" panose="02020603050405020304" pitchFamily="18" charset="0"/>
            </a:endParaRPr>
          </a:p>
          <a:p>
            <a:pPr marL="180340" indent="-180340" algn="just">
              <a:lnSpc>
                <a:spcPct val="107000"/>
              </a:lnSpc>
              <a:spcBef>
                <a:spcPts val="1200"/>
              </a:spcBef>
              <a:spcAft>
                <a:spcPts val="800"/>
              </a:spcAft>
            </a:pPr>
            <a:endParaRPr lang="en-ID" sz="1800" kern="1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@kabaya.pkmupii</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800</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Open Sans</vt:lpstr>
      <vt:lpstr>Office Theme</vt:lpstr>
      <vt:lpstr>Identification of Challenges and Problems of Education Institutions  in Providing Learning Media for Blind Children: A Case in Bandung Regency</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Nisha Nurhanisa</cp:lastModifiedBy>
  <cp:revision>6</cp:revision>
  <dcterms:created xsi:type="dcterms:W3CDTF">2023-04-14T06:04:15Z</dcterms:created>
  <dcterms:modified xsi:type="dcterms:W3CDTF">2023-07-27T13:39:50Z</dcterms:modified>
</cp:coreProperties>
</file>